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6" r:id="rId2"/>
    <p:sldId id="262" r:id="rId3"/>
    <p:sldId id="263" r:id="rId4"/>
    <p:sldId id="333" r:id="rId5"/>
    <p:sldId id="334" r:id="rId6"/>
    <p:sldId id="307" r:id="rId7"/>
    <p:sldId id="303" r:id="rId8"/>
    <p:sldId id="310" r:id="rId9"/>
    <p:sldId id="315" r:id="rId10"/>
    <p:sldId id="304" r:id="rId11"/>
    <p:sldId id="305" r:id="rId12"/>
    <p:sldId id="306" r:id="rId13"/>
    <p:sldId id="257" r:id="rId14"/>
    <p:sldId id="308" r:id="rId15"/>
    <p:sldId id="309" r:id="rId16"/>
    <p:sldId id="332" r:id="rId17"/>
    <p:sldId id="343" r:id="rId18"/>
    <p:sldId id="275" r:id="rId19"/>
    <p:sldId id="342" r:id="rId20"/>
    <p:sldId id="274" r:id="rId21"/>
    <p:sldId id="320" r:id="rId22"/>
    <p:sldId id="318" r:id="rId23"/>
    <p:sldId id="317" r:id="rId24"/>
    <p:sldId id="279" r:id="rId25"/>
    <p:sldId id="344" r:id="rId26"/>
    <p:sldId id="278" r:id="rId27"/>
    <p:sldId id="280" r:id="rId28"/>
    <p:sldId id="345" r:id="rId29"/>
    <p:sldId id="324" r:id="rId30"/>
    <p:sldId id="350" r:id="rId31"/>
    <p:sldId id="326" r:id="rId32"/>
    <p:sldId id="349" r:id="rId33"/>
    <p:sldId id="327" r:id="rId34"/>
    <p:sldId id="328" r:id="rId35"/>
    <p:sldId id="329" r:id="rId36"/>
    <p:sldId id="330" r:id="rId37"/>
    <p:sldId id="346" r:id="rId38"/>
    <p:sldId id="348" r:id="rId39"/>
    <p:sldId id="336" r:id="rId40"/>
    <p:sldId id="337" r:id="rId41"/>
    <p:sldId id="338" r:id="rId42"/>
    <p:sldId id="339" r:id="rId43"/>
    <p:sldId id="340" r:id="rId44"/>
    <p:sldId id="341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DBF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529" autoAdjust="0"/>
  </p:normalViewPr>
  <p:slideViewPr>
    <p:cSldViewPr>
      <p:cViewPr varScale="1">
        <p:scale>
          <a:sx n="100" d="100"/>
          <a:sy n="100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1818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DEACA6-0CF8-4C57-9600-3C802F10D8F3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2D192-DE0B-4511-A6FC-A30F801C9A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32041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6D1E7-3597-4E43-8504-93CB210B1491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7BBC4-BC95-47B8-9873-05A3347E7D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9340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6D1E7-3597-4E43-8504-93CB210B1491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7BBC4-BC95-47B8-9873-05A3347E7D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80081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6D1E7-3597-4E43-8504-93CB210B1491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7BBC4-BC95-47B8-9873-05A3347E7D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7878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205FD-AC7E-481D-9F4B-D7205778B1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6D1E7-3597-4E43-8504-93CB210B1491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7BBC4-BC95-47B8-9873-05A3347E7D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07808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6D1E7-3597-4E43-8504-93CB210B1491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7BBC4-BC95-47B8-9873-05A3347E7D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6020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6D1E7-3597-4E43-8504-93CB210B1491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7BBC4-BC95-47B8-9873-05A3347E7D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55450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6D1E7-3597-4E43-8504-93CB210B1491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7BBC4-BC95-47B8-9873-05A3347E7D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29885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6D1E7-3597-4E43-8504-93CB210B1491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7BBC4-BC95-47B8-9873-05A3347E7D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4066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6D1E7-3597-4E43-8504-93CB210B1491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7BBC4-BC95-47B8-9873-05A3347E7D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41759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6D1E7-3597-4E43-8504-93CB210B1491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7BBC4-BC95-47B8-9873-05A3347E7D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25735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6D1E7-3597-4E43-8504-93CB210B1491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7BBC4-BC95-47B8-9873-05A3347E7D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0798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6D1E7-3597-4E43-8504-93CB210B1491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7BBC4-BC95-47B8-9873-05A3347E7D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28965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261972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Общеканальная система сигнализации  </a:t>
            </a:r>
            <a:r>
              <a:rPr lang="en-US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SS7 (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ОКС7</a:t>
            </a:r>
            <a:r>
              <a:rPr lang="en-US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976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Сеть </a:t>
            </a: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сигнализации  может  строиться </a:t>
            </a:r>
            <a:b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тремя </a:t>
            </a: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способами: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lvl="0" indent="0">
              <a:buNone/>
            </a:pPr>
            <a:r>
              <a:rPr lang="ru-RU" b="1" dirty="0" smtClean="0"/>
              <a:t>	</a:t>
            </a:r>
            <a:r>
              <a:rPr lang="ru-RU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1.  Связанный</a:t>
            </a:r>
            <a:r>
              <a:rPr lang="ru-RU" b="1" dirty="0"/>
              <a:t>.</a:t>
            </a:r>
            <a:r>
              <a:rPr lang="ru-RU" dirty="0"/>
              <a:t> </a:t>
            </a:r>
            <a:r>
              <a:rPr lang="ru-RU" dirty="0" smtClean="0"/>
              <a:t> При  </a:t>
            </a:r>
            <a:r>
              <a:rPr lang="ru-RU" dirty="0"/>
              <a:t>построении </a:t>
            </a:r>
            <a:r>
              <a:rPr lang="ru-RU" dirty="0" smtClean="0"/>
              <a:t> сигнальной </a:t>
            </a:r>
            <a:r>
              <a:rPr lang="ru-RU" dirty="0"/>
              <a:t>сети </a:t>
            </a:r>
            <a:r>
              <a:rPr lang="ru-RU" dirty="0" smtClean="0"/>
              <a:t> по  </a:t>
            </a:r>
            <a:r>
              <a:rPr lang="ru-RU" dirty="0"/>
              <a:t>связанному </a:t>
            </a:r>
            <a:r>
              <a:rPr lang="ru-RU" dirty="0" smtClean="0"/>
              <a:t> способу  её  конфигурация  повторяет  </a:t>
            </a:r>
            <a:r>
              <a:rPr lang="ru-RU" dirty="0"/>
              <a:t>конфигурацию </a:t>
            </a:r>
            <a:r>
              <a:rPr lang="ru-RU" dirty="0" smtClean="0"/>
              <a:t> сети информационных  каналов  для  </a:t>
            </a:r>
            <a:r>
              <a:rPr lang="ru-RU" dirty="0"/>
              <a:t>передачи </a:t>
            </a:r>
            <a:r>
              <a:rPr lang="ru-RU" dirty="0" smtClean="0"/>
              <a:t> пользовательских  данных  </a:t>
            </a:r>
            <a:r>
              <a:rPr lang="ru-RU" dirty="0"/>
              <a:t>(речь, </a:t>
            </a:r>
            <a:r>
              <a:rPr lang="ru-RU" dirty="0" smtClean="0"/>
              <a:t> данные</a:t>
            </a:r>
            <a:r>
              <a:rPr lang="ru-RU" dirty="0"/>
              <a:t>). </a:t>
            </a:r>
            <a:r>
              <a:rPr lang="ru-RU" dirty="0" smtClean="0"/>
              <a:t>	</a:t>
            </a:r>
          </a:p>
          <a:p>
            <a:pPr marL="0" lvl="0" indent="0">
              <a:buNone/>
            </a:pPr>
            <a:r>
              <a:rPr lang="ru-RU" dirty="0"/>
              <a:t>	</a:t>
            </a:r>
            <a:r>
              <a:rPr lang="ru-RU" dirty="0" smtClean="0"/>
              <a:t>Построение  сигнальной  сети  по  </a:t>
            </a:r>
            <a:r>
              <a:rPr lang="ru-RU" dirty="0"/>
              <a:t>этому </a:t>
            </a:r>
            <a:r>
              <a:rPr lang="ru-RU" dirty="0" smtClean="0"/>
              <a:t>способу  </a:t>
            </a:r>
            <a:r>
              <a:rPr lang="ru-RU" dirty="0"/>
              <a:t>экономично </a:t>
            </a:r>
            <a:r>
              <a:rPr lang="ru-RU" dirty="0" smtClean="0"/>
              <a:t> только  </a:t>
            </a:r>
            <a:r>
              <a:rPr lang="ru-RU" dirty="0"/>
              <a:t>при </a:t>
            </a:r>
            <a:r>
              <a:rPr lang="ru-RU" dirty="0" smtClean="0"/>
              <a:t> большом </a:t>
            </a:r>
            <a:r>
              <a:rPr lang="ru-RU" dirty="0"/>
              <a:t>тяготении </a:t>
            </a:r>
            <a:r>
              <a:rPr lang="ru-RU" dirty="0" smtClean="0"/>
              <a:t> между  </a:t>
            </a:r>
            <a:r>
              <a:rPr lang="ru-RU" dirty="0"/>
              <a:t>станциями </a:t>
            </a:r>
            <a:r>
              <a:rPr lang="ru-RU" dirty="0" smtClean="0"/>
              <a:t> </a:t>
            </a:r>
            <a:r>
              <a:rPr lang="ru-RU" dirty="0" err="1" smtClean="0"/>
              <a:t>ТфОП</a:t>
            </a:r>
            <a:r>
              <a:rPr lang="ru-RU" dirty="0" smtClean="0"/>
              <a:t>  или  узлами ЦСИО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8032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Сеть  сигнализации  может  строиться </a:t>
            </a:r>
            <a:b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тремя  способами:</a:t>
            </a: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b="1" dirty="0" smtClean="0"/>
              <a:t>	</a:t>
            </a:r>
            <a:r>
              <a:rPr lang="ru-RU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2. </a:t>
            </a:r>
            <a:r>
              <a:rPr lang="ru-RU" b="1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Квазисвязный</a:t>
            </a:r>
            <a:r>
              <a:rPr lang="ru-RU" dirty="0"/>
              <a:t>. </a:t>
            </a:r>
            <a:r>
              <a:rPr lang="ru-RU" dirty="0" smtClean="0"/>
              <a:t> Этот  способ </a:t>
            </a:r>
            <a:r>
              <a:rPr lang="ru-RU" dirty="0"/>
              <a:t>применяется </a:t>
            </a:r>
            <a:r>
              <a:rPr lang="ru-RU" dirty="0" smtClean="0"/>
              <a:t> при  небольшом  </a:t>
            </a:r>
            <a:r>
              <a:rPr lang="ru-RU" dirty="0"/>
              <a:t>тяготении между </a:t>
            </a:r>
            <a:r>
              <a:rPr lang="ru-RU" dirty="0" smtClean="0"/>
              <a:t> станциями</a:t>
            </a:r>
            <a:r>
              <a:rPr lang="ru-RU" dirty="0"/>
              <a:t>. </a:t>
            </a:r>
            <a:endParaRPr lang="ru-RU" dirty="0" smtClean="0"/>
          </a:p>
          <a:p>
            <a:pPr marL="0" lvl="0" indent="0">
              <a:buNone/>
            </a:pPr>
            <a:r>
              <a:rPr lang="ru-RU" dirty="0"/>
              <a:t>	</a:t>
            </a:r>
            <a:r>
              <a:rPr lang="ru-RU" dirty="0" smtClean="0"/>
              <a:t>В  </a:t>
            </a:r>
            <a:r>
              <a:rPr lang="ru-RU" dirty="0"/>
              <a:t>этом </a:t>
            </a:r>
            <a:r>
              <a:rPr lang="ru-RU" dirty="0" smtClean="0"/>
              <a:t> случае  сигнальный  трафик между  парой  </a:t>
            </a:r>
            <a:r>
              <a:rPr lang="ru-RU" dirty="0"/>
              <a:t>станций </a:t>
            </a:r>
            <a:r>
              <a:rPr lang="ru-RU" dirty="0" smtClean="0"/>
              <a:t> проходит  по  заранее </a:t>
            </a:r>
            <a:r>
              <a:rPr lang="ru-RU" dirty="0"/>
              <a:t>заданному </a:t>
            </a:r>
            <a:r>
              <a:rPr lang="ru-RU" dirty="0" smtClean="0"/>
              <a:t> маршруту  через  один  </a:t>
            </a:r>
            <a:r>
              <a:rPr lang="ru-RU" dirty="0"/>
              <a:t>или </a:t>
            </a:r>
            <a:r>
              <a:rPr lang="ru-RU" dirty="0" smtClean="0"/>
              <a:t>несколько  </a:t>
            </a:r>
            <a:r>
              <a:rPr lang="en-US" dirty="0" smtClean="0"/>
              <a:t>STP</a:t>
            </a:r>
            <a:r>
              <a:rPr lang="ru-RU" dirty="0" smtClean="0"/>
              <a:t>  без  </a:t>
            </a:r>
            <a:r>
              <a:rPr lang="ru-RU" dirty="0"/>
              <a:t>привязки </a:t>
            </a:r>
            <a:r>
              <a:rPr lang="ru-RU" dirty="0" smtClean="0"/>
              <a:t> к информационным каналам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52957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Сеть  сигнализации  может  строиться </a:t>
            </a:r>
            <a:b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тремя  способами:</a:t>
            </a: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b="1" dirty="0" smtClean="0"/>
              <a:t>	</a:t>
            </a:r>
            <a:r>
              <a:rPr lang="ru-RU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3.  Несвязанный</a:t>
            </a:r>
            <a:r>
              <a:rPr lang="ru-RU" dirty="0"/>
              <a:t>. </a:t>
            </a:r>
            <a:r>
              <a:rPr lang="ru-RU" dirty="0" smtClean="0"/>
              <a:t> Сигнальные сообщения  </a:t>
            </a:r>
            <a:r>
              <a:rPr lang="ru-RU" dirty="0"/>
              <a:t>от </a:t>
            </a:r>
            <a:r>
              <a:rPr lang="ru-RU" dirty="0" smtClean="0"/>
              <a:t> одного  </a:t>
            </a:r>
            <a:r>
              <a:rPr lang="en-US" dirty="0" smtClean="0"/>
              <a:t>SP</a:t>
            </a:r>
            <a:r>
              <a:rPr lang="ru-RU" dirty="0" smtClean="0"/>
              <a:t>  </a:t>
            </a:r>
            <a:r>
              <a:rPr lang="ru-RU" dirty="0"/>
              <a:t>к </a:t>
            </a:r>
            <a:r>
              <a:rPr lang="ru-RU" dirty="0" smtClean="0"/>
              <a:t> другому  могут </a:t>
            </a:r>
            <a:r>
              <a:rPr lang="ru-RU" dirty="0"/>
              <a:t>направляться </a:t>
            </a:r>
            <a:r>
              <a:rPr lang="ru-RU" dirty="0" smtClean="0"/>
              <a:t> по  разным  маршрутам  в </a:t>
            </a:r>
            <a:r>
              <a:rPr lang="ru-RU" dirty="0"/>
              <a:t>зависимости </a:t>
            </a:r>
            <a:r>
              <a:rPr lang="ru-RU" dirty="0" smtClean="0"/>
              <a:t> от  состояния  </a:t>
            </a:r>
            <a:r>
              <a:rPr lang="ru-RU" dirty="0"/>
              <a:t>элементов </a:t>
            </a:r>
            <a:r>
              <a:rPr lang="ru-RU" dirty="0" smtClean="0"/>
              <a:t> сети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6307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Сигнализация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в цифровой сети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67544" y="2060848"/>
            <a:ext cx="3008313" cy="4042991"/>
          </a:xfrm>
        </p:spPr>
        <p:txBody>
          <a:bodyPr anchor="ctr">
            <a:normAutofit/>
          </a:bodyPr>
          <a:lstStyle/>
          <a:p>
            <a:r>
              <a:rPr lang="en-US" sz="2400" b="1" dirty="0" smtClean="0"/>
              <a:t>SP</a:t>
            </a:r>
            <a:r>
              <a:rPr lang="ru-RU" sz="2400" b="1" dirty="0" smtClean="0"/>
              <a:t> – сигнальный пункт (БОКС)</a:t>
            </a:r>
            <a:endParaRPr lang="ru-RU" sz="2400" b="1" dirty="0"/>
          </a:p>
        </p:txBody>
      </p:sp>
      <p:graphicFrame>
        <p:nvGraphicFramePr>
          <p:cNvPr id="7" name="Содержимое 6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141516880"/>
              </p:ext>
            </p:extLst>
          </p:nvPr>
        </p:nvGraphicFramePr>
        <p:xfrm>
          <a:off x="3959174" y="273050"/>
          <a:ext cx="4861298" cy="6584950"/>
        </p:xfrm>
        <a:graphic>
          <a:graphicData uri="http://schemas.openxmlformats.org/presentationml/2006/ole">
            <p:oleObj spid="_x0000_s1138" name="Visio" r:id="rId3" imgW="5879126" imgH="7921278" progId="Visio.Drawing.11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21781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02434"/>
          </a:xfrm>
        </p:spPr>
        <p:txBody>
          <a:bodyPr>
            <a:no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Сигнальная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информация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передается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через  звено  сигнализации 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помощью  </a:t>
            </a:r>
            <a:br>
              <a:rPr lang="ru-RU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пакетов 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данных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называемых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сигнальными  единицами  СЕ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Signal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Unit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- SU). </a:t>
            </a:r>
          </a:p>
        </p:txBody>
      </p:sp>
    </p:spTree>
    <p:extLst>
      <p:ext uri="{BB962C8B-B14F-4D97-AF65-F5344CB8AC3E}">
        <p14:creationId xmlns="" xmlns:p14="http://schemas.microsoft.com/office/powerpoint/2010/main" val="183640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774" y="188640"/>
            <a:ext cx="8974225" cy="6408712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Различаются  три  типа  сигнальных  единиц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spcBef>
                <a:spcPts val="2400"/>
              </a:spcBef>
            </a:pPr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Значащая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сигнальная  единица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ЗНСЕ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Message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Signal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Unit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MSU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spcBef>
                <a:spcPts val="1800"/>
              </a:spcBef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Сигнальная единица </a:t>
            </a:r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состояния звена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СЗСЕ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Link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Status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Signal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Unit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LSSU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spcBef>
                <a:spcPts val="1800"/>
              </a:spcBef>
            </a:pPr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Заполняющая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сигнальная  единица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ЗПСЕ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Fill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Signal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Unit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-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FISU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MSU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повторяются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случае  ошибки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LSSU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FISU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не  повторяются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14211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4818" name="Visio" r:id="rId3" imgW="6784543" imgH="4155643" progId="Visio.Drawing.11">
              <p:embed/>
            </p:oleObj>
          </a:graphicData>
        </a:graphic>
      </p:graphicFrame>
      <p:sp>
        <p:nvSpPr>
          <p:cNvPr id="5123" name="Text Box 19"/>
          <p:cNvSpPr txBox="1">
            <a:spLocks noChangeArrowheads="1"/>
          </p:cNvSpPr>
          <p:nvPr/>
        </p:nvSpPr>
        <p:spPr bwMode="auto">
          <a:xfrm>
            <a:off x="5029200" y="5029200"/>
            <a:ext cx="609600" cy="6238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/>
              <a:t>ИД</a:t>
            </a:r>
          </a:p>
          <a:p>
            <a:pPr>
              <a:spcBef>
                <a:spcPct val="50000"/>
              </a:spcBef>
            </a:pPr>
            <a:r>
              <a:rPr lang="en-US" sz="1400"/>
              <a:t>LI=0</a:t>
            </a:r>
            <a:endParaRPr lang="ru-RU" sz="1400"/>
          </a:p>
        </p:txBody>
      </p:sp>
      <p:sp>
        <p:nvSpPr>
          <p:cNvPr id="76808" name="AutoShape 8"/>
          <p:cNvSpPr>
            <a:spLocks noChangeArrowheads="1"/>
          </p:cNvSpPr>
          <p:nvPr/>
        </p:nvSpPr>
        <p:spPr bwMode="auto">
          <a:xfrm>
            <a:off x="1905000" y="3124200"/>
            <a:ext cx="4495800" cy="1143000"/>
          </a:xfrm>
          <a:prstGeom prst="wedgeRectCallout">
            <a:avLst>
              <a:gd name="adj1" fmla="val 67125"/>
              <a:gd name="adj2" fmla="val -169861"/>
            </a:avLst>
          </a:prstGeom>
          <a:gradFill rotWithShape="1">
            <a:gsLst>
              <a:gs pos="0">
                <a:schemeClr val="accent1"/>
              </a:gs>
              <a:gs pos="100000">
                <a:srgbClr val="33CC3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ru-RU" sz="2800" b="1" dirty="0"/>
              <a:t>ОБИ (</a:t>
            </a:r>
            <a:r>
              <a:rPr lang="en-US" sz="2800" b="1" dirty="0"/>
              <a:t>BIB</a:t>
            </a:r>
            <a:r>
              <a:rPr lang="ru-RU" sz="2800" b="1" dirty="0"/>
              <a:t>)- обратный бит индикатор</a:t>
            </a:r>
          </a:p>
        </p:txBody>
      </p:sp>
      <p:sp>
        <p:nvSpPr>
          <p:cNvPr id="76809" name="AutoShape 9"/>
          <p:cNvSpPr>
            <a:spLocks noChangeArrowheads="1"/>
          </p:cNvSpPr>
          <p:nvPr/>
        </p:nvSpPr>
        <p:spPr bwMode="auto">
          <a:xfrm>
            <a:off x="1828800" y="3962400"/>
            <a:ext cx="4495800" cy="1143000"/>
          </a:xfrm>
          <a:prstGeom prst="wedgeRectCallout">
            <a:avLst>
              <a:gd name="adj1" fmla="val 93255"/>
              <a:gd name="adj2" fmla="val -249167"/>
            </a:avLst>
          </a:prstGeom>
          <a:gradFill rotWithShape="1">
            <a:gsLst>
              <a:gs pos="0">
                <a:schemeClr val="accent1"/>
              </a:gs>
              <a:gs pos="100000">
                <a:srgbClr val="33CC3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ru-RU" sz="2800" b="1"/>
              <a:t>ОПН (</a:t>
            </a:r>
            <a:r>
              <a:rPr lang="en-US" sz="2800" b="1"/>
              <a:t>BSN</a:t>
            </a:r>
            <a:r>
              <a:rPr lang="ru-RU" sz="2800" b="1"/>
              <a:t>) - обратный порядковый номер</a:t>
            </a:r>
          </a:p>
        </p:txBody>
      </p:sp>
      <p:sp>
        <p:nvSpPr>
          <p:cNvPr id="76810" name="AutoShape 10"/>
          <p:cNvSpPr>
            <a:spLocks noChangeArrowheads="1"/>
          </p:cNvSpPr>
          <p:nvPr/>
        </p:nvSpPr>
        <p:spPr bwMode="auto">
          <a:xfrm>
            <a:off x="0" y="4038600"/>
            <a:ext cx="4495800" cy="1143000"/>
          </a:xfrm>
          <a:prstGeom prst="wedgeRectCallout">
            <a:avLst>
              <a:gd name="adj1" fmla="val 83546"/>
              <a:gd name="adj2" fmla="val -249028"/>
            </a:avLst>
          </a:prstGeom>
          <a:gradFill rotWithShape="1">
            <a:gsLst>
              <a:gs pos="0">
                <a:schemeClr val="accent1"/>
              </a:gs>
              <a:gs pos="100000">
                <a:srgbClr val="33CC3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ru-RU" sz="2800" b="1"/>
              <a:t>ПБИ (</a:t>
            </a:r>
            <a:r>
              <a:rPr lang="en-US" sz="2800" b="1"/>
              <a:t>FIB</a:t>
            </a:r>
            <a:r>
              <a:rPr lang="ru-RU" sz="2800" b="1"/>
              <a:t>) - прямой бит индикатор</a:t>
            </a:r>
          </a:p>
        </p:txBody>
      </p:sp>
      <p:sp>
        <p:nvSpPr>
          <p:cNvPr id="76813" name="AutoShape 13"/>
          <p:cNvSpPr>
            <a:spLocks noChangeArrowheads="1"/>
          </p:cNvSpPr>
          <p:nvPr/>
        </p:nvSpPr>
        <p:spPr bwMode="auto">
          <a:xfrm>
            <a:off x="762000" y="4191000"/>
            <a:ext cx="4495800" cy="1143000"/>
          </a:xfrm>
          <a:prstGeom prst="wedgeRectCallout">
            <a:avLst>
              <a:gd name="adj1" fmla="val 79731"/>
              <a:gd name="adj2" fmla="val -266667"/>
            </a:avLst>
          </a:prstGeom>
          <a:gradFill rotWithShape="1">
            <a:gsLst>
              <a:gs pos="0">
                <a:schemeClr val="accent1"/>
              </a:gs>
              <a:gs pos="100000">
                <a:srgbClr val="33CC3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ru-RU" sz="2800" b="1"/>
              <a:t>ППН(</a:t>
            </a:r>
            <a:r>
              <a:rPr lang="en-US" sz="2800" b="1"/>
              <a:t>FSN</a:t>
            </a:r>
            <a:r>
              <a:rPr lang="ru-RU" sz="2800" b="1"/>
              <a:t>) - прямой порядковый номер</a:t>
            </a:r>
          </a:p>
        </p:txBody>
      </p:sp>
      <p:sp>
        <p:nvSpPr>
          <p:cNvPr id="76814" name="AutoShape 14"/>
          <p:cNvSpPr>
            <a:spLocks noChangeArrowheads="1"/>
          </p:cNvSpPr>
          <p:nvPr/>
        </p:nvSpPr>
        <p:spPr bwMode="auto">
          <a:xfrm>
            <a:off x="3657600" y="4800600"/>
            <a:ext cx="4495800" cy="1143000"/>
          </a:xfrm>
          <a:prstGeom prst="wedgeRectCallout">
            <a:avLst>
              <a:gd name="adj1" fmla="val -10806"/>
              <a:gd name="adj2" fmla="val -322500"/>
            </a:avLst>
          </a:prstGeom>
          <a:gradFill rotWithShape="1">
            <a:gsLst>
              <a:gs pos="0">
                <a:schemeClr val="accent1"/>
              </a:gs>
              <a:gs pos="100000">
                <a:srgbClr val="33CC3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ru-RU" sz="2800" b="1"/>
              <a:t>ИД (</a:t>
            </a:r>
            <a:r>
              <a:rPr lang="en-US" sz="2800" b="1"/>
              <a:t>LI</a:t>
            </a:r>
            <a:r>
              <a:rPr lang="ru-RU" sz="2800" b="1"/>
              <a:t>)- индикатор длины,</a:t>
            </a:r>
          </a:p>
        </p:txBody>
      </p:sp>
      <p:sp>
        <p:nvSpPr>
          <p:cNvPr id="76815" name="AutoShape 15"/>
          <p:cNvSpPr>
            <a:spLocks noChangeArrowheads="1"/>
          </p:cNvSpPr>
          <p:nvPr/>
        </p:nvSpPr>
        <p:spPr bwMode="auto">
          <a:xfrm>
            <a:off x="2133600" y="4495800"/>
            <a:ext cx="4495800" cy="1600200"/>
          </a:xfrm>
          <a:prstGeom prst="wedgeRectCallout">
            <a:avLst>
              <a:gd name="adj1" fmla="val -3565"/>
              <a:gd name="adj2" fmla="val -221625"/>
            </a:avLst>
          </a:prstGeom>
          <a:gradFill rotWithShape="1">
            <a:gsLst>
              <a:gs pos="0">
                <a:schemeClr val="accent1"/>
              </a:gs>
              <a:gs pos="100000">
                <a:srgbClr val="33CC3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ru-RU" sz="2800" b="1"/>
              <a:t>БСИ (</a:t>
            </a:r>
            <a:r>
              <a:rPr lang="en-US" sz="2800" b="1"/>
              <a:t>SIO</a:t>
            </a:r>
            <a:r>
              <a:rPr lang="ru-RU" sz="2800" b="1"/>
              <a:t>)-байт служебной информации</a:t>
            </a:r>
          </a:p>
        </p:txBody>
      </p:sp>
      <p:sp>
        <p:nvSpPr>
          <p:cNvPr id="76816" name="AutoShape 16"/>
          <p:cNvSpPr>
            <a:spLocks noChangeArrowheads="1"/>
          </p:cNvSpPr>
          <p:nvPr/>
        </p:nvSpPr>
        <p:spPr bwMode="auto">
          <a:xfrm>
            <a:off x="1371600" y="4572000"/>
            <a:ext cx="4495800" cy="1600200"/>
          </a:xfrm>
          <a:prstGeom prst="wedgeRectCallout">
            <a:avLst>
              <a:gd name="adj1" fmla="val -8333"/>
              <a:gd name="adj2" fmla="val -230653"/>
            </a:avLst>
          </a:prstGeom>
          <a:gradFill rotWithShape="1">
            <a:gsLst>
              <a:gs pos="0">
                <a:schemeClr val="accent1"/>
              </a:gs>
              <a:gs pos="100000">
                <a:srgbClr val="33CC3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ru-RU" sz="2800" b="1"/>
              <a:t>ПСИ (</a:t>
            </a:r>
            <a:r>
              <a:rPr lang="en-US" sz="2800" b="1"/>
              <a:t>SIF</a:t>
            </a:r>
            <a:r>
              <a:rPr lang="ru-RU" sz="2800" b="1"/>
              <a:t>) - поле сигнальной информации</a:t>
            </a:r>
          </a:p>
        </p:txBody>
      </p:sp>
      <p:sp>
        <p:nvSpPr>
          <p:cNvPr id="76817" name="AutoShape 17"/>
          <p:cNvSpPr>
            <a:spLocks noChangeArrowheads="1"/>
          </p:cNvSpPr>
          <p:nvPr/>
        </p:nvSpPr>
        <p:spPr bwMode="auto">
          <a:xfrm>
            <a:off x="1524000" y="4724400"/>
            <a:ext cx="3352800" cy="1600200"/>
          </a:xfrm>
          <a:prstGeom prst="wedgeRectCallout">
            <a:avLst>
              <a:gd name="adj1" fmla="val -36079"/>
              <a:gd name="adj2" fmla="val -239486"/>
            </a:avLst>
          </a:prstGeom>
          <a:gradFill rotWithShape="1">
            <a:gsLst>
              <a:gs pos="0">
                <a:schemeClr val="accent1"/>
              </a:gs>
              <a:gs pos="100000">
                <a:srgbClr val="33CC3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ru-RU" sz="2800" b="1"/>
              <a:t>ПБ (</a:t>
            </a:r>
            <a:r>
              <a:rPr lang="en-US" sz="2800" b="1"/>
              <a:t>CK</a:t>
            </a:r>
            <a:r>
              <a:rPr lang="ru-RU" sz="2800" b="1"/>
              <a:t>) – проверочные биты</a:t>
            </a:r>
          </a:p>
        </p:txBody>
      </p:sp>
      <p:sp>
        <p:nvSpPr>
          <p:cNvPr id="5132" name="Rectangle 6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33" name="Rectangle 7"/>
          <p:cNvSpPr>
            <a:spLocks noChangeArrowheads="1"/>
          </p:cNvSpPr>
          <p:nvPr/>
        </p:nvSpPr>
        <p:spPr bwMode="auto">
          <a:xfrm>
            <a:off x="0" y="5038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6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768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6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768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6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768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6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768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6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768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6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768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6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1" dur="500"/>
                                        <p:tgtEl>
                                          <p:spTgt spid="768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76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768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8" grpId="0" animBg="1"/>
      <p:bldP spid="76808" grpId="1" animBg="1"/>
      <p:bldP spid="76809" grpId="0" animBg="1"/>
      <p:bldP spid="76809" grpId="1" animBg="1"/>
      <p:bldP spid="76810" grpId="0" animBg="1"/>
      <p:bldP spid="76810" grpId="1" animBg="1"/>
      <p:bldP spid="76813" grpId="0" animBg="1"/>
      <p:bldP spid="76813" grpId="1" animBg="1"/>
      <p:bldP spid="76814" grpId="0" animBg="1"/>
      <p:bldP spid="76814" grpId="1" animBg="1"/>
      <p:bldP spid="76815" grpId="0" animBg="1"/>
      <p:bldP spid="76815" grpId="1" animBg="1"/>
      <p:bldP spid="76816" grpId="0" animBg="1"/>
      <p:bldP spid="76816" grpId="1" animBg="1"/>
      <p:bldP spid="76817" grpId="0" animBg="1"/>
      <p:bldP spid="76817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8581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Формат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MSU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071546"/>
            <a:ext cx="807371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85720" y="3357562"/>
            <a:ext cx="864399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Пакет </a:t>
            </a: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MSU</a:t>
            </a: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(ЗНСЕ)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 основной тип СЕ и единственный, который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перевозит информацию пользователей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 (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в поле сигнальной информации </a:t>
            </a: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ПСИ (</a:t>
            </a: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SIF)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Формат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MSU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переменной длины, поэтому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для разделения пакетов используются специальные поля, называемые </a:t>
            </a: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флагами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 которые имеют заранее определенную битовую комбинацию.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Максимальная длина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MSU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национальных сетях ОКС-7 достигает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279 байт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 smtClean="0"/>
              <a:t>Последовательность  битов  флага  </a:t>
            </a:r>
            <a:r>
              <a:rPr lang="ru-RU" b="1" u="sng" dirty="0" smtClean="0">
                <a:solidFill>
                  <a:srgbClr val="FF0000"/>
                </a:solidFill>
              </a:rPr>
              <a:t>01111110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 rot="12466612" flipV="1">
            <a:off x="3392971" y="2715889"/>
            <a:ext cx="3937996" cy="170330"/>
          </a:xfrm>
          <a:prstGeom prst="rightArrow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Формат 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MSU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5904656"/>
          </a:xfrm>
        </p:spPr>
        <p:txBody>
          <a:bodyPr>
            <a:noAutofit/>
          </a:bodyPr>
          <a:lstStyle/>
          <a:p>
            <a:r>
              <a:rPr lang="ru-RU" sz="2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ОПН (</a:t>
            </a:r>
            <a:r>
              <a:rPr lang="en-US" sz="2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BSN</a:t>
            </a:r>
            <a:r>
              <a:rPr lang="ru-RU" sz="2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2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обратный  </a:t>
            </a:r>
            <a:r>
              <a:rPr lang="en-US" sz="2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порядковый </a:t>
            </a:r>
            <a:r>
              <a:rPr lang="en-US" sz="2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номер </a:t>
            </a:r>
            <a:r>
              <a:rPr lang="en-US" sz="2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используется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для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подтверждения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безошибочном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приеме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СЕ  в  пункте  назначения (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поле размером 7 бит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Минимальное значение ОПН в двоичной системе (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0000000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), максимальное значения поля в двоичной системе (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1111111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). В десятичной системе счисления поле ОПН принимает значения от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0-127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sz="2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ОБИ (</a:t>
            </a:r>
            <a:r>
              <a:rPr lang="en-US" sz="2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FIB</a:t>
            </a:r>
            <a:r>
              <a:rPr lang="ru-RU" sz="2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2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обратный</a:t>
            </a:r>
            <a:r>
              <a:rPr lang="en-US" sz="2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бит–индикатор</a:t>
            </a: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сигнализирует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об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ошибке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принятой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СЕ (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поле размером 1 бит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). В двоичной системе имеет значения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 или 1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3815605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264696"/>
          </a:xfrm>
        </p:spPr>
        <p:txBody>
          <a:bodyPr>
            <a:normAutofit fontScale="92500" lnSpcReduction="20000"/>
          </a:bodyPr>
          <a:lstStyle/>
          <a:p>
            <a:r>
              <a:rPr lang="ru-RU" sz="30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ППН (</a:t>
            </a:r>
            <a:r>
              <a:rPr lang="en-US" sz="30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FSN</a:t>
            </a:r>
            <a:r>
              <a:rPr lang="ru-RU" sz="30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30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30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прямой </a:t>
            </a:r>
            <a:r>
              <a:rPr lang="en-US" sz="30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порядковый </a:t>
            </a:r>
            <a:r>
              <a:rPr lang="en-US" sz="30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номер </a:t>
            </a:r>
            <a:r>
              <a:rPr lang="en-US" sz="30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СЕ, 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служит для  проверки  правильного  порядка  следования СЕ 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пункта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отправления 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пункт назначения. (</a:t>
            </a:r>
            <a:r>
              <a:rPr lang="ru-RU" sz="3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это поле размером 7 бит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   Минимальное значение ППН в двоичной системе (</a:t>
            </a:r>
            <a:r>
              <a:rPr lang="ru-RU" sz="3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0000000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), максимальное значения поля в двоичной системе (</a:t>
            </a:r>
            <a:r>
              <a:rPr lang="ru-RU" sz="3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1111111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). В десятичной системе счисления поле ППН принимает значения </a:t>
            </a:r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 0-127</a:t>
            </a:r>
          </a:p>
          <a:p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ПБИ (</a:t>
            </a:r>
            <a:r>
              <a:rPr lang="en-US" sz="30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BIB</a:t>
            </a:r>
            <a:r>
              <a:rPr lang="ru-RU" sz="30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0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30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прямой </a:t>
            </a:r>
            <a:r>
              <a:rPr lang="en-US" sz="30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бит–индикатор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используется 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защиты 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от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ошибок и указывает,  передаётся  СЕ впервые  или  повторно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это поле размером 1 бит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). В двоичной системе имеет значения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 или 1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Система  </a:t>
            </a:r>
            <a:r>
              <a:rPr lang="ru-RU" sz="3200" b="1" cap="all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сигнализации  № 7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Общие  сведения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  сигнализации  №7 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SS7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 рекомендована  МСЭ–Т  </a:t>
            </a: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 межстанционной  сигнализации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на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цифровых  сетях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связи.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	В 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SS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сигнальная  информация  передается  по  специальному  сигнальному  каналу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  скоростью  64 Кбит/с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	Для  передачи  сигналов  по  ОКС7  может использоваться  любой  канал  потока  Е1, кроме  нулевого.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В  потоке  Е1  количество  сигнальных каналов  ОКС7  может  меняться  от  1  до  31.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7798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78098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Формат 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MSU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1052736"/>
            <a:ext cx="8501122" cy="5233784"/>
          </a:xfrm>
          <a:solidFill>
            <a:srgbClr val="FFFF00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Тип  СЕ  определяется 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индикатором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длины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ИД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LI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следующим   образом: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1200"/>
              </a:spcBef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если значение индикатора </a:t>
            </a:r>
            <a:r>
              <a:rPr lang="en-US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LI</a:t>
            </a: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= 0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–  это </a:t>
            </a:r>
            <a:r>
              <a:rPr lang="en-US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FISU</a:t>
            </a:r>
            <a:endParaRPr lang="ru-RU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если значение индикатора </a:t>
            </a:r>
            <a:r>
              <a:rPr lang="en-US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LI</a:t>
            </a: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= 1, </a:t>
            </a:r>
            <a:r>
              <a:rPr lang="en-US" sz="2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LI</a:t>
            </a:r>
            <a:r>
              <a:rPr lang="ru-RU" sz="2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=2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	–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LSSU</a:t>
            </a:r>
            <a:endParaRPr lang="ru-RU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если значение индикатора </a:t>
            </a:r>
            <a:r>
              <a:rPr lang="en-US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LI</a:t>
            </a:r>
            <a:r>
              <a:rPr lang="en-US" sz="2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</a:t>
            </a: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–  </a:t>
            </a:r>
            <a:r>
              <a:rPr lang="en-US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MSU</a:t>
            </a:r>
            <a:endParaRPr lang="ru-RU" sz="2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Поле  ИД (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LI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определяет  </a:t>
            </a:r>
            <a:r>
              <a:rPr lang="ru-RU" sz="3000" b="1" u="sng" dirty="0" smtClean="0">
                <a:latin typeface="Times New Roman" pitchFamily="18" charset="0"/>
                <a:cs typeface="Times New Roman" pitchFamily="18" charset="0"/>
              </a:rPr>
              <a:t>тип  и  длину 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СЕ.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ИД  задаёт  </a:t>
            </a:r>
            <a:r>
              <a:rPr lang="ru-RU" sz="3000" b="1" u="sng" dirty="0" smtClean="0">
                <a:latin typeface="Times New Roman" pitchFamily="18" charset="0"/>
                <a:cs typeface="Times New Roman" pitchFamily="18" charset="0"/>
              </a:rPr>
              <a:t>количество  байт 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между полем  ИД (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LI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)  и  полем  проверочных  битов.</a:t>
            </a: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76071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Байт  служебной  информации  БСИ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SIO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Signaling Information Octet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содержит  данные  для  маршрутизации  сообщения.  Состоит  из  двух  </a:t>
            </a:r>
            <a:r>
              <a:rPr lang="ru-RU" sz="3100" b="1" dirty="0" err="1">
                <a:latin typeface="Times New Roman" pitchFamily="18" charset="0"/>
                <a:cs typeface="Times New Roman" pitchFamily="18" charset="0"/>
              </a:rPr>
              <a:t>тетрад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1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en-US" sz="3100" b="1" dirty="0">
                <a:latin typeface="Times New Roman" pitchFamily="18" charset="0"/>
                <a:cs typeface="Times New Roman" pitchFamily="18" charset="0"/>
              </a:rPr>
              <a:t>SIO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187567934"/>
              </p:ext>
            </p:extLst>
          </p:nvPr>
        </p:nvGraphicFramePr>
        <p:xfrm>
          <a:off x="683568" y="3573016"/>
          <a:ext cx="7632844" cy="2448272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953525"/>
                <a:gridCol w="953525"/>
                <a:gridCol w="954299"/>
                <a:gridCol w="954299"/>
                <a:gridCol w="954299"/>
                <a:gridCol w="954299"/>
                <a:gridCol w="954299"/>
                <a:gridCol w="954299"/>
              </a:tblGrid>
              <a:tr h="576064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Индикатор  сети  </a:t>
                      </a: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NI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Индикатор  пользователя  </a:t>
                      </a: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SI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</a:t>
                      </a:r>
                      <a:endParaRPr lang="ru-RU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</a:t>
                      </a:r>
                      <a:endParaRPr lang="ru-RU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endParaRPr lang="ru-RU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endParaRPr lang="ru-RU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</a:t>
                      </a:r>
                      <a:endParaRPr lang="ru-RU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</a:t>
                      </a:r>
                      <a:endParaRPr lang="ru-RU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endParaRPr lang="ru-RU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en-US" sz="2000" b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endParaRPr lang="ru-RU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0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0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0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0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0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 kern="12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000" b="1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0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0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0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6641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06" y="357166"/>
            <a:ext cx="8929718" cy="638420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младшей 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тетраде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SIO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содержится  </a:t>
            </a:r>
            <a:r>
              <a:rPr lang="ru-RU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индикатор  пользователя (</a:t>
            </a:r>
            <a:r>
              <a:rPr lang="en-US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SI)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указывающий  индикатор  пользовательской   подсистемы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0000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– управление  сетью  сигнализации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0001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тестирование  сети  сигнализации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0011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– управление  сигнальными  соединениями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SCCP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0101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подсистема пользователя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ISUP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ISDN)</a:t>
            </a:r>
          </a:p>
          <a:p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0100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подсистема пользователя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TUP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ТфОП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7267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2852"/>
            <a:ext cx="8712968" cy="659851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 старшей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тетраде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SIO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содержится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индикатор  сети (</a:t>
            </a: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IN)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указывающий  на  международный  или  национальный  трафик:</a:t>
            </a:r>
          </a:p>
          <a:p>
            <a:pPr marL="0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– международная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сеть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01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резерв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международной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сети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национальная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сеть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резерв для национальная  сети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4107267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>
                <a:solidFill>
                  <a:srgbClr val="0070C0"/>
                </a:solidFill>
              </a:rPr>
              <a:t>Формат </a:t>
            </a:r>
            <a:r>
              <a:rPr lang="en-US" b="1" dirty="0">
                <a:solidFill>
                  <a:srgbClr val="0070C0"/>
                </a:solidFill>
              </a:rPr>
              <a:t>MSU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8856984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	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SIF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Signalling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Information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Field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поле  сигнальной  информации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В  поле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SIF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содержится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сигнальное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сообщение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пользователя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длиной  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u="sng" cap="all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аксимальный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размер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SIF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составляет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272  байта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Поле 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SIF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 предназначено  для  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передачи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полезной 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информации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по  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звену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сигнализации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МТР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распознает  содержимое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SIF,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кроме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этикетки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маршрутизации  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ЭМ), 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690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500042"/>
            <a:ext cx="7147432" cy="264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57158" y="3929066"/>
            <a:ext cx="87868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Label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 этикетка  маршрутизации  ЭМ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используется   управляющими   устройствами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SP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для 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выбора  маршрута  передачи  сигнальной  информации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 сигнальной  сети.</a:t>
            </a:r>
            <a:endParaRPr lang="ru-RU" sz="28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57166"/>
            <a:ext cx="8712968" cy="65008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500" b="1" u="sng" dirty="0" smtClean="0">
                <a:latin typeface="Times New Roman" pitchFamily="18" charset="0"/>
                <a:cs typeface="Times New Roman" pitchFamily="18" charset="0"/>
              </a:rPr>
              <a:t>Этикетка  маршрутизации  содержит </a:t>
            </a:r>
          </a:p>
          <a:p>
            <a:pPr marL="0" indent="0"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 4  байта  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включает  следующие  поля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spcBef>
                <a:spcPts val="1200"/>
              </a:spcBef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DPC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Destination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Point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Code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код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пункта назначения 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бит). </a:t>
            </a:r>
          </a:p>
          <a:p>
            <a:pPr>
              <a:spcBef>
                <a:spcPts val="1200"/>
              </a:spcBef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Origination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Point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Code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/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код исходящего пункта–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бит). </a:t>
            </a:r>
          </a:p>
          <a:p>
            <a:pPr>
              <a:spcBef>
                <a:spcPts val="1200"/>
              </a:spcBef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CIC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(код  идентификатора  сигнального  канала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между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SP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  - 12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бит).  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Частью  поля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CIC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является  </a:t>
            </a:r>
            <a:r>
              <a:rPr lang="ru-RU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поле  селекции  звена  сигнализации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SLS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(4 бита),  служащее  для  определения,  по  какому  звену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будет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передаваться сигнальное  сообщение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чтобы  равномерно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распределить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нагрузку  по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звеньям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ЭМ  является  частью  поля  </a:t>
            </a:r>
            <a:r>
              <a:rPr lang="en-US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SIF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4172362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Формат 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MSU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	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ПБ (СК)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проверочные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16  бит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формируются в процессе циклического кодирования сигнальной информации и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используются   для   обнаружения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ошибок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передаче  сигнальных  единиц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6565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1" y="1214423"/>
            <a:ext cx="5929355" cy="1980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1071538" y="357167"/>
            <a:ext cx="678661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Формат LSSU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00034" y="3357562"/>
            <a:ext cx="8429684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LSSU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передаются,  когда  требуется  ввести  в  работу  звено  сигнализации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 т.е.  выполнить процедуру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фазирования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LSSU отличается от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MSU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одним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полем –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SF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	В  LSSU  после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LI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передается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поле</a:t>
            </a:r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состояний  ПСО</a:t>
            </a:r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(SF)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 включающее  1 или  2  байта.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В  настоящее  время  используется  только  3 бита поля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SF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"ABC". </a:t>
            </a:r>
          </a:p>
          <a:p>
            <a:endParaRPr lang="ru-RU" dirty="0"/>
          </a:p>
        </p:txBody>
      </p:sp>
      <p:sp>
        <p:nvSpPr>
          <p:cNvPr id="13" name="Стрелка вправо 12"/>
          <p:cNvSpPr/>
          <p:nvPr/>
        </p:nvSpPr>
        <p:spPr>
          <a:xfrm rot="13407180">
            <a:off x="2772360" y="3476510"/>
            <a:ext cx="3879094" cy="249274"/>
          </a:xfrm>
          <a:prstGeom prst="rightArrow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LSSU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84784"/>
            <a:ext cx="7848872" cy="511256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В  битах    </a:t>
            </a:r>
            <a:r>
              <a:rPr lang="en-US" sz="4500" b="1" dirty="0" smtClean="0"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  могут  </a:t>
            </a:r>
            <a:r>
              <a:rPr lang="ru-RU" sz="4500" b="1" dirty="0">
                <a:latin typeface="Times New Roman" pitchFamily="18" charset="0"/>
                <a:cs typeface="Times New Roman" pitchFamily="18" charset="0"/>
              </a:rPr>
              <a:t>быть </a:t>
            </a: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 переданы  следующие  индикации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endParaRPr lang="ru-RU" sz="45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5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000</a:t>
            </a:r>
            <a:r>
              <a:rPr lang="ru-RU" sz="45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-  отключено  </a:t>
            </a: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СИО </a:t>
            </a: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(SIO)</a:t>
            </a:r>
          </a:p>
          <a:p>
            <a:pPr marL="0" indent="0">
              <a:buNone/>
            </a:pPr>
            <a:r>
              <a:rPr lang="ru-RU" sz="45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001</a:t>
            </a: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-  нормальное  </a:t>
            </a:r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фазирование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- СИН (SIN)</a:t>
            </a:r>
          </a:p>
          <a:p>
            <a:pPr marL="0" indent="0">
              <a:buNone/>
            </a:pPr>
            <a:r>
              <a:rPr lang="ru-RU" sz="45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010</a:t>
            </a: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-  аварийное  </a:t>
            </a:r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фазирование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- СИА (SIE)</a:t>
            </a:r>
          </a:p>
          <a:p>
            <a:pPr marL="0" indent="0">
              <a:buNone/>
            </a:pPr>
            <a:r>
              <a:rPr lang="ru-RU" sz="45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011</a:t>
            </a: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-  не работает  </a:t>
            </a: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- СИНР (SIOS)</a:t>
            </a:r>
          </a:p>
          <a:p>
            <a:pPr marL="0" indent="0">
              <a:buNone/>
            </a:pPr>
            <a:r>
              <a:rPr lang="ru-RU" sz="45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-  процессор  отключен </a:t>
            </a: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- СИПО (SIPO)</a:t>
            </a:r>
          </a:p>
          <a:p>
            <a:pPr marL="0" indent="0">
              <a:buNone/>
            </a:pPr>
            <a:r>
              <a:rPr lang="ru-RU" sz="45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101</a:t>
            </a: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-  занято -  </a:t>
            </a: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СИЗ (SIB)</a:t>
            </a:r>
            <a:endParaRPr lang="ru-RU" sz="4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4397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Autofit/>
          </a:bodyPr>
          <a:lstStyle/>
          <a:p>
            <a:pPr algn="l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ОКС  –  общий  канал  сигнализации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– это  канал  связи  между  управляющими устройствами,  служащий  для  передачи информации  следующих  видов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888432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ü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сигнальная  информация  </a:t>
            </a:r>
            <a:r>
              <a:rPr lang="ru-RU" sz="3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 управления </a:t>
            </a:r>
            <a:r>
              <a:rPr lang="ru-RU" sz="3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соединением</a:t>
            </a:r>
            <a:r>
              <a:rPr lang="ru-RU" sz="3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через  сеть  связи;</a:t>
            </a:r>
          </a:p>
          <a:p>
            <a:pPr marL="0" indent="0">
              <a:buNone/>
            </a:pP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сигнальная  информация  </a:t>
            </a:r>
            <a:r>
              <a:rPr lang="ru-RU" sz="3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 техническому  </a:t>
            </a:r>
            <a:r>
              <a:rPr lang="ru-RU" sz="3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обслуживанию </a:t>
            </a:r>
            <a:r>
              <a:rPr lang="ru-RU" sz="3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 технической  эксплуатации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сети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  (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ТО  и  ТЭ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lvl="0" indent="0">
              <a:buFont typeface="Wingdings" pitchFamily="2" charset="2"/>
              <a:buChar char="ü"/>
            </a:pP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сигнальная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информация  </a:t>
            </a:r>
            <a:r>
              <a:rPr lang="ru-RU" sz="3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управления </a:t>
            </a:r>
            <a:r>
              <a:rPr lang="ru-RU" sz="3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сетью</a:t>
            </a:r>
            <a:r>
              <a:rPr lang="ru-RU" sz="3000" b="1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04532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796908"/>
          </a:xfrm>
        </p:spPr>
        <p:txBody>
          <a:bodyPr>
            <a:noAutofit/>
          </a:bodyPr>
          <a:lstStyle/>
          <a:p>
            <a:r>
              <a:rPr lang="en-US" sz="3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FISU – </a:t>
            </a:r>
            <a:r>
              <a:rPr lang="ru-RU" sz="3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Заполняющая сигнальная единица</a:t>
            </a:r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214422"/>
            <a:ext cx="5286412" cy="2136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57158" y="3718679"/>
            <a:ext cx="857256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FISU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используются в случае отсутствия исходящей и входящей сигнальной нагрузки, чтобы не потерять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фазирование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между смежными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SP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Передача заполняющих сигнальных единиц при отсутствии сигнального трафика в ОКС-7 дает возможность реализовать мониторинг ошибок с целью быстрого обнаружения поврежденных звеньев сигнализации и их удаления из процесса передачи.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 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Вопрос: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CIC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=42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Значения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битов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CIC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попадающих  в  поле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SLS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>
              <a:buNone/>
            </a:pP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Ответ: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42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=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1010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4941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 2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Вопрос: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Какова длина ЗНСЕ 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MSU) 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байтах), если ПСИ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(SIF)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имеет длину 21 байт?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MSU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имеет </a:t>
            </a: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 стационарных байт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только поле ПСИ может менять свой размер.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+ 21 = 29 байт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29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Пример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Вопрос:</a:t>
            </a: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Передаётся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LSSU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Введите наименование поля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значение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если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передаётся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индикация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Занято".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Ответ: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SF 101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1233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Пример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Вопрос: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Аббревиатура  поля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предназначенного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для разделения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нагрузки между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звеньями сигнализации?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Ответ: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SLS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9680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Пример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Вопрос:</a:t>
            </a: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Наименование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поля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наименование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тетрады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поле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содержимое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тетрады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указывающей,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что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сообщение предназначено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для пользователя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ТфОП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8151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Данная информация передается в поле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БСИ (</a:t>
            </a: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SIO)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в младшей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тетраде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SI)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этого поля и для абонента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ТфОП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кодируется 0100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(см. слайд 22 презентации)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SIO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010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9340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Пример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Вопрос:</a:t>
            </a: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Наименование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поля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наименование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тетрады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поле  и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содержимое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тетрады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указывающей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сообщение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предназначено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международной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сети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52956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Данная информация передается в поле 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БСИ (</a:t>
            </a: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SIO)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 старшей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тетраде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NI)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этого поля и для международной сети 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кодируется </a:t>
            </a: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00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(из 4 бит используются только 2 старших бита см. слайд 23 презентации)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Ответ: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SIO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NI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 flipH="1" flipV="1">
            <a:off x="5500694" y="4214818"/>
            <a:ext cx="1714512" cy="42862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789326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Рисунок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500174"/>
            <a:ext cx="363537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00034" y="5572140"/>
            <a:ext cx="8286808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При ответе на вопрос надо посмотреть на структуру этикетки маршрутизации </a:t>
            </a:r>
            <a:endParaRPr lang="ru-RU" b="1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00438"/>
            <a:ext cx="4286280" cy="1586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963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14290"/>
            <a:ext cx="833958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142844" y="4000504"/>
            <a:ext cx="4286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Ответ: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1110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0110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0010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DPC    OPC     SLS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1785918" y="2571744"/>
            <a:ext cx="3857652" cy="150019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 flipH="1" flipV="1">
            <a:off x="2178827" y="3107529"/>
            <a:ext cx="1357322" cy="428628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 flipH="1" flipV="1">
            <a:off x="2536017" y="2750339"/>
            <a:ext cx="2071702" cy="428628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Рисунок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500174"/>
            <a:ext cx="363537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00034" y="5572140"/>
            <a:ext cx="8286808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При ответе на вопрос надо посмотреть на структуру этикетки маршрутизации </a:t>
            </a:r>
            <a:endParaRPr lang="ru-RU" b="1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00438"/>
            <a:ext cx="4286280" cy="1586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142844" y="4000504"/>
            <a:ext cx="4286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Ответ: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1110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0110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011</a:t>
            </a:r>
            <a:endParaRPr lang="ru-RU" sz="2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DPC    OPC     SLS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 ТПС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1785918" y="2571744"/>
            <a:ext cx="3857652" cy="150019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 flipH="1" flipV="1">
            <a:off x="2178827" y="3107529"/>
            <a:ext cx="1357322" cy="428628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 flipH="1" flipV="1">
            <a:off x="3143240" y="2214554"/>
            <a:ext cx="1857388" cy="1714512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285728"/>
            <a:ext cx="7732713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404664"/>
            <a:ext cx="2026568" cy="1162050"/>
          </a:xfrm>
        </p:spPr>
        <p:txBody>
          <a:bodyPr anchor="ctr">
            <a:noAutofit/>
          </a:bodyPr>
          <a:lstStyle/>
          <a:p>
            <a:pPr algn="ctr"/>
            <a:r>
              <a:rPr lang="ru-RU" sz="2400" dirty="0" smtClean="0"/>
              <a:t>Архитектура</a:t>
            </a:r>
            <a:br>
              <a:rPr lang="ru-RU" sz="2400" dirty="0" smtClean="0"/>
            </a:br>
            <a:r>
              <a:rPr lang="ru-RU" sz="2400" dirty="0" smtClean="0"/>
              <a:t>протоколов</a:t>
            </a:r>
            <a:br>
              <a:rPr lang="ru-RU" sz="2400" dirty="0" smtClean="0"/>
            </a:br>
            <a:r>
              <a:rPr lang="ru-RU" sz="2400" dirty="0" smtClean="0"/>
              <a:t>ОКС7</a:t>
            </a:r>
            <a:endParaRPr lang="ru-RU" sz="24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07505" y="1916832"/>
            <a:ext cx="2088232" cy="4209331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МТР – подсистема доставки сообщений</a:t>
            </a:r>
          </a:p>
          <a:p>
            <a:endParaRPr lang="ru-RU" sz="2400" b="1" dirty="0"/>
          </a:p>
          <a:p>
            <a:r>
              <a:rPr lang="ru-RU" sz="2400" b="1" dirty="0" smtClean="0"/>
              <a:t>Ур 4 – подсистема</a:t>
            </a:r>
          </a:p>
          <a:p>
            <a:r>
              <a:rPr lang="ru-RU" sz="2400" b="1" dirty="0" err="1" smtClean="0"/>
              <a:t>пользовате</a:t>
            </a:r>
            <a:r>
              <a:rPr lang="ru-RU" sz="2400" b="1" dirty="0" smtClean="0"/>
              <a:t>-лей</a:t>
            </a:r>
            <a:endParaRPr lang="ru-RU" sz="2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88640"/>
            <a:ext cx="6770365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89558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4313" y="214313"/>
            <a:ext cx="892968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/>
              <a:t> </a:t>
            </a:r>
            <a:r>
              <a:rPr lang="ru-RU" sz="2800" b="1" dirty="0" smtClean="0"/>
              <a:t>В </a:t>
            </a:r>
            <a:r>
              <a:rPr lang="ru-RU" sz="2800" b="1" dirty="0"/>
              <a:t>ОКС используется </a:t>
            </a:r>
            <a:r>
              <a:rPr lang="ru-RU" sz="2800" b="1" dirty="0">
                <a:solidFill>
                  <a:srgbClr val="FF0000"/>
                </a:solidFill>
              </a:rPr>
              <a:t>пакетный способ </a:t>
            </a:r>
            <a:r>
              <a:rPr lang="ru-RU" sz="2800" b="1" dirty="0"/>
              <a:t>передачи информации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67544" y="1248941"/>
            <a:ext cx="8001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u="sng" dirty="0">
                <a:solidFill>
                  <a:srgbClr val="0070C0"/>
                </a:solidFill>
              </a:rPr>
              <a:t>Преимущества ОКС 7: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67544" y="2012826"/>
            <a:ext cx="8001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3538" indent="-363538"/>
            <a:r>
              <a:rPr lang="ru-RU" sz="2400" b="1" dirty="0"/>
              <a:t>1. Возможность проведения сигнализации в любое время даже во время передачи речевой информации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95536" y="2958777"/>
            <a:ext cx="8001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355600"/>
            <a:r>
              <a:rPr lang="ru-RU" sz="2400" b="1" dirty="0"/>
              <a:t>2. Высокая скорость передачи сигнала (время    установления соединения не более 1 секунд)    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87424" y="3957042"/>
            <a:ext cx="8001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3538" indent="-363538"/>
            <a:r>
              <a:rPr lang="ru-RU" sz="2400" b="1" dirty="0"/>
              <a:t>3. Неограниченный состав сигналов и легкое изменение состава сигналов за счет большого резерва кодов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95536" y="4965154"/>
            <a:ext cx="8001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3538" indent="-363538"/>
            <a:r>
              <a:rPr lang="ru-RU" sz="2400" b="1" dirty="0"/>
              <a:t>4. Высокая производительность – один канал сигнализации способен одновременно обслужить множество телефонных вызовов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1" grpId="0"/>
      <p:bldP spid="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Архитектура протоколов ОКС7 включает в себя следующие </a:t>
            </a:r>
            <a:r>
              <a:rPr lang="ru-RU" sz="3200" b="1" dirty="0" smtClean="0">
                <a:solidFill>
                  <a:srgbClr val="FF0000"/>
                </a:solidFill>
              </a:rPr>
              <a:t>подсистемы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(каждая подсистема характеризуется индивидуальным стеком протоколов):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74" y="2492896"/>
            <a:ext cx="8568952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29630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3600" b="1" cap="all" dirty="0">
                <a:solidFill>
                  <a:srgbClr val="FF0000"/>
                </a:solidFill>
              </a:rPr>
              <a:t>Уровень </a:t>
            </a:r>
            <a:r>
              <a:rPr lang="en-US" sz="3600" b="1" cap="all" dirty="0" smtClean="0">
                <a:solidFill>
                  <a:srgbClr val="FF0000"/>
                </a:solidFill>
              </a:rPr>
              <a:t> MTP</a:t>
            </a:r>
            <a:r>
              <a:rPr lang="ru-RU" sz="3600" b="1" cap="all" dirty="0" smtClean="0">
                <a:solidFill>
                  <a:srgbClr val="FF0000"/>
                </a:solidFill>
              </a:rPr>
              <a:t>1</a:t>
            </a:r>
            <a:r>
              <a:rPr lang="en-US" sz="3600" b="1" cap="all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 –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>
                <a:solidFill>
                  <a:srgbClr val="FF0000"/>
                </a:solidFill>
              </a:rPr>
              <a:t>физический 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000" dirty="0" smtClean="0"/>
              <a:t>     </a:t>
            </a:r>
            <a:r>
              <a:rPr lang="ru-RU" sz="3000" b="1" dirty="0" smtClean="0"/>
              <a:t>Определяет  </a:t>
            </a:r>
            <a:r>
              <a:rPr lang="ru-RU" sz="3000" b="1" dirty="0"/>
              <a:t>интерфейс </a:t>
            </a:r>
            <a:r>
              <a:rPr lang="ru-RU" sz="3000" b="1" dirty="0" smtClean="0"/>
              <a:t> со  </a:t>
            </a:r>
            <a:r>
              <a:rPr lang="ru-RU" sz="3000" b="1" dirty="0"/>
              <a:t>средой передачи </a:t>
            </a:r>
            <a:r>
              <a:rPr lang="ru-RU" sz="3000" b="1" dirty="0" smtClean="0"/>
              <a:t> сигналов  и  </a:t>
            </a:r>
            <a:r>
              <a:rPr lang="ru-RU" sz="3000" b="1" dirty="0"/>
              <a:t>содержит функциональные, </a:t>
            </a:r>
            <a:r>
              <a:rPr lang="ru-RU" sz="3000" b="1" dirty="0" smtClean="0"/>
              <a:t> физические  и </a:t>
            </a:r>
            <a:r>
              <a:rPr lang="ru-RU" sz="3000" b="1" dirty="0"/>
              <a:t>электрические </a:t>
            </a:r>
            <a:r>
              <a:rPr lang="ru-RU" sz="3000" b="1" dirty="0" smtClean="0"/>
              <a:t> характеристики  </a:t>
            </a:r>
            <a:r>
              <a:rPr lang="ru-RU" sz="3000" b="1" dirty="0"/>
              <a:t>звена передачи </a:t>
            </a:r>
            <a:r>
              <a:rPr lang="ru-RU" sz="3000" b="1" dirty="0" smtClean="0"/>
              <a:t> сигнализации</a:t>
            </a:r>
            <a:r>
              <a:rPr lang="ru-RU" sz="3000" b="1" dirty="0"/>
              <a:t>. </a:t>
            </a:r>
            <a:endParaRPr lang="ru-RU" sz="3000" b="1" dirty="0" smtClean="0"/>
          </a:p>
          <a:p>
            <a:pPr marL="0" indent="0">
              <a:buNone/>
            </a:pPr>
            <a:endParaRPr lang="ru-RU" sz="3000" b="1" dirty="0" smtClean="0"/>
          </a:p>
          <a:p>
            <a:pPr marL="0" indent="0">
              <a:buNone/>
            </a:pPr>
            <a:r>
              <a:rPr lang="ru-RU" sz="3000" b="1" cap="all" dirty="0" smtClean="0"/>
              <a:t>    </a:t>
            </a:r>
            <a:r>
              <a:rPr lang="ru-RU" sz="3000" b="1" u="sng" cap="all" dirty="0" smtClean="0"/>
              <a:t>х</a:t>
            </a:r>
            <a:r>
              <a:rPr lang="ru-RU" sz="3000" b="1" u="sng" dirty="0" smtClean="0"/>
              <a:t>арактеристики  </a:t>
            </a:r>
            <a:r>
              <a:rPr lang="ru-RU" sz="3000" b="1" dirty="0" smtClean="0"/>
              <a:t>–  скорость  передачи </a:t>
            </a:r>
            <a:r>
              <a:rPr lang="ru-RU" sz="3000" b="1" dirty="0"/>
              <a:t>сигнальных </a:t>
            </a:r>
            <a:r>
              <a:rPr lang="ru-RU" sz="3000" b="1" dirty="0" smtClean="0"/>
              <a:t> данных</a:t>
            </a:r>
            <a:r>
              <a:rPr lang="ru-RU" sz="3000" b="1" dirty="0"/>
              <a:t>, </a:t>
            </a:r>
            <a:r>
              <a:rPr lang="ru-RU" sz="3000" b="1" dirty="0" smtClean="0"/>
              <a:t> способ  </a:t>
            </a:r>
            <a:r>
              <a:rPr lang="ru-RU" sz="3000" b="1" dirty="0"/>
              <a:t>синхронизации</a:t>
            </a:r>
            <a:r>
              <a:rPr lang="ru-RU" sz="3000" b="1" dirty="0" smtClean="0"/>
              <a:t>,  линейное </a:t>
            </a:r>
            <a:r>
              <a:rPr lang="ru-RU" sz="3000" b="1" dirty="0"/>
              <a:t>кодирование </a:t>
            </a:r>
            <a:r>
              <a:rPr lang="ru-RU" sz="3000" b="1" dirty="0" smtClean="0"/>
              <a:t> и  вероятность  ошибки  </a:t>
            </a:r>
            <a:r>
              <a:rPr lang="ru-RU" sz="3000" b="1" dirty="0"/>
              <a:t>при </a:t>
            </a:r>
            <a:r>
              <a:rPr lang="ru-RU" sz="3000" b="1" dirty="0" smtClean="0"/>
              <a:t>передаче  цифровых  </a:t>
            </a:r>
            <a:r>
              <a:rPr lang="ru-RU" sz="3000" b="1" dirty="0"/>
              <a:t>сигнальных </a:t>
            </a:r>
            <a:r>
              <a:rPr lang="ru-RU" sz="3000" b="1" dirty="0" smtClean="0"/>
              <a:t> потоков</a:t>
            </a:r>
          </a:p>
          <a:p>
            <a:pPr marL="0" indent="0">
              <a:buNone/>
            </a:pPr>
            <a:r>
              <a:rPr lang="ru-RU" sz="3000" b="1" dirty="0" smtClean="0"/>
              <a:t> </a:t>
            </a:r>
            <a:r>
              <a:rPr lang="ru-RU" sz="3000" b="1" dirty="0"/>
              <a:t>и др.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77792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УРОВЕНЬ </a:t>
            </a:r>
            <a:r>
              <a:rPr lang="en-US" sz="3200" b="1" dirty="0" smtClean="0">
                <a:solidFill>
                  <a:srgbClr val="FF0000"/>
                </a:solidFill>
              </a:rPr>
              <a:t> MTP</a:t>
            </a:r>
            <a:r>
              <a:rPr lang="ru-RU" sz="3200" b="1" dirty="0" smtClean="0">
                <a:solidFill>
                  <a:srgbClr val="FF0000"/>
                </a:solidFill>
              </a:rPr>
              <a:t>2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>
                <a:solidFill>
                  <a:srgbClr val="FF0000"/>
                </a:solidFill>
              </a:rPr>
              <a:t>– </a:t>
            </a:r>
            <a:r>
              <a:rPr lang="ru-RU" sz="3200" b="1" dirty="0">
                <a:solidFill>
                  <a:srgbClr val="FF0000"/>
                </a:solidFill>
              </a:rPr>
              <a:t>звеньевой (канальный)</a:t>
            </a:r>
            <a:r>
              <a:rPr lang="ru-RU" sz="32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28670"/>
            <a:ext cx="8784976" cy="574069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3300" b="1" dirty="0" smtClean="0"/>
              <a:t>Определяет  процедуры  и  функции  управления </a:t>
            </a:r>
            <a:r>
              <a:rPr lang="ru-RU" sz="3300" b="1" dirty="0"/>
              <a:t>передачей </a:t>
            </a:r>
            <a:r>
              <a:rPr lang="ru-RU" sz="3300" b="1" dirty="0" smtClean="0"/>
              <a:t> сигнальных  сообщений  на  </a:t>
            </a:r>
            <a:r>
              <a:rPr lang="ru-RU" sz="3300" b="1" dirty="0"/>
              <a:t>одном </a:t>
            </a:r>
            <a:r>
              <a:rPr lang="ru-RU" sz="3300" b="1" dirty="0" smtClean="0"/>
              <a:t> звене ОКС,  а  также  формирование  и  обработку  СЕ:</a:t>
            </a:r>
          </a:p>
          <a:p>
            <a:pPr marL="0" indent="0">
              <a:buNone/>
            </a:pPr>
            <a:endParaRPr lang="ru-RU" sz="3300" b="1" dirty="0"/>
          </a:p>
          <a:p>
            <a:pPr lvl="0"/>
            <a:r>
              <a:rPr lang="ru-RU" sz="3300" b="1" dirty="0"/>
              <a:t>формирование </a:t>
            </a:r>
            <a:r>
              <a:rPr lang="en-US" sz="3300" b="1" dirty="0" smtClean="0"/>
              <a:t> </a:t>
            </a:r>
            <a:r>
              <a:rPr lang="ru-RU" sz="3300" b="1" dirty="0" smtClean="0"/>
              <a:t>блоков</a:t>
            </a:r>
            <a:r>
              <a:rPr lang="en-US" sz="3300" b="1" dirty="0" smtClean="0"/>
              <a:t> </a:t>
            </a:r>
            <a:r>
              <a:rPr lang="ru-RU" sz="3300" b="1" dirty="0" smtClean="0"/>
              <a:t> </a:t>
            </a:r>
            <a:r>
              <a:rPr lang="ru-RU" sz="3300" b="1" dirty="0"/>
              <a:t>данных, </a:t>
            </a:r>
            <a:r>
              <a:rPr lang="en-US" sz="3300" b="1" dirty="0" smtClean="0"/>
              <a:t> </a:t>
            </a:r>
            <a:r>
              <a:rPr lang="ru-RU" sz="3300" b="1" dirty="0" smtClean="0"/>
              <a:t>называемых </a:t>
            </a:r>
            <a:r>
              <a:rPr lang="ru-RU" sz="3300" b="1" dirty="0"/>
              <a:t>сигнальными </a:t>
            </a:r>
            <a:r>
              <a:rPr lang="en-US" sz="3300" b="1" dirty="0" smtClean="0"/>
              <a:t> </a:t>
            </a:r>
            <a:r>
              <a:rPr lang="ru-RU" sz="3300" b="1" dirty="0" smtClean="0"/>
              <a:t>единицами</a:t>
            </a:r>
            <a:r>
              <a:rPr lang="ru-RU" sz="3300" b="1" dirty="0"/>
              <a:t>;</a:t>
            </a:r>
          </a:p>
          <a:p>
            <a:pPr lvl="0"/>
            <a:r>
              <a:rPr lang="ru-RU" sz="3300" b="1" dirty="0"/>
              <a:t>определение </a:t>
            </a:r>
            <a:r>
              <a:rPr lang="en-US" sz="3300" b="1" dirty="0" smtClean="0"/>
              <a:t> </a:t>
            </a:r>
            <a:r>
              <a:rPr lang="ru-RU" sz="3300" b="1" dirty="0" smtClean="0"/>
              <a:t>границ </a:t>
            </a:r>
            <a:r>
              <a:rPr lang="en-US" sz="3300" b="1" dirty="0" smtClean="0"/>
              <a:t> </a:t>
            </a:r>
            <a:r>
              <a:rPr lang="ru-RU" sz="3300" b="1" dirty="0" smtClean="0"/>
              <a:t>СЕ</a:t>
            </a:r>
            <a:r>
              <a:rPr lang="en-US" sz="3300" b="1" dirty="0" smtClean="0"/>
              <a:t> </a:t>
            </a:r>
            <a:r>
              <a:rPr lang="ru-RU" sz="3300" b="1" dirty="0" smtClean="0"/>
              <a:t> </a:t>
            </a:r>
            <a:r>
              <a:rPr lang="ru-RU" sz="3300" b="1" dirty="0"/>
              <a:t>(формирование </a:t>
            </a:r>
            <a:r>
              <a:rPr lang="en-US" sz="3300" b="1" dirty="0" smtClean="0"/>
              <a:t> </a:t>
            </a:r>
            <a:r>
              <a:rPr lang="ru-RU" sz="3300" b="1" dirty="0" smtClean="0"/>
              <a:t>флагов</a:t>
            </a:r>
            <a:r>
              <a:rPr lang="ru-RU" sz="3300" b="1" dirty="0"/>
              <a:t>); </a:t>
            </a:r>
          </a:p>
          <a:p>
            <a:pPr lvl="0"/>
            <a:r>
              <a:rPr lang="ru-RU" sz="3300" b="1" dirty="0"/>
              <a:t>синхронизация </a:t>
            </a:r>
            <a:r>
              <a:rPr lang="ru-RU" sz="3300" b="1" dirty="0" smtClean="0"/>
              <a:t>СЕ</a:t>
            </a:r>
            <a:r>
              <a:rPr lang="ru-RU" sz="3300" b="1" dirty="0"/>
              <a:t>; </a:t>
            </a:r>
          </a:p>
          <a:p>
            <a:pPr lvl="0"/>
            <a:r>
              <a:rPr lang="ru-RU" sz="3300" b="1" dirty="0"/>
              <a:t>дополнение </a:t>
            </a:r>
            <a:r>
              <a:rPr lang="en-US" sz="3300" b="1" dirty="0" smtClean="0"/>
              <a:t> </a:t>
            </a:r>
            <a:r>
              <a:rPr lang="ru-RU" sz="3300" b="1" dirty="0" smtClean="0"/>
              <a:t>проверочными </a:t>
            </a:r>
            <a:r>
              <a:rPr lang="en-US" sz="3300" b="1" dirty="0" smtClean="0"/>
              <a:t> </a:t>
            </a:r>
            <a:r>
              <a:rPr lang="ru-RU" sz="3300" b="1" dirty="0" smtClean="0"/>
              <a:t>разрядами</a:t>
            </a:r>
            <a:r>
              <a:rPr lang="ru-RU" sz="3300" b="1" dirty="0"/>
              <a:t>; </a:t>
            </a:r>
            <a:endParaRPr lang="ru-RU" sz="3300" b="1" dirty="0" smtClean="0"/>
          </a:p>
          <a:p>
            <a:pPr lvl="0"/>
            <a:r>
              <a:rPr lang="ru-RU" sz="3300" b="1" dirty="0" smtClean="0"/>
              <a:t>обнаружение</a:t>
            </a:r>
            <a:r>
              <a:rPr lang="en-US" sz="3300" b="1" dirty="0" smtClean="0"/>
              <a:t> </a:t>
            </a:r>
            <a:r>
              <a:rPr lang="ru-RU" sz="3300" b="1" dirty="0" smtClean="0"/>
              <a:t> </a:t>
            </a:r>
            <a:r>
              <a:rPr lang="ru-RU" sz="3300" b="1" dirty="0"/>
              <a:t>и </a:t>
            </a:r>
            <a:r>
              <a:rPr lang="en-US" sz="3300" b="1" dirty="0" smtClean="0"/>
              <a:t> </a:t>
            </a:r>
            <a:r>
              <a:rPr lang="ru-RU" sz="3300" b="1" dirty="0" smtClean="0"/>
              <a:t>исправление </a:t>
            </a:r>
            <a:r>
              <a:rPr lang="en-US" sz="3300" b="1" dirty="0" smtClean="0"/>
              <a:t> </a:t>
            </a:r>
            <a:r>
              <a:rPr lang="ru-RU" sz="3300" b="1" dirty="0" smtClean="0"/>
              <a:t>ошибок </a:t>
            </a:r>
            <a:r>
              <a:rPr lang="en-US" sz="3300" b="1" dirty="0" smtClean="0"/>
              <a:t> </a:t>
            </a:r>
            <a:r>
              <a:rPr lang="ru-RU" sz="3300" b="1" dirty="0" smtClean="0"/>
              <a:t>с </a:t>
            </a:r>
            <a:r>
              <a:rPr lang="en-US" sz="3300" b="1" dirty="0" smtClean="0"/>
              <a:t> </a:t>
            </a:r>
            <a:r>
              <a:rPr lang="ru-RU" sz="3300" b="1" dirty="0" smtClean="0"/>
              <a:t>помощью </a:t>
            </a:r>
            <a:r>
              <a:rPr lang="ru-RU" sz="3300" b="1" dirty="0"/>
              <a:t>повторной </a:t>
            </a:r>
            <a:r>
              <a:rPr lang="en-US" sz="3300" b="1" dirty="0" smtClean="0"/>
              <a:t> </a:t>
            </a:r>
            <a:r>
              <a:rPr lang="ru-RU" sz="3300" b="1" dirty="0" smtClean="0"/>
              <a:t>передачи </a:t>
            </a:r>
            <a:r>
              <a:rPr lang="en-US" sz="3300" b="1" dirty="0" smtClean="0"/>
              <a:t> </a:t>
            </a:r>
            <a:r>
              <a:rPr lang="ru-RU" sz="3300" b="1" dirty="0" smtClean="0"/>
              <a:t>СЕ</a:t>
            </a:r>
            <a:r>
              <a:rPr lang="ru-RU" sz="3300" b="1" dirty="0"/>
              <a:t>; </a:t>
            </a:r>
          </a:p>
          <a:p>
            <a:pPr lvl="0"/>
            <a:r>
              <a:rPr lang="ru-RU" sz="3300" b="1" dirty="0" smtClean="0"/>
              <a:t>контроль  </a:t>
            </a:r>
            <a:r>
              <a:rPr lang="ru-RU" sz="3300" b="1" dirty="0"/>
              <a:t>состояния </a:t>
            </a:r>
            <a:r>
              <a:rPr lang="ru-RU" sz="3300" b="1" dirty="0" smtClean="0"/>
              <a:t> тракта  сигнализации  по </a:t>
            </a:r>
            <a:r>
              <a:rPr lang="ru-RU" sz="3300" b="1" dirty="0"/>
              <a:t>коэффициенту </a:t>
            </a:r>
            <a:r>
              <a:rPr lang="ru-RU" sz="3300" b="1" dirty="0" smtClean="0"/>
              <a:t> ошибок</a:t>
            </a:r>
            <a:r>
              <a:rPr lang="ru-RU" sz="3300" b="1" dirty="0"/>
              <a:t>.</a:t>
            </a:r>
            <a:r>
              <a:rPr lang="ru-RU" sz="3300" b="1" dirty="0" smtClean="0"/>
              <a:t> </a:t>
            </a:r>
            <a:endParaRPr lang="ru-RU" sz="3300" b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47810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MTP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сетевой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36712"/>
            <a:ext cx="9036496" cy="576064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Селекция 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(выбор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звена  сигнализации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), распределение,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маршрутизация  сообщений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, управление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трафиком  сигнализации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На  уровне  3  </a:t>
            </a:r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определяется: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направление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сигнального  сообщения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подсистемы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МТР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  соответствующему  звену  сигнализации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выбор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звена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сигнализации,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используемого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передачи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конкретного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сообщения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распределение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сообщений  между  пользователями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анализ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сообщений  для  определения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конечного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SP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(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т.е.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 определения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того,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должно  ли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сообщение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обрабатываться  в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данном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SP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или  его  следует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передать дальше);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управление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сигнальным  трактом  и  маршрутами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сигнализации;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ТЭ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 ТО  ОКС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35826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МТР4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пользовательский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856984" cy="531805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 уровне  4  создаются  предназначен-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ные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для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передачи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сообщения  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анализируются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принимаемые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сообщения.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Сигнальными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сообщениями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могут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обмениваться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только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одноименные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подсистемы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пользователей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	Функционирование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пользовательских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подсистем  не  зависит от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реализации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подсистемы  МТР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="" xmlns:p14="http://schemas.microsoft.com/office/powerpoint/2010/main" val="1107050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39552" y="1844824"/>
            <a:ext cx="8001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3538" indent="-363538"/>
            <a:r>
              <a:rPr lang="ru-RU" sz="2400" b="1" dirty="0"/>
              <a:t>6. Возможность использовать ОКС не только для сигнализации, но и передачи данных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67544" y="2852936"/>
            <a:ext cx="8001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3538" indent="-363538"/>
            <a:r>
              <a:rPr lang="ru-RU" sz="2400" b="1" dirty="0"/>
              <a:t>7. Высокая достоверность - за счет использования специальных мер по обнаружению и исправлению ошибок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59432" y="4149080"/>
            <a:ext cx="800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3538" indent="-363538"/>
            <a:r>
              <a:rPr lang="ru-RU" sz="2400" b="1" dirty="0"/>
              <a:t>8. Упрощение организации управления сетью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39552" y="404664"/>
            <a:ext cx="8001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3538" indent="-363538"/>
            <a:r>
              <a:rPr lang="ru-RU" sz="2400" b="1" dirty="0"/>
              <a:t>5. Экономичность – по сравнению с традиционными системами сигнализации сокращается объем оборудования на станции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67544" y="4941168"/>
            <a:ext cx="8001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3538" indent="-363538"/>
            <a:r>
              <a:rPr lang="ru-RU" sz="2400" b="1" dirty="0"/>
              <a:t>9. Надежность – достигается за счет возможности альтернативной маршрутизации в сети сигнализации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0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txBody>
          <a:bodyPr>
            <a:normAutofit fontScale="90000"/>
          </a:bodyPr>
          <a:lstStyle/>
          <a:p>
            <a:pPr algn="l"/>
            <a:r>
              <a:rPr lang="ru-RU" b="1" dirty="0"/>
              <a:t>Сигнальная  сеть  включает  в  себя: </a:t>
            </a:r>
            <a:br>
              <a:rPr lang="ru-RU" b="1" dirty="0"/>
            </a:br>
            <a:r>
              <a:rPr lang="ru-RU" b="1" dirty="0"/>
              <a:t>1) пункты   сигнализации  </a:t>
            </a:r>
            <a:br>
              <a:rPr lang="ru-RU" b="1" dirty="0"/>
            </a:br>
            <a:r>
              <a:rPr lang="ru-RU" b="1" dirty="0"/>
              <a:t>2) звенья  (каналы)  </a:t>
            </a:r>
            <a:r>
              <a:rPr lang="ru-RU" b="1" dirty="0" smtClean="0"/>
              <a:t>сигнализации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64904"/>
            <a:ext cx="8136904" cy="29523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6989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5577483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txBody>
          <a:bodyPr>
            <a:normAutofit fontScale="85000" lnSpcReduction="1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SP</a:t>
            </a:r>
            <a:r>
              <a:rPr lang="ru-RU" dirty="0"/>
              <a:t>  –  </a:t>
            </a:r>
            <a:r>
              <a:rPr lang="ru-RU" b="1" dirty="0">
                <a:solidFill>
                  <a:srgbClr val="FF0000"/>
                </a:solidFill>
              </a:rPr>
              <a:t>пункт  сигнализации  </a:t>
            </a:r>
            <a:r>
              <a:rPr lang="ru-RU" dirty="0"/>
              <a:t>–  </a:t>
            </a:r>
            <a:r>
              <a:rPr lang="ru-RU" u="sng" dirty="0" smtClean="0"/>
              <a:t>формирует  </a:t>
            </a:r>
            <a:r>
              <a:rPr lang="ru-RU" u="sng" dirty="0"/>
              <a:t>и обрабатывает  сигнальные  сообщения</a:t>
            </a:r>
            <a:r>
              <a:rPr lang="ru-RU" dirty="0"/>
              <a:t>,  а также  осуществляет  управление  сетью  сигнализации,  </a:t>
            </a:r>
            <a:r>
              <a:rPr lang="ru-RU" dirty="0" smtClean="0"/>
              <a:t>обеспечивает защиту </a:t>
            </a:r>
            <a:r>
              <a:rPr lang="ru-RU" dirty="0"/>
              <a:t>от  </a:t>
            </a:r>
            <a:r>
              <a:rPr lang="ru-RU" dirty="0" smtClean="0"/>
              <a:t>ошибок при передаче и приеме сигнальных сообщений,  </a:t>
            </a:r>
            <a:r>
              <a:rPr lang="ru-RU" dirty="0"/>
              <a:t>управление  передачей  битов в  физическом канале. </a:t>
            </a:r>
          </a:p>
          <a:p>
            <a:r>
              <a:rPr lang="en-US" b="1" dirty="0">
                <a:solidFill>
                  <a:srgbClr val="FF0000"/>
                </a:solidFill>
              </a:rPr>
              <a:t>STP</a:t>
            </a:r>
            <a:r>
              <a:rPr lang="ru-RU" dirty="0">
                <a:solidFill>
                  <a:srgbClr val="FF0000"/>
                </a:solidFill>
              </a:rPr>
              <a:t> – </a:t>
            </a:r>
            <a:r>
              <a:rPr lang="ru-RU" b="1" dirty="0">
                <a:solidFill>
                  <a:srgbClr val="FF0000"/>
                </a:solidFill>
              </a:rPr>
              <a:t>транзитный  пункт  сигнализации </a:t>
            </a:r>
            <a:r>
              <a:rPr lang="ru-RU" dirty="0" smtClean="0"/>
              <a:t>–осуществляет обработку  </a:t>
            </a:r>
            <a:r>
              <a:rPr lang="ru-RU" dirty="0"/>
              <a:t>сигнальных  сообщений, управление  сетью  сигнализации,  </a:t>
            </a:r>
            <a:r>
              <a:rPr lang="ru-RU" dirty="0" smtClean="0"/>
              <a:t>защиту </a:t>
            </a:r>
            <a:r>
              <a:rPr lang="ru-RU" dirty="0"/>
              <a:t>от  ошибок,  управление  передачей  битов в  физическом канале</a:t>
            </a:r>
            <a:r>
              <a:rPr lang="ru-RU" dirty="0" smtClean="0"/>
              <a:t>.</a:t>
            </a:r>
            <a:endParaRPr lang="en-US" dirty="0" smtClean="0"/>
          </a:p>
          <a:p>
            <a:pPr>
              <a:buNone/>
            </a:pPr>
            <a:endParaRPr lang="ru-RU" dirty="0"/>
          </a:p>
          <a:p>
            <a:r>
              <a:rPr lang="ru-RU" b="1" dirty="0"/>
              <a:t>Каждый  </a:t>
            </a:r>
            <a:r>
              <a:rPr lang="ru-RU" b="1" dirty="0" smtClean="0"/>
              <a:t> </a:t>
            </a:r>
            <a:r>
              <a:rPr lang="en-US" b="1" u="sng" dirty="0" smtClean="0">
                <a:solidFill>
                  <a:srgbClr val="FF0000"/>
                </a:solidFill>
              </a:rPr>
              <a:t>SP</a:t>
            </a:r>
            <a:r>
              <a:rPr lang="ru-RU" b="1" u="sng" dirty="0">
                <a:solidFill>
                  <a:srgbClr val="FF0000"/>
                </a:solidFill>
              </a:rPr>
              <a:t>, </a:t>
            </a:r>
            <a:r>
              <a:rPr lang="en-US" b="1" u="sng" dirty="0">
                <a:solidFill>
                  <a:srgbClr val="FF0000"/>
                </a:solidFill>
              </a:rPr>
              <a:t>STP</a:t>
            </a:r>
            <a:r>
              <a:rPr lang="ru-RU" b="1" u="sng" dirty="0">
                <a:solidFill>
                  <a:srgbClr val="FF0000"/>
                </a:solidFill>
              </a:rPr>
              <a:t>  </a:t>
            </a:r>
            <a:r>
              <a:rPr lang="ru-RU" b="1" u="sng" dirty="0" smtClean="0">
                <a:solidFill>
                  <a:srgbClr val="FF0000"/>
                </a:solidFill>
              </a:rPr>
              <a:t>имеет  код</a:t>
            </a:r>
            <a:r>
              <a:rPr lang="ru-RU" b="1" dirty="0" smtClean="0"/>
              <a:t>,  </a:t>
            </a:r>
            <a:r>
              <a:rPr lang="ru-RU" b="1" dirty="0"/>
              <a:t>уникальный  для  конкретной  сигнальной  сети</a:t>
            </a:r>
            <a:r>
              <a:rPr lang="ru-RU" b="1" dirty="0" smtClean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2969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Звено  сигнализации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Signalling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Link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(SL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9036496" cy="4525963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SL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 –  это  канал  передачи  сигнальных  данных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 соединяющий </a:t>
            </a:r>
            <a:endParaRPr lang="en-US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между  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собой 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 SP (STP) 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состоящий 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физического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канала 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связи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, терминального 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сигнального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оборудования и 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протокола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контролирующего 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соединение</a:t>
            </a:r>
          </a:p>
          <a:p>
            <a:pPr marL="0" indent="0">
              <a:buNone/>
            </a:pPr>
            <a:endParaRPr lang="ru-RU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3969353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функции 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SL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568952" cy="525658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Деление   передаваемой	информации 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на  </a:t>
            </a:r>
            <a:r>
              <a:rPr lang="ru-RU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сигнальные единицы (СЕ)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 помощью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флагов;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Предотвращение  имитации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флагов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 помощью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вставки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дополнительных  битов;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Обнаружение  ошибок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помощью  проверочных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битов;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Исправление  ошибок  с  помощью  повторной передачи 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Обнаружение  отказа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SL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 помощью  контроля интенсивности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ошибок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 восстановление работоспособности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36910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2145</TotalTime>
  <Words>1330</Words>
  <Application>Microsoft Office PowerPoint</Application>
  <PresentationFormat>Экран (4:3)</PresentationFormat>
  <Paragraphs>246</Paragraphs>
  <Slides>44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6" baseType="lpstr">
      <vt:lpstr>Тема Office</vt:lpstr>
      <vt:lpstr>Visio</vt:lpstr>
      <vt:lpstr>Общеканальная система сигнализации   SS7 (ОКС7)</vt:lpstr>
      <vt:lpstr>Система  сигнализации  № 7 Общие  сведения</vt:lpstr>
      <vt:lpstr>ОКС  –  общий  канал  сигнализации – это  канал  связи  между  управляющими устройствами,  служащий  для  передачи информации  следующих  видов:</vt:lpstr>
      <vt:lpstr>Слайд 4</vt:lpstr>
      <vt:lpstr>Слайд 5</vt:lpstr>
      <vt:lpstr>Сигнальная  сеть  включает  в  себя:  1) пункты   сигнализации   2) звенья  (каналы)  сигнализации</vt:lpstr>
      <vt:lpstr>Слайд 7</vt:lpstr>
      <vt:lpstr>Звено  сигнализации Signalling  Link  (SL)</vt:lpstr>
      <vt:lpstr>Основные функции SL:</vt:lpstr>
      <vt:lpstr>Сеть  сигнализации  может  строиться   тремя  способами:</vt:lpstr>
      <vt:lpstr>Сеть  сигнализации  может  строиться   тремя  способами:</vt:lpstr>
      <vt:lpstr>Сеть  сигнализации  может  строиться   тремя  способами:</vt:lpstr>
      <vt:lpstr>Сигнализация в цифровой сети</vt:lpstr>
      <vt:lpstr>Сигнальная   информация   передается  через  звено  сигнализации  с  помощью   пакетов  данных,  называемых  сигнальными  единицами  СЕ  (Signal Unit - SU). </vt:lpstr>
      <vt:lpstr>Слайд 15</vt:lpstr>
      <vt:lpstr>Слайд 16</vt:lpstr>
      <vt:lpstr>Формат MSU</vt:lpstr>
      <vt:lpstr>Формат MSU</vt:lpstr>
      <vt:lpstr>Слайд 19</vt:lpstr>
      <vt:lpstr>Формат MSU</vt:lpstr>
      <vt:lpstr>Байт  служебной  информации  БСИ (SIO - Signaling Information Octet)   содержит  данные  для  маршрутизации  сообщения.  Состоит  из  двух  тетрад.  Структура SIO:</vt:lpstr>
      <vt:lpstr>Слайд 22</vt:lpstr>
      <vt:lpstr>Слайд 23</vt:lpstr>
      <vt:lpstr>Формат MSU</vt:lpstr>
      <vt:lpstr>Слайд 25</vt:lpstr>
      <vt:lpstr>Слайд 26</vt:lpstr>
      <vt:lpstr>Формат MSU</vt:lpstr>
      <vt:lpstr>Слайд 28</vt:lpstr>
      <vt:lpstr>LSSU</vt:lpstr>
      <vt:lpstr>FISU – Заполняющая сигнальная единица</vt:lpstr>
      <vt:lpstr>Пример  1</vt:lpstr>
      <vt:lpstr>Пример 2 </vt:lpstr>
      <vt:lpstr>Пример  3</vt:lpstr>
      <vt:lpstr>Пример  4</vt:lpstr>
      <vt:lpstr>Пример  5</vt:lpstr>
      <vt:lpstr>Пример  6</vt:lpstr>
      <vt:lpstr>Слайд 37</vt:lpstr>
      <vt:lpstr>Слайд 38</vt:lpstr>
      <vt:lpstr>Архитектура протоколов ОКС7</vt:lpstr>
      <vt:lpstr>Архитектура протоколов ОКС7 включает в себя следующие подсистемы (каждая подсистема характеризуется индивидуальным стеком протоколов):</vt:lpstr>
      <vt:lpstr>Уровень  MTP1  –  физический </vt:lpstr>
      <vt:lpstr>УРОВЕНЬ  MTP2 – звеньевой (канальный) </vt:lpstr>
      <vt:lpstr>УРОВЕНЬ MTP3 – сетевой </vt:lpstr>
      <vt:lpstr>УРОВЕНЬ МТР4 – пользовательский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 в ОКС7</dc:title>
  <dc:creator>User</dc:creator>
  <cp:lastModifiedBy>Admin</cp:lastModifiedBy>
  <cp:revision>172</cp:revision>
  <dcterms:created xsi:type="dcterms:W3CDTF">2012-10-08T06:18:56Z</dcterms:created>
  <dcterms:modified xsi:type="dcterms:W3CDTF">2020-11-04T15:57:12Z</dcterms:modified>
</cp:coreProperties>
</file>