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15.09.2021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http://www.up-pro.ru/imgs/glossary/s/ssp/uspeh-vnedreniya-bsc.jpg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www.up-pro.ru/imgs/glossary/s/ssp/sbalansirovannaya-sistema-pokazatelej.jp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http://www.up-pro.ru/imgs/glossary/s/ssp/bsc-planirovanie.jpg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71480"/>
            <a:ext cx="7772400" cy="1276368"/>
          </a:xfrm>
        </p:spPr>
        <p:txBody>
          <a:bodyPr>
            <a:normAutofit fontScale="90000"/>
          </a:bodyPr>
          <a:lstStyle/>
          <a:p>
            <a:r>
              <a:rPr lang="ru-RU" b="1" cap="all" dirty="0" smtClean="0">
                <a:solidFill>
                  <a:schemeClr val="accent3"/>
                </a:solidFill>
              </a:rPr>
              <a:t>Сбалансированная СИСТЕМА ПОКАЗАТЕЛЕЙ</a:t>
            </a:r>
            <a:endParaRPr lang="ru-RU" dirty="0">
              <a:solidFill>
                <a:schemeClr val="accent3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Факторы успешного внедрения BSC и роль Контроллера </a:t>
            </a:r>
            <a:endParaRPr lang="ru-RU" sz="2800" dirty="0"/>
          </a:p>
        </p:txBody>
      </p:sp>
      <p:pic>
        <p:nvPicPr>
          <p:cNvPr id="4" name="Содержимое 3" descr="Факторы успешного внедрения BSC и роль Контроллера">
            <a:hlinkClick r:id="rId2" tgtFrame="&quot;_blank&quot;" tooltip="&quot;Факторы успешного внедрения BSC и роль Контроллера&quot;"/>
          </p:cNvPr>
          <p:cNvPicPr>
            <a:picLocks noGrp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34" y="1785926"/>
            <a:ext cx="8143932" cy="43180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2800" dirty="0" smtClean="0"/>
              <a:t>Плюсы и минусы ССП с точки зрения измерения отдачи от маркетинга</a:t>
            </a:r>
            <a:endParaRPr lang="ru-RU" sz="28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b="1" dirty="0" smtClean="0"/>
              <a:t>Плюсы:</a:t>
            </a:r>
            <a:endParaRPr lang="ru-RU" dirty="0" smtClean="0"/>
          </a:p>
          <a:p>
            <a:pPr lvl="0" algn="just"/>
            <a:r>
              <a:rPr lang="ru-RU" dirty="0" smtClean="0"/>
              <a:t>затрагивает все основные сферы деятельности организации;</a:t>
            </a:r>
          </a:p>
          <a:p>
            <a:pPr lvl="0" algn="just"/>
            <a:r>
              <a:rPr lang="ru-RU" dirty="0" smtClean="0"/>
              <a:t>используются не только финансовые показатели (то, чем грешит большинство других моделей);</a:t>
            </a:r>
          </a:p>
          <a:p>
            <a:pPr lvl="0" algn="just"/>
            <a:r>
              <a:rPr lang="ru-RU" dirty="0" smtClean="0"/>
              <a:t>позволяет поэтапное внедрение;</a:t>
            </a:r>
          </a:p>
          <a:p>
            <a:pPr lvl="0" algn="just"/>
            <a:r>
              <a:rPr lang="ru-RU" dirty="0" smtClean="0"/>
              <a:t>тесная связь с мотивацией и планированием деятельности.</a:t>
            </a:r>
          </a:p>
          <a:p>
            <a:pPr algn="just">
              <a:buNone/>
            </a:pPr>
            <a:r>
              <a:rPr lang="ru-RU" b="1" dirty="0" smtClean="0"/>
              <a:t>Минусы:</a:t>
            </a:r>
            <a:endParaRPr lang="ru-RU" dirty="0" smtClean="0"/>
          </a:p>
          <a:p>
            <a:pPr lvl="0" algn="just"/>
            <a:r>
              <a:rPr lang="ru-RU" dirty="0" smtClean="0"/>
              <a:t>практическое внедрение: долго и дорого.</a:t>
            </a:r>
          </a:p>
          <a:p>
            <a:pPr lvl="0" algn="just"/>
            <a:r>
              <a:rPr lang="ru-RU" dirty="0" smtClean="0"/>
              <a:t>отсутствие гибкости при масштабных изменениях на рынке.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Наиболее распространенные индикаторы</a:t>
            </a:r>
            <a:endParaRPr lang="ru-RU" dirty="0"/>
          </a:p>
        </p:txBody>
      </p:sp>
      <p:pic>
        <p:nvPicPr>
          <p:cNvPr id="4" name="Рисунок 3" descr="Финансы 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6116" y="1714488"/>
            <a:ext cx="5429288" cy="2214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57158" y="5143512"/>
            <a:ext cx="20717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700" b="1" dirty="0" smtClean="0"/>
              <a:t>Рынок/</a:t>
            </a:r>
          </a:p>
          <a:p>
            <a:pPr algn="ctr"/>
            <a:r>
              <a:rPr lang="ru-RU" sz="2700" b="1" dirty="0" smtClean="0"/>
              <a:t>Клиенты</a:t>
            </a:r>
            <a:r>
              <a:rPr lang="ru-RU" sz="2700" dirty="0" smtClean="0"/>
              <a:t> </a:t>
            </a:r>
          </a:p>
        </p:txBody>
      </p:sp>
      <p:pic>
        <p:nvPicPr>
          <p:cNvPr id="8" name="Рисунок 7" descr="Рынок/Клиенты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488" y="4071942"/>
            <a:ext cx="5905500" cy="219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/>
        </p:nvSpPr>
        <p:spPr>
          <a:xfrm>
            <a:off x="428596" y="2285992"/>
            <a:ext cx="228601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/>
              <a:t>Финансы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85720" y="2143116"/>
            <a:ext cx="2000264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/>
              <a:t>Бизнес-процессы</a:t>
            </a:r>
            <a:r>
              <a:rPr lang="ru-RU" sz="2700" dirty="0" smtClean="0"/>
              <a:t> </a:t>
            </a:r>
          </a:p>
        </p:txBody>
      </p:sp>
      <p:pic>
        <p:nvPicPr>
          <p:cNvPr id="6" name="Рисунок 5" descr="Бизнес-процессы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74" y="1785926"/>
            <a:ext cx="6181727" cy="2162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428596" y="5286388"/>
            <a:ext cx="200026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700" b="1" dirty="0" smtClean="0"/>
              <a:t>Персонал</a:t>
            </a:r>
            <a:endParaRPr lang="ru-RU" sz="2700" dirty="0"/>
          </a:p>
        </p:txBody>
      </p:sp>
      <p:pic>
        <p:nvPicPr>
          <p:cNvPr id="8" name="Рисунок 7" descr="Персонал   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50" y="4071942"/>
            <a:ext cx="6029325" cy="21907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 smtClean="0"/>
              <a:t>Последовательность создания Сбалансированной системы показателей</a:t>
            </a:r>
            <a:endParaRPr lang="ru-RU" sz="24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714488"/>
            <a:ext cx="8503920" cy="4572000"/>
          </a:xfrm>
        </p:spPr>
        <p:txBody>
          <a:bodyPr>
            <a:normAutofit fontScale="92500"/>
          </a:bodyPr>
          <a:lstStyle/>
          <a:p>
            <a:pPr lvl="0"/>
            <a:r>
              <a:rPr lang="ru-RU" dirty="0" smtClean="0"/>
              <a:t>Стратегический анализ.</a:t>
            </a:r>
          </a:p>
          <a:p>
            <a:pPr lvl="0" algn="just"/>
            <a:r>
              <a:rPr lang="ru-RU" dirty="0" smtClean="0"/>
              <a:t>Формирование списка стратегических альтернатив.</a:t>
            </a:r>
          </a:p>
          <a:p>
            <a:pPr lvl="0" algn="just"/>
            <a:r>
              <a:rPr lang="ru-RU" dirty="0" smtClean="0"/>
              <a:t>Выбор стратегии.</a:t>
            </a:r>
          </a:p>
          <a:p>
            <a:pPr lvl="0" algn="just"/>
            <a:r>
              <a:rPr lang="ru-RU" dirty="0" smtClean="0"/>
              <a:t>Построение стратегической молекулы.</a:t>
            </a:r>
          </a:p>
          <a:p>
            <a:pPr lvl="0" algn="just"/>
            <a:r>
              <a:rPr lang="ru-RU" dirty="0" smtClean="0"/>
              <a:t>Построение BSC верхнего уровня в 4 проекциях, выбор индикаторов.</a:t>
            </a:r>
          </a:p>
          <a:p>
            <a:pPr lvl="0" algn="just"/>
            <a:r>
              <a:rPr lang="ru-RU" dirty="0" smtClean="0"/>
              <a:t>Каскадирование вниз на подразделения.</a:t>
            </a:r>
          </a:p>
          <a:p>
            <a:pPr lvl="0" algn="just"/>
            <a:r>
              <a:rPr lang="ru-RU" dirty="0" smtClean="0"/>
              <a:t>Увязывание с системами мотивации, системами бюджетирования, внутренней отчетности</a:t>
            </a:r>
          </a:p>
          <a:p>
            <a:pPr lvl="0" algn="just"/>
            <a:r>
              <a:rPr lang="ru-RU" dirty="0" smtClean="0"/>
              <a:t>Автоматизация BSC.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52"/>
            <a:ext cx="8534400" cy="758952"/>
          </a:xfrm>
        </p:spPr>
        <p:txBody>
          <a:bodyPr/>
          <a:lstStyle/>
          <a:p>
            <a:r>
              <a:rPr lang="ru-RU" b="1" dirty="0" smtClean="0"/>
              <a:t>Пример</a:t>
            </a:r>
            <a:endParaRPr lang="ru-RU" dirty="0"/>
          </a:p>
        </p:txBody>
      </p:sp>
      <p:pic>
        <p:nvPicPr>
          <p:cNvPr id="4" name="Рисунок 3" descr="Пример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1714488"/>
            <a:ext cx="7372329" cy="45339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1928802"/>
            <a:ext cx="7772400" cy="3929058"/>
          </a:xfrm>
        </p:spPr>
        <p:txBody>
          <a:bodyPr/>
          <a:lstStyle/>
          <a:p>
            <a:pPr marL="0" indent="0" algn="just">
              <a:buNone/>
            </a:pPr>
            <a:r>
              <a:rPr lang="ru-RU" b="1" dirty="0" smtClean="0"/>
              <a:t>Сбалансированная система показателей (ССП, </a:t>
            </a:r>
            <a:r>
              <a:rPr lang="ru-RU" b="1" dirty="0" err="1" smtClean="0"/>
              <a:t>BalancedScorecard</a:t>
            </a:r>
            <a:r>
              <a:rPr lang="ru-RU" b="1" dirty="0" smtClean="0"/>
              <a:t>)</a:t>
            </a:r>
            <a:r>
              <a:rPr lang="ru-RU" dirty="0" smtClean="0"/>
              <a:t> – один из мощных инструментов стратегического менеджмента, позволяющий измерить эффективность компании при помощи специально подобранных и взвешенных (сбалансированных) индикаторов, которые комплексно отражают ее текущее состояние.   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42852"/>
            <a:ext cx="8534400" cy="1044704"/>
          </a:xfrm>
        </p:spPr>
        <p:txBody>
          <a:bodyPr>
            <a:noAutofit/>
          </a:bodyPr>
          <a:lstStyle/>
          <a:p>
            <a:r>
              <a:rPr lang="ru-RU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Основные термины и определения Сбалансированной системы показателей</a:t>
            </a:r>
            <a:endParaRPr lang="ru-RU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643050"/>
            <a:ext cx="8503920" cy="4572000"/>
          </a:xfrm>
        </p:spPr>
        <p:txBody>
          <a:bodyPr>
            <a:normAutofit fontScale="85000" lnSpcReduction="20000"/>
          </a:bodyPr>
          <a:lstStyle/>
          <a:p>
            <a:pPr marL="0" indent="452438" algn="just"/>
            <a:r>
              <a:rPr lang="ru-RU" b="1" dirty="0" smtClean="0"/>
              <a:t>Видение </a:t>
            </a:r>
            <a:r>
              <a:rPr lang="ru-RU" dirty="0" smtClean="0"/>
              <a:t>– четко сформулированное описание, какой должна стать компания в будущем, а также основных путей достижения этого.</a:t>
            </a:r>
          </a:p>
          <a:p>
            <a:pPr marL="0" lvl="0" indent="452438" algn="just"/>
            <a:r>
              <a:rPr lang="ru-RU" b="1" dirty="0" smtClean="0"/>
              <a:t>Временной горизонт</a:t>
            </a:r>
            <a:r>
              <a:rPr lang="ru-RU" dirty="0" smtClean="0"/>
              <a:t> – позволяет определить, к какому типу относится конкретный показатель, а также длительность периода его планирования.</a:t>
            </a:r>
          </a:p>
          <a:p>
            <a:pPr marL="0" lvl="0" indent="452438" algn="just"/>
            <a:r>
              <a:rPr lang="ru-RU" b="1" dirty="0" smtClean="0"/>
              <a:t>Каскадирование</a:t>
            </a:r>
            <a:r>
              <a:rPr lang="ru-RU" dirty="0" smtClean="0"/>
              <a:t> – инструмент доведения (декомпозиции) ССП от верхнего уровня (</a:t>
            </a:r>
            <a:r>
              <a:rPr lang="ru-RU" dirty="0" err="1" smtClean="0"/>
              <a:t>уровня</a:t>
            </a:r>
            <a:r>
              <a:rPr lang="ru-RU" dirty="0" smtClean="0"/>
              <a:t> компании в целом) к более нижним (до уровня отделов и даже конкретных исполнителей).</a:t>
            </a:r>
          </a:p>
          <a:p>
            <a:pPr marL="0" lvl="0" indent="452438" algn="just"/>
            <a:r>
              <a:rPr lang="ru-RU" b="1" dirty="0" smtClean="0"/>
              <a:t>Перспективы</a:t>
            </a:r>
            <a:r>
              <a:rPr lang="ru-RU" dirty="0" smtClean="0"/>
              <a:t> – самые важные стратегические области, например: маркетинг/клиенты, финансы, персонал, производство /внутренние бизнес-процессы. Исходя из стратегических задач компании могут быть использованы и иные перспективы при разработке ССП.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714488"/>
            <a:ext cx="8503920" cy="4572000"/>
          </a:xfrm>
        </p:spPr>
        <p:txBody>
          <a:bodyPr>
            <a:normAutofit fontScale="92500"/>
          </a:bodyPr>
          <a:lstStyle/>
          <a:p>
            <a:pPr marL="0" lvl="0" indent="452438" algn="just"/>
            <a:r>
              <a:rPr lang="ru-RU" b="1" dirty="0" smtClean="0"/>
              <a:t>Показатель</a:t>
            </a:r>
            <a:r>
              <a:rPr lang="ru-RU" dirty="0" smtClean="0"/>
              <a:t> – инструмент измерения степени достижения как поставленной цели, так и результативности бизнес-процессов.</a:t>
            </a:r>
          </a:p>
          <a:p>
            <a:pPr marL="0" lvl="0" indent="452438" algn="just"/>
            <a:r>
              <a:rPr lang="ru-RU" b="1" dirty="0" smtClean="0"/>
              <a:t>Причинно-следственные связи.</a:t>
            </a:r>
            <a:r>
              <a:rPr lang="ru-RU" dirty="0" smtClean="0"/>
              <a:t> Соответствуют принципу «если – то». Находят отображение в стратегической карте предприятия.</a:t>
            </a:r>
          </a:p>
          <a:p>
            <a:pPr marL="0" lvl="0" indent="452438" algn="just"/>
            <a:r>
              <a:rPr lang="ru-RU" b="1" dirty="0" smtClean="0"/>
              <a:t>Бизнес-процесс</a:t>
            </a:r>
            <a:r>
              <a:rPr lang="ru-RU" dirty="0" smtClean="0"/>
              <a:t> – последовательные действия для получения нужного результата, важного для компании. При разработке ССП важны только имеющие решающее для стратегии компании значение бизнес-процессы.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85720" y="1714488"/>
            <a:ext cx="8503920" cy="4572000"/>
          </a:xfrm>
        </p:spPr>
        <p:txBody>
          <a:bodyPr>
            <a:normAutofit fontScale="92500"/>
          </a:bodyPr>
          <a:lstStyle/>
          <a:p>
            <a:pPr marL="0" lvl="0" indent="452438" algn="just"/>
            <a:r>
              <a:rPr lang="ru-RU" b="1" dirty="0" smtClean="0"/>
              <a:t>Стратегическая карта</a:t>
            </a:r>
            <a:r>
              <a:rPr lang="ru-RU" dirty="0" smtClean="0"/>
              <a:t> – помогает описать стратегию развития компании в виде диаграммы или рисунка.</a:t>
            </a:r>
          </a:p>
          <a:p>
            <a:pPr marL="0" lvl="0" indent="452438" algn="just"/>
            <a:r>
              <a:rPr lang="ru-RU" b="1" dirty="0" smtClean="0"/>
              <a:t>Стратегическая цель</a:t>
            </a:r>
            <a:r>
              <a:rPr lang="ru-RU" dirty="0" smtClean="0"/>
              <a:t> – стратегически важная для компании цель, достижение которой предоставит серьезные конкурентные преимущества.</a:t>
            </a:r>
          </a:p>
          <a:p>
            <a:pPr marL="0" lvl="0" indent="452438" algn="just"/>
            <a:r>
              <a:rPr lang="ru-RU" b="1" dirty="0" smtClean="0"/>
              <a:t>Стратегические мероприятия (проекты)</a:t>
            </a:r>
            <a:r>
              <a:rPr lang="ru-RU" dirty="0" smtClean="0"/>
              <a:t> - инструмент реализации стратегии развития компании. Каждый значимый проект или мероприятие увязываются с конкретными стратегическими целями и задачами.  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ССП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20000"/>
          </a:bodyPr>
          <a:lstStyle/>
          <a:p>
            <a:pPr marL="0" lvl="0" indent="452438" algn="just"/>
            <a:r>
              <a:rPr lang="ru-RU" dirty="0" smtClean="0"/>
              <a:t>Трансформирует стратегию компании в четыре взаимосвязанные перспективы и делает возможной конкретизацию стратегических целей</a:t>
            </a:r>
          </a:p>
          <a:p>
            <a:pPr marL="0" lvl="0" indent="452438" algn="just"/>
            <a:r>
              <a:rPr lang="ru-RU" dirty="0" smtClean="0"/>
              <a:t>Представляет собой систематическую методику трансформации видения и стратегии организации в планы действий отдельных сотрудников   </a:t>
            </a:r>
          </a:p>
          <a:p>
            <a:pPr marL="0" lvl="0" indent="452438" algn="just"/>
            <a:r>
              <a:rPr lang="ru-RU" dirty="0" smtClean="0"/>
              <a:t>Является интегрированной концепцией стратегически-сфокусированного управления организацией</a:t>
            </a:r>
          </a:p>
          <a:p>
            <a:pPr>
              <a:buNone/>
            </a:pPr>
            <a:r>
              <a:rPr lang="ru-RU" u="sng" dirty="0" smtClean="0"/>
              <a:t>ССП не является:</a:t>
            </a:r>
          </a:p>
          <a:p>
            <a:pPr lvl="0"/>
            <a:r>
              <a:rPr lang="ru-RU" dirty="0" smtClean="0"/>
              <a:t>«только лишь новой системой показателей»</a:t>
            </a:r>
          </a:p>
          <a:p>
            <a:pPr lvl="0"/>
            <a:r>
              <a:rPr lang="ru-RU" dirty="0" smtClean="0"/>
              <a:t>«только лишь инструментом составления отчетности для </a:t>
            </a:r>
            <a:r>
              <a:rPr lang="ru-RU" dirty="0" err="1" smtClean="0"/>
              <a:t>топ-менеджмента</a:t>
            </a:r>
            <a:r>
              <a:rPr lang="ru-RU" dirty="0" smtClean="0"/>
              <a:t>»</a:t>
            </a:r>
          </a:p>
          <a:p>
            <a:pPr marL="0" lvl="0" indent="452438" algn="just">
              <a:buNone/>
            </a:pPr>
            <a:endParaRPr lang="ru-RU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34400" cy="758952"/>
          </a:xfrm>
        </p:spPr>
        <p:txBody>
          <a:bodyPr>
            <a:noAutofit/>
          </a:bodyPr>
          <a:lstStyle/>
          <a:p>
            <a:r>
              <a:rPr lang="ru-RU" sz="2000" dirty="0" smtClean="0"/>
              <a:t>Разрабатывая Сбалансированную систему показателей (для компании в целом или отдельного структурного подразделения), стоит придерживаться таких шагов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 marL="0" lvl="0" indent="452438" algn="just"/>
            <a:r>
              <a:rPr lang="ru-RU" dirty="0" smtClean="0"/>
              <a:t>четко конкретизировать стратегические цели;</a:t>
            </a:r>
          </a:p>
          <a:p>
            <a:pPr marL="0" lvl="0" indent="452438" algn="just"/>
            <a:r>
              <a:rPr lang="ru-RU" dirty="0" smtClean="0"/>
              <a:t>увязать все стратегические цели при помощи причинно-следственных цепочек – т.е. построить стратегическую карту;</a:t>
            </a:r>
          </a:p>
          <a:p>
            <a:pPr marL="0" lvl="0" indent="452438" algn="just"/>
            <a:r>
              <a:rPr lang="ru-RU" dirty="0" smtClean="0"/>
              <a:t>определить ключевые показатели и их целевые значения;</a:t>
            </a:r>
          </a:p>
          <a:p>
            <a:pPr marL="0" lvl="0" indent="452438" algn="just"/>
            <a:r>
              <a:rPr lang="ru-RU" dirty="0" smtClean="0"/>
              <a:t>определить, как связаны эти показатели с ключевыми бизнес-процессами;</a:t>
            </a:r>
          </a:p>
          <a:p>
            <a:pPr marL="0" lvl="0" indent="452438" algn="just"/>
            <a:r>
              <a:rPr lang="ru-RU" dirty="0" smtClean="0"/>
              <a:t>разработать необходимые стратегические мероприятия или проекты. Определить для каждого из них конкретные сроки, бюджеты, ответственных исполнителей.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285728"/>
            <a:ext cx="8534400" cy="758952"/>
          </a:xfrm>
        </p:spPr>
        <p:txBody>
          <a:bodyPr>
            <a:noAutofit/>
          </a:bodyPr>
          <a:lstStyle/>
          <a:p>
            <a:r>
              <a:rPr lang="ru-RU" sz="2000" b="1" dirty="0" smtClean="0"/>
              <a:t>Сбалансированная система показателей – эффективный инструмент стратегического менеджмента</a:t>
            </a:r>
            <a:endParaRPr lang="ru-RU" sz="2000" dirty="0"/>
          </a:p>
        </p:txBody>
      </p:sp>
      <p:pic>
        <p:nvPicPr>
          <p:cNvPr id="4" name="Содержимое 3" descr="Сбалансированная система показателей – эффективный инструмент стратегического менеджмента">
            <a:hlinkClick r:id="rId2" tgtFrame="&quot;_blank&quot;" tooltip="&quot;Сбалансированная система показателей – эффективный инструмент стратегического менеджмента&quot;"/>
          </p:cNvPr>
          <p:cNvPicPr>
            <a:picLocks noGrp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86" y="1643050"/>
            <a:ext cx="7500990" cy="46926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b="1" dirty="0" smtClean="0"/>
              <a:t>Интеграция системы BSC в процесс стратегического планирования – пример из практики</a:t>
            </a:r>
            <a:endParaRPr lang="ru-RU" sz="2000" dirty="0"/>
          </a:p>
        </p:txBody>
      </p:sp>
      <p:pic>
        <p:nvPicPr>
          <p:cNvPr id="4" name="Содержимое 3" descr="Интеграция системы BSC в процесс стратегического планирования">
            <a:hlinkClick r:id="rId2" tgtFrame="&quot;_blank&quot;" tooltip="&quot;Интеграция системы BSC в процесс стратегического планирования&quot;"/>
          </p:cNvPr>
          <p:cNvPicPr>
            <a:picLocks noGrp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472" y="1857364"/>
            <a:ext cx="7929618" cy="42703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Техническая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31</TotalTime>
  <Words>566</Words>
  <Application>Microsoft Office PowerPoint</Application>
  <PresentationFormat>Экран (4:3)</PresentationFormat>
  <Paragraphs>54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Georgia</vt:lpstr>
      <vt:lpstr>Wingdings</vt:lpstr>
      <vt:lpstr>Wingdings 2</vt:lpstr>
      <vt:lpstr>Официальная</vt:lpstr>
      <vt:lpstr>Сбалансированная СИСТЕМА ПОКАЗАТЕЛЕЙ</vt:lpstr>
      <vt:lpstr>Презентация PowerPoint</vt:lpstr>
      <vt:lpstr>Основные термины и определения Сбалансированной системы показателей</vt:lpstr>
      <vt:lpstr>Презентация PowerPoint</vt:lpstr>
      <vt:lpstr>Презентация PowerPoint</vt:lpstr>
      <vt:lpstr>Функции ССП</vt:lpstr>
      <vt:lpstr>Разрабатывая Сбалансированную систему показателей (для компании в целом или отдельного структурного подразделения), стоит придерживаться таких шагов</vt:lpstr>
      <vt:lpstr>Сбалансированная система показателей – эффективный инструмент стратегического менеджмента</vt:lpstr>
      <vt:lpstr>Интеграция системы BSC в процесс стратегического планирования – пример из практики</vt:lpstr>
      <vt:lpstr>Факторы успешного внедрения BSC и роль Контроллера </vt:lpstr>
      <vt:lpstr>Плюсы и минусы ССП с точки зрения измерения отдачи от маркетинга</vt:lpstr>
      <vt:lpstr>Наиболее распространенные индикаторы</vt:lpstr>
      <vt:lpstr>Презентация PowerPoint</vt:lpstr>
      <vt:lpstr>Последовательность создания Сбалансированной системы показателей</vt:lpstr>
      <vt:lpstr>Пример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Сбалансированная СИСТЕМА ПОКАЗАТЕЛЕЙ</dc:title>
  <dc:creator>Ставрова Мария Игоревна</dc:creator>
  <cp:lastModifiedBy>Ялунина Екатерина Николаевна</cp:lastModifiedBy>
  <cp:revision>5</cp:revision>
  <cp:lastPrinted>2021-09-15T11:45:20Z</cp:lastPrinted>
  <dcterms:created xsi:type="dcterms:W3CDTF">2020-04-17T09:30:40Z</dcterms:created>
  <dcterms:modified xsi:type="dcterms:W3CDTF">2021-09-15T11:46:31Z</dcterms:modified>
</cp:coreProperties>
</file>