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7562850" cx="10693400"/>
  <p:notesSz cx="10693400" cy="756285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2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3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4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5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/>
          <p:nvPr>
            <p:ph type="title"/>
          </p:nvPr>
        </p:nvSpPr>
        <p:spPr>
          <a:xfrm>
            <a:off x="315646" y="342442"/>
            <a:ext cx="10062106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5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" type="body"/>
          </p:nvPr>
        </p:nvSpPr>
        <p:spPr>
          <a:xfrm>
            <a:off x="421615" y="1184804"/>
            <a:ext cx="9850169" cy="50336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/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title"/>
          </p:nvPr>
        </p:nvSpPr>
        <p:spPr>
          <a:xfrm>
            <a:off x="315646" y="342442"/>
            <a:ext cx="10062106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5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" type="body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2" type="body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5646" y="342442"/>
            <a:ext cx="10062106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5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245363" y="789431"/>
            <a:ext cx="230504" cy="227329"/>
          </a:xfrm>
          <a:custGeom>
            <a:rect b="b" l="l" r="r" t="t"/>
            <a:pathLst>
              <a:path extrusionOk="0" h="227330" w="230504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749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245363" y="550163"/>
            <a:ext cx="230504" cy="227329"/>
          </a:xfrm>
          <a:custGeom>
            <a:rect b="b" l="l" r="r" t="t"/>
            <a:pathLst>
              <a:path extrusionOk="0" h="227329" w="230504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93B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1"/>
          <p:cNvSpPr/>
          <p:nvPr/>
        </p:nvSpPr>
        <p:spPr>
          <a:xfrm>
            <a:off x="245363" y="310895"/>
            <a:ext cx="230504" cy="227329"/>
          </a:xfrm>
          <a:custGeom>
            <a:rect b="b" l="l" r="r" t="t"/>
            <a:pathLst>
              <a:path extrusionOk="0" h="227329" w="230504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FF993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9;p1"/>
          <p:cNvSpPr/>
          <p:nvPr/>
        </p:nvSpPr>
        <p:spPr>
          <a:xfrm>
            <a:off x="489204" y="789431"/>
            <a:ext cx="228600" cy="227329"/>
          </a:xfrm>
          <a:custGeom>
            <a:rect b="b" l="l" r="r" t="t"/>
            <a:pathLst>
              <a:path extrusionOk="0" h="227330" w="228600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097" y="2952"/>
                </a:lnTo>
                <a:lnTo>
                  <a:pt x="217741" y="11049"/>
                </a:lnTo>
                <a:lnTo>
                  <a:pt x="225671" y="23145"/>
                </a:lnTo>
                <a:lnTo>
                  <a:pt x="228600" y="38100"/>
                </a:lnTo>
                <a:lnTo>
                  <a:pt x="228600" y="188976"/>
                </a:lnTo>
                <a:lnTo>
                  <a:pt x="225671" y="203930"/>
                </a:lnTo>
                <a:lnTo>
                  <a:pt x="217741" y="216026"/>
                </a:lnTo>
                <a:lnTo>
                  <a:pt x="206097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749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1"/>
          <p:cNvSpPr/>
          <p:nvPr/>
        </p:nvSpPr>
        <p:spPr>
          <a:xfrm>
            <a:off x="489204" y="550163"/>
            <a:ext cx="228600" cy="227329"/>
          </a:xfrm>
          <a:custGeom>
            <a:rect b="b" l="l" r="r" t="t"/>
            <a:pathLst>
              <a:path extrusionOk="0" h="227329" w="228600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097" y="2952"/>
                </a:lnTo>
                <a:lnTo>
                  <a:pt x="217741" y="11049"/>
                </a:lnTo>
                <a:lnTo>
                  <a:pt x="225671" y="23145"/>
                </a:lnTo>
                <a:lnTo>
                  <a:pt x="228600" y="38100"/>
                </a:lnTo>
                <a:lnTo>
                  <a:pt x="228600" y="188976"/>
                </a:lnTo>
                <a:lnTo>
                  <a:pt x="225671" y="203930"/>
                </a:lnTo>
                <a:lnTo>
                  <a:pt x="217741" y="216026"/>
                </a:lnTo>
                <a:lnTo>
                  <a:pt x="206097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93B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489204" y="310895"/>
            <a:ext cx="228600" cy="227329"/>
          </a:xfrm>
          <a:custGeom>
            <a:rect b="b" l="l" r="r" t="t"/>
            <a:pathLst>
              <a:path extrusionOk="0" h="227329" w="228600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097" y="2952"/>
                </a:lnTo>
                <a:lnTo>
                  <a:pt x="217741" y="11049"/>
                </a:lnTo>
                <a:lnTo>
                  <a:pt x="225671" y="23145"/>
                </a:lnTo>
                <a:lnTo>
                  <a:pt x="228600" y="38100"/>
                </a:lnTo>
                <a:lnTo>
                  <a:pt x="228600" y="188976"/>
                </a:lnTo>
                <a:lnTo>
                  <a:pt x="225671" y="203930"/>
                </a:lnTo>
                <a:lnTo>
                  <a:pt x="217741" y="216026"/>
                </a:lnTo>
                <a:lnTo>
                  <a:pt x="206097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731520" y="789431"/>
            <a:ext cx="230504" cy="227329"/>
          </a:xfrm>
          <a:custGeom>
            <a:rect b="b" l="l" r="r" t="t"/>
            <a:pathLst>
              <a:path extrusionOk="0" h="227330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749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731520" y="550163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93B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>
            <p:ph type="title"/>
          </p:nvPr>
        </p:nvSpPr>
        <p:spPr>
          <a:xfrm>
            <a:off x="315646" y="342442"/>
            <a:ext cx="10062106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5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" name="Google Shape;15;p1"/>
          <p:cNvSpPr txBox="1"/>
          <p:nvPr>
            <p:ph idx="1" type="body"/>
          </p:nvPr>
        </p:nvSpPr>
        <p:spPr>
          <a:xfrm>
            <a:off x="421615" y="1184804"/>
            <a:ext cx="9850169" cy="50336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u="none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5.jpg"/><Relationship Id="rId11" Type="http://schemas.openxmlformats.org/officeDocument/2006/relationships/image" Target="../media/image6.jpg"/><Relationship Id="rId10" Type="http://schemas.openxmlformats.org/officeDocument/2006/relationships/image" Target="../media/image4.jpg"/><Relationship Id="rId9" Type="http://schemas.openxmlformats.org/officeDocument/2006/relationships/image" Target="../media/image1.jpg"/><Relationship Id="rId5" Type="http://schemas.openxmlformats.org/officeDocument/2006/relationships/image" Target="../media/image10.jpg"/><Relationship Id="rId6" Type="http://schemas.openxmlformats.org/officeDocument/2006/relationships/image" Target="../media/image2.jpg"/><Relationship Id="rId7" Type="http://schemas.openxmlformats.org/officeDocument/2006/relationships/image" Target="../media/image7.jpg"/><Relationship Id="rId8" Type="http://schemas.openxmlformats.org/officeDocument/2006/relationships/image" Target="../media/image1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>
            <a:off x="0" y="3753611"/>
            <a:ext cx="9385300" cy="55244"/>
          </a:xfrm>
          <a:custGeom>
            <a:rect b="b" l="l" r="r" t="t"/>
            <a:pathLst>
              <a:path extrusionOk="0" h="55245" w="9385300">
                <a:moveTo>
                  <a:pt x="9384792" y="54864"/>
                </a:moveTo>
                <a:lnTo>
                  <a:pt x="0" y="54864"/>
                </a:lnTo>
                <a:lnTo>
                  <a:pt x="0" y="0"/>
                </a:lnTo>
                <a:lnTo>
                  <a:pt x="9384792" y="0"/>
                </a:lnTo>
                <a:lnTo>
                  <a:pt x="9384792" y="54864"/>
                </a:lnTo>
                <a:close/>
              </a:path>
            </a:pathLst>
          </a:custGeom>
          <a:solidFill>
            <a:srgbClr val="FF33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7"/>
          <p:cNvSpPr txBox="1"/>
          <p:nvPr/>
        </p:nvSpPr>
        <p:spPr>
          <a:xfrm>
            <a:off x="590776" y="1968429"/>
            <a:ext cx="7864475" cy="180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5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ЗАДАНИЕ 3:</a:t>
            </a:r>
            <a:endParaRPr sz="3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marR="5080" rtl="0" algn="l">
              <a:lnSpc>
                <a:spcPct val="101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n-US" sz="3850">
                <a:solidFill>
                  <a:srgbClr val="00AFEF"/>
                </a:solidFill>
                <a:latin typeface="Calibri"/>
                <a:ea typeface="Calibri"/>
                <a:cs typeface="Calibri"/>
                <a:sym typeface="Calibri"/>
              </a:rPr>
              <a:t>РЕШЕНИЕ ПРОБЛЕМ С «ИДЕАЛЬНЫМ  РЕШЕНИЕМ»</a:t>
            </a:r>
            <a:endParaRPr sz="3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7"/>
          <p:cNvSpPr txBox="1"/>
          <p:nvPr>
            <p:ph type="title"/>
          </p:nvPr>
        </p:nvSpPr>
        <p:spPr>
          <a:xfrm>
            <a:off x="1431982" y="348470"/>
            <a:ext cx="7807325" cy="946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5080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u="none"/>
              <a:t>Решение Инновационных Проблем с ТРИЗ и  Технологией Системных Инноваций. Уровень 1.</a:t>
            </a:r>
            <a:endParaRPr sz="3000"/>
          </a:p>
        </p:txBody>
      </p:sp>
      <p:sp>
        <p:nvSpPr>
          <p:cNvPr id="54" name="Google Shape;54;p7"/>
          <p:cNvSpPr txBox="1"/>
          <p:nvPr/>
        </p:nvSpPr>
        <p:spPr>
          <a:xfrm>
            <a:off x="1432040" y="1450391"/>
            <a:ext cx="3852545" cy="3549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50">
                <a:solidFill>
                  <a:srgbClr val="00AFEF"/>
                </a:solidFill>
                <a:latin typeface="Calibri"/>
                <a:ea typeface="Calibri"/>
                <a:cs typeface="Calibri"/>
                <a:sym typeface="Calibri"/>
              </a:rPr>
              <a:t>Примеры выполненных заданий</a:t>
            </a:r>
            <a:endParaRPr sz="21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5" name="Google Shape;55;p7"/>
          <p:cNvGrpSpPr/>
          <p:nvPr/>
        </p:nvGrpSpPr>
        <p:grpSpPr>
          <a:xfrm>
            <a:off x="320039" y="423672"/>
            <a:ext cx="911352" cy="882395"/>
            <a:chOff x="320039" y="423672"/>
            <a:chExt cx="911352" cy="882395"/>
          </a:xfrm>
        </p:grpSpPr>
        <p:pic>
          <p:nvPicPr>
            <p:cNvPr id="56" name="Google Shape;56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20039" y="423672"/>
              <a:ext cx="283464" cy="271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7" name="Google Shape;57;p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20039" y="726947"/>
              <a:ext cx="283464" cy="2758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8" name="Google Shape;58;p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20039" y="1030224"/>
              <a:ext cx="283464" cy="2758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Google Shape;59;p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35508" y="423672"/>
              <a:ext cx="280416" cy="271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0" name="Google Shape;60;p7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635508" y="726947"/>
              <a:ext cx="280416" cy="2758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1" name="Google Shape;61;p7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35508" y="1030224"/>
              <a:ext cx="280416" cy="27584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7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950975" y="423672"/>
              <a:ext cx="280416" cy="2712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" name="Google Shape;63;p7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950975" y="726947"/>
              <a:ext cx="280416" cy="27584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4" name="Google Shape;64;p7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950975" y="1030224"/>
            <a:ext cx="280416" cy="2758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8"/>
          <p:cNvSpPr/>
          <p:nvPr/>
        </p:nvSpPr>
        <p:spPr>
          <a:xfrm>
            <a:off x="731520" y="310895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8"/>
          <p:cNvSpPr/>
          <p:nvPr/>
        </p:nvSpPr>
        <p:spPr>
          <a:xfrm>
            <a:off x="7237476" y="7138416"/>
            <a:ext cx="3455035" cy="342900"/>
          </a:xfrm>
          <a:custGeom>
            <a:rect b="b" l="l" r="r" t="t"/>
            <a:pathLst>
              <a:path extrusionOk="0" h="342900" w="3455034">
                <a:moveTo>
                  <a:pt x="3454908" y="342900"/>
                </a:moveTo>
                <a:lnTo>
                  <a:pt x="0" y="342900"/>
                </a:lnTo>
                <a:lnTo>
                  <a:pt x="0" y="0"/>
                </a:lnTo>
                <a:lnTo>
                  <a:pt x="3454908" y="0"/>
                </a:lnTo>
                <a:lnTo>
                  <a:pt x="3454908" y="3429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8"/>
          <p:cNvSpPr txBox="1"/>
          <p:nvPr>
            <p:ph type="title"/>
          </p:nvPr>
        </p:nvSpPr>
        <p:spPr>
          <a:xfrm>
            <a:off x="282982" y="352574"/>
            <a:ext cx="10094770" cy="61663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4875">
            <a:spAutoFit/>
          </a:bodyPr>
          <a:lstStyle/>
          <a:p>
            <a:pPr indent="0" lvl="0" marL="933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50"/>
              <a:t>Идеальное Решение (Позитивный результат)	</a:t>
            </a:r>
            <a:endParaRPr sz="3450"/>
          </a:p>
        </p:txBody>
      </p:sp>
      <p:sp>
        <p:nvSpPr>
          <p:cNvPr id="72" name="Google Shape;72;p8"/>
          <p:cNvSpPr txBox="1"/>
          <p:nvPr/>
        </p:nvSpPr>
        <p:spPr>
          <a:xfrm>
            <a:off x="452183" y="1191805"/>
            <a:ext cx="8027670" cy="19564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4600">
            <a:spAutoFit/>
          </a:bodyPr>
          <a:lstStyle/>
          <a:p>
            <a:pPr indent="-474345" lvl="0" marL="486409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Calibri"/>
              <a:buAutoNum type="arabicPeriod"/>
            </a:pPr>
            <a:r>
              <a:rPr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Система: </a:t>
            </a:r>
            <a:r>
              <a:rPr i="1"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начальная школа</a:t>
            </a:r>
            <a:endParaRPr sz="2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74345" lvl="0" marL="486409" marR="0" rtl="0" algn="just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Calibri"/>
              <a:buAutoNum type="arabicPeriod"/>
            </a:pPr>
            <a:r>
              <a:rPr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Положительный результат: </a:t>
            </a:r>
            <a:r>
              <a:rPr i="1"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обучение детей.</a:t>
            </a:r>
            <a:endParaRPr sz="2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74345" lvl="0" marL="486409" marR="5080" rtl="0" algn="just">
              <a:lnSpc>
                <a:spcPct val="109795"/>
              </a:lnSpc>
              <a:spcBef>
                <a:spcPts val="635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Calibri"/>
              <a:buAutoNum type="arabicPeriod"/>
            </a:pPr>
            <a:r>
              <a:rPr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Формулировка идеального решения: </a:t>
            </a:r>
            <a:r>
              <a:rPr i="1" lang="en-US" sz="245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b="1" i="1" lang="en-US" sz="2450" u="sng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Обучение детей </a:t>
            </a:r>
            <a:r>
              <a:rPr b="1" i="1" lang="en-US" sz="245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-US" sz="245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осушествляется, в то время как </a:t>
            </a:r>
            <a:r>
              <a:rPr b="1" i="1" lang="en-US" sz="2450" u="sng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начальной школы</a:t>
            </a:r>
            <a:r>
              <a:rPr b="1" i="1" lang="en-US" sz="245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-US" sz="245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не  существует, чтобы </a:t>
            </a:r>
            <a:r>
              <a:rPr b="1" i="1" lang="en-US" sz="2450" u="sng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обучать детей</a:t>
            </a:r>
            <a:r>
              <a:rPr i="1" lang="en-US" sz="245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”.</a:t>
            </a:r>
            <a:endParaRPr sz="2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" name="Google Shape;7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28316" y="3573780"/>
            <a:ext cx="5346191" cy="3006851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8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ПРИМЕРЫ ВЫПОЛНЕННЫХ ЗАДАНИЙ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"/>
          <p:cNvSpPr/>
          <p:nvPr/>
        </p:nvSpPr>
        <p:spPr>
          <a:xfrm>
            <a:off x="731520" y="310895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9"/>
          <p:cNvSpPr/>
          <p:nvPr/>
        </p:nvSpPr>
        <p:spPr>
          <a:xfrm>
            <a:off x="7237476" y="7138416"/>
            <a:ext cx="3455035" cy="342900"/>
          </a:xfrm>
          <a:custGeom>
            <a:rect b="b" l="l" r="r" t="t"/>
            <a:pathLst>
              <a:path extrusionOk="0" h="342900" w="3455034">
                <a:moveTo>
                  <a:pt x="3454908" y="342900"/>
                </a:moveTo>
                <a:lnTo>
                  <a:pt x="0" y="342900"/>
                </a:lnTo>
                <a:lnTo>
                  <a:pt x="0" y="0"/>
                </a:lnTo>
                <a:lnTo>
                  <a:pt x="3454908" y="0"/>
                </a:lnTo>
                <a:lnTo>
                  <a:pt x="3454908" y="3429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9"/>
          <p:cNvSpPr txBox="1"/>
          <p:nvPr>
            <p:ph type="title"/>
          </p:nvPr>
        </p:nvSpPr>
        <p:spPr>
          <a:xfrm>
            <a:off x="393700" y="394491"/>
            <a:ext cx="10062106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933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Решения	</a:t>
            </a:r>
            <a:endParaRPr/>
          </a:p>
        </p:txBody>
      </p:sp>
      <p:sp>
        <p:nvSpPr>
          <p:cNvPr id="82" name="Google Shape;82;p9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ПРИМЕРЫ ВЫПОЛНЕННЫХ ЗАДАНИЙ</a:t>
            </a:r>
            <a:endParaRPr/>
          </a:p>
        </p:txBody>
      </p:sp>
      <p:sp>
        <p:nvSpPr>
          <p:cNvPr id="83" name="Google Shape;83;p9"/>
          <p:cNvSpPr txBox="1"/>
          <p:nvPr/>
        </p:nvSpPr>
        <p:spPr>
          <a:xfrm>
            <a:off x="452183" y="1191959"/>
            <a:ext cx="9248775" cy="5250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2075">
            <a:spAutoFit/>
          </a:bodyPr>
          <a:lstStyle/>
          <a:p>
            <a:pPr indent="-394970" lvl="0" marL="40703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Noto Sans Symbols"/>
              <a:buChar char="◆"/>
            </a:pPr>
            <a:r>
              <a:rPr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Решения:</a:t>
            </a:r>
            <a:endParaRPr sz="2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870585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Noto Sans Symbols"/>
              <a:buChar char="●"/>
            </a:pPr>
            <a:r>
              <a:rPr b="0" i="0" lang="en-US" sz="24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Детей обучают их родители.</a:t>
            </a:r>
            <a:endParaRPr b="0" i="0" sz="24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9565" lvl="1" marL="870585" marR="5080" rtl="0" algn="l">
              <a:lnSpc>
                <a:spcPct val="101200"/>
              </a:lnSpc>
              <a:spcBef>
                <a:spcPts val="600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Noto Sans Symbols"/>
              <a:buChar char="●"/>
            </a:pPr>
            <a:r>
              <a:rPr b="0" i="0" lang="en-US" sz="24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Дети учатся друг у друга (например, играя в интеллектуально-  обучающие игры).</a:t>
            </a:r>
            <a:endParaRPr b="0" i="0" sz="24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9565" lvl="1" marL="870585" marR="60960" rtl="0" algn="l">
              <a:lnSpc>
                <a:spcPct val="101699"/>
              </a:lnSpc>
              <a:spcBef>
                <a:spcPts val="585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Noto Sans Symbols"/>
              <a:buChar char="●"/>
            </a:pPr>
            <a:r>
              <a:rPr b="0" i="0" lang="en-US" sz="24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Дети принимают специальные обучающие таблетки, которые  внедряют требуемые навыки и знания напрямую в мозг.</a:t>
            </a:r>
            <a:endParaRPr b="0" i="0" sz="24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870585" marR="0" rtl="0" algn="l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Noto Sans Symbols"/>
              <a:buChar char="●"/>
            </a:pPr>
            <a:r>
              <a:rPr b="0" i="0" lang="en-US" sz="24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Дети обучаются, играя в обучающие компьютерные игры.</a:t>
            </a:r>
            <a:endParaRPr b="0" i="0" sz="24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870585" marR="0" rtl="0" algn="l">
              <a:lnSpc>
                <a:spcPct val="100000"/>
              </a:lnSpc>
              <a:spcBef>
                <a:spcPts val="635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Noto Sans Symbols"/>
              <a:buChar char="●"/>
            </a:pPr>
            <a:r>
              <a:rPr b="0" i="0" lang="en-US" sz="24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Дети обучаются, читая приключенческие развивающие книги.</a:t>
            </a:r>
            <a:endParaRPr b="0" i="0" sz="24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F50"/>
              </a:buClr>
              <a:buSzPts val="3450"/>
              <a:buFont typeface="Noto Sans Symbols"/>
              <a:buNone/>
            </a:pPr>
            <a:r>
              <a:t/>
            </a:r>
            <a:endParaRPr b="0" i="0" sz="34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4970" lvl="0" marL="40703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Noto Sans Symbols"/>
              <a:buChar char="◆"/>
            </a:pPr>
            <a:r>
              <a:rPr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Наиболее идеальное решение:</a:t>
            </a:r>
            <a:endParaRPr sz="2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9565" lvl="1" marL="870585" marR="5080" rtl="0" algn="l">
              <a:lnSpc>
                <a:spcPct val="101600"/>
              </a:lnSpc>
              <a:spcBef>
                <a:spcPts val="590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Noto Sans Symbols"/>
              <a:buChar char="●"/>
            </a:pPr>
            <a:r>
              <a:rPr b="0" i="0" lang="en-US" sz="24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Дети учатся друг у друга (например, играя в интеллектуально-  обучающие игры).</a:t>
            </a:r>
            <a:endParaRPr b="0" i="0" sz="24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0"/>
          <p:cNvSpPr/>
          <p:nvPr/>
        </p:nvSpPr>
        <p:spPr>
          <a:xfrm>
            <a:off x="731520" y="310895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0"/>
          <p:cNvSpPr/>
          <p:nvPr/>
        </p:nvSpPr>
        <p:spPr>
          <a:xfrm>
            <a:off x="7237476" y="7138416"/>
            <a:ext cx="3455035" cy="342900"/>
          </a:xfrm>
          <a:custGeom>
            <a:rect b="b" l="l" r="r" t="t"/>
            <a:pathLst>
              <a:path extrusionOk="0" h="342900" w="3455034">
                <a:moveTo>
                  <a:pt x="3454908" y="342900"/>
                </a:moveTo>
                <a:lnTo>
                  <a:pt x="0" y="342900"/>
                </a:lnTo>
                <a:lnTo>
                  <a:pt x="0" y="0"/>
                </a:lnTo>
                <a:lnTo>
                  <a:pt x="3454908" y="0"/>
                </a:lnTo>
                <a:lnTo>
                  <a:pt x="3454908" y="3429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0"/>
          <p:cNvSpPr txBox="1"/>
          <p:nvPr/>
        </p:nvSpPr>
        <p:spPr>
          <a:xfrm>
            <a:off x="452183" y="1191959"/>
            <a:ext cx="9319260" cy="32810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2075">
            <a:spAutoFit/>
          </a:bodyPr>
          <a:lstStyle/>
          <a:p>
            <a:pPr indent="-474345" lvl="0" marL="486409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Calibri"/>
              <a:buAutoNum type="arabicPeriod"/>
            </a:pPr>
            <a:r>
              <a:rPr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Система: </a:t>
            </a:r>
            <a:r>
              <a:rPr i="1"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страховая компания</a:t>
            </a:r>
            <a:endParaRPr sz="2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74345" lvl="0" marL="486409" marR="666750" rtl="0" algn="l">
              <a:lnSpc>
                <a:spcPct val="101400"/>
              </a:lnSpc>
              <a:spcBef>
                <a:spcPts val="595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Calibri"/>
              <a:buAutoNum type="arabicPeriod"/>
            </a:pPr>
            <a:r>
              <a:rPr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Нежелательная функция (или негативный, вредный эффект),  который нужно устранить: </a:t>
            </a:r>
            <a:r>
              <a:rPr i="1"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длительное время обработки  страхового случая.</a:t>
            </a:r>
            <a:endParaRPr sz="2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74345" lvl="0" marL="486409" marR="5080" rtl="0" algn="l">
              <a:lnSpc>
                <a:spcPct val="101299"/>
              </a:lnSpc>
              <a:spcBef>
                <a:spcPts val="600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Calibri"/>
              <a:buAutoNum type="arabicPeriod"/>
            </a:pPr>
            <a:r>
              <a:rPr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Формулировка идеального решения:</a:t>
            </a:r>
            <a:r>
              <a:rPr lang="en-US" sz="245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1" lang="en-US" sz="2450" u="sng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Страховая компания</a:t>
            </a:r>
            <a:r>
              <a:rPr i="1" lang="en-US" sz="245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,  которая долго обрабатывает страховой случай, устраняет  </a:t>
            </a:r>
            <a:r>
              <a:rPr b="1" i="1" lang="en-US" sz="2450" u="sng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длительное время, вызванное обработкой страхового случая </a:t>
            </a:r>
            <a:r>
              <a:rPr b="1" i="1" lang="en-US" sz="245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i="1" lang="en-US" sz="2450">
                <a:solidFill>
                  <a:srgbClr val="FF3300"/>
                </a:solidFill>
                <a:latin typeface="Calibri"/>
                <a:ea typeface="Calibri"/>
                <a:cs typeface="Calibri"/>
                <a:sym typeface="Calibri"/>
              </a:rPr>
              <a:t>полностью, сама, и без дополнительных затрат.</a:t>
            </a:r>
            <a:endParaRPr sz="2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1" name="Google Shape;9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66259" y="4776215"/>
            <a:ext cx="2929127" cy="219608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0"/>
          <p:cNvSpPr txBox="1"/>
          <p:nvPr>
            <p:ph type="title"/>
          </p:nvPr>
        </p:nvSpPr>
        <p:spPr>
          <a:xfrm>
            <a:off x="1235456" y="412495"/>
            <a:ext cx="9142095" cy="5524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450"/>
              <a:t>Идеальное Решение (Негативный эффект)	</a:t>
            </a:r>
            <a:endParaRPr sz="3450"/>
          </a:p>
        </p:txBody>
      </p:sp>
      <p:sp>
        <p:nvSpPr>
          <p:cNvPr id="93" name="Google Shape;93;p10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ПРИМЕРЫ ВЫПОЛНЕННЫХ ЗАДАНИЙ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1"/>
          <p:cNvSpPr/>
          <p:nvPr/>
        </p:nvSpPr>
        <p:spPr>
          <a:xfrm>
            <a:off x="731520" y="310895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1"/>
          <p:cNvSpPr/>
          <p:nvPr/>
        </p:nvSpPr>
        <p:spPr>
          <a:xfrm>
            <a:off x="7237476" y="7138416"/>
            <a:ext cx="3455035" cy="342900"/>
          </a:xfrm>
          <a:custGeom>
            <a:rect b="b" l="l" r="r" t="t"/>
            <a:pathLst>
              <a:path extrusionOk="0" h="342900" w="3455034">
                <a:moveTo>
                  <a:pt x="3454908" y="342900"/>
                </a:moveTo>
                <a:lnTo>
                  <a:pt x="0" y="342900"/>
                </a:lnTo>
                <a:lnTo>
                  <a:pt x="0" y="0"/>
                </a:lnTo>
                <a:lnTo>
                  <a:pt x="3454908" y="0"/>
                </a:lnTo>
                <a:lnTo>
                  <a:pt x="3454908" y="3429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1"/>
          <p:cNvSpPr txBox="1"/>
          <p:nvPr>
            <p:ph type="title"/>
          </p:nvPr>
        </p:nvSpPr>
        <p:spPr>
          <a:xfrm>
            <a:off x="282982" y="342442"/>
            <a:ext cx="10094770" cy="6097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933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Решения	</a:t>
            </a:r>
            <a:endParaRPr/>
          </a:p>
        </p:txBody>
      </p:sp>
      <p:sp>
        <p:nvSpPr>
          <p:cNvPr id="101" name="Google Shape;101;p11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ПРИМЕРЫ ВЫПОЛНЕННЫХ ЗАДАНИЙ</a:t>
            </a:r>
            <a:endParaRPr/>
          </a:p>
        </p:txBody>
      </p:sp>
      <p:sp>
        <p:nvSpPr>
          <p:cNvPr id="102" name="Google Shape;102;p11"/>
          <p:cNvSpPr txBox="1"/>
          <p:nvPr>
            <p:ph idx="1" type="body"/>
          </p:nvPr>
        </p:nvSpPr>
        <p:spPr>
          <a:xfrm>
            <a:off x="421615" y="1184804"/>
            <a:ext cx="9850169" cy="50336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2700">
            <a:spAutoFit/>
          </a:bodyPr>
          <a:lstStyle/>
          <a:p>
            <a:pPr indent="-394970" lvl="0" marL="43751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F50"/>
              </a:buClr>
              <a:buSzPts val="2600"/>
              <a:buFont typeface="Noto Sans Symbols"/>
              <a:buChar char="◆"/>
            </a:pPr>
            <a:r>
              <a:rPr lang="en-US"/>
              <a:t>Решения</a:t>
            </a:r>
            <a:r>
              <a:rPr lang="en-US" sz="2350"/>
              <a:t>:</a:t>
            </a:r>
            <a:endParaRPr sz="2350"/>
          </a:p>
          <a:p>
            <a:pPr indent="-330199" lvl="1" marL="901064" rtl="0" algn="l">
              <a:lnSpc>
                <a:spcPct val="100000"/>
              </a:lnSpc>
              <a:spcBef>
                <a:spcPts val="610"/>
              </a:spcBef>
              <a:spcAft>
                <a:spcPts val="0"/>
              </a:spcAft>
              <a:buClr>
                <a:srgbClr val="00AF50"/>
              </a:buClr>
              <a:buSzPts val="2350"/>
              <a:buFont typeface="Noto Sans Symbols"/>
              <a:buChar char="●"/>
            </a:pPr>
            <a:r>
              <a:rPr lang="en-US" sz="2350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Большую часть выяснения и внесения данных выполняет сам клиент.</a:t>
            </a:r>
            <a:endParaRPr sz="2350">
              <a:latin typeface="Calibri"/>
              <a:ea typeface="Calibri"/>
              <a:cs typeface="Calibri"/>
              <a:sym typeface="Calibri"/>
            </a:endParaRPr>
          </a:p>
          <a:p>
            <a:pPr indent="-330199" lvl="1" marL="901064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AF50"/>
              </a:buClr>
              <a:buSzPts val="2350"/>
              <a:buFont typeface="Noto Sans Symbols"/>
              <a:buChar char="●"/>
            </a:pPr>
            <a:r>
              <a:rPr lang="en-US" sz="2350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Найм сезонных сотрудников в «горячие» периоды.</a:t>
            </a:r>
            <a:endParaRPr sz="2350">
              <a:latin typeface="Calibri"/>
              <a:ea typeface="Calibri"/>
              <a:cs typeface="Calibri"/>
              <a:sym typeface="Calibri"/>
            </a:endParaRPr>
          </a:p>
          <a:p>
            <a:pPr indent="-329564" lvl="1" marL="901064" marR="872489" rtl="0" algn="l">
              <a:lnSpc>
                <a:spcPct val="101200"/>
              </a:lnSpc>
              <a:spcBef>
                <a:spcPts val="565"/>
              </a:spcBef>
              <a:spcAft>
                <a:spcPts val="0"/>
              </a:spcAft>
              <a:buClr>
                <a:srgbClr val="00AF50"/>
              </a:buClr>
              <a:buSzPts val="2350"/>
              <a:buFont typeface="Noto Sans Symbols"/>
              <a:buChar char="●"/>
            </a:pPr>
            <a:r>
              <a:rPr lang="en-US" sz="2350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Заранее подготовленные сценарии и формы под большинство  возможных страховых случаев.</a:t>
            </a:r>
            <a:endParaRPr sz="2350">
              <a:latin typeface="Calibri"/>
              <a:ea typeface="Calibri"/>
              <a:cs typeface="Calibri"/>
              <a:sym typeface="Calibri"/>
            </a:endParaRPr>
          </a:p>
          <a:p>
            <a:pPr indent="-329564" lvl="1" marL="901064" marR="746125" rtl="0" algn="l">
              <a:lnSpc>
                <a:spcPct val="101299"/>
              </a:lnSpc>
              <a:spcBef>
                <a:spcPts val="565"/>
              </a:spcBef>
              <a:spcAft>
                <a:spcPts val="0"/>
              </a:spcAft>
              <a:buClr>
                <a:srgbClr val="00AF50"/>
              </a:buClr>
              <a:buSzPts val="2350"/>
              <a:buFont typeface="Noto Sans Symbols"/>
              <a:buChar char="●"/>
            </a:pPr>
            <a:r>
              <a:rPr lang="en-US" sz="2350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Страховая компания отдает часть страховых случаев сторонним  компаниям (фрилансерам).</a:t>
            </a:r>
            <a:endParaRPr sz="2350">
              <a:latin typeface="Calibri"/>
              <a:ea typeface="Calibri"/>
              <a:cs typeface="Calibri"/>
              <a:sym typeface="Calibri"/>
            </a:endParaRPr>
          </a:p>
          <a:p>
            <a:pPr indent="-329564" lvl="1" marL="901064" marR="243840" rtl="0" algn="l">
              <a:lnSpc>
                <a:spcPct val="100800"/>
              </a:lnSpc>
              <a:spcBef>
                <a:spcPts val="575"/>
              </a:spcBef>
              <a:spcAft>
                <a:spcPts val="0"/>
              </a:spcAft>
              <a:buClr>
                <a:srgbClr val="00AF50"/>
              </a:buClr>
              <a:buSzPts val="2350"/>
              <a:buFont typeface="Noto Sans Symbols"/>
              <a:buChar char="●"/>
            </a:pPr>
            <a:r>
              <a:rPr lang="en-US" sz="2350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Онлайн система процессинга, вовлекающая в процесс все стороны,  вовлеченные в страховой случай.</a:t>
            </a:r>
            <a:endParaRPr sz="2350">
              <a:latin typeface="Calibri"/>
              <a:ea typeface="Calibri"/>
              <a:cs typeface="Calibri"/>
              <a:sym typeface="Calibri"/>
            </a:endParaRPr>
          </a:p>
          <a:p>
            <a:pPr indent="-394970" lvl="0" marL="437515" rtl="0" algn="l">
              <a:lnSpc>
                <a:spcPct val="100000"/>
              </a:lnSpc>
              <a:spcBef>
                <a:spcPts val="615"/>
              </a:spcBef>
              <a:spcAft>
                <a:spcPts val="0"/>
              </a:spcAft>
              <a:buClr>
                <a:srgbClr val="00AF50"/>
              </a:buClr>
              <a:buSzPts val="2600"/>
              <a:buFont typeface="Noto Sans Symbols"/>
              <a:buChar char="◆"/>
            </a:pPr>
            <a:r>
              <a:rPr lang="en-US"/>
              <a:t>Наиболее идеальное решение</a:t>
            </a:r>
            <a:r>
              <a:rPr lang="en-US" sz="2350"/>
              <a:t>:</a:t>
            </a:r>
            <a:endParaRPr sz="2350"/>
          </a:p>
          <a:p>
            <a:pPr indent="-329564" lvl="1" marL="901064" marR="746125" rtl="0" algn="l">
              <a:lnSpc>
                <a:spcPct val="101299"/>
              </a:lnSpc>
              <a:spcBef>
                <a:spcPts val="565"/>
              </a:spcBef>
              <a:spcAft>
                <a:spcPts val="0"/>
              </a:spcAft>
              <a:buClr>
                <a:srgbClr val="00AF50"/>
              </a:buClr>
              <a:buSzPts val="2350"/>
              <a:buFont typeface="Noto Sans Symbols"/>
              <a:buChar char="●"/>
            </a:pPr>
            <a:r>
              <a:rPr lang="en-US" sz="2350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Страховая компания отдает часть страховых случаев сторонним  компаниям (фрилансерам).</a:t>
            </a:r>
            <a:endParaRPr sz="235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