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 id="2147483722" r:id="rId2"/>
  </p:sldMasterIdLst>
  <p:notesMasterIdLst>
    <p:notesMasterId r:id="rId32"/>
  </p:notesMasterIdLst>
  <p:sldIdLst>
    <p:sldId id="264" r:id="rId3"/>
    <p:sldId id="258" r:id="rId4"/>
    <p:sldId id="265" r:id="rId5"/>
    <p:sldId id="281" r:id="rId6"/>
    <p:sldId id="257" r:id="rId7"/>
    <p:sldId id="278" r:id="rId8"/>
    <p:sldId id="266" r:id="rId9"/>
    <p:sldId id="269" r:id="rId10"/>
    <p:sldId id="267" r:id="rId11"/>
    <p:sldId id="268" r:id="rId12"/>
    <p:sldId id="272" r:id="rId13"/>
    <p:sldId id="273" r:id="rId14"/>
    <p:sldId id="274" r:id="rId15"/>
    <p:sldId id="275" r:id="rId16"/>
    <p:sldId id="276" r:id="rId17"/>
    <p:sldId id="261" r:id="rId18"/>
    <p:sldId id="262" r:id="rId19"/>
    <p:sldId id="263" r:id="rId20"/>
    <p:sldId id="260" r:id="rId21"/>
    <p:sldId id="277" r:id="rId22"/>
    <p:sldId id="270" r:id="rId23"/>
    <p:sldId id="271" r:id="rId24"/>
    <p:sldId id="279" r:id="rId25"/>
    <p:sldId id="280" r:id="rId26"/>
    <p:sldId id="282" r:id="rId27"/>
    <p:sldId id="283" r:id="rId28"/>
    <p:sldId id="285" r:id="rId29"/>
    <p:sldId id="286" r:id="rId30"/>
    <p:sldId id="284" r:id="rId3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9" d="100"/>
          <a:sy n="69" d="100"/>
        </p:scale>
        <p:origin x="524" y="4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D7F7F2-3896-446D-A768-F09C273CECA8}" type="datetimeFigureOut">
              <a:rPr lang="ru-RU" smtClean="0"/>
              <a:t>27.04.2020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4353ED-4176-4C26-942C-E6D9D88473ED}" type="slidenum">
              <a:rPr lang="ru-RU" smtClean="0"/>
              <a:t>‹#›</a:t>
            </a:fld>
            <a:endParaRPr lang="ru-RU"/>
          </a:p>
        </p:txBody>
      </p:sp>
    </p:spTree>
    <p:extLst>
      <p:ext uri="{BB962C8B-B14F-4D97-AF65-F5344CB8AC3E}">
        <p14:creationId xmlns:p14="http://schemas.microsoft.com/office/powerpoint/2010/main" val="3664193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4978400" y="2135188"/>
            <a:ext cx="6908800" cy="1827212"/>
          </a:xfrm>
        </p:spPr>
        <p:txBody>
          <a:bodyPr anchor="b"/>
          <a:lstStyle>
            <a:lvl1pPr>
              <a:defRPr/>
            </a:lvl1pPr>
          </a:lstStyle>
          <a:p>
            <a:pPr lvl="0"/>
            <a:r>
              <a:rPr lang="ru-RU" altLang="ru-RU" noProof="0"/>
              <a:t>Образец заголовка</a:t>
            </a:r>
          </a:p>
        </p:txBody>
      </p:sp>
      <p:sp>
        <p:nvSpPr>
          <p:cNvPr id="58371" name="Rectangle 3"/>
          <p:cNvSpPr>
            <a:spLocks noGrp="1" noChangeArrowheads="1"/>
          </p:cNvSpPr>
          <p:nvPr>
            <p:ph type="subTitle" idx="1"/>
          </p:nvPr>
        </p:nvSpPr>
        <p:spPr>
          <a:xfrm>
            <a:off x="4978400" y="4038600"/>
            <a:ext cx="6902451" cy="1066800"/>
          </a:xfrm>
        </p:spPr>
        <p:txBody>
          <a:bodyPr/>
          <a:lstStyle>
            <a:lvl1pPr marL="0" indent="0" algn="ctr">
              <a:buFontTx/>
              <a:buNone/>
              <a:defRPr>
                <a:solidFill>
                  <a:srgbClr val="000000"/>
                </a:solidFill>
              </a:defRPr>
            </a:lvl1pPr>
          </a:lstStyle>
          <a:p>
            <a:pPr lvl="0"/>
            <a:r>
              <a:rPr lang="ru-RU" altLang="ru-RU" noProof="0"/>
              <a:t>Образец подзаголовка</a:t>
            </a:r>
          </a:p>
        </p:txBody>
      </p:sp>
      <p:sp>
        <p:nvSpPr>
          <p:cNvPr id="58372" name="Rectangle 4"/>
          <p:cNvSpPr>
            <a:spLocks noGrp="1" noChangeArrowheads="1"/>
          </p:cNvSpPr>
          <p:nvPr>
            <p:ph type="dt" sz="half" idx="2"/>
          </p:nvPr>
        </p:nvSpPr>
        <p:spPr>
          <a:xfrm>
            <a:off x="304800" y="6248400"/>
            <a:ext cx="2540000" cy="457200"/>
          </a:xfrm>
        </p:spPr>
        <p:txBody>
          <a:bodyPr/>
          <a:lstStyle>
            <a:lvl1pPr>
              <a:defRPr sz="800">
                <a:solidFill>
                  <a:srgbClr val="000000"/>
                </a:solidFill>
              </a:defRPr>
            </a:lvl1pPr>
          </a:lstStyle>
          <a:p>
            <a:fld id="{F0880023-0D1C-4DCF-88AC-7C07BEC31B72}" type="datetime1">
              <a:rPr lang="ru-RU" smtClean="0"/>
              <a:t>27.04.2020</a:t>
            </a:fld>
            <a:endParaRPr lang="ru-RU"/>
          </a:p>
        </p:txBody>
      </p:sp>
      <p:sp>
        <p:nvSpPr>
          <p:cNvPr id="58373" name="Rectangle 5"/>
          <p:cNvSpPr>
            <a:spLocks noGrp="1" noChangeArrowheads="1"/>
          </p:cNvSpPr>
          <p:nvPr>
            <p:ph type="ftr" sz="quarter" idx="3"/>
          </p:nvPr>
        </p:nvSpPr>
        <p:spPr>
          <a:xfrm>
            <a:off x="3149600" y="6248400"/>
            <a:ext cx="5791200" cy="457200"/>
          </a:xfrm>
        </p:spPr>
        <p:txBody>
          <a:bodyPr/>
          <a:lstStyle>
            <a:lvl1pPr>
              <a:defRPr sz="800"/>
            </a:lvl1pPr>
          </a:lstStyle>
          <a:p>
            <a:r>
              <a:rPr lang="ru-RU"/>
              <a:t>Балавр менеджмента (маркетинг) требования к ВКР</a:t>
            </a:r>
          </a:p>
        </p:txBody>
      </p:sp>
      <p:sp>
        <p:nvSpPr>
          <p:cNvPr id="58374" name="Rectangle 6"/>
          <p:cNvSpPr>
            <a:spLocks noGrp="1" noChangeArrowheads="1"/>
          </p:cNvSpPr>
          <p:nvPr>
            <p:ph type="sldNum" sz="quarter" idx="4"/>
          </p:nvPr>
        </p:nvSpPr>
        <p:spPr>
          <a:xfrm>
            <a:off x="9347200" y="6248400"/>
            <a:ext cx="2540000" cy="457200"/>
          </a:xfrm>
        </p:spPr>
        <p:txBody>
          <a:bodyPr/>
          <a:lstStyle>
            <a:lvl1pPr>
              <a:defRPr sz="800"/>
            </a:lvl1pPr>
          </a:lstStyle>
          <a:p>
            <a:fld id="{4745B2C4-3BCE-45AF-AE33-78AEAB379757}" type="slidenum">
              <a:rPr lang="ru-RU" smtClean="0"/>
              <a:t>‹#›</a:t>
            </a:fld>
            <a:endParaRPr lang="ru-RU"/>
          </a:p>
        </p:txBody>
      </p:sp>
    </p:spTree>
    <p:extLst>
      <p:ext uri="{BB962C8B-B14F-4D97-AF65-F5344CB8AC3E}">
        <p14:creationId xmlns:p14="http://schemas.microsoft.com/office/powerpoint/2010/main" val="1568036546"/>
      </p:ext>
    </p:extLst>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fld id="{696050A7-B5B6-4424-B831-643BB14F68B6}" type="datetime1">
              <a:rPr lang="ru-RU" smtClean="0"/>
              <a:t>27.04.2020</a:t>
            </a:fld>
            <a:endParaRPr lang="ru-RU"/>
          </a:p>
        </p:txBody>
      </p:sp>
      <p:sp>
        <p:nvSpPr>
          <p:cNvPr id="5" name="Нижний колонтитул 4"/>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6" name="Номер слайда 5"/>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986789984"/>
      </p:ext>
    </p:extLst>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474200" y="228600"/>
            <a:ext cx="2311400" cy="5867400"/>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2540000" y="228600"/>
            <a:ext cx="6731000" cy="58674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fld id="{387E0FEF-9004-4243-94C4-0A161CC37078}" type="datetime1">
              <a:rPr lang="ru-RU" smtClean="0"/>
              <a:t>27.04.2020</a:t>
            </a:fld>
            <a:endParaRPr lang="ru-RU"/>
          </a:p>
        </p:txBody>
      </p:sp>
      <p:sp>
        <p:nvSpPr>
          <p:cNvPr id="5" name="Нижний колонтитул 4"/>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6" name="Номер слайда 5"/>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1762181630"/>
      </p:ext>
    </p:extLst>
  </p:cSld>
  <p:clrMapOvr>
    <a:masterClrMapping/>
  </p:clrMapOvr>
  <p:transition>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1">
          <a:blip r:embed="rId2">
            <a:duotone>
              <a:schemeClr val="bg2">
                <a:shade val="45000"/>
                <a:satMod val="135000"/>
              </a:schemeClr>
              <a:prstClr val="white"/>
            </a:duotone>
            <a:lum/>
          </a:blip>
          <a:srcRect/>
          <a:stretch>
            <a:fillRect r="-20000"/>
          </a:stretch>
        </a:blip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lang="ru-RU"/>
              <a:t>Образец заголовка</a:t>
            </a:r>
            <a:endParaRPr lang="ru-RU" dirty="0"/>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a:t>Образец подзаголовка</a:t>
            </a:r>
            <a:endParaRPr lang="ru-RU" dirty="0"/>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E0C3B5DC-864F-4E40-A1AE-01AD91A4D247}" type="datetime1">
              <a:rPr lang="ru-RU" smtClean="0"/>
              <a:t>27.04.2020</a:t>
            </a:fld>
            <a:endParaRPr lang="ru-RU"/>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r>
              <a:rPr lang="ru-RU"/>
              <a:t>Балавр менеджмента (маркетинг) требования к ВКР</a:t>
            </a:r>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3747681351"/>
      </p:ext>
    </p:extLst>
  </p:cSld>
  <p:clrMapOvr>
    <a:masterClrMapping/>
  </p:clrMapOvr>
  <p:transition>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ru-RU"/>
              <a:t>Образец заголовка</a:t>
            </a:r>
            <a:endParaRPr lang="ru-RU" dirty="0"/>
          </a:p>
        </p:txBody>
      </p:sp>
      <p:sp>
        <p:nvSpPr>
          <p:cNvPr id="4" name="Date Placeholder 3"/>
          <p:cNvSpPr>
            <a:spLocks noGrp="1"/>
          </p:cNvSpPr>
          <p:nvPr>
            <p:ph type="dt" sz="half" idx="10"/>
          </p:nvPr>
        </p:nvSpPr>
        <p:spPr/>
        <p:txBody>
          <a:bodyPr/>
          <a:lstStyle/>
          <a:p>
            <a:fld id="{CAB649E9-7D25-4956-B026-E6E801B76295}" type="datetime1">
              <a:rPr lang="ru-RU" smtClean="0"/>
              <a:t>27.04.2020</a:t>
            </a:fld>
            <a:endParaRPr lang="ru-RU"/>
          </a:p>
        </p:txBody>
      </p:sp>
      <p:sp>
        <p:nvSpPr>
          <p:cNvPr id="5" name="Footer Placeholder 4"/>
          <p:cNvSpPr>
            <a:spLocks noGrp="1"/>
          </p:cNvSpPr>
          <p:nvPr>
            <p:ph type="ftr" sz="quarter" idx="11"/>
          </p:nvPr>
        </p:nvSpPr>
        <p:spPr/>
        <p:txBody>
          <a:bodyPr/>
          <a:lstStyle/>
          <a:p>
            <a:r>
              <a:rPr lang="ru-RU"/>
              <a:t>Балавр менеджмента (маркетинг) требования к ВКР</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745B2C4-3BCE-45AF-AE33-78AEAB379757}" type="slidenum">
              <a:rPr lang="ru-RU" smtClean="0"/>
              <a:t>‹#›</a:t>
            </a:fld>
            <a:endParaRPr lang="ru-RU"/>
          </a:p>
        </p:txBody>
      </p:sp>
      <p:sp>
        <p:nvSpPr>
          <p:cNvPr id="8" name="Content Placeholder 7"/>
          <p:cNvSpPr>
            <a:spLocks noGrp="1"/>
          </p:cNvSpPr>
          <p:nvPr>
            <p:ph sz="quarter" idx="1"/>
          </p:nvPr>
        </p:nvSpPr>
        <p:spPr>
          <a:xfrm>
            <a:off x="816864" y="1600200"/>
            <a:ext cx="10871200" cy="4495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Tree>
    <p:extLst>
      <p:ext uri="{BB962C8B-B14F-4D97-AF65-F5344CB8AC3E}">
        <p14:creationId xmlns:p14="http://schemas.microsoft.com/office/powerpoint/2010/main" val="888656673"/>
      </p:ext>
    </p:extLst>
  </p:cSld>
  <p:clrMapOvr>
    <a:masterClrMapping/>
  </p:clrMapOvr>
  <p:transition>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a:t>Образец текста</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ru-RU"/>
              <a:t>Образец заголовка</a:t>
            </a:r>
            <a:endParaRPr lang="ru-RU" dirty="0"/>
          </a:p>
        </p:txBody>
      </p:sp>
      <p:sp>
        <p:nvSpPr>
          <p:cNvPr id="12" name="Date Placeholder 11"/>
          <p:cNvSpPr>
            <a:spLocks noGrp="1"/>
          </p:cNvSpPr>
          <p:nvPr>
            <p:ph type="dt" sz="half" idx="10"/>
          </p:nvPr>
        </p:nvSpPr>
        <p:spPr/>
        <p:txBody>
          <a:bodyPr/>
          <a:lstStyle/>
          <a:p>
            <a:fld id="{5531306C-69D3-4A48-BE7A-BFB44AE7A74C}" type="datetime1">
              <a:rPr lang="ru-RU" smtClean="0"/>
              <a:t>27.04.2020</a:t>
            </a:fld>
            <a:endParaRPr lang="ru-RU"/>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4745B2C4-3BCE-45AF-AE33-78AEAB379757}" type="slidenum">
              <a:rPr lang="ru-RU" smtClean="0"/>
              <a:t>‹#›</a:t>
            </a:fld>
            <a:endParaRPr lang="ru-RU"/>
          </a:p>
        </p:txBody>
      </p:sp>
      <p:sp>
        <p:nvSpPr>
          <p:cNvPr id="14" name="Footer Placeholder 13"/>
          <p:cNvSpPr>
            <a:spLocks noGrp="1"/>
          </p:cNvSpPr>
          <p:nvPr>
            <p:ph type="ftr" sz="quarter" idx="12"/>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4263043502"/>
      </p:ext>
    </p:extLst>
  </p:cSld>
  <p:clrMapOvr>
    <a:masterClrMapping/>
  </p:clrMapOvr>
  <p:transition>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p>
        </p:txBody>
      </p:sp>
      <p:sp>
        <p:nvSpPr>
          <p:cNvPr id="9" name="Content Placeholder 8"/>
          <p:cNvSpPr>
            <a:spLocks noGrp="1"/>
          </p:cNvSpPr>
          <p:nvPr>
            <p:ph sz="quarter" idx="1"/>
          </p:nvPr>
        </p:nvSpPr>
        <p:spPr>
          <a:xfrm>
            <a:off x="812800" y="1589567"/>
            <a:ext cx="5181600" cy="45720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11" name="Content Placeholder 10"/>
          <p:cNvSpPr>
            <a:spLocks noGrp="1"/>
          </p:cNvSpPr>
          <p:nvPr>
            <p:ph sz="quarter" idx="2"/>
          </p:nvPr>
        </p:nvSpPr>
        <p:spPr>
          <a:xfrm>
            <a:off x="6459868" y="1589567"/>
            <a:ext cx="5181600" cy="45720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8" name="Date Placeholder 7"/>
          <p:cNvSpPr>
            <a:spLocks noGrp="1"/>
          </p:cNvSpPr>
          <p:nvPr>
            <p:ph type="dt" sz="half" idx="15"/>
          </p:nvPr>
        </p:nvSpPr>
        <p:spPr/>
        <p:txBody>
          <a:bodyPr rtlCol="0"/>
          <a:lstStyle/>
          <a:p>
            <a:fld id="{B78EFFDC-9668-4E06-9404-696086A38B91}" type="datetime1">
              <a:rPr lang="ru-RU" smtClean="0"/>
              <a:t>27.04.2020</a:t>
            </a:fld>
            <a:endParaRPr lang="ru-RU"/>
          </a:p>
        </p:txBody>
      </p:sp>
      <p:sp>
        <p:nvSpPr>
          <p:cNvPr id="10" name="Slide Number Placeholder 9"/>
          <p:cNvSpPr>
            <a:spLocks noGrp="1"/>
          </p:cNvSpPr>
          <p:nvPr>
            <p:ph type="sldNum" sz="quarter" idx="16"/>
          </p:nvPr>
        </p:nvSpPr>
        <p:spPr/>
        <p:txBody>
          <a:bodyPr rtlCol="0"/>
          <a:lstStyle/>
          <a:p>
            <a:fld id="{4745B2C4-3BCE-45AF-AE33-78AEAB379757}" type="slidenum">
              <a:rPr lang="ru-RU" smtClean="0"/>
              <a:t>‹#›</a:t>
            </a:fld>
            <a:endParaRPr lang="ru-RU"/>
          </a:p>
        </p:txBody>
      </p:sp>
      <p:sp>
        <p:nvSpPr>
          <p:cNvPr id="12" name="Footer Placeholder 11"/>
          <p:cNvSpPr>
            <a:spLocks noGrp="1"/>
          </p:cNvSpPr>
          <p:nvPr>
            <p:ph type="ftr" sz="quarter" idx="17"/>
          </p:nvPr>
        </p:nvSpPr>
        <p:spPr/>
        <p:txBody>
          <a:bodyPr rtlCol="0"/>
          <a:lstStyle/>
          <a:p>
            <a:r>
              <a:rPr lang="ru-RU"/>
              <a:t>Балавр менеджмента (маркетинг) требования к ВКР</a:t>
            </a:r>
          </a:p>
        </p:txBody>
      </p:sp>
    </p:spTree>
    <p:extLst>
      <p:ext uri="{BB962C8B-B14F-4D97-AF65-F5344CB8AC3E}">
        <p14:creationId xmlns:p14="http://schemas.microsoft.com/office/powerpoint/2010/main" val="3044855314"/>
      </p:ext>
    </p:extLst>
  </p:cSld>
  <p:clrMapOvr>
    <a:masterClrMapping/>
  </p:clrMapOvr>
  <p:transition>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lang="ru-RU"/>
              <a:t>Образец заголовка</a:t>
            </a:r>
            <a:endParaRPr lang="ru-RU" dirty="0"/>
          </a:p>
        </p:txBody>
      </p:sp>
      <p:sp>
        <p:nvSpPr>
          <p:cNvPr id="11" name="Content Placeholder 10"/>
          <p:cNvSpPr>
            <a:spLocks noGrp="1"/>
          </p:cNvSpPr>
          <p:nvPr>
            <p:ph sz="quarter" idx="2"/>
          </p:nvPr>
        </p:nvSpPr>
        <p:spPr>
          <a:xfrm>
            <a:off x="812800" y="2438400"/>
            <a:ext cx="5181600" cy="35814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13" name="Content Placeholder 12"/>
          <p:cNvSpPr>
            <a:spLocks noGrp="1"/>
          </p:cNvSpPr>
          <p:nvPr>
            <p:ph sz="quarter" idx="4"/>
          </p:nvPr>
        </p:nvSpPr>
        <p:spPr>
          <a:xfrm>
            <a:off x="6400800" y="2438400"/>
            <a:ext cx="5181600" cy="35814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10" name="Date Placeholder 9"/>
          <p:cNvSpPr>
            <a:spLocks noGrp="1"/>
          </p:cNvSpPr>
          <p:nvPr>
            <p:ph type="dt" sz="half" idx="15"/>
          </p:nvPr>
        </p:nvSpPr>
        <p:spPr/>
        <p:txBody>
          <a:bodyPr rtlCol="0"/>
          <a:lstStyle/>
          <a:p>
            <a:fld id="{26DAAE8A-0D4D-4814-8BF6-F2E81B2BCF07}" type="datetime1">
              <a:rPr lang="ru-RU" smtClean="0"/>
              <a:t>27.04.2020</a:t>
            </a:fld>
            <a:endParaRPr lang="ru-RU"/>
          </a:p>
        </p:txBody>
      </p:sp>
      <p:sp>
        <p:nvSpPr>
          <p:cNvPr id="12" name="Slide Number Placeholder 11"/>
          <p:cNvSpPr>
            <a:spLocks noGrp="1"/>
          </p:cNvSpPr>
          <p:nvPr>
            <p:ph type="sldNum" sz="quarter" idx="16"/>
          </p:nvPr>
        </p:nvSpPr>
        <p:spPr/>
        <p:txBody>
          <a:bodyPr rtlCol="0"/>
          <a:lstStyle/>
          <a:p>
            <a:fld id="{4745B2C4-3BCE-45AF-AE33-78AEAB379757}" type="slidenum">
              <a:rPr lang="ru-RU" smtClean="0"/>
              <a:t>‹#›</a:t>
            </a:fld>
            <a:endParaRPr lang="ru-RU"/>
          </a:p>
        </p:txBody>
      </p:sp>
      <p:sp>
        <p:nvSpPr>
          <p:cNvPr id="14" name="Footer Placeholder 13"/>
          <p:cNvSpPr>
            <a:spLocks noGrp="1"/>
          </p:cNvSpPr>
          <p:nvPr>
            <p:ph type="ftr" sz="quarter" idx="17"/>
          </p:nvPr>
        </p:nvSpPr>
        <p:spPr/>
        <p:txBody>
          <a:bodyPr rtlCol="0"/>
          <a:lstStyle/>
          <a:p>
            <a:r>
              <a:rPr lang="ru-RU"/>
              <a:t>Балавр менеджмента (маркетинг) требования к ВКР</a:t>
            </a:r>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ru-RU"/>
              <a:t>Образец текста</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ru-RU"/>
              <a:t>Образец текста</a:t>
            </a:r>
          </a:p>
        </p:txBody>
      </p:sp>
    </p:spTree>
    <p:extLst>
      <p:ext uri="{BB962C8B-B14F-4D97-AF65-F5344CB8AC3E}">
        <p14:creationId xmlns:p14="http://schemas.microsoft.com/office/powerpoint/2010/main" val="2862267983"/>
      </p:ext>
    </p:extLst>
  </p:cSld>
  <p:clrMapOvr>
    <a:masterClrMapping/>
  </p:clrMapOvr>
  <p:transition>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p>
        </p:txBody>
      </p:sp>
      <p:sp>
        <p:nvSpPr>
          <p:cNvPr id="3" name="Date Placeholder 2"/>
          <p:cNvSpPr>
            <a:spLocks noGrp="1"/>
          </p:cNvSpPr>
          <p:nvPr>
            <p:ph type="dt" sz="half" idx="10"/>
          </p:nvPr>
        </p:nvSpPr>
        <p:spPr/>
        <p:txBody>
          <a:bodyPr/>
          <a:lstStyle/>
          <a:p>
            <a:fld id="{6D5508AB-7327-438B-B8EE-73D7D81CD9DA}" type="datetime1">
              <a:rPr lang="ru-RU" smtClean="0"/>
              <a:t>27.04.2020</a:t>
            </a:fld>
            <a:endParaRPr lang="ru-RU"/>
          </a:p>
        </p:txBody>
      </p:sp>
      <p:sp>
        <p:nvSpPr>
          <p:cNvPr id="4" name="Footer Placeholder 3"/>
          <p:cNvSpPr>
            <a:spLocks noGrp="1"/>
          </p:cNvSpPr>
          <p:nvPr>
            <p:ph type="ftr" sz="quarter" idx="11"/>
          </p:nvPr>
        </p:nvSpPr>
        <p:spPr/>
        <p:txBody>
          <a:bodyPr/>
          <a:lstStyle/>
          <a:p>
            <a:r>
              <a:rPr lang="ru-RU"/>
              <a:t>Балавр менеджмента (маркетинг) требования к ВКР</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1034604537"/>
      </p:ext>
    </p:extLst>
  </p:cSld>
  <p:clrMapOvr>
    <a:masterClrMapping/>
  </p:clrMapOvr>
  <p:transition>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E9373F-D11F-494C-970F-A12B386D0364}" type="datetime1">
              <a:rPr lang="ru-RU" smtClean="0"/>
              <a:t>27.04.2020</a:t>
            </a:fld>
            <a:endParaRPr lang="ru-RU"/>
          </a:p>
        </p:txBody>
      </p:sp>
      <p:sp>
        <p:nvSpPr>
          <p:cNvPr id="3" name="Footer Placeholder 2"/>
          <p:cNvSpPr>
            <a:spLocks noGrp="1"/>
          </p:cNvSpPr>
          <p:nvPr>
            <p:ph type="ftr" sz="quarter" idx="11"/>
          </p:nvPr>
        </p:nvSpPr>
        <p:spPr/>
        <p:txBody>
          <a:bodyPr/>
          <a:lstStyle/>
          <a:p>
            <a:r>
              <a:rPr lang="ru-RU"/>
              <a:t>Балавр менеджмента (маркетинг) требования к ВКР</a:t>
            </a:r>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274492341"/>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lang="ru-RU"/>
              <a:t>Образец заголовка</a:t>
            </a:r>
            <a:endParaRPr lang="ru-RU" dirty="0"/>
          </a:p>
        </p:txBody>
      </p:sp>
      <p:sp>
        <p:nvSpPr>
          <p:cNvPr id="5" name="Date Placeholder 4"/>
          <p:cNvSpPr>
            <a:spLocks noGrp="1"/>
          </p:cNvSpPr>
          <p:nvPr>
            <p:ph type="dt" sz="half" idx="10"/>
          </p:nvPr>
        </p:nvSpPr>
        <p:spPr/>
        <p:txBody>
          <a:bodyPr/>
          <a:lstStyle/>
          <a:p>
            <a:fld id="{E888E711-25A6-4033-9E03-1CB2BFA53201}" type="datetime1">
              <a:rPr lang="ru-RU" smtClean="0"/>
              <a:t>27.04.2020</a:t>
            </a:fld>
            <a:endParaRPr lang="ru-RU"/>
          </a:p>
        </p:txBody>
      </p:sp>
      <p:sp>
        <p:nvSpPr>
          <p:cNvPr id="6" name="Footer Placeholder 5"/>
          <p:cNvSpPr>
            <a:spLocks noGrp="1"/>
          </p:cNvSpPr>
          <p:nvPr>
            <p:ph type="ftr" sz="quarter" idx="11"/>
          </p:nvPr>
        </p:nvSpPr>
        <p:spPr/>
        <p:txBody>
          <a:bodyPr/>
          <a:lstStyle/>
          <a:p>
            <a:r>
              <a:rPr lang="ru-RU"/>
              <a:t>Балавр менеджмента (маркетинг) требования к ВКР</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745B2C4-3BCE-45AF-AE33-78AEAB379757}" type="slidenum">
              <a:rPr lang="ru-RU" smtClean="0"/>
              <a:t>‹#›</a:t>
            </a:fld>
            <a:endParaRPr lang="ru-RU"/>
          </a:p>
        </p:txBody>
      </p:sp>
      <p:sp>
        <p:nvSpPr>
          <p:cNvPr id="9" name="Content Placeholder 8"/>
          <p:cNvSpPr>
            <a:spLocks noGrp="1"/>
          </p:cNvSpPr>
          <p:nvPr>
            <p:ph sz="quarter" idx="1"/>
          </p:nvPr>
        </p:nvSpPr>
        <p:spPr>
          <a:xfrm>
            <a:off x="3149600" y="1752600"/>
            <a:ext cx="8534400" cy="44196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pic>
        <p:nvPicPr>
          <p:cNvPr id="8" name="Picture 7" descr="sm_book.png"/>
          <p:cNvPicPr>
            <a:picLocks noChangeAspect="1"/>
          </p:cNvPicPr>
          <p:nvPr/>
        </p:nvPicPr>
        <p:blipFill>
          <a:blip r:embed="rId2"/>
          <a:stretch>
            <a:fillRect/>
          </a:stretch>
        </p:blipFill>
        <p:spPr>
          <a:xfrm>
            <a:off x="816865" y="1755649"/>
            <a:ext cx="2153743" cy="1688453"/>
          </a:xfrm>
          <a:prstGeom prst="rect">
            <a:avLst/>
          </a:prstGeom>
          <a:ln w="50800" cap="sq" cmpd="dbl">
            <a:solidFill>
              <a:schemeClr val="accent2"/>
            </a:solidFill>
            <a:miter lim="800000"/>
          </a:ln>
        </p:spPr>
      </p:pic>
    </p:spTree>
    <p:extLst>
      <p:ext uri="{BB962C8B-B14F-4D97-AF65-F5344CB8AC3E}">
        <p14:creationId xmlns:p14="http://schemas.microsoft.com/office/powerpoint/2010/main" val="1275607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fld id="{9DCB719F-51B1-4560-BFE1-2F34003CE7B6}" type="datetime1">
              <a:rPr lang="ru-RU" smtClean="0"/>
              <a:t>27.04.2020</a:t>
            </a:fld>
            <a:endParaRPr lang="ru-RU"/>
          </a:p>
        </p:txBody>
      </p:sp>
      <p:sp>
        <p:nvSpPr>
          <p:cNvPr id="5" name="Нижний колонтитул 4"/>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6" name="Номер слайда 5"/>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2122373078"/>
      </p:ext>
    </p:extLst>
  </p:cSld>
  <p:clrMapOvr>
    <a:masterClrMapping/>
  </p:clrMapOvr>
  <p:transition>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ru-RU"/>
              <a:t>Образец текста</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lang="ru-RU"/>
              <a:t>Образец заголовка</a:t>
            </a:r>
            <a:endParaRPr lang="ru-RU" dirty="0"/>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12" name="Date Placeholder 11"/>
          <p:cNvSpPr>
            <a:spLocks noGrp="1"/>
          </p:cNvSpPr>
          <p:nvPr>
            <p:ph type="dt" sz="half" idx="10"/>
          </p:nvPr>
        </p:nvSpPr>
        <p:spPr>
          <a:xfrm>
            <a:off x="8331200" y="6248401"/>
            <a:ext cx="3556000" cy="365125"/>
          </a:xfrm>
        </p:spPr>
        <p:txBody>
          <a:bodyPr rtlCol="0"/>
          <a:lstStyle/>
          <a:p>
            <a:fld id="{F4F1F348-A1AC-4C9F-928B-5817DC07DE77}" type="datetime1">
              <a:rPr lang="ru-RU" smtClean="0"/>
              <a:t>27.04.2020</a:t>
            </a:fld>
            <a:endParaRPr lang="ru-RU"/>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4745B2C4-3BCE-45AF-AE33-78AEAB379757}" type="slidenum">
              <a:rPr lang="ru-RU" smtClean="0"/>
              <a:t>‹#›</a:t>
            </a:fld>
            <a:endParaRPr lang="ru-RU"/>
          </a:p>
        </p:txBody>
      </p:sp>
      <p:sp>
        <p:nvSpPr>
          <p:cNvPr id="14" name="Footer Placeholder 13"/>
          <p:cNvSpPr>
            <a:spLocks noGrp="1"/>
          </p:cNvSpPr>
          <p:nvPr>
            <p:ph type="ftr" sz="quarter" idx="12"/>
          </p:nvPr>
        </p:nvSpPr>
        <p:spPr>
          <a:xfrm>
            <a:off x="2133600" y="6248207"/>
            <a:ext cx="6096000" cy="365125"/>
          </a:xfrm>
        </p:spPr>
        <p:txBody>
          <a:bodyPr rtlCol="0"/>
          <a:lstStyle/>
          <a:p>
            <a:r>
              <a:rPr lang="ru-RU"/>
              <a:t>Балавр менеджмента (маркетинг) требования к ВКР</a:t>
            </a:r>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lang="ru-RU"/>
              <a:t>Вставка рисунка</a:t>
            </a:r>
            <a:endParaRPr lang="ru-RU" dirty="0"/>
          </a:p>
        </p:txBody>
      </p:sp>
    </p:spTree>
    <p:extLst>
      <p:ext uri="{BB962C8B-B14F-4D97-AF65-F5344CB8AC3E}">
        <p14:creationId xmlns:p14="http://schemas.microsoft.com/office/powerpoint/2010/main" val="1275206473"/>
      </p:ext>
    </p:extLst>
  </p:cSld>
  <p:clrMapOvr>
    <a:masterClrMapping/>
  </p:clrMapOvr>
  <p:transition>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Date Placeholder 3"/>
          <p:cNvSpPr>
            <a:spLocks noGrp="1"/>
          </p:cNvSpPr>
          <p:nvPr>
            <p:ph type="dt" sz="half" idx="10"/>
          </p:nvPr>
        </p:nvSpPr>
        <p:spPr/>
        <p:txBody>
          <a:bodyPr/>
          <a:lstStyle/>
          <a:p>
            <a:fld id="{AA2384A8-1D1D-4EB3-BF83-814FDB0AF724}" type="datetime1">
              <a:rPr lang="ru-RU" smtClean="0"/>
              <a:t>27.04.2020</a:t>
            </a:fld>
            <a:endParaRPr lang="ru-RU"/>
          </a:p>
        </p:txBody>
      </p:sp>
      <p:sp>
        <p:nvSpPr>
          <p:cNvPr id="5" name="Footer Placeholder 4"/>
          <p:cNvSpPr>
            <a:spLocks noGrp="1"/>
          </p:cNvSpPr>
          <p:nvPr>
            <p:ph type="ftr" sz="quarter" idx="11"/>
          </p:nvPr>
        </p:nvSpPr>
        <p:spPr/>
        <p:txBody>
          <a:bodyPr/>
          <a:lstStyle/>
          <a:p>
            <a:r>
              <a:rPr lang="ru-RU"/>
              <a:t>Балавр менеджмента (маркетинг) требования к ВКР</a:t>
            </a:r>
          </a:p>
        </p:txBody>
      </p:sp>
      <p:sp>
        <p:nvSpPr>
          <p:cNvPr id="6" name="Slide Number Placeholder 5"/>
          <p:cNvSpPr>
            <a:spLocks noGrp="1"/>
          </p:cNvSpPr>
          <p:nvPr>
            <p:ph type="sldNum" sz="quarter" idx="12"/>
          </p:nvPr>
        </p:nvSpPr>
        <p:spPr/>
        <p:txBody>
          <a:bodyPr/>
          <a:lstStyle/>
          <a:p>
            <a:fld id="{4745B2C4-3BCE-45AF-AE33-78AEAB379757}" type="slidenum">
              <a:rPr lang="ru-RU" smtClean="0"/>
              <a:t>‹#›</a:t>
            </a:fld>
            <a:endParaRPr lang="ru-RU"/>
          </a:p>
        </p:txBody>
      </p:sp>
    </p:spTree>
    <p:extLst>
      <p:ext uri="{BB962C8B-B14F-4D97-AF65-F5344CB8AC3E}">
        <p14:creationId xmlns:p14="http://schemas.microsoft.com/office/powerpoint/2010/main" val="1247081644"/>
      </p:ext>
    </p:extLst>
  </p:cSld>
  <p:clrMapOvr>
    <a:masterClrMapping/>
  </p:clrMapOvr>
  <p:transition>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lang="ru-RU"/>
              <a:t>Образец заголовка</a:t>
            </a:r>
            <a:endParaRPr lang="ru-RU" dirty="0"/>
          </a:p>
        </p:txBody>
      </p:sp>
      <p:sp>
        <p:nvSpPr>
          <p:cNvPr id="3" name="Vertical Text Placeholder 2"/>
          <p:cNvSpPr>
            <a:spLocks noGrp="1"/>
          </p:cNvSpPr>
          <p:nvPr>
            <p:ph type="body" orient="vert" idx="1"/>
          </p:nvPr>
        </p:nvSpPr>
        <p:spPr>
          <a:xfrm>
            <a:off x="609600" y="609600"/>
            <a:ext cx="7416800" cy="551656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4" name="Date Placeholder 3"/>
          <p:cNvSpPr>
            <a:spLocks noGrp="1"/>
          </p:cNvSpPr>
          <p:nvPr>
            <p:ph type="dt" sz="half" idx="10"/>
          </p:nvPr>
        </p:nvSpPr>
        <p:spPr>
          <a:xfrm>
            <a:off x="8737600" y="6248403"/>
            <a:ext cx="2946400" cy="365125"/>
          </a:xfrm>
        </p:spPr>
        <p:txBody>
          <a:bodyPr/>
          <a:lstStyle/>
          <a:p>
            <a:fld id="{2E298D8F-335A-495C-9C6D-0E829242C966}" type="datetime1">
              <a:rPr lang="ru-RU" smtClean="0"/>
              <a:t>27.04.2020</a:t>
            </a:fld>
            <a:endParaRPr lang="ru-RU"/>
          </a:p>
        </p:txBody>
      </p:sp>
      <p:sp>
        <p:nvSpPr>
          <p:cNvPr id="5" name="Footer Placeholder 4"/>
          <p:cNvSpPr>
            <a:spLocks noGrp="1"/>
          </p:cNvSpPr>
          <p:nvPr>
            <p:ph type="ftr" sz="quarter" idx="11"/>
          </p:nvPr>
        </p:nvSpPr>
        <p:spPr>
          <a:xfrm>
            <a:off x="609602" y="6248208"/>
            <a:ext cx="7431311" cy="365125"/>
          </a:xfrm>
        </p:spPr>
        <p:txBody>
          <a:bodyPr/>
          <a:lstStyle/>
          <a:p>
            <a:r>
              <a:rPr lang="ru-RU"/>
              <a:t>Балавр менеджмента (маркетинг) требования к ВКР</a:t>
            </a:r>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ru-RU" sz="180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ru-RU" sz="180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ru-RU" sz="1800"/>
          </a:p>
        </p:txBody>
      </p:sp>
      <p:sp>
        <p:nvSpPr>
          <p:cNvPr id="6" name="Slide Number Placeholder 5"/>
          <p:cNvSpPr>
            <a:spLocks noGrp="1"/>
          </p:cNvSpPr>
          <p:nvPr>
            <p:ph type="sldNum" sz="quarter" idx="12"/>
          </p:nvPr>
        </p:nvSpPr>
        <p:spPr>
          <a:xfrm rot="5400000">
            <a:off x="8075084" y="103716"/>
            <a:ext cx="533400" cy="325968"/>
          </a:xfrm>
        </p:spPr>
        <p:txBody>
          <a:bodyPr/>
          <a:lstStyle/>
          <a:p>
            <a:fld id="{4745B2C4-3BCE-45AF-AE33-78AEAB379757}" type="slidenum">
              <a:rPr lang="ru-RU" smtClean="0"/>
              <a:t>‹#›</a:t>
            </a:fld>
            <a:endParaRPr lang="ru-RU"/>
          </a:p>
        </p:txBody>
      </p:sp>
    </p:spTree>
    <p:extLst>
      <p:ext uri="{BB962C8B-B14F-4D97-AF65-F5344CB8AC3E}">
        <p14:creationId xmlns:p14="http://schemas.microsoft.com/office/powerpoint/2010/main" val="1408188410"/>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1" y="1709739"/>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fld id="{10BBF96A-DA28-42FC-A532-B7FDAC3446E2}" type="datetime1">
              <a:rPr lang="ru-RU" smtClean="0"/>
              <a:t>27.04.2020</a:t>
            </a:fld>
            <a:endParaRPr lang="ru-RU"/>
          </a:p>
        </p:txBody>
      </p:sp>
      <p:sp>
        <p:nvSpPr>
          <p:cNvPr id="5" name="Нижний колонтитул 4"/>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6" name="Номер слайда 5"/>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2573521332"/>
      </p:ext>
    </p:extLst>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2540000" y="1447800"/>
            <a:ext cx="4521200" cy="4648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7264400" y="1447800"/>
            <a:ext cx="4521200" cy="4648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fld id="{2FBC13DE-EDC7-45A2-AB03-D6094E757DAD}" type="datetime1">
              <a:rPr lang="ru-RU" smtClean="0"/>
              <a:t>27.04.2020</a:t>
            </a:fld>
            <a:endParaRPr lang="ru-RU"/>
          </a:p>
        </p:txBody>
      </p:sp>
      <p:sp>
        <p:nvSpPr>
          <p:cNvPr id="6" name="Нижний колонтитул 5"/>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7" name="Номер слайда 6"/>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365118464"/>
      </p:ext>
    </p:extLst>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0317" y="365126"/>
            <a:ext cx="10515600" cy="1325563"/>
          </a:xfrm>
        </p:spPr>
        <p:txBody>
          <a:bodyPr/>
          <a:lstStyle/>
          <a:p>
            <a:r>
              <a:rPr lang="ru-RU"/>
              <a:t>Образец заголовка</a:t>
            </a:r>
          </a:p>
        </p:txBody>
      </p:sp>
      <p:sp>
        <p:nvSpPr>
          <p:cNvPr id="3" name="Текст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40318" y="2505075"/>
            <a:ext cx="5158316"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71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fld id="{60E93783-1CD9-4622-9D3C-43460E0E477D}" type="datetime1">
              <a:rPr lang="ru-RU" smtClean="0"/>
              <a:t>27.04.2020</a:t>
            </a:fld>
            <a:endParaRPr lang="ru-RU"/>
          </a:p>
        </p:txBody>
      </p:sp>
      <p:sp>
        <p:nvSpPr>
          <p:cNvPr id="8" name="Нижний колонтитул 7"/>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9" name="Номер слайда 8"/>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366439041"/>
      </p:ext>
    </p:extLst>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fld id="{6ED83B38-8FDD-462D-95BC-3FD3FF65B7C3}" type="datetime1">
              <a:rPr lang="ru-RU" smtClean="0"/>
              <a:t>27.04.2020</a:t>
            </a:fld>
            <a:endParaRPr lang="ru-RU"/>
          </a:p>
        </p:txBody>
      </p:sp>
      <p:sp>
        <p:nvSpPr>
          <p:cNvPr id="4" name="Нижний колонтитул 3"/>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5" name="Номер слайда 4"/>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4115336592"/>
      </p:ext>
    </p:extLst>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8C620AA9-913E-46EF-82B3-2A8A9129E04A}" type="datetime1">
              <a:rPr lang="ru-RU" smtClean="0"/>
              <a:t>27.04.2020</a:t>
            </a:fld>
            <a:endParaRPr lang="ru-RU"/>
          </a:p>
        </p:txBody>
      </p:sp>
      <p:sp>
        <p:nvSpPr>
          <p:cNvPr id="3" name="Нижний колонтитул 2"/>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4" name="Номер слайда 3"/>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826747433"/>
      </p:ext>
    </p:extLst>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0318" y="457200"/>
            <a:ext cx="393276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fld id="{83BFCC2D-D3E8-4316-9ACF-790956E750D3}" type="datetime1">
              <a:rPr lang="ru-RU" smtClean="0"/>
              <a:t>27.04.2020</a:t>
            </a:fld>
            <a:endParaRPr lang="ru-RU"/>
          </a:p>
        </p:txBody>
      </p:sp>
      <p:sp>
        <p:nvSpPr>
          <p:cNvPr id="6" name="Нижний колонтитул 5"/>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7" name="Номер слайда 6"/>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4056237846"/>
      </p:ext>
    </p:extLst>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0318" y="457200"/>
            <a:ext cx="393276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p>
        </p:txBody>
      </p:sp>
      <p:sp>
        <p:nvSpPr>
          <p:cNvPr id="4" name="Текст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fld id="{86CEE804-3562-42E8-B255-52109C8F0EDD}" type="datetime1">
              <a:rPr lang="ru-RU" smtClean="0"/>
              <a:t>27.04.2020</a:t>
            </a:fld>
            <a:endParaRPr lang="ru-RU"/>
          </a:p>
        </p:txBody>
      </p:sp>
      <p:sp>
        <p:nvSpPr>
          <p:cNvPr id="6" name="Нижний колонтитул 5"/>
          <p:cNvSpPr>
            <a:spLocks noGrp="1"/>
          </p:cNvSpPr>
          <p:nvPr>
            <p:ph type="ftr" sz="quarter" idx="11"/>
          </p:nvPr>
        </p:nvSpPr>
        <p:spPr/>
        <p:txBody>
          <a:bodyPr/>
          <a:lstStyle>
            <a:lvl1pPr>
              <a:defRPr/>
            </a:lvl1pPr>
          </a:lstStyle>
          <a:p>
            <a:r>
              <a:rPr lang="ru-RU"/>
              <a:t>Балавр менеджмента (маркетинг) требования к ВКР</a:t>
            </a:r>
          </a:p>
        </p:txBody>
      </p:sp>
      <p:sp>
        <p:nvSpPr>
          <p:cNvPr id="7" name="Номер слайда 6"/>
          <p:cNvSpPr>
            <a:spLocks noGrp="1"/>
          </p:cNvSpPr>
          <p:nvPr>
            <p:ph type="sldNum" sz="quarter" idx="12"/>
          </p:nvPr>
        </p:nvSpPr>
        <p:spPr/>
        <p:txBody>
          <a:bodyPr/>
          <a:lstStyle>
            <a:lvl1pPr>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807922698"/>
      </p:ext>
    </p:extLst>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bwMode="auto">
          <a:xfrm>
            <a:off x="2540000" y="228600"/>
            <a:ext cx="9245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57347" name="Rectangle 3"/>
          <p:cNvSpPr>
            <a:spLocks noGrp="1" noChangeArrowheads="1"/>
          </p:cNvSpPr>
          <p:nvPr>
            <p:ph type="body" idx="1"/>
          </p:nvPr>
        </p:nvSpPr>
        <p:spPr bwMode="auto">
          <a:xfrm>
            <a:off x="2540000" y="1447800"/>
            <a:ext cx="92456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57348" name="Rectangle 4"/>
          <p:cNvSpPr>
            <a:spLocks noGrp="1" noChangeArrowheads="1"/>
          </p:cNvSpPr>
          <p:nvPr>
            <p:ph type="dt" sz="half" idx="2"/>
          </p:nvPr>
        </p:nvSpPr>
        <p:spPr bwMode="auto">
          <a:xfrm>
            <a:off x="4064000" y="6248400"/>
            <a:ext cx="172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fld id="{543094ED-E04D-4515-8021-C1B5F93B39C3}" type="datetime1">
              <a:rPr lang="ru-RU" smtClean="0"/>
              <a:t>27.04.2020</a:t>
            </a:fld>
            <a:endParaRPr lang="ru-RU"/>
          </a:p>
        </p:txBody>
      </p:sp>
      <p:sp>
        <p:nvSpPr>
          <p:cNvPr id="57349" name="Rectangle 5"/>
          <p:cNvSpPr>
            <a:spLocks noGrp="1" noChangeArrowheads="1"/>
          </p:cNvSpPr>
          <p:nvPr>
            <p:ph type="ftr" sz="quarter" idx="3"/>
          </p:nvPr>
        </p:nvSpPr>
        <p:spPr bwMode="auto">
          <a:xfrm>
            <a:off x="59944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atin typeface="+mn-lt"/>
              </a:defRPr>
            </a:lvl1pPr>
          </a:lstStyle>
          <a:p>
            <a:r>
              <a:rPr lang="ru-RU"/>
              <a:t>Балавр менеджмента (маркетинг) требования к ВКР</a:t>
            </a:r>
          </a:p>
        </p:txBody>
      </p:sp>
      <p:sp>
        <p:nvSpPr>
          <p:cNvPr id="57350" name="Rectangle 6"/>
          <p:cNvSpPr>
            <a:spLocks noGrp="1" noChangeArrowheads="1"/>
          </p:cNvSpPr>
          <p:nvPr>
            <p:ph type="sldNum" sz="quarter" idx="4"/>
          </p:nvPr>
        </p:nvSpPr>
        <p:spPr bwMode="auto">
          <a:xfrm>
            <a:off x="10058400" y="6248400"/>
            <a:ext cx="172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47343285"/>
      </p:ext>
    </p:extLst>
  </p:cSld>
  <p:clrMap bg1="dk2" tx1="lt1" bg2="dk1" tx2="lt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 calcmode="lin" valueType="num">
                                      <p:cBhvr>
                                        <p:cTn id="7" dur="500" fill="hold"/>
                                        <p:tgtEl>
                                          <p:spTgt spid="57346"/>
                                        </p:tgtEl>
                                        <p:attrNameLst>
                                          <p:attrName>ppt_w</p:attrName>
                                        </p:attrNameLst>
                                      </p:cBhvr>
                                      <p:tavLst>
                                        <p:tav tm="0">
                                          <p:val>
                                            <p:fltVal val="0"/>
                                          </p:val>
                                        </p:tav>
                                        <p:tav tm="100000">
                                          <p:val>
                                            <p:strVal val="#ppt_w"/>
                                          </p:val>
                                        </p:tav>
                                      </p:tavLst>
                                    </p:anim>
                                    <p:anim calcmode="lin" valueType="num">
                                      <p:cBhvr>
                                        <p:cTn id="8" dur="500" fill="hold"/>
                                        <p:tgtEl>
                                          <p:spTgt spid="5734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7347">
                                            <p:txEl>
                                              <p:pRg st="0" end="0"/>
                                            </p:txEl>
                                          </p:spTgt>
                                        </p:tgtEl>
                                        <p:attrNameLst>
                                          <p:attrName>style.visibility</p:attrName>
                                        </p:attrNameLst>
                                      </p:cBhvr>
                                      <p:to>
                                        <p:strVal val="visible"/>
                                      </p:to>
                                    </p:set>
                                    <p:anim calcmode="lin" valueType="num">
                                      <p:cBhvr>
                                        <p:cTn id="13" dur="500" fill="hold"/>
                                        <p:tgtEl>
                                          <p:spTgt spid="5734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7347">
                                            <p:txEl>
                                              <p:pRg st="0" end="0"/>
                                            </p:tx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57347">
                                            <p:txEl>
                                              <p:pRg st="1" end="1"/>
                                            </p:txEl>
                                          </p:spTgt>
                                        </p:tgtEl>
                                        <p:attrNameLst>
                                          <p:attrName>style.visibility</p:attrName>
                                        </p:attrNameLst>
                                      </p:cBhvr>
                                      <p:to>
                                        <p:strVal val="visible"/>
                                      </p:to>
                                    </p:set>
                                    <p:anim calcmode="lin" valueType="num">
                                      <p:cBhvr>
                                        <p:cTn id="17" dur="500" fill="hold"/>
                                        <p:tgtEl>
                                          <p:spTgt spid="57347">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57347">
                                            <p:txEl>
                                              <p:pRg st="1" end="1"/>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57347">
                                            <p:txEl>
                                              <p:pRg st="2" end="2"/>
                                            </p:txEl>
                                          </p:spTgt>
                                        </p:tgtEl>
                                        <p:attrNameLst>
                                          <p:attrName>style.visibility</p:attrName>
                                        </p:attrNameLst>
                                      </p:cBhvr>
                                      <p:to>
                                        <p:strVal val="visible"/>
                                      </p:to>
                                    </p:set>
                                    <p:anim calcmode="lin" valueType="num">
                                      <p:cBhvr>
                                        <p:cTn id="21" dur="500" fill="hold"/>
                                        <p:tgtEl>
                                          <p:spTgt spid="57347">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57347">
                                            <p:txEl>
                                              <p:pRg st="2" end="2"/>
                                            </p:tx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57347">
                                            <p:txEl>
                                              <p:pRg st="3" end="3"/>
                                            </p:txEl>
                                          </p:spTgt>
                                        </p:tgtEl>
                                        <p:attrNameLst>
                                          <p:attrName>style.visibility</p:attrName>
                                        </p:attrNameLst>
                                      </p:cBhvr>
                                      <p:to>
                                        <p:strVal val="visible"/>
                                      </p:to>
                                    </p:set>
                                    <p:anim calcmode="lin" valueType="num">
                                      <p:cBhvr>
                                        <p:cTn id="25" dur="500" fill="hold"/>
                                        <p:tgtEl>
                                          <p:spTgt spid="57347">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57347">
                                            <p:txEl>
                                              <p:pRg st="3" end="3"/>
                                            </p:txEl>
                                          </p:spTgt>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57347">
                                            <p:txEl>
                                              <p:pRg st="4" end="4"/>
                                            </p:txEl>
                                          </p:spTgt>
                                        </p:tgtEl>
                                        <p:attrNameLst>
                                          <p:attrName>style.visibility</p:attrName>
                                        </p:attrNameLst>
                                      </p:cBhvr>
                                      <p:to>
                                        <p:strVal val="visible"/>
                                      </p:to>
                                    </p:set>
                                    <p:anim calcmode="lin" valueType="num">
                                      <p:cBhvr>
                                        <p:cTn id="29" dur="500" fill="hold"/>
                                        <p:tgtEl>
                                          <p:spTgt spid="57347">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57347">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build="p"/>
    </p:bldLst>
  </p:timing>
  <p:hf sldNum="0" hdr="0"/>
  <p:txStyles>
    <p:titleStyle>
      <a:lvl1pPr algn="l" rtl="0" eaLnBrk="1" fontAlgn="base" hangingPunct="1">
        <a:spcBef>
          <a:spcPct val="0"/>
        </a:spcBef>
        <a:spcAft>
          <a:spcPct val="0"/>
        </a:spcAft>
        <a:defRPr sz="3800"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ahoma" panose="020B0604030504040204" pitchFamily="34" charset="0"/>
        </a:defRPr>
      </a:lvl2pPr>
      <a:lvl3pPr algn="l" rtl="0" eaLnBrk="1" fontAlgn="base" hangingPunct="1">
        <a:spcBef>
          <a:spcPct val="0"/>
        </a:spcBef>
        <a:spcAft>
          <a:spcPct val="0"/>
        </a:spcAft>
        <a:defRPr sz="3800">
          <a:solidFill>
            <a:schemeClr val="tx2"/>
          </a:solidFill>
          <a:latin typeface="Tahoma" panose="020B0604030504040204" pitchFamily="34" charset="0"/>
        </a:defRPr>
      </a:lvl3pPr>
      <a:lvl4pPr algn="l" rtl="0" eaLnBrk="1" fontAlgn="base" hangingPunct="1">
        <a:spcBef>
          <a:spcPct val="0"/>
        </a:spcBef>
        <a:spcAft>
          <a:spcPct val="0"/>
        </a:spcAft>
        <a:defRPr sz="3800">
          <a:solidFill>
            <a:schemeClr val="tx2"/>
          </a:solidFill>
          <a:latin typeface="Tahoma" panose="020B0604030504040204" pitchFamily="34" charset="0"/>
        </a:defRPr>
      </a:lvl4pPr>
      <a:lvl5pPr algn="l" rtl="0" eaLnBrk="1" fontAlgn="base" hangingPunct="1">
        <a:spcBef>
          <a:spcPct val="0"/>
        </a:spcBef>
        <a:spcAft>
          <a:spcPct val="0"/>
        </a:spcAft>
        <a:defRPr sz="3800">
          <a:solidFill>
            <a:schemeClr val="tx2"/>
          </a:solidFill>
          <a:latin typeface="Tahoma" panose="020B0604030504040204" pitchFamily="34" charset="0"/>
        </a:defRPr>
      </a:lvl5pPr>
      <a:lvl6pPr marL="457200" algn="l" rtl="0" eaLnBrk="1" fontAlgn="base" hangingPunct="1">
        <a:spcBef>
          <a:spcPct val="0"/>
        </a:spcBef>
        <a:spcAft>
          <a:spcPct val="0"/>
        </a:spcAft>
        <a:defRPr sz="3800">
          <a:solidFill>
            <a:schemeClr val="tx2"/>
          </a:solidFill>
          <a:latin typeface="Tahoma" panose="020B0604030504040204" pitchFamily="34" charset="0"/>
        </a:defRPr>
      </a:lvl6pPr>
      <a:lvl7pPr marL="914400" algn="l" rtl="0" eaLnBrk="1" fontAlgn="base" hangingPunct="1">
        <a:spcBef>
          <a:spcPct val="0"/>
        </a:spcBef>
        <a:spcAft>
          <a:spcPct val="0"/>
        </a:spcAft>
        <a:defRPr sz="3800">
          <a:solidFill>
            <a:schemeClr val="tx2"/>
          </a:solidFill>
          <a:latin typeface="Tahoma" panose="020B0604030504040204" pitchFamily="34" charset="0"/>
        </a:defRPr>
      </a:lvl7pPr>
      <a:lvl8pPr marL="1371600" algn="l" rtl="0" eaLnBrk="1" fontAlgn="base" hangingPunct="1">
        <a:spcBef>
          <a:spcPct val="0"/>
        </a:spcBef>
        <a:spcAft>
          <a:spcPct val="0"/>
        </a:spcAft>
        <a:defRPr sz="3800">
          <a:solidFill>
            <a:schemeClr val="tx2"/>
          </a:solidFill>
          <a:latin typeface="Tahoma" panose="020B0604030504040204" pitchFamily="34" charset="0"/>
        </a:defRPr>
      </a:lvl8pPr>
      <a:lvl9pPr marL="1828800" algn="l" rtl="0" eaLnBrk="1" fontAlgn="base" hangingPunct="1">
        <a:spcBef>
          <a:spcPct val="0"/>
        </a:spcBef>
        <a:spcAft>
          <a:spcPct val="0"/>
        </a:spcAft>
        <a:defRPr sz="3800">
          <a:solidFill>
            <a:schemeClr val="tx2"/>
          </a:solidFill>
          <a:latin typeface="Tahoma" panose="020B0604030504040204" pitchFamily="34" charset="0"/>
        </a:defRPr>
      </a:lvl9pPr>
    </p:titleStyle>
    <p:bodyStyle>
      <a:lvl1pPr marL="342900" indent="-342900" algn="l" rtl="0" eaLnBrk="1" fontAlgn="base" hangingPunct="1">
        <a:lnSpc>
          <a:spcPts val="2400"/>
        </a:lnSpc>
        <a:spcBef>
          <a:spcPts val="1600"/>
        </a:spcBef>
        <a:spcAft>
          <a:spcPct val="0"/>
        </a:spcAft>
        <a:buChar char="•"/>
        <a:defRPr sz="2000" kern="1200">
          <a:solidFill>
            <a:schemeClr val="tx1"/>
          </a:solidFill>
          <a:latin typeface="+mn-lt"/>
          <a:ea typeface="+mn-ea"/>
          <a:cs typeface="+mn-cs"/>
        </a:defRPr>
      </a:lvl1pPr>
      <a:lvl2pPr marL="742950" indent="-285750" algn="l" rtl="0" eaLnBrk="1" fontAlgn="base" hangingPunct="1">
        <a:lnSpc>
          <a:spcPts val="2400"/>
        </a:lnSpc>
        <a:spcBef>
          <a:spcPts val="1600"/>
        </a:spcBef>
        <a:spcAft>
          <a:spcPct val="0"/>
        </a:spcAft>
        <a:buChar char="–"/>
        <a:defRPr sz="2000" kern="1200">
          <a:solidFill>
            <a:schemeClr val="tx1"/>
          </a:solidFill>
          <a:latin typeface="+mn-lt"/>
          <a:ea typeface="+mn-ea"/>
          <a:cs typeface="+mn-cs"/>
        </a:defRPr>
      </a:lvl2pPr>
      <a:lvl3pPr marL="1143000" indent="-228600" algn="l" rtl="0" eaLnBrk="1" fontAlgn="base" hangingPunct="1">
        <a:lnSpc>
          <a:spcPts val="2400"/>
        </a:lnSpc>
        <a:spcBef>
          <a:spcPts val="1600"/>
        </a:spcBef>
        <a:spcAft>
          <a:spcPct val="0"/>
        </a:spcAft>
        <a:buChar char="•"/>
        <a:defRPr sz="2000" kern="1200">
          <a:solidFill>
            <a:schemeClr val="tx1"/>
          </a:solidFill>
          <a:latin typeface="+mn-lt"/>
          <a:ea typeface="+mn-ea"/>
          <a:cs typeface="+mn-cs"/>
        </a:defRPr>
      </a:lvl3pPr>
      <a:lvl4pPr marL="1600200" indent="-228600" algn="l" rtl="0" eaLnBrk="1" fontAlgn="base" hangingPunct="1">
        <a:lnSpc>
          <a:spcPts val="2400"/>
        </a:lnSpc>
        <a:spcBef>
          <a:spcPts val="1600"/>
        </a:spcBef>
        <a:spcAft>
          <a:spcPct val="0"/>
        </a:spcAft>
        <a:buChar char="–"/>
        <a:defRPr sz="2000" kern="1200">
          <a:solidFill>
            <a:schemeClr val="tx1"/>
          </a:solidFill>
          <a:latin typeface="+mn-lt"/>
          <a:ea typeface="+mn-ea"/>
          <a:cs typeface="+mn-cs"/>
        </a:defRPr>
      </a:lvl4pPr>
      <a:lvl5pPr marL="2057400" indent="-228600" algn="l" rtl="0" eaLnBrk="1" fontAlgn="base" hangingPunct="1">
        <a:lnSpc>
          <a:spcPts val="2400"/>
        </a:lnSpc>
        <a:spcBef>
          <a:spcPts val="16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lang="ru-RU"/>
              <a:t>Образец заголовка</a:t>
            </a:r>
            <a:endParaRPr lang="ru-RU" dirty="0"/>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a:defRPr sz="1400">
                <a:solidFill>
                  <a:schemeClr val="tx2"/>
                </a:solidFill>
              </a:defRPr>
            </a:lvl1pPr>
          </a:lstStyle>
          <a:p>
            <a:fld id="{714022B9-9F01-454A-B129-210B2AA32374}" type="datetime1">
              <a:rPr lang="ru-RU" smtClean="0"/>
              <a:t>27.04.2020</a:t>
            </a:fld>
            <a:endParaRPr lang="ru-RU"/>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a:defRPr sz="1400">
                <a:solidFill>
                  <a:schemeClr val="tx2"/>
                </a:solidFill>
              </a:defRPr>
            </a:lvl1pPr>
          </a:lstStyle>
          <a:p>
            <a:r>
              <a:rPr lang="ru-RU"/>
              <a:t>Балавр менеджмента (маркетинг) требования к ВКР</a:t>
            </a: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ru-RU" sz="180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a:defRPr sz="1400" b="1">
                <a:solidFill>
                  <a:srgbClr val="FFFFFF"/>
                </a:solidFill>
              </a:defRPr>
            </a:lvl1pPr>
          </a:lstStyle>
          <a:p>
            <a:fld id="{4745B2C4-3BCE-45AF-AE33-78AEAB379757}" type="slidenum">
              <a:rPr lang="ru-RU" smtClean="0"/>
              <a:t>‹#›</a:t>
            </a:fld>
            <a:endParaRPr lang="ru-RU"/>
          </a:p>
        </p:txBody>
      </p:sp>
    </p:spTree>
    <p:extLst>
      <p:ext uri="{BB962C8B-B14F-4D97-AF65-F5344CB8AC3E}">
        <p14:creationId xmlns:p14="http://schemas.microsoft.com/office/powerpoint/2010/main" val="4258284482"/>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3">
                                            <p:txEl>
                                              <p:pRg st="0" end="0"/>
                                            </p:tx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anim calcmode="lin" valueType="num">
                                      <p:cBhvr>
                                        <p:cTn id="17"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13">
                                            <p:txEl>
                                              <p:pRg st="1" end="1"/>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anim calcmode="lin" valueType="num">
                                      <p:cBhvr>
                                        <p:cTn id="21"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13">
                                            <p:txEl>
                                              <p:pRg st="2" end="2"/>
                                            </p:tx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anim calcmode="lin" valueType="num">
                                      <p:cBhvr>
                                        <p:cTn id="25" dur="500" fill="hold"/>
                                        <p:tgtEl>
                                          <p:spTgt spid="1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13">
                                            <p:txEl>
                                              <p:pRg st="3" end="3"/>
                                            </p:txEl>
                                          </p:spTgt>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13">
                                            <p:txEl>
                                              <p:pRg st="4" end="4"/>
                                            </p:txEl>
                                          </p:spTgt>
                                        </p:tgtEl>
                                        <p:attrNameLst>
                                          <p:attrName>style.visibility</p:attrName>
                                        </p:attrNameLst>
                                      </p:cBhvr>
                                      <p:to>
                                        <p:strVal val="visible"/>
                                      </p:to>
                                    </p:set>
                                    <p:anim calcmode="lin" valueType="num">
                                      <p:cBhvr>
                                        <p:cTn id="29" dur="500" fill="hold"/>
                                        <p:tgtEl>
                                          <p:spTgt spid="1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1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bldLst>
  </p:timing>
  <p:hf sldNum="0" hdr="0"/>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hyperlink" Target="mailto:skorobogatykh.II@rea.ru"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marketingpower.com/" TargetMode="External"/><Relationship Id="rId2" Type="http://schemas.openxmlformats.org/officeDocument/2006/relationships/hyperlink" Target="http://www.lib.tsu.ru/win/metod/gost/gostR7.0.5-2008.pdf" TargetMode="Externa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hyperlink" Target="https://edunews.ru/students/vypusknaya/kak-pisat-avtoreferat-diploma.html" TargetMode="Externa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hyperlink" Target="mailto:Skorobogatykh.II@rea.ru" TargetMode="Externa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999" y="1947093"/>
            <a:ext cx="9144000" cy="2387600"/>
          </a:xfrm>
        </p:spPr>
        <p:txBody>
          <a:bodyPr>
            <a:normAutofit fontScale="90000"/>
          </a:bodyPr>
          <a:lstStyle/>
          <a:p>
            <a:pPr algn="ctr"/>
            <a:r>
              <a:rPr lang="ru-RU" sz="4800" b="1" dirty="0"/>
              <a:t>Требования к оформлению выпускной квалификационной работы бакалавра менеджмента (профиль: маркетинг)</a:t>
            </a:r>
          </a:p>
        </p:txBody>
      </p:sp>
      <p:sp>
        <p:nvSpPr>
          <p:cNvPr id="3" name="Подзаголовок 2"/>
          <p:cNvSpPr>
            <a:spLocks noGrp="1"/>
          </p:cNvSpPr>
          <p:nvPr>
            <p:ph type="subTitle" idx="1"/>
          </p:nvPr>
        </p:nvSpPr>
        <p:spPr>
          <a:xfrm>
            <a:off x="1379622" y="4132547"/>
            <a:ext cx="9144000" cy="1655762"/>
          </a:xfrm>
        </p:spPr>
        <p:txBody>
          <a:bodyPr/>
          <a:lstStyle/>
          <a:p>
            <a:pPr algn="ctr"/>
            <a:r>
              <a:rPr lang="ru-RU" b="1" dirty="0">
                <a:solidFill>
                  <a:schemeClr val="tx1"/>
                </a:solidFill>
              </a:rPr>
              <a:t>Факультет: Международная школа бизнеса</a:t>
            </a:r>
            <a:r>
              <a:rPr lang="en-US" b="1" dirty="0">
                <a:solidFill>
                  <a:schemeClr val="tx1"/>
                </a:solidFill>
              </a:rPr>
              <a:t> </a:t>
            </a:r>
            <a:r>
              <a:rPr lang="ru-RU" b="1" dirty="0">
                <a:solidFill>
                  <a:schemeClr val="tx1"/>
                </a:solidFill>
              </a:rPr>
              <a:t>и мировой экономики (обучение на английском языке)</a:t>
            </a:r>
          </a:p>
        </p:txBody>
      </p:sp>
      <p:pic>
        <p:nvPicPr>
          <p:cNvPr id="4" name="Рисунок 3"/>
          <p:cNvPicPr>
            <a:picLocks noChangeAspect="1"/>
          </p:cNvPicPr>
          <p:nvPr/>
        </p:nvPicPr>
        <p:blipFill rotWithShape="1">
          <a:blip r:embed="rId2"/>
          <a:srcRect l="83665" t="9669" r="4933" b="70201"/>
          <a:stretch/>
        </p:blipFill>
        <p:spPr>
          <a:xfrm>
            <a:off x="0" y="1122219"/>
            <a:ext cx="1122219" cy="1037618"/>
          </a:xfrm>
          <a:prstGeom prst="rect">
            <a:avLst/>
          </a:prstGeom>
        </p:spPr>
      </p:pic>
      <p:pic>
        <p:nvPicPr>
          <p:cNvPr id="5" name="Рисунок 4"/>
          <p:cNvPicPr>
            <a:picLocks noChangeAspect="1"/>
          </p:cNvPicPr>
          <p:nvPr/>
        </p:nvPicPr>
        <p:blipFill>
          <a:blip r:embed="rId3"/>
          <a:stretch>
            <a:fillRect/>
          </a:stretch>
        </p:blipFill>
        <p:spPr>
          <a:xfrm>
            <a:off x="1" y="1"/>
            <a:ext cx="1122218" cy="1122218"/>
          </a:xfrm>
          <a:prstGeom prst="rect">
            <a:avLst/>
          </a:prstGeom>
        </p:spPr>
      </p:pic>
      <p:sp>
        <p:nvSpPr>
          <p:cNvPr id="6" name="TextBox 5"/>
          <p:cNvSpPr txBox="1"/>
          <p:nvPr/>
        </p:nvSpPr>
        <p:spPr>
          <a:xfrm>
            <a:off x="3383280" y="6150815"/>
            <a:ext cx="7897091" cy="646331"/>
          </a:xfrm>
          <a:prstGeom prst="rect">
            <a:avLst/>
          </a:prstGeom>
          <a:noFill/>
        </p:spPr>
        <p:txBody>
          <a:bodyPr wrap="square" rtlCol="0">
            <a:spAutoFit/>
          </a:bodyPr>
          <a:lstStyle/>
          <a:p>
            <a:r>
              <a:rPr lang="ru-RU" b="1" i="1" dirty="0"/>
              <a:t>Скоробогатых И.И. </a:t>
            </a:r>
            <a:r>
              <a:rPr lang="ru-RU" dirty="0"/>
              <a:t>– академический директор программы, д.э.н., проф., зав. кафедрой маркетинга РЭУ </a:t>
            </a:r>
            <a:r>
              <a:rPr lang="ru-RU" dirty="0" err="1"/>
              <a:t>им.Г.В.Плеханова</a:t>
            </a:r>
            <a:r>
              <a:rPr lang="ru-RU" dirty="0"/>
              <a:t> </a:t>
            </a:r>
            <a:r>
              <a:rPr lang="en-US" dirty="0">
                <a:hlinkClick r:id="rId4"/>
              </a:rPr>
              <a:t>skorobogatykh.II@rea.ru</a:t>
            </a:r>
            <a:r>
              <a:rPr lang="ru-RU" dirty="0"/>
              <a:t> </a:t>
            </a:r>
          </a:p>
        </p:txBody>
      </p:sp>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2175259"/>
            <a:ext cx="1122219" cy="1067110"/>
          </a:xfrm>
          <a:prstGeom prst="rect">
            <a:avLst/>
          </a:prstGeom>
        </p:spPr>
      </p:pic>
      <p:sp>
        <p:nvSpPr>
          <p:cNvPr id="8" name="TextBox 7"/>
          <p:cNvSpPr txBox="1"/>
          <p:nvPr/>
        </p:nvSpPr>
        <p:spPr>
          <a:xfrm>
            <a:off x="731848" y="6150815"/>
            <a:ext cx="1295547" cy="369332"/>
          </a:xfrm>
          <a:prstGeom prst="rect">
            <a:avLst/>
          </a:prstGeom>
          <a:noFill/>
        </p:spPr>
        <p:txBody>
          <a:bodyPr wrap="none" rtlCol="0">
            <a:spAutoFit/>
          </a:bodyPr>
          <a:lstStyle/>
          <a:p>
            <a:r>
              <a:rPr lang="ru-RU" b="1" dirty="0"/>
              <a:t>Март- 2020</a:t>
            </a:r>
          </a:p>
        </p:txBody>
      </p:sp>
      <p:sp>
        <p:nvSpPr>
          <p:cNvPr id="10" name="Нижний колонтитул 9"/>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2335819228"/>
      </p:ext>
    </p:extLst>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8875" y="637111"/>
            <a:ext cx="10954247" cy="646331"/>
          </a:xfrm>
          <a:prstGeom prst="rect">
            <a:avLst/>
          </a:prstGeom>
        </p:spPr>
        <p:txBody>
          <a:bodyPr wrap="square">
            <a:spAutoFit/>
          </a:bodyPr>
          <a:lstStyle/>
          <a:p>
            <a:pPr algn="just"/>
            <a:r>
              <a:rPr lang="ru-RU" dirty="0">
                <a:effectLst/>
                <a:latin typeface="Times New Roman" panose="02020603050405020304" pitchFamily="18" charset="0"/>
                <a:ea typeface="Times New Roman" panose="02020603050405020304" pitchFamily="18" charset="0"/>
              </a:rPr>
              <a:t>Список использованной литературы и ссылок оформляется в соответствии с требованиями ГОСТ Р 7.0.5 - 2008. </a:t>
            </a:r>
            <a:r>
              <a:rPr lang="en-US" dirty="0">
                <a:effectLst/>
                <a:latin typeface="Times New Roman" panose="02020603050405020304" pitchFamily="18" charset="0"/>
                <a:ea typeface="Times New Roman" panose="02020603050405020304" pitchFamily="18" charset="0"/>
              </a:rPr>
              <a:t>URL: </a:t>
            </a:r>
            <a:r>
              <a:rPr lang="en-US" dirty="0">
                <a:effectLst/>
                <a:latin typeface="Times New Roman" panose="02020603050405020304" pitchFamily="18" charset="0"/>
                <a:ea typeface="Times New Roman" panose="02020603050405020304" pitchFamily="18" charset="0"/>
                <a:hlinkClick r:id="rId2"/>
              </a:rPr>
              <a:t>http://www.lib.tsu.ru/win/metod/gost/gostR7.0.5-2008.pdf</a:t>
            </a:r>
            <a:r>
              <a:rPr lang="ru-RU" dirty="0">
                <a:effectLst/>
                <a:latin typeface="Times New Roman" panose="02020603050405020304" pitchFamily="18" charset="0"/>
                <a:ea typeface="Times New Roman" panose="02020603050405020304" pitchFamily="18" charset="0"/>
              </a:rPr>
              <a:t> </a:t>
            </a:r>
            <a:endParaRPr lang="ru-RU" dirty="0"/>
          </a:p>
        </p:txBody>
      </p:sp>
      <p:sp>
        <p:nvSpPr>
          <p:cNvPr id="3" name="TextBox 2"/>
          <p:cNvSpPr txBox="1"/>
          <p:nvPr/>
        </p:nvSpPr>
        <p:spPr>
          <a:xfrm>
            <a:off x="2382739" y="175446"/>
            <a:ext cx="7426517" cy="461665"/>
          </a:xfrm>
          <a:prstGeom prst="rect">
            <a:avLst/>
          </a:prstGeom>
          <a:noFill/>
        </p:spPr>
        <p:txBody>
          <a:bodyPr wrap="square" rtlCol="0">
            <a:spAutoFit/>
          </a:bodyPr>
          <a:lstStyle/>
          <a:p>
            <a:pPr algn="ctr"/>
            <a:r>
              <a:rPr lang="ru-RU" sz="2400" b="1" dirty="0"/>
              <a:t>Оформление списка литературы</a:t>
            </a:r>
          </a:p>
        </p:txBody>
      </p:sp>
      <p:sp>
        <p:nvSpPr>
          <p:cNvPr id="4" name="Прямоугольник 3"/>
          <p:cNvSpPr/>
          <p:nvPr/>
        </p:nvSpPr>
        <p:spPr>
          <a:xfrm>
            <a:off x="463824" y="2092999"/>
            <a:ext cx="5117992" cy="3216265"/>
          </a:xfrm>
          <a:prstGeom prst="rect">
            <a:avLst/>
          </a:prstGeom>
        </p:spPr>
        <p:txBody>
          <a:bodyPr wrap="square">
            <a:spAutoFit/>
          </a:bodyPr>
          <a:lstStyle/>
          <a:p>
            <a:pPr algn="ctr"/>
            <a:r>
              <a:rPr lang="ru-RU" b="1" dirty="0">
                <a:effectLst/>
                <a:latin typeface="Times New Roman" panose="02020603050405020304" pitchFamily="18" charset="0"/>
                <a:ea typeface="Calibri" panose="020F0502020204030204" pitchFamily="34" charset="0"/>
                <a:cs typeface="Times New Roman" panose="02020603050405020304" pitchFamily="18" charset="0"/>
              </a:rPr>
              <a:t>Порядок составления</a:t>
            </a:r>
            <a:r>
              <a:rPr lang="ru-RU" b="1" dirty="0">
                <a:effectLst/>
                <a:latin typeface="Times New Roman" panose="02020603050405020304" pitchFamily="18" charset="0"/>
                <a:ea typeface="Times New Roman" panose="02020603050405020304" pitchFamily="18" charset="0"/>
                <a:cs typeface="Times New Roman" panose="02020603050405020304" pitchFamily="18" charset="0"/>
              </a:rPr>
              <a:t> списка </a:t>
            </a:r>
            <a:endParaRPr lang="en-US"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600"/>
              </a:spcAft>
            </a:pPr>
            <a:r>
              <a:rPr lang="ru-RU" b="1" dirty="0">
                <a:effectLst/>
                <a:latin typeface="Times New Roman" panose="02020603050405020304" pitchFamily="18" charset="0"/>
                <a:ea typeface="Times New Roman" panose="02020603050405020304" pitchFamily="18" charset="0"/>
                <a:cs typeface="Times New Roman" panose="02020603050405020304" pitchFamily="18" charset="0"/>
              </a:rPr>
              <a:t>использованных источников</a:t>
            </a:r>
            <a:endParaRPr lang="ru-RU"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buFont typeface="+mj-lt"/>
              <a:buAutoNum type="arabicPeriod"/>
            </a:pPr>
            <a:r>
              <a:rPr lang="ru-RU" dirty="0">
                <a:effectLst/>
                <a:latin typeface="Times New Roman" panose="02020603050405020304" pitchFamily="18" charset="0"/>
                <a:ea typeface="Calibri" panose="020F0502020204030204" pitchFamily="34" charset="0"/>
                <a:cs typeface="Times New Roman" panose="02020603050405020304" pitchFamily="18" charset="0"/>
              </a:rPr>
              <a:t>Нормативные правовые документы (указываются в порядке их значимости</a:t>
            </a:r>
            <a:r>
              <a:rPr lang="en-US" dirty="0">
                <a:effectLst/>
                <a:latin typeface="Times New Roman" panose="02020603050405020304" pitchFamily="18" charset="0"/>
                <a:ea typeface="Calibri" panose="020F0502020204030204" pitchFamily="34" charset="0"/>
                <a:cs typeface="Times New Roman" panose="02020603050405020304" pitchFamily="18" charset="0"/>
              </a:rPr>
              <a:t> – </a:t>
            </a:r>
            <a:r>
              <a:rPr lang="ru-RU" dirty="0">
                <a:effectLst/>
                <a:latin typeface="Times New Roman" panose="02020603050405020304" pitchFamily="18" charset="0"/>
                <a:ea typeface="Calibri" panose="020F0502020204030204" pitchFamily="34" charset="0"/>
                <a:cs typeface="Times New Roman" panose="02020603050405020304" pitchFamily="18" charset="0"/>
              </a:rPr>
              <a:t>кодексы, законы, указы, постановления и т.д.)</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ru-RU" dirty="0">
              <a:effectLst/>
              <a:latin typeface="Times New Roman" panose="02020603050405020304" pitchFamily="18" charset="0"/>
              <a:cs typeface="Times New Roman" panose="02020603050405020304" pitchFamily="18" charset="0"/>
            </a:endParaRPr>
          </a:p>
          <a:p>
            <a:pPr marL="342900" lvl="0" indent="-342900" algn="just">
              <a:buFont typeface="+mj-lt"/>
              <a:buAutoNum type="arabicPeriod"/>
            </a:pPr>
            <a:r>
              <a:rPr lang="ru-RU" dirty="0">
                <a:effectLst/>
                <a:latin typeface="Times New Roman" panose="02020603050405020304" pitchFamily="18" charset="0"/>
                <a:ea typeface="Calibri" panose="020F0502020204030204" pitchFamily="34" charset="0"/>
                <a:cs typeface="Times New Roman" panose="02020603050405020304" pitchFamily="18" charset="0"/>
              </a:rPr>
              <a:t>Книги, статьи, электронные ресурсы на русском языке (указываются в алфавитном порядке).</a:t>
            </a:r>
            <a:endParaRPr lang="ru-RU" dirty="0">
              <a:effectLst/>
              <a:latin typeface="Times New Roman" panose="02020603050405020304" pitchFamily="18" charset="0"/>
              <a:cs typeface="Times New Roman" panose="02020603050405020304" pitchFamily="18" charset="0"/>
            </a:endParaRPr>
          </a:p>
          <a:p>
            <a:pPr marL="342900" lvl="0" indent="-342900" algn="just">
              <a:buFont typeface="+mj-lt"/>
              <a:buAutoNum type="arabicPeriod"/>
            </a:pPr>
            <a:r>
              <a:rPr lang="ru-RU" dirty="0">
                <a:effectLst/>
                <a:latin typeface="Times New Roman" panose="02020603050405020304" pitchFamily="18" charset="0"/>
                <a:ea typeface="Calibri" panose="020F0502020204030204" pitchFamily="34" charset="0"/>
                <a:cs typeface="Times New Roman" panose="02020603050405020304" pitchFamily="18" charset="0"/>
              </a:rPr>
              <a:t>Книги, статьи, электронные ресурсы на иностранном языке (указываются в алфавитном порядке).</a:t>
            </a:r>
            <a:endParaRPr lang="ru-RU" dirty="0">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5958038" y="1501542"/>
            <a:ext cx="6035040" cy="51687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ru-RU" sz="900" b="1" dirty="0">
              <a:solidFill>
                <a:schemeClr val="tx1"/>
              </a:solidFill>
              <a:effectLst/>
              <a:latin typeface="Times New Roman" panose="02020603050405020304" pitchFamily="18" charset="0"/>
              <a:cs typeface="Times New Roman" panose="02020603050405020304" pitchFamily="18" charset="0"/>
            </a:endParaRPr>
          </a:p>
          <a:p>
            <a:endParaRPr lang="ru-RU" sz="900" b="1" dirty="0">
              <a:solidFill>
                <a:schemeClr val="tx1"/>
              </a:solidFill>
              <a:latin typeface="Times New Roman" panose="02020603050405020304" pitchFamily="18" charset="0"/>
              <a:cs typeface="Times New Roman" panose="02020603050405020304" pitchFamily="18" charset="0"/>
            </a:endParaRPr>
          </a:p>
          <a:p>
            <a:endParaRPr lang="ru-RU" sz="900" b="1" dirty="0">
              <a:solidFill>
                <a:schemeClr val="tx1"/>
              </a:solidFill>
              <a:effectLst/>
              <a:latin typeface="Times New Roman" panose="02020603050405020304" pitchFamily="18" charset="0"/>
              <a:cs typeface="Times New Roman" panose="02020603050405020304" pitchFamily="18" charset="0"/>
            </a:endParaRPr>
          </a:p>
          <a:p>
            <a:r>
              <a:rPr lang="en-US" sz="900" b="1" dirty="0">
                <a:solidFill>
                  <a:schemeClr val="tx1"/>
                </a:solidFill>
                <a:effectLst/>
                <a:latin typeface="Times New Roman" panose="02020603050405020304" pitchFamily="18" charset="0"/>
                <a:cs typeface="Times New Roman" panose="02020603050405020304" pitchFamily="18" charset="0"/>
              </a:rPr>
              <a:t>LEGAL SOURCES</a:t>
            </a:r>
            <a:endParaRPr lang="ru-RU" sz="900" dirty="0">
              <a:solidFill>
                <a:schemeClr val="tx1"/>
              </a:solidFill>
              <a:effectLst/>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The civil code of the Russian Federation</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The law of the Russian Federation «On advertising»</a:t>
            </a:r>
            <a:endParaRPr lang="ru-RU" sz="900" dirty="0">
              <a:solidFill>
                <a:schemeClr val="tx1"/>
              </a:solidFill>
              <a:latin typeface="Times New Roman" panose="02020603050405020304" pitchFamily="18" charset="0"/>
              <a:cs typeface="Times New Roman" panose="02020603050405020304" pitchFamily="18" charset="0"/>
            </a:endParaRPr>
          </a:p>
          <a:p>
            <a:r>
              <a:rPr lang="en-US" sz="900" b="1" dirty="0">
                <a:solidFill>
                  <a:schemeClr val="tx1"/>
                </a:solidFill>
                <a:latin typeface="Times New Roman" panose="02020603050405020304" pitchFamily="18" charset="0"/>
                <a:cs typeface="Times New Roman" panose="02020603050405020304" pitchFamily="18" charset="0"/>
              </a:rPr>
              <a:t>BOOKS</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err="1">
                <a:solidFill>
                  <a:schemeClr val="tx1"/>
                </a:solidFill>
                <a:latin typeface="Times New Roman" panose="02020603050405020304" pitchFamily="18" charset="0"/>
                <a:cs typeface="Times New Roman" panose="02020603050405020304" pitchFamily="18" charset="0"/>
              </a:rPr>
              <a:t>Aaker</a:t>
            </a:r>
            <a:r>
              <a:rPr lang="en-US" sz="900" dirty="0">
                <a:solidFill>
                  <a:schemeClr val="tx1"/>
                </a:solidFill>
                <a:latin typeface="Times New Roman" panose="02020603050405020304" pitchFamily="18" charset="0"/>
                <a:cs typeface="Times New Roman" panose="02020603050405020304" pitchFamily="18" charset="0"/>
              </a:rPr>
              <a:t> David A., Managing brand equity: capitalizing on the value of a brand name. The Free Press, 1991</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err="1">
                <a:solidFill>
                  <a:schemeClr val="tx1"/>
                </a:solidFill>
                <a:latin typeface="Times New Roman" panose="02020603050405020304" pitchFamily="18" charset="0"/>
                <a:cs typeface="Times New Roman" panose="02020603050405020304" pitchFamily="18" charset="0"/>
              </a:rPr>
              <a:t>Kapferer</a:t>
            </a:r>
            <a:r>
              <a:rPr lang="en-US" sz="900" dirty="0">
                <a:solidFill>
                  <a:schemeClr val="tx1"/>
                </a:solidFill>
                <a:latin typeface="Times New Roman" panose="02020603050405020304" pitchFamily="18" charset="0"/>
                <a:cs typeface="Times New Roman" panose="02020603050405020304" pitchFamily="18" charset="0"/>
              </a:rPr>
              <a:t> J-N. The new strategic brand management. </a:t>
            </a:r>
            <a:r>
              <a:rPr lang="en-US" sz="900" dirty="0" err="1">
                <a:solidFill>
                  <a:schemeClr val="tx1"/>
                </a:solidFill>
                <a:latin typeface="Times New Roman" panose="02020603050405020304" pitchFamily="18" charset="0"/>
                <a:cs typeface="Times New Roman" panose="02020603050405020304" pitchFamily="18" charset="0"/>
              </a:rPr>
              <a:t>Kogan</a:t>
            </a:r>
            <a:r>
              <a:rPr lang="en-US" sz="900" dirty="0">
                <a:solidFill>
                  <a:schemeClr val="tx1"/>
                </a:solidFill>
                <a:latin typeface="Times New Roman" panose="02020603050405020304" pitchFamily="18" charset="0"/>
                <a:cs typeface="Times New Roman" panose="02020603050405020304" pitchFamily="18" charset="0"/>
              </a:rPr>
              <a:t> Page Limited, 2004</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Kotler Ph. Keller K. Marketing management: Analysis. Planning. Implementation. Control. 13-th edition. Prentice Hall International, 2010</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Okonkwo U. Luxury fashion branding. Trends, Tactics, Techniques. Palgrave </a:t>
            </a:r>
            <a:r>
              <a:rPr lang="en-US" sz="900" dirty="0" err="1">
                <a:solidFill>
                  <a:schemeClr val="tx1"/>
                </a:solidFill>
                <a:latin typeface="Times New Roman" panose="02020603050405020304" pitchFamily="18" charset="0"/>
                <a:cs typeface="Times New Roman" panose="02020603050405020304" pitchFamily="18" charset="0"/>
              </a:rPr>
              <a:t>MacmillaRoom</a:t>
            </a:r>
            <a:r>
              <a:rPr lang="en-US" sz="900" dirty="0">
                <a:solidFill>
                  <a:schemeClr val="tx1"/>
                </a:solidFill>
                <a:latin typeface="Times New Roman" panose="02020603050405020304" pitchFamily="18" charset="0"/>
                <a:cs typeface="Times New Roman" panose="02020603050405020304" pitchFamily="18" charset="0"/>
              </a:rPr>
              <a:t> A. History of Branding. Brands - the new wealth creators. Macmillan Press LTD, 1998</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Trout Jack, </a:t>
            </a:r>
            <a:r>
              <a:rPr lang="en-US" sz="900" dirty="0" err="1">
                <a:solidFill>
                  <a:schemeClr val="tx1"/>
                </a:solidFill>
                <a:latin typeface="Times New Roman" panose="02020603050405020304" pitchFamily="18" charset="0"/>
                <a:cs typeface="Times New Roman" panose="02020603050405020304" pitchFamily="18" charset="0"/>
              </a:rPr>
              <a:t>Ries</a:t>
            </a:r>
            <a:r>
              <a:rPr lang="en-US" sz="900" dirty="0">
                <a:solidFill>
                  <a:schemeClr val="tx1"/>
                </a:solidFill>
                <a:latin typeface="Times New Roman" panose="02020603050405020304" pitchFamily="18" charset="0"/>
                <a:cs typeface="Times New Roman" panose="02020603050405020304" pitchFamily="18" charset="0"/>
              </a:rPr>
              <a:t> Al. Positioning: The Battle for Your Mind. McGraw-Hill, 2001</a:t>
            </a:r>
            <a:endParaRPr lang="ru-RU" sz="900" dirty="0">
              <a:solidFill>
                <a:schemeClr val="tx1"/>
              </a:solidFill>
              <a:latin typeface="Times New Roman" panose="02020603050405020304" pitchFamily="18" charset="0"/>
              <a:cs typeface="Times New Roman" panose="02020603050405020304" pitchFamily="18" charset="0"/>
            </a:endParaRPr>
          </a:p>
          <a:p>
            <a:pPr lvl="0"/>
            <a:r>
              <a:rPr lang="ru-RU" sz="900" dirty="0" err="1">
                <a:solidFill>
                  <a:schemeClr val="tx1"/>
                </a:solidFill>
                <a:latin typeface="Times New Roman" panose="02020603050405020304" pitchFamily="18" charset="0"/>
                <a:cs typeface="Times New Roman" panose="02020603050405020304" pitchFamily="18" charset="0"/>
              </a:rPr>
              <a:t>Аакер</a:t>
            </a:r>
            <a:r>
              <a:rPr lang="ru-RU" sz="900" dirty="0">
                <a:solidFill>
                  <a:schemeClr val="tx1"/>
                </a:solidFill>
                <a:latin typeface="Times New Roman" panose="02020603050405020304" pitchFamily="18" charset="0"/>
                <a:cs typeface="Times New Roman" panose="02020603050405020304" pitchFamily="18" charset="0"/>
              </a:rPr>
              <a:t> Дэвид А., </a:t>
            </a:r>
            <a:r>
              <a:rPr lang="ru-RU" sz="900" dirty="0" err="1">
                <a:solidFill>
                  <a:schemeClr val="tx1"/>
                </a:solidFill>
                <a:latin typeface="Times New Roman" panose="02020603050405020304" pitchFamily="18" charset="0"/>
                <a:cs typeface="Times New Roman" panose="02020603050405020304" pitchFamily="18" charset="0"/>
              </a:rPr>
              <a:t>Йохимштайлер</a:t>
            </a:r>
            <a:r>
              <a:rPr lang="ru-RU" sz="900" dirty="0">
                <a:solidFill>
                  <a:schemeClr val="tx1"/>
                </a:solidFill>
                <a:latin typeface="Times New Roman" panose="02020603050405020304" pitchFamily="18" charset="0"/>
                <a:cs typeface="Times New Roman" panose="02020603050405020304" pitchFamily="18" charset="0"/>
              </a:rPr>
              <a:t> Эрик. Бренд-Лидерство: новая концепция </a:t>
            </a:r>
            <a:r>
              <a:rPr lang="ru-RU" sz="900" dirty="0" err="1">
                <a:solidFill>
                  <a:schemeClr val="tx1"/>
                </a:solidFill>
                <a:latin typeface="Times New Roman" panose="02020603050405020304" pitchFamily="18" charset="0"/>
                <a:cs typeface="Times New Roman" panose="02020603050405020304" pitchFamily="18" charset="0"/>
              </a:rPr>
              <a:t>брендинга</a:t>
            </a:r>
            <a:r>
              <a:rPr lang="ru-RU" sz="900" dirty="0">
                <a:solidFill>
                  <a:schemeClr val="tx1"/>
                </a:solidFill>
                <a:latin typeface="Times New Roman" panose="02020603050405020304" pitchFamily="18" charset="0"/>
                <a:cs typeface="Times New Roman" panose="02020603050405020304" pitchFamily="18" charset="0"/>
              </a:rPr>
              <a:t>. Издательский Дом Гребенникова, 2003</a:t>
            </a:r>
          </a:p>
          <a:p>
            <a:pPr lvl="0"/>
            <a:r>
              <a:rPr lang="ru-RU" sz="900" dirty="0" err="1">
                <a:solidFill>
                  <a:schemeClr val="tx1"/>
                </a:solidFill>
                <a:latin typeface="Times New Roman" panose="02020603050405020304" pitchFamily="18" charset="0"/>
                <a:cs typeface="Times New Roman" panose="02020603050405020304" pitchFamily="18" charset="0"/>
              </a:rPr>
              <a:t>Капферер</a:t>
            </a:r>
            <a:r>
              <a:rPr lang="ru-RU" sz="900" dirty="0">
                <a:solidFill>
                  <a:schemeClr val="tx1"/>
                </a:solidFill>
                <a:latin typeface="Times New Roman" panose="02020603050405020304" pitchFamily="18" charset="0"/>
                <a:cs typeface="Times New Roman" panose="02020603050405020304" pitchFamily="18" charset="0"/>
              </a:rPr>
              <a:t> Жан-</a:t>
            </a:r>
            <a:r>
              <a:rPr lang="ru-RU" sz="900" dirty="0" err="1">
                <a:solidFill>
                  <a:schemeClr val="tx1"/>
                </a:solidFill>
                <a:latin typeface="Times New Roman" panose="02020603050405020304" pitchFamily="18" charset="0"/>
                <a:cs typeface="Times New Roman" panose="02020603050405020304" pitchFamily="18" charset="0"/>
              </a:rPr>
              <a:t>Ноэль</a:t>
            </a:r>
            <a:r>
              <a:rPr lang="ru-RU" sz="900" dirty="0">
                <a:solidFill>
                  <a:schemeClr val="tx1"/>
                </a:solidFill>
                <a:latin typeface="Times New Roman" panose="02020603050405020304" pitchFamily="18" charset="0"/>
                <a:cs typeface="Times New Roman" panose="02020603050405020304" pitchFamily="18" charset="0"/>
              </a:rPr>
              <a:t>. Бренд навсегда. Вершина, 2007</a:t>
            </a:r>
          </a:p>
          <a:p>
            <a:pPr lvl="0"/>
            <a:r>
              <a:rPr lang="ru-RU" sz="900" dirty="0" err="1">
                <a:solidFill>
                  <a:schemeClr val="tx1"/>
                </a:solidFill>
                <a:latin typeface="Times New Roman" panose="02020603050405020304" pitchFamily="18" charset="0"/>
                <a:cs typeface="Times New Roman" panose="02020603050405020304" pitchFamily="18" charset="0"/>
              </a:rPr>
              <a:t>Котлер</a:t>
            </a:r>
            <a:r>
              <a:rPr lang="ru-RU" sz="900" dirty="0">
                <a:solidFill>
                  <a:schemeClr val="tx1"/>
                </a:solidFill>
                <a:latin typeface="Times New Roman" panose="02020603050405020304" pitchFamily="18" charset="0"/>
                <a:cs typeface="Times New Roman" panose="02020603050405020304" pitchFamily="18" charset="0"/>
              </a:rPr>
              <a:t> Ф., </a:t>
            </a:r>
            <a:r>
              <a:rPr lang="ru-RU" sz="900" dirty="0" err="1">
                <a:solidFill>
                  <a:schemeClr val="tx1"/>
                </a:solidFill>
                <a:latin typeface="Times New Roman" panose="02020603050405020304" pitchFamily="18" charset="0"/>
                <a:cs typeface="Times New Roman" panose="02020603050405020304" pitchFamily="18" charset="0"/>
              </a:rPr>
              <a:t>Келлер</a:t>
            </a:r>
            <a:r>
              <a:rPr lang="ru-RU" sz="900" dirty="0">
                <a:solidFill>
                  <a:schemeClr val="tx1"/>
                </a:solidFill>
                <a:latin typeface="Times New Roman" panose="02020603050405020304" pitchFamily="18" charset="0"/>
                <a:cs typeface="Times New Roman" panose="02020603050405020304" pitchFamily="18" charset="0"/>
              </a:rPr>
              <a:t> К.  Маркетинг-</a:t>
            </a:r>
            <a:r>
              <a:rPr lang="ru-RU" sz="900" dirty="0" err="1">
                <a:solidFill>
                  <a:schemeClr val="tx1"/>
                </a:solidFill>
                <a:latin typeface="Times New Roman" panose="02020603050405020304" pitchFamily="18" charset="0"/>
                <a:cs typeface="Times New Roman" panose="02020603050405020304" pitchFamily="18" charset="0"/>
              </a:rPr>
              <a:t>Менеджент</a:t>
            </a:r>
            <a:r>
              <a:rPr lang="ru-RU" sz="900" dirty="0">
                <a:solidFill>
                  <a:schemeClr val="tx1"/>
                </a:solidFill>
                <a:latin typeface="Times New Roman" panose="02020603050405020304" pitchFamily="18" charset="0"/>
                <a:cs typeface="Times New Roman" panose="02020603050405020304" pitchFamily="18" charset="0"/>
              </a:rPr>
              <a:t>, 12-е издание. Питер</a:t>
            </a:r>
            <a:r>
              <a:rPr lang="en-US" sz="900" dirty="0">
                <a:solidFill>
                  <a:schemeClr val="tx1"/>
                </a:solidFill>
                <a:latin typeface="Times New Roman" panose="02020603050405020304" pitchFamily="18" charset="0"/>
                <a:cs typeface="Times New Roman" panose="02020603050405020304" pitchFamily="18" charset="0"/>
              </a:rPr>
              <a:t>, 2011</a:t>
            </a:r>
            <a:endParaRPr lang="ru-RU" sz="900" dirty="0">
              <a:solidFill>
                <a:schemeClr val="tx1"/>
              </a:solidFill>
              <a:latin typeface="Times New Roman" panose="02020603050405020304" pitchFamily="18" charset="0"/>
              <a:cs typeface="Times New Roman" panose="02020603050405020304" pitchFamily="18" charset="0"/>
            </a:endParaRPr>
          </a:p>
          <a:p>
            <a:pPr lvl="0"/>
            <a:r>
              <a:rPr lang="ru-RU" sz="900" dirty="0" err="1">
                <a:solidFill>
                  <a:schemeClr val="tx1"/>
                </a:solidFill>
                <a:latin typeface="Times New Roman" panose="02020603050405020304" pitchFamily="18" charset="0"/>
                <a:cs typeface="Times New Roman" panose="02020603050405020304" pitchFamily="18" charset="0"/>
              </a:rPr>
              <a:t>Огилви</a:t>
            </a:r>
            <a:r>
              <a:rPr lang="ru-RU" sz="900" dirty="0">
                <a:solidFill>
                  <a:schemeClr val="tx1"/>
                </a:solidFill>
                <a:latin typeface="Times New Roman" panose="02020603050405020304" pitchFamily="18" charset="0"/>
                <a:cs typeface="Times New Roman" panose="02020603050405020304" pitchFamily="18" charset="0"/>
              </a:rPr>
              <a:t> Дэвид. </a:t>
            </a:r>
            <a:r>
              <a:rPr lang="ru-RU" sz="900" dirty="0" err="1">
                <a:solidFill>
                  <a:schemeClr val="tx1"/>
                </a:solidFill>
                <a:latin typeface="Times New Roman" panose="02020603050405020304" pitchFamily="18" charset="0"/>
                <a:cs typeface="Times New Roman" panose="02020603050405020304" pitchFamily="18" charset="0"/>
              </a:rPr>
              <a:t>Огилви</a:t>
            </a:r>
            <a:r>
              <a:rPr lang="ru-RU" sz="900" dirty="0">
                <a:solidFill>
                  <a:schemeClr val="tx1"/>
                </a:solidFill>
                <a:latin typeface="Times New Roman" panose="02020603050405020304" pitchFamily="18" charset="0"/>
                <a:cs typeface="Times New Roman" panose="02020603050405020304" pitchFamily="18" charset="0"/>
              </a:rPr>
              <a:t> о рекламе. </a:t>
            </a:r>
            <a:r>
              <a:rPr lang="ru-RU" sz="900" dirty="0" err="1">
                <a:solidFill>
                  <a:schemeClr val="tx1"/>
                </a:solidFill>
                <a:latin typeface="Times New Roman" panose="02020603050405020304" pitchFamily="18" charset="0"/>
                <a:cs typeface="Times New Roman" panose="02020603050405020304" pitchFamily="18" charset="0"/>
              </a:rPr>
              <a:t>Эксмо</a:t>
            </a:r>
            <a:r>
              <a:rPr lang="ru-RU" sz="900" dirty="0">
                <a:solidFill>
                  <a:schemeClr val="tx1"/>
                </a:solidFill>
                <a:latin typeface="Times New Roman" panose="02020603050405020304" pitchFamily="18" charset="0"/>
                <a:cs typeface="Times New Roman" panose="02020603050405020304" pitchFamily="18" charset="0"/>
              </a:rPr>
              <a:t>, 2007</a:t>
            </a:r>
          </a:p>
          <a:p>
            <a:pPr lvl="0"/>
            <a:r>
              <a:rPr lang="ru-RU" sz="900" dirty="0" err="1">
                <a:solidFill>
                  <a:schemeClr val="tx1"/>
                </a:solidFill>
                <a:latin typeface="Times New Roman" panose="02020603050405020304" pitchFamily="18" charset="0"/>
                <a:cs typeface="Times New Roman" panose="02020603050405020304" pitchFamily="18" charset="0"/>
              </a:rPr>
              <a:t>Траут</a:t>
            </a:r>
            <a:r>
              <a:rPr lang="ru-RU" sz="900" dirty="0">
                <a:solidFill>
                  <a:schemeClr val="tx1"/>
                </a:solidFill>
                <a:latin typeface="Times New Roman" panose="02020603050405020304" pitchFamily="18" charset="0"/>
                <a:cs typeface="Times New Roman" panose="02020603050405020304" pitchFamily="18" charset="0"/>
              </a:rPr>
              <a:t> Дж., Райс Эл. Позиционирование: битва за умы. Питер, 2007</a:t>
            </a:r>
          </a:p>
          <a:p>
            <a:pPr lvl="0"/>
            <a:r>
              <a:rPr lang="ru-RU" sz="900" dirty="0" err="1">
                <a:solidFill>
                  <a:schemeClr val="tx1"/>
                </a:solidFill>
                <a:latin typeface="Times New Roman" panose="02020603050405020304" pitchFamily="18" charset="0"/>
                <a:cs typeface="Times New Roman" panose="02020603050405020304" pitchFamily="18" charset="0"/>
              </a:rPr>
              <a:t>Траут</a:t>
            </a:r>
            <a:r>
              <a:rPr lang="ru-RU" sz="900" dirty="0">
                <a:solidFill>
                  <a:schemeClr val="tx1"/>
                </a:solidFill>
                <a:latin typeface="Times New Roman" panose="02020603050405020304" pitchFamily="18" charset="0"/>
                <a:cs typeface="Times New Roman" panose="02020603050405020304" pitchFamily="18" charset="0"/>
              </a:rPr>
              <a:t> Дж., Ривкин С. Новое позиционирование. Питер, 2003</a:t>
            </a:r>
          </a:p>
          <a:p>
            <a:pPr lvl="0"/>
            <a:r>
              <a:rPr lang="ru-RU" sz="900" dirty="0" err="1">
                <a:solidFill>
                  <a:schemeClr val="tx1"/>
                </a:solidFill>
                <a:latin typeface="Times New Roman" panose="02020603050405020304" pitchFamily="18" charset="0"/>
                <a:cs typeface="Times New Roman" panose="02020603050405020304" pitchFamily="18" charset="0"/>
              </a:rPr>
              <a:t>Шепель</a:t>
            </a:r>
            <a:r>
              <a:rPr lang="ru-RU" sz="900" dirty="0">
                <a:solidFill>
                  <a:schemeClr val="tx1"/>
                </a:solidFill>
                <a:latin typeface="Times New Roman" panose="02020603050405020304" pitchFamily="18" charset="0"/>
                <a:cs typeface="Times New Roman" panose="02020603050405020304" pitchFamily="18" charset="0"/>
              </a:rPr>
              <a:t> В.М. </a:t>
            </a:r>
            <a:r>
              <a:rPr lang="ru-RU" sz="900" dirty="0" err="1">
                <a:solidFill>
                  <a:schemeClr val="tx1"/>
                </a:solidFill>
                <a:latin typeface="Times New Roman" panose="02020603050405020304" pitchFamily="18" charset="0"/>
                <a:cs typeface="Times New Roman" panose="02020603050405020304" pitchFamily="18" charset="0"/>
              </a:rPr>
              <a:t>Имиджелогия</a:t>
            </a:r>
            <a:r>
              <a:rPr lang="ru-RU" sz="900" dirty="0">
                <a:solidFill>
                  <a:schemeClr val="tx1"/>
                </a:solidFill>
                <a:latin typeface="Times New Roman" panose="02020603050405020304" pitchFamily="18" charset="0"/>
                <a:cs typeface="Times New Roman" panose="02020603050405020304" pitchFamily="18" charset="0"/>
              </a:rPr>
              <a:t>. Как нравиться людям. Народное образование, 2002</a:t>
            </a:r>
          </a:p>
          <a:p>
            <a:r>
              <a:rPr lang="en-US" sz="900" b="1" dirty="0">
                <a:solidFill>
                  <a:schemeClr val="tx1"/>
                </a:solidFill>
                <a:latin typeface="Times New Roman" panose="02020603050405020304" pitchFamily="18" charset="0"/>
                <a:cs typeface="Times New Roman" panose="02020603050405020304" pitchFamily="18" charset="0"/>
              </a:rPr>
              <a:t>DICTIONARIES</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English-Russian and Russian-English dictionary on advertising and PR, 2004</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English-Russian dictionary on advertising and public relations, 2004</a:t>
            </a:r>
            <a:endParaRPr lang="ru-RU" sz="900" dirty="0">
              <a:solidFill>
                <a:schemeClr val="tx1"/>
              </a:solidFill>
              <a:effectLst/>
              <a:latin typeface="Times New Roman" panose="02020603050405020304" pitchFamily="18" charset="0"/>
              <a:cs typeface="Times New Roman" panose="02020603050405020304" pitchFamily="18" charset="0"/>
            </a:endParaRPr>
          </a:p>
          <a:p>
            <a:r>
              <a:rPr lang="en-US" sz="900" b="1" dirty="0">
                <a:solidFill>
                  <a:schemeClr val="tx1"/>
                </a:solidFill>
                <a:effectLst/>
                <a:latin typeface="Times New Roman" panose="02020603050405020304" pitchFamily="18" charset="0"/>
                <a:cs typeface="Times New Roman" panose="02020603050405020304" pitchFamily="18" charset="0"/>
              </a:rPr>
              <a:t>INTERNET SOURCES</a:t>
            </a:r>
            <a:endParaRPr lang="ru-RU" sz="900" dirty="0">
              <a:solidFill>
                <a:schemeClr val="tx1"/>
              </a:solidFill>
              <a:effectLst/>
              <a:latin typeface="Times New Roman" panose="02020603050405020304" pitchFamily="18" charset="0"/>
              <a:cs typeface="Times New Roman" panose="02020603050405020304" pitchFamily="18" charset="0"/>
            </a:endParaRPr>
          </a:p>
          <a:p>
            <a:pPr lvl="0"/>
            <a:r>
              <a:rPr lang="en-US" sz="900" dirty="0">
                <a:solidFill>
                  <a:schemeClr val="tx1"/>
                </a:solidFill>
                <a:effectLst/>
                <a:latin typeface="Times New Roman" panose="02020603050405020304" pitchFamily="18" charset="0"/>
                <a:cs typeface="Times New Roman" panose="02020603050405020304" pitchFamily="18" charset="0"/>
              </a:rPr>
              <a:t>American marketing association [</a:t>
            </a:r>
            <a:r>
              <a:rPr lang="en-US" sz="900" dirty="0">
                <a:solidFill>
                  <a:schemeClr val="tx1"/>
                </a:solidFill>
                <a:latin typeface="Times New Roman" panose="02020603050405020304" pitchFamily="18" charset="0"/>
                <a:cs typeface="Times New Roman" panose="02020603050405020304" pitchFamily="18" charset="0"/>
                <a:hlinkClick r:id="rId3"/>
              </a:rPr>
              <a:t>www.marketingpower.com</a:t>
            </a:r>
            <a:r>
              <a:rPr lang="en-US" sz="900" dirty="0">
                <a:solidFill>
                  <a:schemeClr val="tx1"/>
                </a:solidFill>
                <a:effectLst/>
                <a:latin typeface="Times New Roman" panose="02020603050405020304" pitchFamily="18" charset="0"/>
                <a:cs typeface="Times New Roman" panose="02020603050405020304" pitchFamily="18" charset="0"/>
              </a:rPr>
              <a:t>]</a:t>
            </a:r>
            <a:endParaRPr lang="ru-RU" sz="900" dirty="0">
              <a:solidFill>
                <a:schemeClr val="tx1"/>
              </a:solidFill>
              <a:effectLst/>
              <a:latin typeface="Times New Roman" panose="02020603050405020304" pitchFamily="18" charset="0"/>
              <a:cs typeface="Times New Roman" panose="02020603050405020304" pitchFamily="18" charset="0"/>
            </a:endParaRPr>
          </a:p>
          <a:p>
            <a:pPr lvl="0"/>
            <a:r>
              <a:rPr lang="en-US" sz="900" dirty="0">
                <a:solidFill>
                  <a:schemeClr val="tx1"/>
                </a:solidFill>
                <a:effectLst/>
                <a:latin typeface="Times New Roman" panose="02020603050405020304" pitchFamily="18" charset="0"/>
                <a:cs typeface="Times New Roman" panose="02020603050405020304" pitchFamily="18" charset="0"/>
              </a:rPr>
              <a:t>Axel Springer SE Germany [http://www.axelspringer.de/]</a:t>
            </a:r>
            <a:endParaRPr lang="ru-RU" sz="900" dirty="0">
              <a:solidFill>
                <a:schemeClr val="tx1"/>
              </a:solidFill>
              <a:effectLst/>
              <a:latin typeface="Times New Roman" panose="02020603050405020304" pitchFamily="18" charset="0"/>
              <a:cs typeface="Times New Roman" panose="02020603050405020304" pitchFamily="18" charset="0"/>
            </a:endParaRPr>
          </a:p>
          <a:p>
            <a:pPr lvl="0"/>
            <a:r>
              <a:rPr lang="en-US" sz="900" dirty="0">
                <a:solidFill>
                  <a:schemeClr val="tx1"/>
                </a:solidFill>
                <a:effectLst/>
                <a:latin typeface="Times New Roman" panose="02020603050405020304" pitchFamily="18" charset="0"/>
                <a:cs typeface="Times New Roman" panose="02020603050405020304" pitchFamily="18" charset="0"/>
              </a:rPr>
              <a:t>Axel Springer Russia [http://www.axelspringer.ru/]</a:t>
            </a:r>
            <a:endParaRPr lang="ru-RU" sz="900" dirty="0">
              <a:solidFill>
                <a:schemeClr val="tx1"/>
              </a:solidFill>
              <a:effectLst/>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Forbes USA [http://www.forbes.com/]</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Forbes Russia [http://www.axelspringer.de/]</a:t>
            </a:r>
            <a:endParaRPr lang="ru-RU" sz="900" dirty="0">
              <a:solidFill>
                <a:schemeClr val="tx1"/>
              </a:solidFill>
              <a:latin typeface="Times New Roman" panose="02020603050405020304" pitchFamily="18" charset="0"/>
              <a:cs typeface="Times New Roman" panose="02020603050405020304" pitchFamily="18" charset="0"/>
            </a:endParaRPr>
          </a:p>
          <a:p>
            <a:pPr lvl="0"/>
            <a:r>
              <a:rPr lang="ru-RU" sz="900" dirty="0" err="1">
                <a:solidFill>
                  <a:schemeClr val="tx1"/>
                </a:solidFill>
                <a:latin typeface="Times New Roman" panose="02020603050405020304" pitchFamily="18" charset="0"/>
                <a:cs typeface="Times New Roman" panose="02020603050405020304" pitchFamily="18" charset="0"/>
              </a:rPr>
              <a:t>World’s</a:t>
            </a:r>
            <a:r>
              <a:rPr lang="ru-RU" sz="900" dirty="0">
                <a:solidFill>
                  <a:schemeClr val="tx1"/>
                </a:solidFill>
                <a:latin typeface="Times New Roman" panose="02020603050405020304" pitchFamily="18" charset="0"/>
                <a:cs typeface="Times New Roman" panose="02020603050405020304" pitchFamily="18" charset="0"/>
              </a:rPr>
              <a:t> </a:t>
            </a:r>
            <a:r>
              <a:rPr lang="ru-RU" sz="900" dirty="0" err="1">
                <a:solidFill>
                  <a:schemeClr val="tx1"/>
                </a:solidFill>
                <a:latin typeface="Times New Roman" panose="02020603050405020304" pitchFamily="18" charset="0"/>
                <a:cs typeface="Times New Roman" panose="02020603050405020304" pitchFamily="18" charset="0"/>
              </a:rPr>
              <a:t>Largest</a:t>
            </a:r>
            <a:r>
              <a:rPr lang="ru-RU" sz="900" dirty="0">
                <a:solidFill>
                  <a:schemeClr val="tx1"/>
                </a:solidFill>
                <a:latin typeface="Times New Roman" panose="02020603050405020304" pitchFamily="18" charset="0"/>
                <a:cs typeface="Times New Roman" panose="02020603050405020304" pitchFamily="18" charset="0"/>
              </a:rPr>
              <a:t> </a:t>
            </a:r>
            <a:r>
              <a:rPr lang="ru-RU" sz="900" dirty="0" err="1">
                <a:solidFill>
                  <a:schemeClr val="tx1"/>
                </a:solidFill>
                <a:latin typeface="Times New Roman" panose="02020603050405020304" pitchFamily="18" charset="0"/>
                <a:cs typeface="Times New Roman" panose="02020603050405020304" pitchFamily="18" charset="0"/>
              </a:rPr>
              <a:t>Collector</a:t>
            </a:r>
            <a:r>
              <a:rPr lang="ru-RU" sz="900" dirty="0">
                <a:solidFill>
                  <a:schemeClr val="tx1"/>
                </a:solidFill>
                <a:latin typeface="Times New Roman" panose="02020603050405020304" pitchFamily="18" charset="0"/>
                <a:cs typeface="Times New Roman" panose="02020603050405020304" pitchFamily="18" charset="0"/>
              </a:rPr>
              <a:t> </a:t>
            </a:r>
            <a:r>
              <a:rPr lang="ru-RU" sz="900" dirty="0" err="1">
                <a:solidFill>
                  <a:schemeClr val="tx1"/>
                </a:solidFill>
                <a:latin typeface="Times New Roman" panose="02020603050405020304" pitchFamily="18" charset="0"/>
                <a:cs typeface="Times New Roman" panose="02020603050405020304" pitchFamily="18" charset="0"/>
              </a:rPr>
              <a:t>Car</a:t>
            </a:r>
            <a:r>
              <a:rPr lang="ru-RU" sz="900" dirty="0">
                <a:solidFill>
                  <a:schemeClr val="tx1"/>
                </a:solidFill>
                <a:latin typeface="Times New Roman" panose="02020603050405020304" pitchFamily="18" charset="0"/>
                <a:cs typeface="Times New Roman" panose="02020603050405020304" pitchFamily="18" charset="0"/>
              </a:rPr>
              <a:t> </a:t>
            </a:r>
            <a:r>
              <a:rPr lang="ru-RU" sz="900" dirty="0" err="1">
                <a:solidFill>
                  <a:schemeClr val="tx1"/>
                </a:solidFill>
                <a:latin typeface="Times New Roman" panose="02020603050405020304" pitchFamily="18" charset="0"/>
                <a:cs typeface="Times New Roman" panose="02020603050405020304" pitchFamily="18" charset="0"/>
              </a:rPr>
              <a:t>Marketplace</a:t>
            </a:r>
            <a:r>
              <a:rPr lang="ru-RU" sz="900" dirty="0">
                <a:solidFill>
                  <a:schemeClr val="tx1"/>
                </a:solidFill>
                <a:latin typeface="Times New Roman" panose="02020603050405020304" pitchFamily="18" charset="0"/>
                <a:cs typeface="Times New Roman" panose="02020603050405020304" pitchFamily="18" charset="0"/>
              </a:rPr>
              <a:t> </a:t>
            </a:r>
            <a:r>
              <a:rPr lang="en-US" sz="900" dirty="0">
                <a:solidFill>
                  <a:schemeClr val="tx1"/>
                </a:solidFill>
                <a:latin typeface="Times New Roman" panose="02020603050405020304" pitchFamily="18" charset="0"/>
                <a:cs typeface="Times New Roman" panose="02020603050405020304" pitchFamily="18" charset="0"/>
              </a:rPr>
              <a:t>«</a:t>
            </a:r>
            <a:r>
              <a:rPr lang="en-US" sz="900" dirty="0" err="1">
                <a:solidFill>
                  <a:schemeClr val="tx1"/>
                </a:solidFill>
                <a:latin typeface="Times New Roman" panose="02020603050405020304" pitchFamily="18" charset="0"/>
                <a:cs typeface="Times New Roman" panose="02020603050405020304" pitchFamily="18" charset="0"/>
              </a:rPr>
              <a:t>Hemmings</a:t>
            </a:r>
            <a:r>
              <a:rPr lang="en-US" sz="900" dirty="0">
                <a:solidFill>
                  <a:schemeClr val="tx1"/>
                </a:solidFill>
                <a:latin typeface="Times New Roman" panose="02020603050405020304" pitchFamily="18" charset="0"/>
                <a:cs typeface="Times New Roman" panose="02020603050405020304" pitchFamily="18" charset="0"/>
              </a:rPr>
              <a:t>» [http://www.hemmings.com/]</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Informational and analytical system «</a:t>
            </a:r>
            <a:r>
              <a:rPr lang="en-US" sz="900" dirty="0" err="1">
                <a:solidFill>
                  <a:schemeClr val="tx1"/>
                </a:solidFill>
                <a:latin typeface="Times New Roman" panose="02020603050405020304" pitchFamily="18" charset="0"/>
                <a:cs typeface="Times New Roman" panose="02020603050405020304" pitchFamily="18" charset="0"/>
              </a:rPr>
              <a:t>Medialogia</a:t>
            </a:r>
            <a:r>
              <a:rPr lang="en-US" sz="900" dirty="0">
                <a:solidFill>
                  <a:schemeClr val="tx1"/>
                </a:solidFill>
                <a:latin typeface="Times New Roman" panose="02020603050405020304" pitchFamily="18" charset="0"/>
                <a:cs typeface="Times New Roman" panose="02020603050405020304" pitchFamily="18" charset="0"/>
              </a:rPr>
              <a:t>» [http://www.mlg.ru/]</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Magazine «Marketing in Russia and abroad» [http://www.mavriz.ru/]</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Online resource about branding [http://www.brandchannel.com/]</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a:solidFill>
                  <a:schemeClr val="tx1"/>
                </a:solidFill>
                <a:latin typeface="Times New Roman" panose="02020603050405020304" pitchFamily="18" charset="0"/>
                <a:cs typeface="Times New Roman" panose="02020603050405020304" pitchFamily="18" charset="0"/>
              </a:rPr>
              <a:t>Research agency TNS Russia [http://www.tns-global.ru/]</a:t>
            </a:r>
            <a:endParaRPr lang="ru-RU" sz="900" dirty="0">
              <a:solidFill>
                <a:schemeClr val="tx1"/>
              </a:solidFill>
              <a:latin typeface="Times New Roman" panose="02020603050405020304" pitchFamily="18" charset="0"/>
              <a:cs typeface="Times New Roman" panose="02020603050405020304" pitchFamily="18" charset="0"/>
            </a:endParaRPr>
          </a:p>
          <a:p>
            <a:pPr lvl="0"/>
            <a:r>
              <a:rPr lang="en-US" sz="900" dirty="0" err="1">
                <a:solidFill>
                  <a:schemeClr val="tx1"/>
                </a:solidFill>
                <a:latin typeface="Times New Roman" panose="02020603050405020304" pitchFamily="18" charset="0"/>
                <a:cs typeface="Times New Roman" panose="02020603050405020304" pitchFamily="18" charset="0"/>
              </a:rPr>
              <a:t>Ritson</a:t>
            </a:r>
            <a:r>
              <a:rPr lang="en-US" sz="900" dirty="0">
                <a:solidFill>
                  <a:schemeClr val="tx1"/>
                </a:solidFill>
                <a:latin typeface="Times New Roman" panose="02020603050405020304" pitchFamily="18" charset="0"/>
                <a:cs typeface="Times New Roman" panose="02020603050405020304" pitchFamily="18" charset="0"/>
              </a:rPr>
              <a:t> M. Mark </a:t>
            </a:r>
            <a:r>
              <a:rPr lang="en-US" sz="900" dirty="0" err="1">
                <a:solidFill>
                  <a:schemeClr val="tx1"/>
                </a:solidFill>
                <a:latin typeface="Times New Roman" panose="02020603050405020304" pitchFamily="18" charset="0"/>
                <a:cs typeface="Times New Roman" panose="02020603050405020304" pitchFamily="18" charset="0"/>
              </a:rPr>
              <a:t>Ritson</a:t>
            </a:r>
            <a:r>
              <a:rPr lang="en-US" sz="900" dirty="0">
                <a:solidFill>
                  <a:schemeClr val="tx1"/>
                </a:solidFill>
                <a:latin typeface="Times New Roman" panose="02020603050405020304" pitchFamily="18" charset="0"/>
                <a:cs typeface="Times New Roman" panose="02020603050405020304" pitchFamily="18" charset="0"/>
              </a:rPr>
              <a:t> on branding: Norse fire smokes out bland brands, 11.01.2006 [http://www.marketingmagazine.co.uk/news/534969/Mark-Ritsonbranding-Norse-fire-smokes-bland-brands/?DCMP=ILC-SEARCH]</a:t>
            </a:r>
            <a:endParaRPr lang="ru-RU" sz="900" dirty="0">
              <a:solidFill>
                <a:schemeClr val="tx1"/>
              </a:solidFill>
              <a:latin typeface="Times New Roman" panose="02020603050405020304" pitchFamily="18" charset="0"/>
              <a:cs typeface="Times New Roman" panose="02020603050405020304" pitchFamily="18" charset="0"/>
            </a:endParaRPr>
          </a:p>
          <a:p>
            <a:r>
              <a:rPr lang="en-US" sz="900" dirty="0">
                <a:solidFill>
                  <a:schemeClr val="tx1"/>
                </a:solidFill>
                <a:latin typeface="Times New Roman" panose="02020603050405020304" pitchFamily="18" charset="0"/>
                <a:cs typeface="Times New Roman" panose="02020603050405020304" pitchFamily="18" charset="0"/>
              </a:rPr>
              <a:t> </a:t>
            </a:r>
            <a:endParaRPr lang="ru-RU" sz="900" dirty="0">
              <a:solidFill>
                <a:schemeClr val="tx1"/>
              </a:solidFill>
              <a:latin typeface="Times New Roman" panose="02020603050405020304" pitchFamily="18" charset="0"/>
              <a:cs typeface="Times New Roman" panose="02020603050405020304" pitchFamily="18" charset="0"/>
            </a:endParaRPr>
          </a:p>
          <a:p>
            <a:endParaRPr lang="ru-RU" sz="900" dirty="0">
              <a:latin typeface="Times New Roman" panose="02020603050405020304" pitchFamily="18" charset="0"/>
              <a:cs typeface="Times New Roman" panose="02020603050405020304" pitchFamily="18" charset="0"/>
            </a:endParaRPr>
          </a:p>
        </p:txBody>
      </p:sp>
      <p:sp>
        <p:nvSpPr>
          <p:cNvPr id="6" name="Дата 5"/>
          <p:cNvSpPr>
            <a:spLocks noGrp="1"/>
          </p:cNvSpPr>
          <p:nvPr>
            <p:ph type="dt" sz="half" idx="10"/>
          </p:nvPr>
        </p:nvSpPr>
        <p:spPr/>
        <p:txBody>
          <a:bodyPr/>
          <a:lstStyle/>
          <a:p>
            <a:fld id="{0481876D-537A-418E-B720-0C30F06A5C43}" type="datetime1">
              <a:rPr lang="ru-RU" smtClean="0"/>
              <a:t>27.04.2020</a:t>
            </a:fld>
            <a:endParaRPr lang="ru-RU"/>
          </a:p>
        </p:txBody>
      </p:sp>
      <p:sp>
        <p:nvSpPr>
          <p:cNvPr id="7" name="Нижний колонтитул 6"/>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2234567525"/>
      </p:ext>
    </p:extLst>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Примеры оформления опубликованных источников</a:t>
            </a:r>
          </a:p>
        </p:txBody>
      </p:sp>
      <p:sp>
        <p:nvSpPr>
          <p:cNvPr id="3" name="Объект 2"/>
          <p:cNvSpPr>
            <a:spLocks noGrp="1"/>
          </p:cNvSpPr>
          <p:nvPr>
            <p:ph sz="quarter" idx="1"/>
          </p:nvPr>
        </p:nvSpPr>
        <p:spPr/>
        <p:txBody>
          <a:bodyPr/>
          <a:lstStyle/>
          <a:p>
            <a:r>
              <a:rPr lang="ru-RU" i="1" dirty="0"/>
              <a:t>О защите конкуренции </a:t>
            </a:r>
            <a:r>
              <a:rPr lang="ru-RU" dirty="0"/>
              <a:t>: Федеральный закон № 135-ФЗ : текст с изменениями на 27 декабря 2019 года : [принят Государственной думой от 8 июля 2006 года : одобрен Советом Федерации 14 июля 2006 года] // СЗ РФ. — 2006. — № 31 (1 ч.). — С. 3434. — Текст : непосредственный.</a:t>
            </a:r>
          </a:p>
          <a:p>
            <a:r>
              <a:rPr lang="ru-RU" dirty="0"/>
              <a:t>На англ. </a:t>
            </a:r>
            <a:r>
              <a:rPr lang="en-US" dirty="0"/>
              <a:t>1.	Federal Law of Russian Federation "</a:t>
            </a:r>
            <a:r>
              <a:rPr lang="en-US" i="1" dirty="0"/>
              <a:t>On Amendments to Certain Legislative Acts of the Russian Federation on Taxes and Fees </a:t>
            </a:r>
            <a:r>
              <a:rPr lang="en-US" dirty="0"/>
              <a:t>" of 03.08.2018 No. 303-FZ from 01/01/2019; Available at: http://www.consultant.ru/document/cons_doc_LAW_304084/</a:t>
            </a:r>
            <a:endParaRPr lang="ru-RU" dirty="0"/>
          </a:p>
          <a:p>
            <a:endParaRPr lang="ru-RU" dirty="0"/>
          </a:p>
        </p:txBody>
      </p:sp>
      <p:sp>
        <p:nvSpPr>
          <p:cNvPr id="4" name="Дата 3"/>
          <p:cNvSpPr>
            <a:spLocks noGrp="1"/>
          </p:cNvSpPr>
          <p:nvPr>
            <p:ph type="dt" sz="half" idx="10"/>
          </p:nvPr>
        </p:nvSpPr>
        <p:spPr/>
        <p:txBody>
          <a:bodyPr/>
          <a:lstStyle/>
          <a:p>
            <a:fld id="{65C761F2-118B-402E-AB7D-171015AFB939}"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1168460581"/>
      </p:ext>
    </p:extLst>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Примеры оформления научных источников</a:t>
            </a:r>
          </a:p>
        </p:txBody>
      </p:sp>
      <p:sp>
        <p:nvSpPr>
          <p:cNvPr id="3" name="Объект 2"/>
          <p:cNvSpPr>
            <a:spLocks noGrp="1"/>
          </p:cNvSpPr>
          <p:nvPr>
            <p:ph sz="quarter" idx="1"/>
          </p:nvPr>
        </p:nvSpPr>
        <p:spPr/>
        <p:txBody>
          <a:bodyPr>
            <a:normAutofit fontScale="92500"/>
          </a:bodyPr>
          <a:lstStyle/>
          <a:p>
            <a:r>
              <a:rPr lang="ru-RU" dirty="0"/>
              <a:t>Научная и учебная литература: монографии, сборники, многотомные издания, учебно-методическая литература, статьи из сборников и периодических изданий, рецензии, авторефераты диссертаций, в том числе и на электронных носителях. </a:t>
            </a:r>
          </a:p>
          <a:p>
            <a:r>
              <a:rPr lang="ru-RU" dirty="0"/>
              <a:t>Данный список располагается в алфавитном порядке. Библиографическая запись — по фамилии авторов в порядке убывания, авторов-однофамильцев упоминают по их инициалам, научные статьи одного автора — по алфавиту их названий. </a:t>
            </a:r>
          </a:p>
          <a:p>
            <a:r>
              <a:rPr lang="ru-RU" dirty="0"/>
              <a:t>Материалы на других языках располагаются после кириллического алфавитного ряда. Издания указываются на латинице.</a:t>
            </a:r>
          </a:p>
        </p:txBody>
      </p:sp>
      <p:sp>
        <p:nvSpPr>
          <p:cNvPr id="4" name="Дата 3"/>
          <p:cNvSpPr>
            <a:spLocks noGrp="1"/>
          </p:cNvSpPr>
          <p:nvPr>
            <p:ph type="dt" sz="half" idx="10"/>
          </p:nvPr>
        </p:nvSpPr>
        <p:spPr/>
        <p:txBody>
          <a:bodyPr/>
          <a:lstStyle/>
          <a:p>
            <a:fld id="{4E99E8F0-75A0-4BA3-9ABC-EE37A15AD8CD}"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2299982810"/>
      </p:ext>
    </p:extLst>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Примеры оформления книг</a:t>
            </a:r>
            <a:r>
              <a:rPr lang="en-US" dirty="0"/>
              <a:t> (</a:t>
            </a:r>
            <a:r>
              <a:rPr lang="ru-RU" dirty="0"/>
              <a:t>учебники, монографии) как источников</a:t>
            </a:r>
          </a:p>
        </p:txBody>
      </p:sp>
      <p:sp>
        <p:nvSpPr>
          <p:cNvPr id="3" name="Объект 2"/>
          <p:cNvSpPr>
            <a:spLocks noGrp="1"/>
          </p:cNvSpPr>
          <p:nvPr>
            <p:ph sz="quarter" idx="1"/>
          </p:nvPr>
        </p:nvSpPr>
        <p:spPr/>
        <p:txBody>
          <a:bodyPr/>
          <a:lstStyle/>
          <a:p>
            <a:pPr lvl="0"/>
            <a:r>
              <a:rPr lang="en-US" dirty="0" err="1"/>
              <a:t>Assael</a:t>
            </a:r>
            <a:r>
              <a:rPr lang="en-US" dirty="0"/>
              <a:t> Henry (2005) </a:t>
            </a:r>
            <a:r>
              <a:rPr lang="en-US" i="1" dirty="0"/>
              <a:t>Customer behavior: A strategic approach</a:t>
            </a:r>
            <a:r>
              <a:rPr lang="en-US" dirty="0"/>
              <a:t> //  </a:t>
            </a:r>
            <a:r>
              <a:rPr lang="en-US" dirty="0" err="1"/>
              <a:t>Dreamtech</a:t>
            </a:r>
            <a:r>
              <a:rPr lang="en-US" dirty="0"/>
              <a:t> Press, p.631</a:t>
            </a:r>
            <a:endParaRPr lang="ru-RU" dirty="0"/>
          </a:p>
          <a:p>
            <a:pPr lvl="0"/>
            <a:r>
              <a:rPr lang="en-US" dirty="0"/>
              <a:t>Cant MC, van </a:t>
            </a:r>
            <a:r>
              <a:rPr lang="en-US" dirty="0" err="1"/>
              <a:t>Heerden</a:t>
            </a:r>
            <a:r>
              <a:rPr lang="en-US" dirty="0"/>
              <a:t> CH (2005) </a:t>
            </a:r>
            <a:r>
              <a:rPr lang="en-US" i="1" dirty="0"/>
              <a:t>Personal selling</a:t>
            </a:r>
            <a:r>
              <a:rPr lang="en-US" dirty="0"/>
              <a:t> // </a:t>
            </a:r>
            <a:r>
              <a:rPr lang="en-US" dirty="0" err="1"/>
              <a:t>Juta</a:t>
            </a:r>
            <a:r>
              <a:rPr lang="en-US" dirty="0"/>
              <a:t> Academic, p. 280</a:t>
            </a:r>
            <a:endParaRPr lang="ru-RU" dirty="0"/>
          </a:p>
          <a:p>
            <a:pPr lvl="0"/>
            <a:r>
              <a:rPr lang="en-US" dirty="0" err="1"/>
              <a:t>Disselkamp</a:t>
            </a:r>
            <a:r>
              <a:rPr lang="en-US" dirty="0"/>
              <a:t> Marcus (2012) </a:t>
            </a:r>
            <a:r>
              <a:rPr lang="en-US" i="1" dirty="0"/>
              <a:t>Innovations management: </a:t>
            </a:r>
            <a:r>
              <a:rPr lang="en-US" i="1" dirty="0" err="1"/>
              <a:t>Instrumente</a:t>
            </a:r>
            <a:r>
              <a:rPr lang="en-US" i="1" dirty="0"/>
              <a:t> und </a:t>
            </a:r>
            <a:r>
              <a:rPr lang="en-US" i="1" dirty="0" err="1"/>
              <a:t>Methoden</a:t>
            </a:r>
            <a:r>
              <a:rPr lang="en-US" i="1" dirty="0"/>
              <a:t> </a:t>
            </a:r>
            <a:r>
              <a:rPr lang="en-US" i="1" dirty="0" err="1"/>
              <a:t>zur</a:t>
            </a:r>
            <a:r>
              <a:rPr lang="en-US" i="1" dirty="0"/>
              <a:t> </a:t>
            </a:r>
            <a:r>
              <a:rPr lang="en-US" i="1" dirty="0" err="1"/>
              <a:t>Umsetzung</a:t>
            </a:r>
            <a:r>
              <a:rPr lang="en-US" i="1" dirty="0"/>
              <a:t> </a:t>
            </a:r>
            <a:r>
              <a:rPr lang="en-US" i="1" dirty="0" err="1"/>
              <a:t>im</a:t>
            </a:r>
            <a:r>
              <a:rPr lang="en-US" i="1" dirty="0"/>
              <a:t> </a:t>
            </a:r>
            <a:r>
              <a:rPr lang="en-US" i="1" dirty="0" err="1"/>
              <a:t>Unternehmen</a:t>
            </a:r>
            <a:r>
              <a:rPr lang="en-US" dirty="0"/>
              <a:t> // Springer </a:t>
            </a:r>
            <a:r>
              <a:rPr lang="en-US" dirty="0" err="1"/>
              <a:t>Gabler</a:t>
            </a:r>
            <a:r>
              <a:rPr lang="en-US" dirty="0"/>
              <a:t>, 2</a:t>
            </a:r>
            <a:r>
              <a:rPr lang="en-US" baseline="30000" dirty="0"/>
              <a:t>nd</a:t>
            </a:r>
            <a:r>
              <a:rPr lang="en-US" dirty="0"/>
              <a:t> edition, p. 251</a:t>
            </a:r>
            <a:endParaRPr lang="ru-RU" dirty="0"/>
          </a:p>
          <a:p>
            <a:pPr lvl="0"/>
            <a:r>
              <a:rPr lang="en-US" i="1" dirty="0"/>
              <a:t>ESOMAR World Research </a:t>
            </a:r>
            <a:r>
              <a:rPr lang="en-US" dirty="0"/>
              <a:t>(2008) Market research handbook // John Wiley and Sons Ltd, 5th edition p. 654</a:t>
            </a:r>
            <a:endParaRPr lang="ru-RU" dirty="0"/>
          </a:p>
          <a:p>
            <a:endParaRPr lang="ru-RU" dirty="0"/>
          </a:p>
        </p:txBody>
      </p:sp>
      <p:sp>
        <p:nvSpPr>
          <p:cNvPr id="4" name="Дата 3"/>
          <p:cNvSpPr>
            <a:spLocks noGrp="1"/>
          </p:cNvSpPr>
          <p:nvPr>
            <p:ph type="dt" sz="half" idx="10"/>
          </p:nvPr>
        </p:nvSpPr>
        <p:spPr/>
        <p:txBody>
          <a:bodyPr/>
          <a:lstStyle/>
          <a:p>
            <a:fld id="{CCB6EE13-BB0B-44E9-B9CB-9DCE50C235BC}"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4270292124"/>
      </p:ext>
    </p:extLst>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Примеры оформления научных статей</a:t>
            </a:r>
          </a:p>
        </p:txBody>
      </p:sp>
      <p:sp>
        <p:nvSpPr>
          <p:cNvPr id="3" name="Объект 2"/>
          <p:cNvSpPr>
            <a:spLocks noGrp="1"/>
          </p:cNvSpPr>
          <p:nvPr>
            <p:ph sz="quarter" idx="1"/>
          </p:nvPr>
        </p:nvSpPr>
        <p:spPr/>
        <p:txBody>
          <a:bodyPr>
            <a:normAutofit fontScale="92500" lnSpcReduction="20000"/>
          </a:bodyPr>
          <a:lstStyle/>
          <a:p>
            <a:r>
              <a:rPr lang="en-US" dirty="0" err="1"/>
              <a:t>Sidorchuk</a:t>
            </a:r>
            <a:r>
              <a:rPr lang="en-US" dirty="0"/>
              <a:t> R., </a:t>
            </a:r>
            <a:r>
              <a:rPr lang="en-US" dirty="0" err="1"/>
              <a:t>Efimova</a:t>
            </a:r>
            <a:r>
              <a:rPr lang="en-US" dirty="0"/>
              <a:t> D., </a:t>
            </a:r>
            <a:r>
              <a:rPr lang="en-US" dirty="0" err="1"/>
              <a:t>Lopatinskaya</a:t>
            </a:r>
            <a:r>
              <a:rPr lang="en-US" dirty="0"/>
              <a:t> I., </a:t>
            </a:r>
            <a:r>
              <a:rPr lang="en-US" dirty="0" err="1"/>
              <a:t>Kaderova</a:t>
            </a:r>
            <a:r>
              <a:rPr lang="en-US" dirty="0"/>
              <a:t> V. (2015) A parametric approach to assessing the attributes of the quality of service of city passenger transport in Moscow. // Modern Applied Science. 2015. V. 9. № 4. pp. 303-311. </a:t>
            </a:r>
          </a:p>
          <a:p>
            <a:r>
              <a:rPr lang="en-US" dirty="0" err="1"/>
              <a:t>Wojciech</a:t>
            </a:r>
            <a:r>
              <a:rPr lang="en-US" dirty="0"/>
              <a:t> </a:t>
            </a:r>
            <a:r>
              <a:rPr lang="en-US" dirty="0" err="1"/>
              <a:t>Szymalski</a:t>
            </a:r>
            <a:r>
              <a:rPr lang="en-US" dirty="0"/>
              <a:t>. (2016) Lewis-</a:t>
            </a:r>
            <a:r>
              <a:rPr lang="en-US" dirty="0" err="1"/>
              <a:t>Mogridge</a:t>
            </a:r>
            <a:r>
              <a:rPr lang="en-US" dirty="0"/>
              <a:t> position - the example of Warsaw. Article published in: </a:t>
            </a:r>
            <a:r>
              <a:rPr lang="en-US" dirty="0" err="1"/>
              <a:t>Kuligowski</a:t>
            </a:r>
            <a:r>
              <a:rPr lang="en-US" dirty="0"/>
              <a:t> W., </a:t>
            </a:r>
            <a:r>
              <a:rPr lang="en-US" dirty="0" err="1"/>
              <a:t>Stanisz</a:t>
            </a:r>
            <a:r>
              <a:rPr lang="en-US" dirty="0"/>
              <a:t> A., Cultures of Motorway: Localities through Mobility as an Anthropological Issue. // </a:t>
            </a:r>
            <a:r>
              <a:rPr lang="en-US" dirty="0" err="1"/>
              <a:t>Poznańskie</a:t>
            </a:r>
            <a:r>
              <a:rPr lang="en-US" dirty="0"/>
              <a:t> </a:t>
            </a:r>
            <a:r>
              <a:rPr lang="en-US" dirty="0" err="1"/>
              <a:t>Studia</a:t>
            </a:r>
            <a:r>
              <a:rPr lang="en-US" dirty="0"/>
              <a:t> </a:t>
            </a:r>
            <a:r>
              <a:rPr lang="en-US" dirty="0" err="1"/>
              <a:t>Etnologiczne</a:t>
            </a:r>
            <a:r>
              <a:rPr lang="en-US" dirty="0"/>
              <a:t>. V.19. pp. 139-152</a:t>
            </a:r>
          </a:p>
          <a:p>
            <a:r>
              <a:rPr lang="en-US" dirty="0" err="1"/>
              <a:t>Shchepakin</a:t>
            </a:r>
            <a:r>
              <a:rPr lang="en-US" dirty="0"/>
              <a:t>, M., </a:t>
            </a:r>
            <a:r>
              <a:rPr lang="en-US" dirty="0" err="1"/>
              <a:t>Frisovna</a:t>
            </a:r>
            <a:r>
              <a:rPr lang="en-US" dirty="0"/>
              <a:t>, E., </a:t>
            </a:r>
            <a:r>
              <a:rPr lang="en-US" dirty="0" err="1"/>
              <a:t>Bzhennikova</a:t>
            </a:r>
            <a:r>
              <a:rPr lang="en-US" dirty="0"/>
              <a:t>, J., </a:t>
            </a:r>
            <a:r>
              <a:rPr lang="en-US" dirty="0" err="1"/>
              <a:t>Tolmacheva</a:t>
            </a:r>
            <a:r>
              <a:rPr lang="en-US" dirty="0"/>
              <a:t>, O., </a:t>
            </a:r>
            <a:r>
              <a:rPr lang="en-US" dirty="0" err="1"/>
              <a:t>Bazhenov</a:t>
            </a:r>
            <a:r>
              <a:rPr lang="en-US" dirty="0"/>
              <a:t>, Y. (2018) The impact of supply chain management on marketing frontiers in competitive business building. // International Journal of Supply Chain Management. V. 7. Issue 5. October 2018. pp. 865-876</a:t>
            </a:r>
          </a:p>
          <a:p>
            <a:endParaRPr lang="ru-RU" dirty="0"/>
          </a:p>
        </p:txBody>
      </p:sp>
      <p:sp>
        <p:nvSpPr>
          <p:cNvPr id="4" name="Дата 3"/>
          <p:cNvSpPr>
            <a:spLocks noGrp="1"/>
          </p:cNvSpPr>
          <p:nvPr>
            <p:ph type="dt" sz="half" idx="10"/>
          </p:nvPr>
        </p:nvSpPr>
        <p:spPr/>
        <p:txBody>
          <a:bodyPr/>
          <a:lstStyle/>
          <a:p>
            <a:fld id="{05A5B9EE-12E0-40BC-8E8F-0D68415BEEC0}"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365756667"/>
      </p:ext>
    </p:extLst>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Примеры оформления интернет-источников</a:t>
            </a:r>
          </a:p>
        </p:txBody>
      </p:sp>
      <p:sp>
        <p:nvSpPr>
          <p:cNvPr id="3" name="Объект 2"/>
          <p:cNvSpPr>
            <a:spLocks noGrp="1"/>
          </p:cNvSpPr>
          <p:nvPr>
            <p:ph sz="quarter" idx="1"/>
          </p:nvPr>
        </p:nvSpPr>
        <p:spPr/>
        <p:txBody>
          <a:bodyPr>
            <a:normAutofit fontScale="85000" lnSpcReduction="10000"/>
          </a:bodyPr>
          <a:lstStyle/>
          <a:p>
            <a:r>
              <a:rPr lang="ru-RU" dirty="0"/>
              <a:t>К </a:t>
            </a:r>
            <a:r>
              <a:rPr lang="ru-RU" dirty="0" err="1"/>
              <a:t>интернет-ресурсам</a:t>
            </a:r>
            <a:r>
              <a:rPr lang="ru-RU" dirty="0"/>
              <a:t> относят сайты и порталы. В настоящее время они могут занимать довольно внушительную часть списка источников. Однако не рекомендуется, чтобы список электронных ресурсов превышал одну третью от всего списка литературы.</a:t>
            </a:r>
          </a:p>
          <a:p>
            <a:r>
              <a:rPr lang="en-US" dirty="0"/>
              <a:t>David </a:t>
            </a:r>
            <a:r>
              <a:rPr lang="en-US" dirty="0" err="1"/>
              <a:t>Fickling</a:t>
            </a:r>
            <a:r>
              <a:rPr lang="en-US" dirty="0"/>
              <a:t>, Elaine He. (2018) The Future of Transport Is the Future of Cities. Bloomberg. November, 8. 2018. https://www.bloomberg.com/opinion/articles/2018-11-06/polluted-megacities-push-transport-s-future-toward-the-rails (access data 10.03.2019.).</a:t>
            </a:r>
          </a:p>
          <a:p>
            <a:r>
              <a:rPr lang="en-US" dirty="0"/>
              <a:t>ICC/ESOMAR International Code on Market, Opinion and Social Research and Data Analytics ESOMAR. https://www.esomar.org/uploads/public/knowledge-and-standards/codes-and-guidelines/ICCESOMAR_Code_Russian_.pdf (access date 10.03.2019).</a:t>
            </a:r>
          </a:p>
          <a:p>
            <a:endParaRPr lang="ru-RU" dirty="0"/>
          </a:p>
        </p:txBody>
      </p:sp>
      <p:sp>
        <p:nvSpPr>
          <p:cNvPr id="4" name="Дата 3"/>
          <p:cNvSpPr>
            <a:spLocks noGrp="1"/>
          </p:cNvSpPr>
          <p:nvPr>
            <p:ph type="dt" sz="half" idx="10"/>
          </p:nvPr>
        </p:nvSpPr>
        <p:spPr/>
        <p:txBody>
          <a:bodyPr/>
          <a:lstStyle/>
          <a:p>
            <a:fld id="{67F08D5A-0082-437B-BAC6-BA1EB3D1E6D6}"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1792209265"/>
      </p:ext>
    </p:extLst>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оформления таблиц, рисунков</a:t>
            </a:r>
          </a:p>
        </p:txBody>
      </p:sp>
      <p:sp>
        <p:nvSpPr>
          <p:cNvPr id="3" name="Объект 2"/>
          <p:cNvSpPr>
            <a:spLocks noGrp="1"/>
          </p:cNvSpPr>
          <p:nvPr>
            <p:ph sz="quarter" idx="1"/>
          </p:nvPr>
        </p:nvSpPr>
        <p:spPr>
          <a:xfrm>
            <a:off x="816864" y="1600200"/>
            <a:ext cx="10871200" cy="3539691"/>
          </a:xfrm>
        </p:spPr>
        <p:txBody>
          <a:bodyPr>
            <a:normAutofit fontScale="92500"/>
          </a:bodyPr>
          <a:lstStyle/>
          <a:p>
            <a:r>
              <a:rPr lang="ru-RU" dirty="0"/>
              <a:t>В тексте работы есть </a:t>
            </a:r>
            <a:r>
              <a:rPr lang="ru-RU" b="1" u="sng" dirty="0"/>
              <a:t>ТОЛЬКО ДВА </a:t>
            </a:r>
            <a:r>
              <a:rPr lang="ru-RU" dirty="0"/>
              <a:t>вида иллюстраций: таблицы и рисунки</a:t>
            </a:r>
          </a:p>
          <a:p>
            <a:r>
              <a:rPr lang="ru-RU" dirty="0"/>
              <a:t>Нумерация таблиц и рисунков должна быть сквозной для всего текста выпускной квалификационной работы. Порядковый номер таблицы (арабскими цифрами) проставляется в правом верхнем углу над ее названием. В каждой таблице следует указывать единицы измерения показателей и период времени, к которому относятся данные.</a:t>
            </a:r>
          </a:p>
          <a:p>
            <a:pPr marL="0" indent="0" algn="r">
              <a:buNone/>
            </a:pPr>
            <a:r>
              <a:rPr lang="en-US" sz="1400" dirty="0"/>
              <a:t>)</a:t>
            </a:r>
          </a:p>
          <a:p>
            <a:pPr marL="0" indent="0">
              <a:buNone/>
            </a:pPr>
            <a:endParaRPr lang="en-US" dirty="0"/>
          </a:p>
          <a:p>
            <a:pPr marL="0" indent="0">
              <a:buNone/>
            </a:pP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4072941981"/>
              </p:ext>
            </p:extLst>
          </p:nvPr>
        </p:nvGraphicFramePr>
        <p:xfrm>
          <a:off x="1781743" y="5724804"/>
          <a:ext cx="8128002" cy="1010920"/>
        </p:xfrm>
        <a:graphic>
          <a:graphicData uri="http://schemas.openxmlformats.org/drawingml/2006/table">
            <a:tbl>
              <a:tblPr firstRow="1" bandRow="1">
                <a:tableStyleId>{5940675A-B579-460E-94D1-54222C63F5DA}</a:tableStyleId>
              </a:tblPr>
              <a:tblGrid>
                <a:gridCol w="855579">
                  <a:extLst>
                    <a:ext uri="{9D8B030D-6E8A-4147-A177-3AD203B41FA5}">
                      <a16:colId xmlns:a16="http://schemas.microsoft.com/office/drawing/2014/main" val="20000"/>
                    </a:ext>
                  </a:extLst>
                </a:gridCol>
                <a:gridCol w="1853755">
                  <a:extLst>
                    <a:ext uri="{9D8B030D-6E8A-4147-A177-3AD203B41FA5}">
                      <a16:colId xmlns:a16="http://schemas.microsoft.com/office/drawing/2014/main" val="20001"/>
                    </a:ext>
                  </a:extLst>
                </a:gridCol>
                <a:gridCol w="1354667">
                  <a:extLst>
                    <a:ext uri="{9D8B030D-6E8A-4147-A177-3AD203B41FA5}">
                      <a16:colId xmlns:a16="http://schemas.microsoft.com/office/drawing/2014/main" val="20002"/>
                    </a:ext>
                  </a:extLst>
                </a:gridCol>
                <a:gridCol w="1354667">
                  <a:extLst>
                    <a:ext uri="{9D8B030D-6E8A-4147-A177-3AD203B41FA5}">
                      <a16:colId xmlns:a16="http://schemas.microsoft.com/office/drawing/2014/main" val="20003"/>
                    </a:ext>
                  </a:extLst>
                </a:gridCol>
                <a:gridCol w="1354667">
                  <a:extLst>
                    <a:ext uri="{9D8B030D-6E8A-4147-A177-3AD203B41FA5}">
                      <a16:colId xmlns:a16="http://schemas.microsoft.com/office/drawing/2014/main" val="20004"/>
                    </a:ext>
                  </a:extLst>
                </a:gridCol>
                <a:gridCol w="1354667">
                  <a:extLst>
                    <a:ext uri="{9D8B030D-6E8A-4147-A177-3AD203B41FA5}">
                      <a16:colId xmlns:a16="http://schemas.microsoft.com/office/drawing/2014/main" val="20005"/>
                    </a:ext>
                  </a:extLst>
                </a:gridCol>
              </a:tblGrid>
              <a:tr h="370840">
                <a:tc>
                  <a:txBody>
                    <a:bodyPr/>
                    <a:lstStyle/>
                    <a:p>
                      <a:r>
                        <a:rPr lang="en-US" sz="1200" dirty="0"/>
                        <a:t>Rank</a:t>
                      </a:r>
                      <a:r>
                        <a:rPr lang="en-US" sz="1200" baseline="0" dirty="0"/>
                        <a:t> </a:t>
                      </a:r>
                      <a:endParaRPr lang="ru-RU" sz="1200" dirty="0">
                        <a:solidFill>
                          <a:schemeClr val="tx1"/>
                        </a:solidFill>
                      </a:endParaRPr>
                    </a:p>
                  </a:txBody>
                  <a:tcPr/>
                </a:tc>
                <a:tc>
                  <a:txBody>
                    <a:bodyPr/>
                    <a:lstStyle/>
                    <a:p>
                      <a:r>
                        <a:rPr lang="en-US" sz="1200" dirty="0"/>
                        <a:t>Brand</a:t>
                      </a:r>
                      <a:endParaRPr lang="ru-RU" sz="1200" dirty="0">
                        <a:solidFill>
                          <a:schemeClr val="tx1"/>
                        </a:solidFill>
                      </a:endParaRPr>
                    </a:p>
                  </a:txBody>
                  <a:tcPr/>
                </a:tc>
                <a:tc>
                  <a:txBody>
                    <a:bodyPr/>
                    <a:lstStyle/>
                    <a:p>
                      <a:r>
                        <a:rPr lang="en-US" sz="1200" dirty="0"/>
                        <a:t>Country  of origin of Brand</a:t>
                      </a:r>
                      <a:endParaRPr lang="ru-RU" sz="1200" dirty="0">
                        <a:solidFill>
                          <a:schemeClr val="tx1"/>
                        </a:solidFill>
                      </a:endParaRPr>
                    </a:p>
                  </a:txBody>
                  <a:tcPr/>
                </a:tc>
                <a:tc>
                  <a:txBody>
                    <a:bodyPr/>
                    <a:lstStyle/>
                    <a:p>
                      <a:r>
                        <a:rPr lang="en-US" sz="1200" dirty="0"/>
                        <a:t>The brand value for 2012</a:t>
                      </a:r>
                    </a:p>
                    <a:p>
                      <a:r>
                        <a:rPr lang="en-US" sz="1200" dirty="0"/>
                        <a:t>($ </a:t>
                      </a:r>
                      <a:r>
                        <a:rPr lang="en-US" sz="1200" dirty="0" err="1"/>
                        <a:t>bln</a:t>
                      </a:r>
                      <a:r>
                        <a:rPr lang="en-US" sz="1200" dirty="0"/>
                        <a:t>)</a:t>
                      </a:r>
                      <a:endParaRPr lang="ru-RU" sz="1200" dirty="0">
                        <a:solidFill>
                          <a:schemeClr val="tx1"/>
                        </a:solidFill>
                      </a:endParaRPr>
                    </a:p>
                  </a:txBody>
                  <a:tcPr/>
                </a:tc>
                <a:tc>
                  <a:txBody>
                    <a:bodyPr/>
                    <a:lstStyle/>
                    <a:p>
                      <a:r>
                        <a:rPr lang="en-US" sz="1200" dirty="0"/>
                        <a:t>The brand value for 2013</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a:t>
                      </a:r>
                      <a:r>
                        <a:rPr lang="en-US" sz="1200" baseline="0" dirty="0"/>
                        <a:t> </a:t>
                      </a:r>
                      <a:r>
                        <a:rPr lang="en-US" sz="1200" baseline="0" dirty="0" err="1"/>
                        <a:t>bln</a:t>
                      </a:r>
                      <a:r>
                        <a:rPr lang="en-US" sz="1200" baseline="0" dirty="0"/>
                        <a:t>)</a:t>
                      </a:r>
                      <a:endParaRPr lang="ru-RU" sz="1200" dirty="0">
                        <a:solidFill>
                          <a:schemeClr val="tx1"/>
                        </a:solidFill>
                      </a:endParaRPr>
                    </a:p>
                  </a:txBody>
                  <a:tcPr/>
                </a:tc>
                <a:tc>
                  <a:txBody>
                    <a:bodyPr/>
                    <a:lstStyle/>
                    <a:p>
                      <a:r>
                        <a:rPr lang="en-US" sz="1200" dirty="0"/>
                        <a:t>The difference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 ($</a:t>
                      </a:r>
                      <a:r>
                        <a:rPr lang="en-US" sz="1200" baseline="0" dirty="0"/>
                        <a:t> </a:t>
                      </a:r>
                      <a:r>
                        <a:rPr lang="en-US" sz="1200" baseline="0" dirty="0" err="1"/>
                        <a:t>bln</a:t>
                      </a:r>
                      <a:r>
                        <a:rPr lang="en-US" sz="1200" baseline="0" dirty="0"/>
                        <a:t>)</a:t>
                      </a:r>
                      <a:endParaRPr lang="ru-RU" sz="1200" dirty="0"/>
                    </a:p>
                    <a:p>
                      <a:endParaRPr lang="ru-RU" sz="1200" dirty="0">
                        <a:solidFill>
                          <a:schemeClr val="tx1"/>
                        </a:solidFill>
                      </a:endParaRPr>
                    </a:p>
                  </a:txBody>
                  <a:tcPr/>
                </a:tc>
                <a:extLst>
                  <a:ext uri="{0D108BD9-81ED-4DB2-BD59-A6C34878D82A}">
                    <a16:rowId xmlns:a16="http://schemas.microsoft.com/office/drawing/2014/main" val="10000"/>
                  </a:ext>
                </a:extLst>
              </a:tr>
              <a:tr h="370840">
                <a:tc>
                  <a:txBody>
                    <a:bodyPr/>
                    <a:lstStyle/>
                    <a:p>
                      <a:endParaRPr lang="ru-RU" sz="1200" dirty="0">
                        <a:solidFill>
                          <a:schemeClr val="tx1"/>
                        </a:solidFill>
                      </a:endParaRPr>
                    </a:p>
                  </a:txBody>
                  <a:tcPr/>
                </a:tc>
                <a:tc>
                  <a:txBody>
                    <a:bodyPr/>
                    <a:lstStyle/>
                    <a:p>
                      <a:endParaRPr lang="ru-RU" sz="1200" dirty="0">
                        <a:solidFill>
                          <a:schemeClr val="tx1"/>
                        </a:solidFill>
                      </a:endParaRPr>
                    </a:p>
                  </a:txBody>
                  <a:tcPr/>
                </a:tc>
                <a:tc>
                  <a:txBody>
                    <a:bodyPr/>
                    <a:lstStyle/>
                    <a:p>
                      <a:endParaRPr lang="ru-RU" sz="1200" dirty="0">
                        <a:solidFill>
                          <a:schemeClr val="tx1"/>
                        </a:solidFill>
                      </a:endParaRPr>
                    </a:p>
                  </a:txBody>
                  <a:tcPr/>
                </a:tc>
                <a:tc>
                  <a:txBody>
                    <a:bodyPr/>
                    <a:lstStyle/>
                    <a:p>
                      <a:endParaRPr lang="ru-RU" sz="1200" dirty="0">
                        <a:solidFill>
                          <a:schemeClr val="tx1"/>
                        </a:solidFill>
                      </a:endParaRPr>
                    </a:p>
                  </a:txBody>
                  <a:tcPr/>
                </a:tc>
                <a:tc>
                  <a:txBody>
                    <a:bodyPr/>
                    <a:lstStyle/>
                    <a:p>
                      <a:endParaRPr lang="ru-RU" sz="1200" dirty="0">
                        <a:solidFill>
                          <a:schemeClr val="tx1"/>
                        </a:solidFill>
                      </a:endParaRPr>
                    </a:p>
                  </a:txBody>
                  <a:tcPr/>
                </a:tc>
                <a:tc>
                  <a:txBody>
                    <a:bodyPr/>
                    <a:lstStyle/>
                    <a:p>
                      <a:endParaRPr lang="ru-RU" sz="1200" dirty="0">
                        <a:solidFill>
                          <a:schemeClr val="tx1"/>
                        </a:solidFill>
                      </a:endParaRPr>
                    </a:p>
                  </a:txBody>
                  <a:tcPr/>
                </a:tc>
                <a:extLst>
                  <a:ext uri="{0D108BD9-81ED-4DB2-BD59-A6C34878D82A}">
                    <a16:rowId xmlns:a16="http://schemas.microsoft.com/office/drawing/2014/main" val="10001"/>
                  </a:ext>
                </a:extLst>
              </a:tr>
            </a:tbl>
          </a:graphicData>
        </a:graphic>
      </p:graphicFrame>
      <p:sp>
        <p:nvSpPr>
          <p:cNvPr id="5" name="Прямоугольник 4"/>
          <p:cNvSpPr/>
          <p:nvPr/>
        </p:nvSpPr>
        <p:spPr>
          <a:xfrm>
            <a:off x="1809549" y="4953001"/>
            <a:ext cx="8152598" cy="56789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r"/>
            <a:r>
              <a:rPr lang="en-US" dirty="0"/>
              <a:t>Table 1. </a:t>
            </a:r>
            <a:r>
              <a:rPr lang="ru-RU" dirty="0"/>
              <a:t> - </a:t>
            </a:r>
            <a:r>
              <a:rPr lang="en-US" dirty="0"/>
              <a:t>The brand values of the best Global brands </a:t>
            </a:r>
          </a:p>
          <a:p>
            <a:pPr algn="r"/>
            <a:r>
              <a:rPr lang="en-US" sz="1100" dirty="0"/>
              <a:t>(source: </a:t>
            </a:r>
            <a:r>
              <a:rPr lang="en-US" sz="1100" dirty="0" err="1"/>
              <a:t>Interbrand</a:t>
            </a:r>
            <a:r>
              <a:rPr lang="en-US" sz="1100" dirty="0"/>
              <a:t>, 2013</a:t>
            </a:r>
            <a:endParaRPr lang="ru-RU" dirty="0"/>
          </a:p>
        </p:txBody>
      </p:sp>
      <p:sp>
        <p:nvSpPr>
          <p:cNvPr id="6" name="Овал 5"/>
          <p:cNvSpPr/>
          <p:nvPr/>
        </p:nvSpPr>
        <p:spPr>
          <a:xfrm>
            <a:off x="8515350" y="5924550"/>
            <a:ext cx="990600" cy="381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cxnSp>
        <p:nvCxnSpPr>
          <p:cNvPr id="8" name="Прямая со стрелкой 7"/>
          <p:cNvCxnSpPr/>
          <p:nvPr/>
        </p:nvCxnSpPr>
        <p:spPr>
          <a:xfrm flipH="1">
            <a:off x="9582150" y="5924550"/>
            <a:ext cx="1352550" cy="1428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0144257" y="5401638"/>
            <a:ext cx="1304396" cy="523220"/>
          </a:xfrm>
          <a:prstGeom prst="rect">
            <a:avLst/>
          </a:prstGeom>
          <a:noFill/>
        </p:spPr>
        <p:txBody>
          <a:bodyPr wrap="none" rtlCol="0">
            <a:spAutoFit/>
          </a:bodyPr>
          <a:lstStyle/>
          <a:p>
            <a:r>
              <a:rPr lang="ru-RU" sz="1400" i="1" dirty="0" err="1">
                <a:solidFill>
                  <a:schemeClr val="tx2">
                    <a:lumMod val="75000"/>
                  </a:schemeClr>
                </a:solidFill>
              </a:rPr>
              <a:t>Ед.измерения</a:t>
            </a:r>
            <a:r>
              <a:rPr lang="ru-RU" sz="1400" i="1" dirty="0">
                <a:solidFill>
                  <a:schemeClr val="tx2">
                    <a:lumMod val="75000"/>
                  </a:schemeClr>
                </a:solidFill>
              </a:rPr>
              <a:t> </a:t>
            </a:r>
          </a:p>
          <a:p>
            <a:r>
              <a:rPr lang="ru-RU" sz="1400" i="1" dirty="0">
                <a:solidFill>
                  <a:schemeClr val="tx2">
                    <a:lumMod val="75000"/>
                  </a:schemeClr>
                </a:solidFill>
              </a:rPr>
              <a:t>показателя</a:t>
            </a:r>
          </a:p>
        </p:txBody>
      </p:sp>
      <p:cxnSp>
        <p:nvCxnSpPr>
          <p:cNvPr id="11" name="Прямая со стрелкой 10"/>
          <p:cNvCxnSpPr>
            <a:stCxn id="13" idx="3"/>
          </p:cNvCxnSpPr>
          <p:nvPr/>
        </p:nvCxnSpPr>
        <p:spPr>
          <a:xfrm>
            <a:off x="3315017" y="5106890"/>
            <a:ext cx="1295083" cy="83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627439" y="4953001"/>
            <a:ext cx="1687578" cy="307777"/>
          </a:xfrm>
          <a:prstGeom prst="rect">
            <a:avLst/>
          </a:prstGeom>
          <a:noFill/>
        </p:spPr>
        <p:txBody>
          <a:bodyPr wrap="none" rtlCol="0">
            <a:spAutoFit/>
          </a:bodyPr>
          <a:lstStyle/>
          <a:p>
            <a:r>
              <a:rPr lang="ru-RU" sz="1400" i="1" dirty="0">
                <a:solidFill>
                  <a:schemeClr val="tx2">
                    <a:lumMod val="75000"/>
                  </a:schemeClr>
                </a:solidFill>
              </a:rPr>
              <a:t>Название таблицы</a:t>
            </a:r>
          </a:p>
        </p:txBody>
      </p:sp>
      <p:cxnSp>
        <p:nvCxnSpPr>
          <p:cNvPr id="16" name="Прямая со стрелкой 15"/>
          <p:cNvCxnSpPr/>
          <p:nvPr/>
        </p:nvCxnSpPr>
        <p:spPr>
          <a:xfrm>
            <a:off x="1343025" y="5724804"/>
            <a:ext cx="438718" cy="3426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719" y="5497078"/>
            <a:ext cx="2473947" cy="307777"/>
          </a:xfrm>
          <a:prstGeom prst="rect">
            <a:avLst/>
          </a:prstGeom>
          <a:noFill/>
        </p:spPr>
        <p:txBody>
          <a:bodyPr wrap="none" rtlCol="0">
            <a:spAutoFit/>
          </a:bodyPr>
          <a:lstStyle/>
          <a:p>
            <a:r>
              <a:rPr lang="ru-RU" sz="1400" i="1" dirty="0">
                <a:solidFill>
                  <a:schemeClr val="tx2">
                    <a:lumMod val="75000"/>
                  </a:schemeClr>
                </a:solidFill>
              </a:rPr>
              <a:t>Все колонки имеют названия</a:t>
            </a:r>
          </a:p>
        </p:txBody>
      </p:sp>
      <p:sp>
        <p:nvSpPr>
          <p:cNvPr id="19" name="Дата 18"/>
          <p:cNvSpPr>
            <a:spLocks noGrp="1"/>
          </p:cNvSpPr>
          <p:nvPr>
            <p:ph type="dt" sz="half" idx="10"/>
          </p:nvPr>
        </p:nvSpPr>
        <p:spPr/>
        <p:txBody>
          <a:bodyPr/>
          <a:lstStyle/>
          <a:p>
            <a:fld id="{E34A1453-3D31-4AF5-913D-C779AF913514}" type="datetime1">
              <a:rPr lang="ru-RU" smtClean="0"/>
              <a:t>27.04.2020</a:t>
            </a:fld>
            <a:endParaRPr lang="ru-RU"/>
          </a:p>
        </p:txBody>
      </p:sp>
      <p:sp>
        <p:nvSpPr>
          <p:cNvPr id="20" name="Нижний колонтитул 19"/>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2797731968"/>
      </p:ext>
    </p:extLst>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Правила оформления таблиц, рисунков</a:t>
            </a:r>
          </a:p>
        </p:txBody>
      </p:sp>
      <p:sp>
        <p:nvSpPr>
          <p:cNvPr id="3" name="Объект 2"/>
          <p:cNvSpPr>
            <a:spLocks noGrp="1"/>
          </p:cNvSpPr>
          <p:nvPr>
            <p:ph sz="quarter" idx="1"/>
          </p:nvPr>
        </p:nvSpPr>
        <p:spPr>
          <a:xfrm>
            <a:off x="504825" y="1644734"/>
            <a:ext cx="10782299" cy="1794694"/>
          </a:xfrm>
        </p:spPr>
        <p:txBody>
          <a:bodyPr>
            <a:normAutofit fontScale="77500" lnSpcReduction="20000"/>
          </a:bodyPr>
          <a:lstStyle/>
          <a:p>
            <a:r>
              <a:rPr lang="ru-RU" dirty="0"/>
              <a:t>Порядковый номер рисунка (арабскими цифрами) и его название проставляются </a:t>
            </a:r>
            <a:r>
              <a:rPr lang="ru-RU" b="1" dirty="0"/>
              <a:t>под рисунком</a:t>
            </a:r>
            <a:r>
              <a:rPr lang="ru-RU" dirty="0"/>
              <a:t>. При построении графиков, диаграмм по осям координат вводятся соответствующие показатели, буквенные обозначения которых выносятся на концы координатных осей, фиксируемые стрелками. Все диаграммы, графики в тексте называются «рисунок» (</a:t>
            </a:r>
            <a:r>
              <a:rPr lang="en-US" dirty="0"/>
              <a:t>figure)</a:t>
            </a:r>
          </a:p>
          <a:p>
            <a:endParaRPr lang="ru-RU" dirty="0"/>
          </a:p>
        </p:txBody>
      </p:sp>
      <p:pic>
        <p:nvPicPr>
          <p:cNvPr id="1026" name="Picture 2" descr="http://www.htmab.com/wp-content/uploads/2013/06/Total-Product-R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4926" y="3155298"/>
            <a:ext cx="2521786" cy="252178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591425" y="5677084"/>
            <a:ext cx="4096639" cy="1077218"/>
          </a:xfrm>
          <a:prstGeom prst="rect">
            <a:avLst/>
          </a:prstGeom>
          <a:noFill/>
        </p:spPr>
        <p:txBody>
          <a:bodyPr wrap="square" rtlCol="0">
            <a:spAutoFit/>
          </a:bodyPr>
          <a:lstStyle/>
          <a:p>
            <a:r>
              <a:rPr lang="en-US" sz="1600" i="1" dirty="0"/>
              <a:t>Fig.1. The </a:t>
            </a:r>
            <a:r>
              <a:rPr lang="en-US" sz="1600" i="1" dirty="0" err="1"/>
              <a:t>multiatribute</a:t>
            </a:r>
            <a:r>
              <a:rPr lang="en-US" sz="1600" i="1" dirty="0"/>
              <a:t> model of product, designed by </a:t>
            </a:r>
            <a:r>
              <a:rPr lang="en-US" sz="1600" i="1" dirty="0" err="1"/>
              <a:t>P.Kotler</a:t>
            </a:r>
            <a:r>
              <a:rPr lang="en-US" sz="1600" i="1" dirty="0"/>
              <a:t> (</a:t>
            </a:r>
            <a:r>
              <a:rPr lang="en-US" sz="1100" i="1" dirty="0"/>
              <a:t>Source</a:t>
            </a:r>
            <a:r>
              <a:rPr lang="en-US" sz="1600" i="1" dirty="0"/>
              <a:t>  Kotler Ph., Keller R.L. Marketing management, 15-th edition. - Prentice Hall Int. 2018,  p. 68) </a:t>
            </a:r>
            <a:endParaRPr lang="ru-RU" sz="1600" i="1" dirty="0"/>
          </a:p>
        </p:txBody>
      </p:sp>
      <p:pic>
        <p:nvPicPr>
          <p:cNvPr id="5" name="Рисунок 4"/>
          <p:cNvPicPr>
            <a:picLocks noChangeAspect="1"/>
          </p:cNvPicPr>
          <p:nvPr/>
        </p:nvPicPr>
        <p:blipFill>
          <a:blip r:embed="rId3"/>
          <a:stretch>
            <a:fillRect/>
          </a:stretch>
        </p:blipFill>
        <p:spPr>
          <a:xfrm>
            <a:off x="407069" y="3520001"/>
            <a:ext cx="5072312" cy="1792379"/>
          </a:xfrm>
          <a:prstGeom prst="rect">
            <a:avLst/>
          </a:prstGeom>
        </p:spPr>
      </p:pic>
      <p:sp>
        <p:nvSpPr>
          <p:cNvPr id="6" name="TextBox 5"/>
          <p:cNvSpPr txBox="1"/>
          <p:nvPr/>
        </p:nvSpPr>
        <p:spPr>
          <a:xfrm>
            <a:off x="333375" y="5475171"/>
            <a:ext cx="5561779" cy="738664"/>
          </a:xfrm>
          <a:prstGeom prst="rect">
            <a:avLst/>
          </a:prstGeom>
          <a:noFill/>
        </p:spPr>
        <p:txBody>
          <a:bodyPr wrap="none" rtlCol="0">
            <a:spAutoFit/>
          </a:bodyPr>
          <a:lstStyle/>
          <a:p>
            <a:r>
              <a:rPr lang="en-US" sz="1400" i="1" dirty="0"/>
              <a:t>Fig. 2.3. Distribution of the respondent's opinion on Q:</a:t>
            </a:r>
          </a:p>
          <a:p>
            <a:r>
              <a:rPr lang="en-US" sz="1400" i="1" dirty="0"/>
              <a:t>“Does the ownership of EV have advantages over ownership of gasoline car?”</a:t>
            </a:r>
          </a:p>
          <a:p>
            <a:r>
              <a:rPr lang="en-US" sz="1400" i="1" dirty="0"/>
              <a:t>Source: composed by author</a:t>
            </a:r>
          </a:p>
        </p:txBody>
      </p:sp>
      <p:sp>
        <p:nvSpPr>
          <p:cNvPr id="7" name="Дата 6"/>
          <p:cNvSpPr>
            <a:spLocks noGrp="1"/>
          </p:cNvSpPr>
          <p:nvPr>
            <p:ph type="dt" sz="half" idx="10"/>
          </p:nvPr>
        </p:nvSpPr>
        <p:spPr/>
        <p:txBody>
          <a:bodyPr/>
          <a:lstStyle/>
          <a:p>
            <a:fld id="{273BBD32-42D2-4193-96D2-4EECD659F4FC}" type="datetime1">
              <a:rPr lang="ru-RU" smtClean="0"/>
              <a:t>27.04.2020</a:t>
            </a:fld>
            <a:endParaRPr lang="ru-RU"/>
          </a:p>
        </p:txBody>
      </p:sp>
      <p:sp>
        <p:nvSpPr>
          <p:cNvPr id="8" name="Нижний колонтитул 7"/>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2740836168"/>
      </p:ext>
    </p:extLst>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Theory and practice correlation</a:t>
            </a:r>
            <a:endParaRPr lang="ru-RU" dirty="0"/>
          </a:p>
        </p:txBody>
      </p:sp>
      <p:sp>
        <p:nvSpPr>
          <p:cNvPr id="3" name="Объект 2"/>
          <p:cNvSpPr>
            <a:spLocks noGrp="1"/>
          </p:cNvSpPr>
          <p:nvPr>
            <p:ph sz="quarter" idx="1"/>
          </p:nvPr>
        </p:nvSpPr>
        <p:spPr/>
        <p:txBody>
          <a:bodyPr/>
          <a:lstStyle/>
          <a:p>
            <a:r>
              <a:rPr lang="en-US" dirty="0"/>
              <a:t>Case analysis and solution of an </a:t>
            </a:r>
            <a:r>
              <a:rPr lang="en-US" b="1" dirty="0"/>
              <a:t>authentic company problem </a:t>
            </a:r>
            <a:r>
              <a:rPr lang="en-US" dirty="0"/>
              <a:t>with application of profound theoretical analysis on the basis of </a:t>
            </a:r>
            <a:r>
              <a:rPr lang="en-US" b="1" i="1" dirty="0"/>
              <a:t>desk</a:t>
            </a:r>
            <a:r>
              <a:rPr lang="en-US" dirty="0"/>
              <a:t> (literature and companies documents review and analysis)  and </a:t>
            </a:r>
            <a:r>
              <a:rPr lang="en-US" i="1" dirty="0"/>
              <a:t>field</a:t>
            </a:r>
            <a:r>
              <a:rPr lang="en-US" dirty="0"/>
              <a:t> research. Providing sufficient evidence of the effectiveness of the recommended solution.</a:t>
            </a:r>
          </a:p>
          <a:p>
            <a:r>
              <a:rPr lang="en-US" dirty="0"/>
              <a:t>Compulsory calculation part with the analysis and processing of statistical data. Defining trends and patterns; describing the reasons that stand behind them.</a:t>
            </a:r>
            <a:endParaRPr lang="ru-RU" dirty="0"/>
          </a:p>
          <a:p>
            <a:endParaRPr lang="ru-RU" dirty="0"/>
          </a:p>
        </p:txBody>
      </p:sp>
      <p:sp>
        <p:nvSpPr>
          <p:cNvPr id="4" name="Дата 3"/>
          <p:cNvSpPr>
            <a:spLocks noGrp="1"/>
          </p:cNvSpPr>
          <p:nvPr>
            <p:ph type="dt" sz="half" idx="10"/>
          </p:nvPr>
        </p:nvSpPr>
        <p:spPr/>
        <p:txBody>
          <a:bodyPr/>
          <a:lstStyle/>
          <a:p>
            <a:fld id="{E1FD42B6-C926-4CA3-A3D8-4E035DEFAE9C}"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1936385609"/>
      </p:ext>
    </p:extLst>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Introduction and methodology</a:t>
            </a:r>
            <a:endParaRPr lang="ru-RU" dirty="0"/>
          </a:p>
        </p:txBody>
      </p:sp>
      <p:sp>
        <p:nvSpPr>
          <p:cNvPr id="3" name="Объект 2"/>
          <p:cNvSpPr>
            <a:spLocks noGrp="1"/>
          </p:cNvSpPr>
          <p:nvPr>
            <p:ph sz="quarter" idx="1"/>
          </p:nvPr>
        </p:nvSpPr>
        <p:spPr/>
        <p:txBody>
          <a:bodyPr>
            <a:normAutofit fontScale="85000" lnSpcReduction="10000"/>
          </a:bodyPr>
          <a:lstStyle/>
          <a:p>
            <a:r>
              <a:rPr lang="en-GB" dirty="0"/>
              <a:t>The purpose of the introduction is to set the scene and lead the reader towards the central idea of your graduation assignment, i.e. your Thesis Statement, which should literally be the final sentence of the first part of this opening chapter.  Do not mention your Thesis Statement as a separate paragraph; it should be the logical outcome of your introduction and be an organic part of it!</a:t>
            </a:r>
          </a:p>
          <a:p>
            <a:pPr lvl="1"/>
            <a:r>
              <a:rPr lang="en-GB" dirty="0"/>
              <a:t>Ex. </a:t>
            </a:r>
            <a:r>
              <a:rPr lang="en-US" dirty="0"/>
              <a:t>Thus, in order to face environmental challenges and satisfy consumer concerns, Mercedes Benz has to electrify its product range and launch the fully electric vehicle EQC on the Russian market.</a:t>
            </a:r>
            <a:endParaRPr lang="ru-RU" dirty="0"/>
          </a:p>
          <a:p>
            <a:r>
              <a:rPr lang="en-US" dirty="0"/>
              <a:t>Methodology part is describing the combination of research and analysis methods used in the research (desk and field research in general), the particular methods of desk research (content-analysis), and field research (expert interviews, focus groups, surveys, online questionnaire or combination of these)</a:t>
            </a:r>
            <a:endParaRPr lang="ru-RU" dirty="0"/>
          </a:p>
        </p:txBody>
      </p:sp>
      <p:sp>
        <p:nvSpPr>
          <p:cNvPr id="4" name="Дата 3"/>
          <p:cNvSpPr>
            <a:spLocks noGrp="1"/>
          </p:cNvSpPr>
          <p:nvPr>
            <p:ph type="dt" sz="half" idx="10"/>
          </p:nvPr>
        </p:nvSpPr>
        <p:spPr/>
        <p:txBody>
          <a:bodyPr/>
          <a:lstStyle/>
          <a:p>
            <a:fld id="{DC577844-0831-4420-B065-12399D93B4F3}"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2903310760"/>
      </p:ext>
    </p:extLst>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ВКР  (выпускная квалификационная работа) = дипломная работа</a:t>
            </a:r>
          </a:p>
        </p:txBody>
      </p:sp>
      <p:sp>
        <p:nvSpPr>
          <p:cNvPr id="3" name="Объект 2"/>
          <p:cNvSpPr>
            <a:spLocks noGrp="1"/>
          </p:cNvSpPr>
          <p:nvPr>
            <p:ph sz="quarter" idx="1"/>
          </p:nvPr>
        </p:nvSpPr>
        <p:spPr/>
        <p:txBody>
          <a:bodyPr>
            <a:normAutofit lnSpcReduction="10000"/>
          </a:bodyPr>
          <a:lstStyle/>
          <a:p>
            <a:r>
              <a:rPr lang="ru-RU" b="1" dirty="0"/>
              <a:t>ВКР студентов факультета </a:t>
            </a:r>
            <a:r>
              <a:rPr lang="ru-RU" b="1" dirty="0" err="1"/>
              <a:t>МШБи</a:t>
            </a:r>
            <a:r>
              <a:rPr lang="ru-RU" b="1" dirty="0"/>
              <a:t> МЭ на английском языке </a:t>
            </a:r>
            <a:r>
              <a:rPr lang="ru-RU" dirty="0"/>
              <a:t>содержат три основных элемента: </a:t>
            </a:r>
            <a:r>
              <a:rPr lang="ru-RU" i="1" dirty="0"/>
              <a:t>теоретический анализ, эмпирическое исследование и разработку практических рекомендаций</a:t>
            </a:r>
            <a:r>
              <a:rPr lang="ru-RU" dirty="0"/>
              <a:t> по теме ВКР в области маркетинга</a:t>
            </a:r>
          </a:p>
          <a:p>
            <a:r>
              <a:rPr lang="ru-RU" dirty="0"/>
              <a:t> </a:t>
            </a:r>
            <a:r>
              <a:rPr lang="ru-RU" b="1" i="1" dirty="0"/>
              <a:t>Обязательным требованием к ВКР бакалавра</a:t>
            </a:r>
            <a:r>
              <a:rPr lang="ru-RU" dirty="0"/>
              <a:t> является </a:t>
            </a:r>
            <a:r>
              <a:rPr lang="ru-RU" u="sng" dirty="0"/>
              <a:t>демонстрация овладения студентом научными знаниями по избранной теме</a:t>
            </a:r>
            <a:r>
              <a:rPr lang="ru-RU" dirty="0"/>
              <a:t>. В ней должен содержаться обзор научной литературы, должны быть освещены основные анализируемые проблемы, а также продемонстрировано знание основных точек зрения и концепций по данной тематике.</a:t>
            </a:r>
          </a:p>
          <a:p>
            <a:endParaRPr lang="ru-RU" dirty="0"/>
          </a:p>
        </p:txBody>
      </p:sp>
      <p:sp>
        <p:nvSpPr>
          <p:cNvPr id="4" name="Дата 3"/>
          <p:cNvSpPr>
            <a:spLocks noGrp="1"/>
          </p:cNvSpPr>
          <p:nvPr>
            <p:ph type="dt" sz="half" idx="10"/>
          </p:nvPr>
        </p:nvSpPr>
        <p:spPr/>
        <p:txBody>
          <a:bodyPr/>
          <a:lstStyle/>
          <a:p>
            <a:fld id="{E891EE4F-0EF8-48A5-9C10-84C492AE2644}"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3841272012"/>
      </p:ext>
    </p:extLst>
  </p:cSld>
  <p:clrMapOvr>
    <a:masterClrMapping/>
  </p:clrMapOvr>
  <p:transition>
    <p:dissolv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Introduction should contain the Goal, object and subject of the Thesis</a:t>
            </a:r>
            <a:endParaRPr lang="ru-RU" dirty="0"/>
          </a:p>
        </p:txBody>
      </p:sp>
      <p:sp>
        <p:nvSpPr>
          <p:cNvPr id="3" name="Объект 2"/>
          <p:cNvSpPr>
            <a:spLocks noGrp="1"/>
          </p:cNvSpPr>
          <p:nvPr>
            <p:ph sz="quarter" idx="1"/>
          </p:nvPr>
        </p:nvSpPr>
        <p:spPr/>
        <p:txBody>
          <a:bodyPr>
            <a:normAutofit fontScale="92500" lnSpcReduction="10000"/>
          </a:bodyPr>
          <a:lstStyle/>
          <a:p>
            <a:r>
              <a:rPr lang="en-US" b="1" i="1" dirty="0"/>
              <a:t>The main goal </a:t>
            </a:r>
            <a:r>
              <a:rPr lang="en-US" dirty="0"/>
              <a:t>of this work is to develop the marketing plan for the launch of the new fully electric vehicle Mercedes Benz EQC to the Russian market. To achieve this goal such sub-goals were determined:</a:t>
            </a:r>
          </a:p>
          <a:p>
            <a:pPr lvl="1"/>
            <a:r>
              <a:rPr lang="en-US" dirty="0"/>
              <a:t>To identify customer preferences with regards to cars</a:t>
            </a:r>
          </a:p>
          <a:p>
            <a:pPr lvl="1"/>
            <a:r>
              <a:rPr lang="en-US" dirty="0"/>
              <a:t>To evaluate the attitude towards the overall concept of electro mobility and electric vehicles in particular</a:t>
            </a:r>
          </a:p>
          <a:p>
            <a:pPr lvl="1"/>
            <a:r>
              <a:rPr lang="en-US" dirty="0"/>
              <a:t>To find out the barriers for purchasing the electric cars</a:t>
            </a:r>
          </a:p>
          <a:p>
            <a:r>
              <a:rPr lang="en-US" b="1" i="1" dirty="0"/>
              <a:t>The object </a:t>
            </a:r>
            <a:r>
              <a:rPr lang="en-US" dirty="0"/>
              <a:t>of the work is the joint stock company “Mercedes Benz Russia”, the official subsidiary of the German company Daimler AG.</a:t>
            </a:r>
          </a:p>
          <a:p>
            <a:r>
              <a:rPr lang="en-US" b="1" i="1" dirty="0"/>
              <a:t>The subject </a:t>
            </a:r>
            <a:r>
              <a:rPr lang="en-US" dirty="0"/>
              <a:t>of the given graduation assignment is the product launch of the electric vehicle by means of creation of the marketing plan.</a:t>
            </a:r>
          </a:p>
          <a:p>
            <a:endParaRPr lang="ru-RU" dirty="0"/>
          </a:p>
        </p:txBody>
      </p:sp>
      <p:sp>
        <p:nvSpPr>
          <p:cNvPr id="4" name="Дата 3"/>
          <p:cNvSpPr>
            <a:spLocks noGrp="1"/>
          </p:cNvSpPr>
          <p:nvPr>
            <p:ph type="dt" sz="half" idx="10"/>
          </p:nvPr>
        </p:nvSpPr>
        <p:spPr/>
        <p:txBody>
          <a:bodyPr/>
          <a:lstStyle/>
          <a:p>
            <a:fld id="{C05EF848-872D-4388-B878-A8C0C46F26D2}"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3740575871"/>
      </p:ext>
    </p:extLst>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Main body</a:t>
            </a:r>
            <a:endParaRPr lang="ru-RU" dirty="0"/>
          </a:p>
        </p:txBody>
      </p:sp>
      <p:sp>
        <p:nvSpPr>
          <p:cNvPr id="3" name="Объект 2"/>
          <p:cNvSpPr>
            <a:spLocks noGrp="1"/>
          </p:cNvSpPr>
          <p:nvPr>
            <p:ph sz="quarter" idx="1"/>
          </p:nvPr>
        </p:nvSpPr>
        <p:spPr/>
        <p:txBody>
          <a:bodyPr>
            <a:normAutofit fontScale="92500" lnSpcReduction="20000"/>
          </a:bodyPr>
          <a:lstStyle/>
          <a:p>
            <a:r>
              <a:rPr lang="en-US" b="1" dirty="0"/>
              <a:t>3 chapters, 9 paragraphs</a:t>
            </a:r>
            <a:r>
              <a:rPr lang="en-US" dirty="0"/>
              <a:t>, after each chapter</a:t>
            </a:r>
            <a:r>
              <a:rPr lang="ru-RU" dirty="0"/>
              <a:t> </a:t>
            </a:r>
            <a:r>
              <a:rPr lang="en-US" dirty="0"/>
              <a:t>should have the conclusion</a:t>
            </a:r>
            <a:r>
              <a:rPr lang="ru-RU" dirty="0"/>
              <a:t>: </a:t>
            </a:r>
            <a:r>
              <a:rPr lang="en-US" dirty="0"/>
              <a:t>main findings in the chapter</a:t>
            </a:r>
          </a:p>
          <a:p>
            <a:r>
              <a:rPr lang="en-US" dirty="0"/>
              <a:t>Chapters and paragraphs should be named and the logic of the topic’s theory, case study, problem, recommendations should be related to each other </a:t>
            </a:r>
            <a:r>
              <a:rPr lang="ru-RU" dirty="0"/>
              <a:t>(Внутреннее единство работы)</a:t>
            </a:r>
          </a:p>
          <a:p>
            <a:r>
              <a:rPr lang="ru-RU" dirty="0"/>
              <a:t>Принципиально:</a:t>
            </a:r>
          </a:p>
          <a:p>
            <a:r>
              <a:rPr lang="ru-RU" dirty="0"/>
              <a:t>Глава 1 – теория вопроса</a:t>
            </a:r>
          </a:p>
          <a:p>
            <a:r>
              <a:rPr lang="ru-RU" dirty="0"/>
              <a:t>Глава 2 – анализ (рынка, положения компании на рынке, планирование и проведение исследования, анализ результатов)</a:t>
            </a:r>
          </a:p>
          <a:p>
            <a:r>
              <a:rPr lang="ru-RU" dirty="0"/>
              <a:t>Глава 3 – разработка рекомендаций по теме (план маркетинга, план коммуникационной кампании, маркетинговой стратегии и т.п.), оценка эффекта (эффективности) от рекомендуемых мероприятий</a:t>
            </a:r>
          </a:p>
        </p:txBody>
      </p:sp>
      <p:sp>
        <p:nvSpPr>
          <p:cNvPr id="4" name="Дата 3"/>
          <p:cNvSpPr>
            <a:spLocks noGrp="1"/>
          </p:cNvSpPr>
          <p:nvPr>
            <p:ph type="dt" sz="half" idx="10"/>
          </p:nvPr>
        </p:nvSpPr>
        <p:spPr/>
        <p:txBody>
          <a:bodyPr/>
          <a:lstStyle/>
          <a:p>
            <a:fld id="{508DFD42-55CB-4FB4-A713-872DEAC9C345}"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835538796"/>
      </p:ext>
    </p:extLst>
  </p:cSld>
  <p:clrMapOvr>
    <a:masterClrMapping/>
  </p:clrMapOvr>
  <p:transition>
    <p:dissolv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Conclusion and recommendation</a:t>
            </a:r>
            <a:endParaRPr lang="ru-RU" dirty="0"/>
          </a:p>
        </p:txBody>
      </p:sp>
      <p:sp>
        <p:nvSpPr>
          <p:cNvPr id="3" name="Объект 2"/>
          <p:cNvSpPr>
            <a:spLocks noGrp="1"/>
          </p:cNvSpPr>
          <p:nvPr>
            <p:ph sz="quarter" idx="1"/>
          </p:nvPr>
        </p:nvSpPr>
        <p:spPr/>
        <p:txBody>
          <a:bodyPr/>
          <a:lstStyle/>
          <a:p>
            <a:r>
              <a:rPr lang="en-GB" dirty="0"/>
              <a:t>The conclusion section ties together the results and main ideas of your graduation assignment in one place.  It should always be a </a:t>
            </a:r>
            <a:r>
              <a:rPr lang="en-GB" b="1" dirty="0"/>
              <a:t>restatement</a:t>
            </a:r>
            <a:r>
              <a:rPr lang="en-GB" dirty="0"/>
              <a:t> </a:t>
            </a:r>
            <a:r>
              <a:rPr lang="en-GB" b="1" dirty="0"/>
              <a:t>of your thesis</a:t>
            </a:r>
            <a:r>
              <a:rPr lang="en-GB" dirty="0"/>
              <a:t>, in many cases followed by a recommendation for a certain course of action, a prediction, a final judgement, a speculation on the implications of your findings/ideas, or merely a summary of the main points. </a:t>
            </a:r>
          </a:p>
          <a:p>
            <a:r>
              <a:rPr lang="en-US" dirty="0"/>
              <a:t>Recommendations  mean </a:t>
            </a:r>
            <a:r>
              <a:rPr lang="en-US" u="sng" dirty="0"/>
              <a:t>a glance into the future, </a:t>
            </a:r>
            <a:r>
              <a:rPr lang="en-US" dirty="0"/>
              <a:t>when on the basis of these findings you offer a particular course of actions to be taken by the company.</a:t>
            </a:r>
            <a:endParaRPr lang="ru-RU" dirty="0"/>
          </a:p>
          <a:p>
            <a:endParaRPr lang="ru-RU" dirty="0"/>
          </a:p>
        </p:txBody>
      </p:sp>
      <p:sp>
        <p:nvSpPr>
          <p:cNvPr id="4" name="Дата 3"/>
          <p:cNvSpPr>
            <a:spLocks noGrp="1"/>
          </p:cNvSpPr>
          <p:nvPr>
            <p:ph type="dt" sz="half" idx="10"/>
          </p:nvPr>
        </p:nvSpPr>
        <p:spPr/>
        <p:txBody>
          <a:bodyPr/>
          <a:lstStyle/>
          <a:p>
            <a:fld id="{8515867B-F0EC-4F3B-9311-8CD15E6DCF2B}"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4052279856"/>
      </p:ext>
    </p:extLst>
  </p:cSld>
  <p:clrMapOvr>
    <a:masterClrMapping/>
  </p:clrMapOvr>
  <p:transition>
    <p:dissolv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Пример оформления титульного листа</a:t>
            </a:r>
          </a:p>
        </p:txBody>
      </p:sp>
      <p:sp>
        <p:nvSpPr>
          <p:cNvPr id="3" name="Объект 2"/>
          <p:cNvSpPr>
            <a:spLocks noGrp="1"/>
          </p:cNvSpPr>
          <p:nvPr>
            <p:ph sz="quarter" idx="1"/>
          </p:nvPr>
        </p:nvSpPr>
        <p:spPr>
          <a:xfrm>
            <a:off x="226314" y="1571624"/>
            <a:ext cx="4898136" cy="5286375"/>
          </a:xfrm>
          <a:ln w="28575">
            <a:solidFill>
              <a:schemeClr val="tx1"/>
            </a:solidFill>
          </a:ln>
        </p:spPr>
        <p:txBody>
          <a:bodyPr>
            <a:normAutofit fontScale="25000" lnSpcReduction="20000"/>
          </a:bodyPr>
          <a:lstStyle/>
          <a:p>
            <a:pPr marL="0" indent="0" algn="ctr">
              <a:buNone/>
            </a:pPr>
            <a:r>
              <a:rPr lang="en-US" sz="3200" b="1" dirty="0">
                <a:latin typeface="Times New Roman" panose="02020603050405020304" pitchFamily="18" charset="0"/>
                <a:cs typeface="Times New Roman" panose="02020603050405020304" pitchFamily="18" charset="0"/>
              </a:rPr>
              <a:t>MINISTRY OF SCIENCE AND HIGHER EDUCATION OF RUSSIAN FEDERATION</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FEDERAL STATE EDUCATIONAL INSTITUTION OF HIGHER EDUCATION</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“PLEKHANOV RUSSIAN UNIVERISTY OF ECONOMICS”</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FACULTY “ INTERNATIONAL BUSINESS SCHOOL AND INTERNATIONAL ECONOMICS”</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DEPARTMENT OF MARKETING</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a:latin typeface="Times New Roman" panose="02020603050405020304" pitchFamily="18" charset="0"/>
                <a:cs typeface="Times New Roman" panose="02020603050405020304" pitchFamily="18" charset="0"/>
              </a:rPr>
              <a:t>“Allow to defense”</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a:latin typeface="Times New Roman" panose="02020603050405020304" pitchFamily="18" charset="0"/>
                <a:cs typeface="Times New Roman" panose="02020603050405020304" pitchFamily="18" charset="0"/>
              </a:rPr>
              <a:t>Head of the Department of Marketing</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err="1">
                <a:latin typeface="Times New Roman" panose="02020603050405020304" pitchFamily="18" charset="0"/>
                <a:cs typeface="Times New Roman" panose="02020603050405020304" pitchFamily="18" charset="0"/>
              </a:rPr>
              <a:t>Skorobogatykh</a:t>
            </a:r>
            <a:r>
              <a:rPr lang="en-US" sz="3200" b="1" dirty="0">
                <a:latin typeface="Times New Roman" panose="02020603050405020304" pitchFamily="18" charset="0"/>
                <a:cs typeface="Times New Roman" panose="02020603050405020304" pitchFamily="18" charset="0"/>
              </a:rPr>
              <a:t> Irina Ivanovna</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a:latin typeface="Times New Roman" panose="02020603050405020304" pitchFamily="18" charset="0"/>
                <a:cs typeface="Times New Roman" panose="02020603050405020304" pitchFamily="18" charset="0"/>
              </a:rPr>
              <a:t>_________________________</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a:latin typeface="Times New Roman" panose="02020603050405020304" pitchFamily="18" charset="0"/>
                <a:cs typeface="Times New Roman" panose="02020603050405020304" pitchFamily="18" charset="0"/>
              </a:rPr>
              <a:t>«_____»_________2019г. </a:t>
            </a:r>
            <a:endParaRPr lang="ru-RU" sz="3200" dirty="0">
              <a:latin typeface="Times New Roman" panose="02020603050405020304" pitchFamily="18" charset="0"/>
              <a:cs typeface="Times New Roman" panose="02020603050405020304" pitchFamily="18" charset="0"/>
            </a:endParaRPr>
          </a:p>
          <a:p>
            <a:pPr marL="0" indent="0">
              <a:buNone/>
            </a:pP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GRADUATION QUALIFICATION WORK (FINAL THESIS)</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Direction/ Specialization 38.03.02 « MANAGEMENT»</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u="sng" dirty="0">
                <a:latin typeface="Times New Roman" panose="02020603050405020304" pitchFamily="18" charset="0"/>
                <a:cs typeface="Times New Roman" panose="02020603050405020304" pitchFamily="18" charset="0"/>
              </a:rPr>
              <a:t>PROFILE (</a:t>
            </a:r>
            <a:r>
              <a:rPr lang="en-US" sz="3200" b="1" dirty="0">
                <a:latin typeface="Times New Roman" panose="02020603050405020304" pitchFamily="18" charset="0"/>
                <a:cs typeface="Times New Roman" panose="02020603050405020304" pitchFamily="18" charset="0"/>
              </a:rPr>
              <a:t>CONCENTRATION) « MARKETING»</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TOPIC: “MERCEDES BENZ : NEW PRODUCT LAUNCH TO THE RUSSIAN MARKET ON THE EXAMPLE OF ELECTRIC VEHICLE EQC”</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a:latin typeface="Times New Roman" panose="02020603050405020304" pitchFamily="18" charset="0"/>
                <a:cs typeface="Times New Roman" panose="02020603050405020304" pitchFamily="18" charset="0"/>
              </a:rPr>
              <a:t>STUDENT</a:t>
            </a:r>
            <a:r>
              <a:rPr lang="ru-RU" sz="3200" b="1" dirty="0">
                <a:latin typeface="Times New Roman" panose="02020603050405020304" pitchFamily="18" charset="0"/>
                <a:cs typeface="Times New Roman" panose="02020603050405020304" pitchFamily="18" charset="0"/>
              </a:rPr>
              <a:t>_______________________</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a:latin typeface="Times New Roman" panose="02020603050405020304" pitchFamily="18" charset="0"/>
                <a:cs typeface="Times New Roman" panose="02020603050405020304" pitchFamily="18" charset="0"/>
              </a:rPr>
              <a:t>Group 32</a:t>
            </a:r>
            <a:r>
              <a:rPr lang="ru-RU" sz="3200" b="1" dirty="0">
                <a:latin typeface="Times New Roman" panose="02020603050405020304" pitchFamily="18" charset="0"/>
                <a:cs typeface="Times New Roman" panose="02020603050405020304" pitchFamily="18" charset="0"/>
              </a:rPr>
              <a:t>Д</a:t>
            </a:r>
            <a:r>
              <a:rPr lang="en-US" sz="3200" b="1" dirty="0">
                <a:latin typeface="Times New Roman" panose="02020603050405020304" pitchFamily="18" charset="0"/>
                <a:cs typeface="Times New Roman" panose="02020603050405020304" pitchFamily="18" charset="0"/>
              </a:rPr>
              <a:t>-</a:t>
            </a:r>
            <a:r>
              <a:rPr lang="ru-RU" sz="3200" b="1" dirty="0">
                <a:latin typeface="Times New Roman" panose="02020603050405020304" pitchFamily="18" charset="0"/>
                <a:cs typeface="Times New Roman" panose="02020603050405020304" pitchFamily="18" charset="0"/>
              </a:rPr>
              <a:t>Мен</a:t>
            </a:r>
            <a:r>
              <a:rPr lang="en-US" sz="3200" b="1" dirty="0">
                <a:latin typeface="Times New Roman" panose="02020603050405020304" pitchFamily="18" charset="0"/>
                <a:cs typeface="Times New Roman" panose="02020603050405020304" pitchFamily="18" charset="0"/>
              </a:rPr>
              <a:t>01/15 </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a:latin typeface="Times New Roman" panose="02020603050405020304" pitchFamily="18" charset="0"/>
                <a:cs typeface="Times New Roman" panose="02020603050405020304" pitchFamily="18" charset="0"/>
              </a:rPr>
              <a:t>___________________</a:t>
            </a:r>
            <a:endParaRPr lang="ru-RU" sz="3200" dirty="0">
              <a:latin typeface="Times New Roman" panose="02020603050405020304" pitchFamily="18" charset="0"/>
              <a:cs typeface="Times New Roman" panose="02020603050405020304" pitchFamily="18" charset="0"/>
            </a:endParaRPr>
          </a:p>
          <a:p>
            <a:pPr marL="0" indent="0">
              <a:buNone/>
            </a:pPr>
            <a:r>
              <a:rPr lang="en-US" sz="3200" b="1" dirty="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a:latin typeface="Times New Roman" panose="02020603050405020304" pitchFamily="18" charset="0"/>
                <a:cs typeface="Times New Roman" panose="02020603050405020304" pitchFamily="18" charset="0"/>
              </a:rPr>
              <a:t>Scientific supervisor of the graduation qualification work (thesis)</a:t>
            </a:r>
            <a:endParaRPr lang="ru-RU" sz="3200" dirty="0">
              <a:latin typeface="Times New Roman" panose="02020603050405020304" pitchFamily="18" charset="0"/>
              <a:cs typeface="Times New Roman" panose="02020603050405020304" pitchFamily="18" charset="0"/>
            </a:endParaRPr>
          </a:p>
          <a:p>
            <a:pPr marL="0" indent="0" algn="r">
              <a:buNone/>
            </a:pPr>
            <a:r>
              <a:rPr lang="en-US" sz="3200" b="1" dirty="0" err="1">
                <a:latin typeface="Times New Roman" panose="02020603050405020304" pitchFamily="18" charset="0"/>
                <a:cs typeface="Times New Roman" panose="02020603050405020304" pitchFamily="18" charset="0"/>
              </a:rPr>
              <a:t>Dr.Prof</a:t>
            </a:r>
            <a:r>
              <a:rPr lang="en-US" sz="3200" b="1" dirty="0">
                <a:latin typeface="Times New Roman" panose="02020603050405020304" pitchFamily="18" charset="0"/>
                <a:cs typeface="Times New Roman" panose="02020603050405020304" pitchFamily="18" charset="0"/>
              </a:rPr>
              <a:t>. Irina </a:t>
            </a:r>
            <a:r>
              <a:rPr lang="en-US" sz="3200" b="1" dirty="0" err="1">
                <a:latin typeface="Times New Roman" panose="02020603050405020304" pitchFamily="18" charset="0"/>
                <a:cs typeface="Times New Roman" panose="02020603050405020304" pitchFamily="18" charset="0"/>
              </a:rPr>
              <a:t>I.Skorobogatykh</a:t>
            </a:r>
            <a:r>
              <a:rPr lang="en-US" sz="3200" b="1" dirty="0">
                <a:latin typeface="Times New Roman" panose="02020603050405020304" pitchFamily="18" charset="0"/>
                <a:cs typeface="Times New Roman" panose="02020603050405020304" pitchFamily="18" charset="0"/>
              </a:rPr>
              <a:t> (</a:t>
            </a:r>
            <a:r>
              <a:rPr lang="en-US" sz="3200" b="1" dirty="0" err="1">
                <a:latin typeface="Times New Roman" panose="02020603050405020304" pitchFamily="18" charset="0"/>
                <a:cs typeface="Times New Roman" panose="02020603050405020304" pitchFamily="18" charset="0"/>
              </a:rPr>
              <a:t>Ph.D</a:t>
            </a:r>
            <a:r>
              <a:rPr lang="en-US" sz="3200" b="1" dirty="0">
                <a:latin typeface="Times New Roman" panose="02020603050405020304" pitchFamily="18" charset="0"/>
                <a:cs typeface="Times New Roman" panose="02020603050405020304" pitchFamily="18" charset="0"/>
              </a:rPr>
              <a:t>), Head of marketing department</a:t>
            </a:r>
            <a:endParaRPr lang="ru-RU" sz="3200" dirty="0">
              <a:latin typeface="Times New Roman" panose="02020603050405020304" pitchFamily="18" charset="0"/>
              <a:cs typeface="Times New Roman" panose="02020603050405020304" pitchFamily="18" charset="0"/>
            </a:endParaRPr>
          </a:p>
          <a:p>
            <a:pPr marL="0" indent="0" algn="r">
              <a:buNone/>
            </a:pPr>
            <a:r>
              <a:rPr lang="ru-RU" sz="3200" b="1" dirty="0">
                <a:latin typeface="Times New Roman" panose="02020603050405020304" pitchFamily="18" charset="0"/>
                <a:cs typeface="Times New Roman" panose="02020603050405020304" pitchFamily="18" charset="0"/>
              </a:rPr>
              <a:t>___________________</a:t>
            </a:r>
            <a:endParaRPr lang="ru-RU" sz="3200" dirty="0">
              <a:latin typeface="Times New Roman" panose="02020603050405020304" pitchFamily="18" charset="0"/>
              <a:cs typeface="Times New Roman" panose="02020603050405020304" pitchFamily="18" charset="0"/>
            </a:endParaRPr>
          </a:p>
          <a:p>
            <a:pPr marL="0" indent="0" algn="ctr">
              <a:buNone/>
            </a:pPr>
            <a:r>
              <a:rPr lang="en-US" sz="3200" b="1" dirty="0">
                <a:latin typeface="Times New Roman" panose="02020603050405020304" pitchFamily="18" charset="0"/>
                <a:cs typeface="Times New Roman" panose="02020603050405020304" pitchFamily="18" charset="0"/>
              </a:rPr>
              <a:t>Moscow</a:t>
            </a:r>
            <a:r>
              <a:rPr lang="ru-RU" sz="3200" b="1" dirty="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a:p>
            <a:pPr marL="0" indent="0" algn="ctr">
              <a:buNone/>
            </a:pPr>
            <a:r>
              <a:rPr lang="ru-RU" sz="3200" b="1" dirty="0">
                <a:latin typeface="Times New Roman" panose="02020603050405020304" pitchFamily="18" charset="0"/>
                <a:cs typeface="Times New Roman" panose="02020603050405020304" pitchFamily="18" charset="0"/>
              </a:rPr>
              <a:t>20__</a:t>
            </a:r>
            <a:endParaRPr lang="ru-RU" sz="3200" dirty="0">
              <a:latin typeface="Times New Roman" panose="02020603050405020304" pitchFamily="18" charset="0"/>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6572250" y="1571624"/>
            <a:ext cx="5410200" cy="51435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МИНИСТЕРСТВО НАУКИ И ВЫСШЕГО ОБРАЗОВАНИЯ РОССИЙСКОЙ ФЕДЕРАЦИИ</a:t>
            </a: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ФЕДЕРАЛЬНОЕ ГОСУДАРСТВЕННОЕ БЮДЖЕТНОЕ ОБРАЗОВАТЕЛЬНОЕ УЧЕРЕЖЕНИЕ ВЫСШЕГО ОБРАЗОВАНИЯ</a:t>
            </a: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 “РОССИЙСКИЙ ЭКОНОМИЧЕСКИЙ УНИВЕРСИТЕТ ИМЕНИ Г.В.ПЛЕХАНОВА”</a:t>
            </a: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ФАКУЛЬТЕТ “ МЕЖДУНАРОДНАЯ ШКОЛА БИЗНЕСА И МИРОВОЙ ЭКОНОМИКИ”</a:t>
            </a: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КАФЕДРА МАРКЕТИНГА</a:t>
            </a: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 </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dirty="0">
                <a:solidFill>
                  <a:schemeClr val="tx2">
                    <a:lumMod val="75000"/>
                  </a:schemeClr>
                </a:solidFill>
                <a:latin typeface="Times New Roman" panose="02020603050405020304" pitchFamily="18" charset="0"/>
                <a:cs typeface="Times New Roman" panose="02020603050405020304" pitchFamily="18" charset="0"/>
              </a:rPr>
              <a:t>“Допустить к защите”</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dirty="0">
                <a:solidFill>
                  <a:schemeClr val="tx2">
                    <a:lumMod val="75000"/>
                  </a:schemeClr>
                </a:solidFill>
                <a:latin typeface="Times New Roman" panose="02020603050405020304" pitchFamily="18" charset="0"/>
                <a:cs typeface="Times New Roman" panose="02020603050405020304" pitchFamily="18" charset="0"/>
              </a:rPr>
              <a:t>Заведующая кафедрой маркетинга</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dirty="0">
                <a:solidFill>
                  <a:schemeClr val="tx2">
                    <a:lumMod val="75000"/>
                  </a:schemeClr>
                </a:solidFill>
                <a:latin typeface="Times New Roman" panose="02020603050405020304" pitchFamily="18" charset="0"/>
                <a:cs typeface="Times New Roman" panose="02020603050405020304" pitchFamily="18" charset="0"/>
              </a:rPr>
              <a:t>Скоробогатых Ирина Ивановна</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dirty="0">
                <a:solidFill>
                  <a:schemeClr val="tx2">
                    <a:lumMod val="75000"/>
                  </a:schemeClr>
                </a:solidFill>
                <a:latin typeface="Times New Roman" panose="02020603050405020304" pitchFamily="18" charset="0"/>
                <a:cs typeface="Times New Roman" panose="02020603050405020304" pitchFamily="18" charset="0"/>
              </a:rPr>
              <a:t>_________________________</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dirty="0">
                <a:solidFill>
                  <a:schemeClr val="tx2">
                    <a:lumMod val="75000"/>
                  </a:schemeClr>
                </a:solidFill>
                <a:latin typeface="Times New Roman" panose="02020603050405020304" pitchFamily="18" charset="0"/>
                <a:cs typeface="Times New Roman" panose="02020603050405020304" pitchFamily="18" charset="0"/>
              </a:rPr>
              <a:t>«_____»_________2019г. </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 </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ВЫПУСКНАЯ КВАЛИФИКАЦИОННАЯ РАБОТА (на английском языке)</a:t>
            </a: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Направление / Специальность 38.03.02 « Менеджмент»</a:t>
            </a:r>
          </a:p>
          <a:p>
            <a:pPr algn="ctr"/>
            <a:r>
              <a:rPr lang="ru-RU" sz="900" b="1" u="sng" dirty="0">
                <a:solidFill>
                  <a:schemeClr val="tx2">
                    <a:lumMod val="75000"/>
                  </a:schemeClr>
                </a:solidFill>
                <a:latin typeface="Times New Roman" panose="02020603050405020304" pitchFamily="18" charset="0"/>
                <a:cs typeface="Times New Roman" panose="02020603050405020304" pitchFamily="18" charset="0"/>
              </a:rPr>
              <a:t>профиль</a:t>
            </a:r>
            <a:r>
              <a:rPr lang="ru-RU" sz="900" b="1" dirty="0">
                <a:solidFill>
                  <a:schemeClr val="tx2">
                    <a:lumMod val="75000"/>
                  </a:schemeClr>
                </a:solidFill>
                <a:latin typeface="Times New Roman" panose="02020603050405020304" pitchFamily="18" charset="0"/>
                <a:cs typeface="Times New Roman" panose="02020603050405020304" pitchFamily="18" charset="0"/>
              </a:rPr>
              <a:t> « Маркетинг»</a:t>
            </a: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  </a:t>
            </a: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 </a:t>
            </a:r>
          </a:p>
          <a:p>
            <a:pPr algn="ctr"/>
            <a:r>
              <a:rPr lang="en-US" sz="900" b="1" dirty="0">
                <a:solidFill>
                  <a:schemeClr val="tx2">
                    <a:lumMod val="75000"/>
                  </a:schemeClr>
                </a:solidFill>
                <a:latin typeface="Times New Roman" panose="02020603050405020304" pitchFamily="18" charset="0"/>
                <a:cs typeface="Times New Roman" panose="02020603050405020304" pitchFamily="18" charset="0"/>
              </a:rPr>
              <a:t>T</a:t>
            </a:r>
            <a:r>
              <a:rPr lang="ru-RU" sz="900" b="1" dirty="0">
                <a:solidFill>
                  <a:schemeClr val="tx2">
                    <a:lumMod val="75000"/>
                  </a:schemeClr>
                </a:solidFill>
                <a:latin typeface="Times New Roman" panose="02020603050405020304" pitchFamily="18" charset="0"/>
                <a:cs typeface="Times New Roman" panose="02020603050405020304" pitchFamily="18" charset="0"/>
              </a:rPr>
              <a:t>ЕМА: “МЕРСЕДЕС БЕНЦ: ВЫВОД НОВОГО ПРОДУКТА НА РОССИЙСКИЙ РЫНОК НА ПРИМЕРЕ ЭЛЕКТРОМОБИЛЯ </a:t>
            </a:r>
            <a:r>
              <a:rPr lang="en-US" sz="900" b="1" dirty="0">
                <a:solidFill>
                  <a:schemeClr val="tx2">
                    <a:lumMod val="75000"/>
                  </a:schemeClr>
                </a:solidFill>
                <a:latin typeface="Times New Roman" panose="02020603050405020304" pitchFamily="18" charset="0"/>
                <a:cs typeface="Times New Roman" panose="02020603050405020304" pitchFamily="18" charset="0"/>
              </a:rPr>
              <a:t>EQC</a:t>
            </a:r>
            <a:r>
              <a:rPr lang="ru-RU" sz="900" b="1" dirty="0">
                <a:solidFill>
                  <a:schemeClr val="tx2">
                    <a:lumMod val="75000"/>
                  </a:schemeClr>
                </a:solidFill>
                <a:latin typeface="Times New Roman" panose="02020603050405020304" pitchFamily="18" charset="0"/>
                <a:cs typeface="Times New Roman" panose="02020603050405020304" pitchFamily="18" charset="0"/>
              </a:rPr>
              <a:t>”</a:t>
            </a:r>
          </a:p>
          <a:p>
            <a:pPr algn="ctr"/>
            <a:r>
              <a:rPr lang="ru-RU" sz="900" dirty="0">
                <a:solidFill>
                  <a:schemeClr val="tx2">
                    <a:lumMod val="75000"/>
                  </a:schemeClr>
                </a:solidFill>
                <a:latin typeface="Times New Roman" panose="02020603050405020304" pitchFamily="18" charset="0"/>
                <a:cs typeface="Times New Roman" panose="02020603050405020304" pitchFamily="18" charset="0"/>
              </a:rPr>
              <a:t> </a:t>
            </a: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 </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ctr"/>
            <a:r>
              <a:rPr lang="ru-RU" sz="900" b="1" dirty="0">
                <a:solidFill>
                  <a:schemeClr val="tx2">
                    <a:lumMod val="75000"/>
                  </a:schemeClr>
                </a:solidFill>
                <a:latin typeface="Times New Roman" panose="02020603050405020304" pitchFamily="18" charset="0"/>
                <a:cs typeface="Times New Roman" panose="02020603050405020304" pitchFamily="18" charset="0"/>
              </a:rPr>
              <a:t> </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i="1" dirty="0">
                <a:solidFill>
                  <a:schemeClr val="tx2">
                    <a:lumMod val="75000"/>
                  </a:schemeClr>
                </a:solidFill>
                <a:latin typeface="Times New Roman" panose="02020603050405020304" pitchFamily="18" charset="0"/>
                <a:cs typeface="Times New Roman" panose="02020603050405020304" pitchFamily="18" charset="0"/>
              </a:rPr>
              <a:t>Выполнила студентка</a:t>
            </a:r>
            <a:r>
              <a:rPr lang="ru-RU" sz="900" b="1" dirty="0">
                <a:solidFill>
                  <a:schemeClr val="tx2">
                    <a:lumMod val="75000"/>
                  </a:schemeClr>
                </a:solidFill>
                <a:latin typeface="Times New Roman" panose="02020603050405020304" pitchFamily="18" charset="0"/>
                <a:cs typeface="Times New Roman" panose="02020603050405020304" pitchFamily="18" charset="0"/>
              </a:rPr>
              <a:t>: _________________________</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en-US" sz="900" b="1" dirty="0">
                <a:solidFill>
                  <a:schemeClr val="tx2">
                    <a:lumMod val="75000"/>
                  </a:schemeClr>
                </a:solidFill>
                <a:latin typeface="Times New Roman" panose="02020603050405020304" pitchFamily="18" charset="0"/>
                <a:cs typeface="Times New Roman" panose="02020603050405020304" pitchFamily="18" charset="0"/>
              </a:rPr>
              <a:t>Group </a:t>
            </a:r>
            <a:r>
              <a:rPr lang="ru-RU" sz="900" b="1" dirty="0">
                <a:solidFill>
                  <a:schemeClr val="tx2">
                    <a:lumMod val="75000"/>
                  </a:schemeClr>
                </a:solidFill>
                <a:latin typeface="Times New Roman" panose="02020603050405020304" pitchFamily="18" charset="0"/>
                <a:cs typeface="Times New Roman" panose="02020603050405020304" pitchFamily="18" charset="0"/>
              </a:rPr>
              <a:t>32Д-Мен01/15</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dirty="0">
                <a:solidFill>
                  <a:schemeClr val="tx2">
                    <a:lumMod val="75000"/>
                  </a:schemeClr>
                </a:solidFill>
                <a:latin typeface="Times New Roman" panose="02020603050405020304" pitchFamily="18" charset="0"/>
                <a:cs typeface="Times New Roman" panose="02020603050405020304" pitchFamily="18" charset="0"/>
              </a:rPr>
              <a:t> </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dirty="0">
                <a:solidFill>
                  <a:schemeClr val="tx2">
                    <a:lumMod val="75000"/>
                  </a:schemeClr>
                </a:solidFill>
                <a:latin typeface="Times New Roman" panose="02020603050405020304" pitchFamily="18" charset="0"/>
                <a:cs typeface="Times New Roman" panose="02020603050405020304" pitchFamily="18" charset="0"/>
              </a:rPr>
              <a:t>___________________</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i="1" dirty="0">
                <a:solidFill>
                  <a:schemeClr val="tx2">
                    <a:lumMod val="75000"/>
                  </a:schemeClr>
                </a:solidFill>
                <a:latin typeface="Times New Roman" panose="02020603050405020304" pitchFamily="18" charset="0"/>
                <a:cs typeface="Times New Roman" panose="02020603050405020304" pitchFamily="18" charset="0"/>
              </a:rPr>
              <a:t>Научный руководитель выпускной квалификационной работы</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dirty="0">
                <a:solidFill>
                  <a:schemeClr val="tx2">
                    <a:lumMod val="75000"/>
                  </a:schemeClr>
                </a:solidFill>
                <a:latin typeface="Times New Roman" panose="02020603050405020304" pitchFamily="18" charset="0"/>
                <a:cs typeface="Times New Roman" panose="02020603050405020304" pitchFamily="18" charset="0"/>
              </a:rPr>
              <a:t>д.э.н., проф., заведующая кафедрой маркетинга Скоробогатых Ирина Ивановна</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ru-RU" sz="900" b="1" dirty="0">
                <a:solidFill>
                  <a:schemeClr val="tx2">
                    <a:lumMod val="75000"/>
                  </a:schemeClr>
                </a:solidFill>
                <a:latin typeface="Times New Roman" panose="02020603050405020304" pitchFamily="18" charset="0"/>
                <a:cs typeface="Times New Roman" panose="02020603050405020304" pitchFamily="18" charset="0"/>
              </a:rPr>
              <a:t> </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en-US" sz="900" b="1" dirty="0">
                <a:solidFill>
                  <a:schemeClr val="tx2">
                    <a:lumMod val="75000"/>
                  </a:schemeClr>
                </a:solidFill>
                <a:latin typeface="Times New Roman" panose="02020603050405020304" pitchFamily="18" charset="0"/>
                <a:cs typeface="Times New Roman" panose="02020603050405020304" pitchFamily="18" charset="0"/>
              </a:rPr>
              <a:t>___________________</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r"/>
            <a:r>
              <a:rPr lang="en-US" sz="900" b="1" dirty="0">
                <a:solidFill>
                  <a:schemeClr val="tx2">
                    <a:lumMod val="75000"/>
                  </a:schemeClr>
                </a:solidFill>
                <a:latin typeface="Times New Roman" panose="02020603050405020304" pitchFamily="18" charset="0"/>
                <a:cs typeface="Times New Roman" panose="02020603050405020304" pitchFamily="18" charset="0"/>
              </a:rPr>
              <a:t> </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ctr"/>
            <a:endParaRPr lang="ru-RU" sz="900" b="1" dirty="0">
              <a:solidFill>
                <a:schemeClr val="tx2">
                  <a:lumMod val="75000"/>
                </a:schemeClr>
              </a:solidFill>
              <a:latin typeface="Times New Roman" panose="02020603050405020304" pitchFamily="18" charset="0"/>
              <a:cs typeface="Times New Roman" panose="02020603050405020304" pitchFamily="18" charset="0"/>
            </a:endParaRPr>
          </a:p>
          <a:p>
            <a:pPr algn="ctr"/>
            <a:endParaRPr lang="ru-RU" sz="900" b="1" dirty="0">
              <a:solidFill>
                <a:schemeClr val="tx2">
                  <a:lumMod val="75000"/>
                </a:schemeClr>
              </a:solidFill>
              <a:latin typeface="Times New Roman" panose="02020603050405020304" pitchFamily="18" charset="0"/>
              <a:cs typeface="Times New Roman" panose="02020603050405020304" pitchFamily="18" charset="0"/>
            </a:endParaRPr>
          </a:p>
          <a:p>
            <a:pPr algn="ctr"/>
            <a:r>
              <a:rPr lang="en-US" sz="900" b="1" dirty="0" err="1">
                <a:solidFill>
                  <a:schemeClr val="tx2">
                    <a:lumMod val="75000"/>
                  </a:schemeClr>
                </a:solidFill>
                <a:latin typeface="Times New Roman" panose="02020603050405020304" pitchFamily="18" charset="0"/>
                <a:cs typeface="Times New Roman" panose="02020603050405020304" pitchFamily="18" charset="0"/>
              </a:rPr>
              <a:t>Москва</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a:p>
            <a:pPr algn="ctr"/>
            <a:r>
              <a:rPr lang="en-US" sz="900" b="1" dirty="0">
                <a:solidFill>
                  <a:schemeClr val="tx2">
                    <a:lumMod val="75000"/>
                  </a:schemeClr>
                </a:solidFill>
                <a:latin typeface="Times New Roman" panose="02020603050405020304" pitchFamily="18" charset="0"/>
                <a:cs typeface="Times New Roman" panose="02020603050405020304" pitchFamily="18" charset="0"/>
              </a:rPr>
              <a:t>2019</a:t>
            </a:r>
            <a:endParaRPr lang="ru-RU" sz="900"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6" name="Дата 5"/>
          <p:cNvSpPr>
            <a:spLocks noGrp="1"/>
          </p:cNvSpPr>
          <p:nvPr>
            <p:ph type="dt" sz="half" idx="10"/>
          </p:nvPr>
        </p:nvSpPr>
        <p:spPr/>
        <p:txBody>
          <a:bodyPr/>
          <a:lstStyle/>
          <a:p>
            <a:fld id="{5EE349C6-A11D-4EF3-900D-280AD604AF77}" type="datetime1">
              <a:rPr lang="ru-RU" smtClean="0"/>
              <a:t>27.04.2020</a:t>
            </a:fld>
            <a:endParaRPr lang="ru-RU"/>
          </a:p>
        </p:txBody>
      </p:sp>
      <p:sp>
        <p:nvSpPr>
          <p:cNvPr id="7" name="Нижний колонтитул 6"/>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175416812"/>
      </p:ext>
    </p:extLst>
  </p:cSld>
  <p:clrMapOvr>
    <a:masterClrMapping/>
  </p:clrMapOvr>
  <p:transition>
    <p:dissolv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Пример </a:t>
            </a:r>
            <a:r>
              <a:rPr lang="en-US" dirty="0"/>
              <a:t>Abstract </a:t>
            </a:r>
            <a:r>
              <a:rPr lang="ru-RU" dirty="0"/>
              <a:t>(Аннотации)</a:t>
            </a:r>
          </a:p>
        </p:txBody>
      </p:sp>
      <p:sp>
        <p:nvSpPr>
          <p:cNvPr id="3" name="Объект 2"/>
          <p:cNvSpPr>
            <a:spLocks noGrp="1"/>
          </p:cNvSpPr>
          <p:nvPr>
            <p:ph sz="quarter" idx="1"/>
          </p:nvPr>
        </p:nvSpPr>
        <p:spPr>
          <a:xfrm>
            <a:off x="816864" y="1600199"/>
            <a:ext cx="10871200" cy="4981575"/>
          </a:xfrm>
        </p:spPr>
        <p:txBody>
          <a:bodyPr>
            <a:normAutofit fontScale="47500" lnSpcReduction="20000"/>
          </a:bodyPr>
          <a:lstStyle/>
          <a:p>
            <a:pPr marL="0" indent="0">
              <a:buNone/>
            </a:pPr>
            <a:r>
              <a:rPr lang="en-US" sz="3400" b="1" dirty="0"/>
              <a:t>Abstract</a:t>
            </a:r>
            <a:endParaRPr lang="en-US" b="1" dirty="0"/>
          </a:p>
          <a:p>
            <a:pPr marL="0" indent="0">
              <a:buNone/>
            </a:pPr>
            <a:r>
              <a:rPr lang="en-US" sz="3800" dirty="0"/>
              <a:t>Introduction of the product to the market is vital step in the lifecycle. In order to achieve the desired goals, managers of the company have to plan the new product launch very thoroughly and bear in mind the features of the target audience and market. For this process such techniques as STP (Segmentation, Targeting, Positioning) and 4P (Product, Price, Place, Promotion) analyses can be used.</a:t>
            </a:r>
          </a:p>
          <a:p>
            <a:pPr marL="0" indent="0">
              <a:buNone/>
            </a:pPr>
            <a:r>
              <a:rPr lang="en-US" sz="3800" dirty="0"/>
              <a:t>In this work, the set of marketing activities and promotional tools has been proposed for Mercedes Benz Russia (subsidiary of the German company Daimler AG) in order to perform the successful product launch of the fully electric vehicle EQC. </a:t>
            </a:r>
          </a:p>
          <a:p>
            <a:pPr marL="0" indent="0">
              <a:buNone/>
            </a:pPr>
            <a:r>
              <a:rPr lang="en-US" sz="3800" dirty="0"/>
              <a:t>The information for the analysis was collected by means of desk research, situational analysis (PEST and SWOT) along with the conducted online survey with potential customers and the expert interviews with specialists from automobile industry. The results of the secondary research (reports of consulting companies, interviews, researches) helped to gain the insight into the current market situation and identify that Russia is not ready yet for the implementation of the electric vehicles due to the lack of infrastructure. Data collected from expert interviews and online survey prove this statement.</a:t>
            </a:r>
          </a:p>
          <a:p>
            <a:pPr marL="0" indent="0">
              <a:buNone/>
            </a:pPr>
            <a:r>
              <a:rPr lang="en-US" sz="3800" dirty="0"/>
              <a:t>According to the analysis of the primary data, the need for the education of the customers about the concept of electro mobility has been determined. Therefore, it is recommended to start the launching process by providing information about the concept and as a result, creating the association in the minds of customers between electric cars and EQC. Alongside that, such activities as road shows, pop-up stores, test-drives should be implemented in the marketing plan of Mercedes Benz Russia.</a:t>
            </a:r>
          </a:p>
          <a:p>
            <a:endParaRPr lang="ru-RU" sz="3400" dirty="0"/>
          </a:p>
        </p:txBody>
      </p:sp>
      <p:sp>
        <p:nvSpPr>
          <p:cNvPr id="4" name="Дата 3"/>
          <p:cNvSpPr>
            <a:spLocks noGrp="1"/>
          </p:cNvSpPr>
          <p:nvPr>
            <p:ph type="dt" sz="half" idx="10"/>
          </p:nvPr>
        </p:nvSpPr>
        <p:spPr/>
        <p:txBody>
          <a:bodyPr/>
          <a:lstStyle/>
          <a:p>
            <a:fld id="{7BF5A2E9-2428-41B1-B40E-E9AAB5C5335E}"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3266317535"/>
      </p:ext>
    </p:extLst>
  </p:cSld>
  <p:clrMapOvr>
    <a:masterClrMapping/>
  </p:clrMapOvr>
  <p:transition>
    <p:dissolv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Автореферат работы</a:t>
            </a:r>
          </a:p>
        </p:txBody>
      </p:sp>
      <p:sp>
        <p:nvSpPr>
          <p:cNvPr id="3" name="Объект 2"/>
          <p:cNvSpPr>
            <a:spLocks noGrp="1"/>
          </p:cNvSpPr>
          <p:nvPr>
            <p:ph sz="quarter" idx="1"/>
          </p:nvPr>
        </p:nvSpPr>
        <p:spPr>
          <a:xfrm>
            <a:off x="816864" y="1600200"/>
            <a:ext cx="5193411" cy="5257800"/>
          </a:xfrm>
          <a:ln>
            <a:solidFill>
              <a:schemeClr val="tx1"/>
            </a:solidFill>
          </a:ln>
        </p:spPr>
        <p:txBody>
          <a:bodyPr>
            <a:normAutofit fontScale="25000" lnSpcReduction="20000"/>
          </a:bodyPr>
          <a:lstStyle/>
          <a:p>
            <a:pPr marL="0" indent="0" algn="ctr">
              <a:buNone/>
            </a:pPr>
            <a:r>
              <a:rPr lang="ru-RU" sz="3200" b="1" dirty="0">
                <a:latin typeface="Times New Roman" panose="02020603050405020304" pitchFamily="18" charset="0"/>
                <a:cs typeface="Times New Roman" panose="02020603050405020304" pitchFamily="18" charset="0"/>
              </a:rPr>
              <a:t>МИНИСТЕРСТВО НАУКИ И ВЫСШЕГО ОБАРЗОВАНИЯ РОССИЙСКОЙ ФЕДЕРАЦИИ</a:t>
            </a:r>
          </a:p>
          <a:p>
            <a:pPr marL="0" indent="0" algn="ctr">
              <a:buNone/>
            </a:pPr>
            <a:r>
              <a:rPr lang="ru-RU" sz="3200" b="1" dirty="0">
                <a:latin typeface="Times New Roman" panose="02020603050405020304" pitchFamily="18" charset="0"/>
                <a:cs typeface="Times New Roman" panose="02020603050405020304" pitchFamily="18" charset="0"/>
              </a:rPr>
              <a:t>ФЕДЕРАЛЬНОЕ ГОСУДАРСТВЕННОЕ БЮДЖЕТНОЕ ОБРАЗОВАТЕЛЬНОЕ УЧРЕЖДЕНИЕ ВЫСШЕГО ПРОФЕССИОНАЛЬНОГО ОБРАЗОВАНИЯ</a:t>
            </a:r>
          </a:p>
          <a:p>
            <a:pPr marL="0" indent="0" algn="ctr">
              <a:buNone/>
            </a:pPr>
            <a:r>
              <a:rPr lang="ru-RU" sz="3200" b="1" dirty="0">
                <a:latin typeface="Times New Roman" panose="02020603050405020304" pitchFamily="18" charset="0"/>
                <a:cs typeface="Times New Roman" panose="02020603050405020304" pitchFamily="18" charset="0"/>
              </a:rPr>
              <a:t>«РОССИЙСКИЙ ЭКОНОМИЧЕСКИЙ УНИВЕРСИТЕТ ИМЕНИ Г.В. ПЛЕХАНОВА»</a:t>
            </a:r>
          </a:p>
          <a:p>
            <a:pPr marL="0" indent="0" algn="ctr">
              <a:buNone/>
            </a:pPr>
            <a:r>
              <a:rPr lang="ru-RU" sz="3200" b="1" dirty="0">
                <a:latin typeface="Times New Roman" panose="02020603050405020304" pitchFamily="18" charset="0"/>
                <a:cs typeface="Times New Roman" panose="02020603050405020304" pitchFamily="18" charset="0"/>
              </a:rPr>
              <a:t>Факультет </a:t>
            </a:r>
            <a:r>
              <a:rPr lang="ru-RU" sz="3200" b="1" dirty="0" err="1">
                <a:latin typeface="Times New Roman" panose="02020603050405020304" pitchFamily="18" charset="0"/>
                <a:cs typeface="Times New Roman" panose="02020603050405020304" pitchFamily="18" charset="0"/>
              </a:rPr>
              <a:t>МШБиМЭ</a:t>
            </a:r>
            <a:endParaRPr lang="ru-RU" sz="3200" b="1" dirty="0">
              <a:latin typeface="Times New Roman" panose="02020603050405020304" pitchFamily="18" charset="0"/>
              <a:cs typeface="Times New Roman" panose="02020603050405020304" pitchFamily="18" charset="0"/>
            </a:endParaRPr>
          </a:p>
          <a:p>
            <a:pPr marL="0" indent="0" algn="ctr">
              <a:buNone/>
            </a:pPr>
            <a:r>
              <a:rPr lang="ru-RU" sz="3200" b="1" dirty="0">
                <a:latin typeface="Times New Roman" panose="02020603050405020304" pitchFamily="18" charset="0"/>
                <a:cs typeface="Times New Roman" panose="02020603050405020304" pitchFamily="18" charset="0"/>
              </a:rPr>
              <a:t>Кафедра Маркетинга</a:t>
            </a:r>
          </a:p>
          <a:p>
            <a:pPr marL="0" indent="0" algn="r">
              <a:buNone/>
            </a:pPr>
            <a:r>
              <a:rPr lang="ru-RU" sz="3200" b="1" dirty="0">
                <a:latin typeface="Times New Roman" panose="02020603050405020304" pitchFamily="18" charset="0"/>
                <a:cs typeface="Times New Roman" panose="02020603050405020304" pitchFamily="18" charset="0"/>
              </a:rPr>
              <a:t>«Допустить к защите»</a:t>
            </a:r>
          </a:p>
          <a:p>
            <a:pPr marL="0" indent="0" algn="r">
              <a:buNone/>
            </a:pPr>
            <a:r>
              <a:rPr lang="ru-RU" sz="3200" b="1" dirty="0">
                <a:latin typeface="Times New Roman" panose="02020603050405020304" pitchFamily="18" charset="0"/>
                <a:cs typeface="Times New Roman" panose="02020603050405020304" pitchFamily="18" charset="0"/>
              </a:rPr>
              <a:t>Заведующая кафедрой Маркетинга</a:t>
            </a:r>
          </a:p>
          <a:p>
            <a:pPr marL="0" indent="0" algn="r">
              <a:buNone/>
            </a:pPr>
            <a:r>
              <a:rPr lang="ru-RU" sz="3200" b="1" dirty="0">
                <a:latin typeface="Times New Roman" panose="02020603050405020304" pitchFamily="18" charset="0"/>
                <a:cs typeface="Times New Roman" panose="02020603050405020304" pitchFamily="18" charset="0"/>
              </a:rPr>
              <a:t>Скоробогатых Ирина Ивановна</a:t>
            </a:r>
          </a:p>
          <a:p>
            <a:pPr marL="0" indent="0" algn="r">
              <a:buNone/>
            </a:pPr>
            <a:r>
              <a:rPr lang="ru-RU" sz="3200" b="1" dirty="0">
                <a:latin typeface="Times New Roman" panose="02020603050405020304" pitchFamily="18" charset="0"/>
                <a:cs typeface="Times New Roman" panose="02020603050405020304" pitchFamily="18" charset="0"/>
              </a:rPr>
              <a:t>___________________________</a:t>
            </a:r>
          </a:p>
          <a:p>
            <a:pPr marL="0" indent="0" algn="r">
              <a:buNone/>
            </a:pPr>
            <a:r>
              <a:rPr lang="ru-RU" sz="3200" b="1" dirty="0">
                <a:latin typeface="Times New Roman" panose="02020603050405020304" pitchFamily="18" charset="0"/>
                <a:cs typeface="Times New Roman" panose="02020603050405020304" pitchFamily="18" charset="0"/>
              </a:rPr>
              <a:t> «_____»_________2019г.</a:t>
            </a:r>
          </a:p>
          <a:p>
            <a:pPr marL="0" indent="0" algn="ctr">
              <a:buNone/>
            </a:pPr>
            <a:r>
              <a:rPr lang="ru-RU" sz="3200" b="1" dirty="0">
                <a:latin typeface="Times New Roman" panose="02020603050405020304" pitchFamily="18" charset="0"/>
                <a:cs typeface="Times New Roman" panose="02020603050405020304" pitchFamily="18" charset="0"/>
              </a:rPr>
              <a:t>АВТОРЕФЕРАТ </a:t>
            </a:r>
          </a:p>
          <a:p>
            <a:pPr marL="0" indent="0" algn="ctr">
              <a:buNone/>
            </a:pPr>
            <a:r>
              <a:rPr lang="ru-RU" sz="3200" b="1" dirty="0">
                <a:latin typeface="Times New Roman" panose="02020603050405020304" pitchFamily="18" charset="0"/>
                <a:cs typeface="Times New Roman" panose="02020603050405020304" pitchFamily="18" charset="0"/>
              </a:rPr>
              <a:t>Выпускной квалификационной работы</a:t>
            </a:r>
          </a:p>
          <a:p>
            <a:pPr marL="0" indent="0" algn="ctr">
              <a:buNone/>
            </a:pPr>
            <a:r>
              <a:rPr lang="ru-RU" sz="3200" b="1" dirty="0">
                <a:latin typeface="Times New Roman" panose="02020603050405020304" pitchFamily="18" charset="0"/>
                <a:cs typeface="Times New Roman" panose="02020603050405020304" pitchFamily="18" charset="0"/>
              </a:rPr>
              <a:t>Направление/Специальность 38.03.02 «Менеджмент»</a:t>
            </a:r>
          </a:p>
          <a:p>
            <a:pPr marL="0" indent="0" algn="ctr">
              <a:buNone/>
            </a:pPr>
            <a:r>
              <a:rPr lang="ru-RU" sz="3200" b="1" dirty="0">
                <a:latin typeface="Times New Roman" panose="02020603050405020304" pitchFamily="18" charset="0"/>
                <a:cs typeface="Times New Roman" panose="02020603050405020304" pitchFamily="18" charset="0"/>
              </a:rPr>
              <a:t>профиль/специализация/магистерская программа «Маркетинг»</a:t>
            </a:r>
          </a:p>
          <a:p>
            <a:pPr marL="0" indent="0" algn="ctr">
              <a:buNone/>
            </a:pPr>
            <a:r>
              <a:rPr lang="ru-RU" sz="3200" b="1" dirty="0">
                <a:latin typeface="Times New Roman" panose="02020603050405020304" pitchFamily="18" charset="0"/>
                <a:cs typeface="Times New Roman" panose="02020603050405020304" pitchFamily="18" charset="0"/>
              </a:rPr>
              <a:t> </a:t>
            </a:r>
          </a:p>
          <a:p>
            <a:pPr marL="0" indent="0" algn="ctr" eaLnBrk="0" fontAlgn="base" hangingPunct="0">
              <a:buNone/>
            </a:pPr>
            <a:r>
              <a:rPr lang="ru-RU" sz="3200" b="1" dirty="0">
                <a:latin typeface="Times New Roman" panose="02020603050405020304" pitchFamily="18" charset="0"/>
                <a:cs typeface="Times New Roman" panose="02020603050405020304" pitchFamily="18" charset="0"/>
              </a:rPr>
              <a:t>ТЕМА: ООО «</a:t>
            </a:r>
            <a:r>
              <a:rPr lang="en-US" sz="3200" b="1" dirty="0">
                <a:latin typeface="Times New Roman" panose="02020603050405020304" pitchFamily="18" charset="0"/>
                <a:cs typeface="Times New Roman" panose="02020603050405020304" pitchFamily="18" charset="0"/>
              </a:rPr>
              <a:t>SPLAT GLOBAL</a:t>
            </a:r>
            <a:r>
              <a:rPr lang="ru-RU" sz="3200" b="1" dirty="0">
                <a:latin typeface="Times New Roman" panose="02020603050405020304" pitchFamily="18" charset="0"/>
                <a:cs typeface="Times New Roman" panose="02020603050405020304" pitchFamily="18" charset="0"/>
              </a:rPr>
              <a:t>»: Разработка программы маркетинга перезапуска продукта на </a:t>
            </a:r>
            <a:r>
              <a:rPr lang="en-GB" sz="3200" b="1" dirty="0">
                <a:latin typeface="Times New Roman" panose="02020603050405020304" pitchFamily="18" charset="0"/>
                <a:cs typeface="Times New Roman" panose="02020603050405020304" pitchFamily="18" charset="0"/>
              </a:rPr>
              <a:t>FMCG</a:t>
            </a:r>
            <a:r>
              <a:rPr lang="ru-RU" sz="3200" b="1" dirty="0">
                <a:latin typeface="Times New Roman" panose="02020603050405020304" pitchFamily="18" charset="0"/>
                <a:cs typeface="Times New Roman" panose="02020603050405020304" pitchFamily="18" charset="0"/>
              </a:rPr>
              <a:t> рынке</a:t>
            </a:r>
          </a:p>
          <a:p>
            <a:pPr marL="0" indent="0">
              <a:buNone/>
            </a:pPr>
            <a:r>
              <a:rPr lang="ru-RU" sz="3200" b="1" dirty="0">
                <a:latin typeface="Times New Roman" panose="02020603050405020304" pitchFamily="18" charset="0"/>
                <a:cs typeface="Times New Roman" panose="02020603050405020304" pitchFamily="18" charset="0"/>
              </a:rPr>
              <a:t> </a:t>
            </a:r>
          </a:p>
          <a:p>
            <a:pPr marL="0" indent="0" algn="r">
              <a:buNone/>
            </a:pPr>
            <a:r>
              <a:rPr lang="ru-RU" sz="3200" b="1" dirty="0">
                <a:latin typeface="Times New Roman" panose="02020603050405020304" pitchFamily="18" charset="0"/>
                <a:cs typeface="Times New Roman" panose="02020603050405020304" pitchFamily="18" charset="0"/>
              </a:rPr>
              <a:t>Выполнила студентка ___________________________ группа 5401</a:t>
            </a:r>
          </a:p>
          <a:p>
            <a:pPr marL="0" indent="0" algn="r">
              <a:buNone/>
            </a:pPr>
            <a:r>
              <a:rPr lang="ru-RU" sz="3200" b="1" dirty="0">
                <a:latin typeface="Times New Roman" panose="02020603050405020304" pitchFamily="18" charset="0"/>
                <a:cs typeface="Times New Roman" panose="02020603050405020304" pitchFamily="18" charset="0"/>
              </a:rPr>
              <a:t> </a:t>
            </a:r>
          </a:p>
          <a:p>
            <a:pPr marL="0" indent="0" algn="r">
              <a:buNone/>
            </a:pPr>
            <a:r>
              <a:rPr lang="ru-RU" sz="3200" b="1" dirty="0">
                <a:latin typeface="Times New Roman" panose="02020603050405020304" pitchFamily="18" charset="0"/>
                <a:cs typeface="Times New Roman" panose="02020603050405020304" pitchFamily="18" charset="0"/>
              </a:rPr>
              <a:t>Научный руководитель выпускной квалификационной работы:</a:t>
            </a:r>
          </a:p>
          <a:p>
            <a:pPr marL="0" indent="0" algn="r">
              <a:buNone/>
            </a:pPr>
            <a:r>
              <a:rPr lang="ru-RU" sz="3200" b="1" dirty="0">
                <a:latin typeface="Times New Roman" panose="02020603050405020304" pitchFamily="18" charset="0"/>
                <a:cs typeface="Times New Roman" panose="02020603050405020304" pitchFamily="18" charset="0"/>
              </a:rPr>
              <a:t>Скоробогатых Ирина Ивановна  </a:t>
            </a:r>
          </a:p>
          <a:p>
            <a:pPr marL="0" indent="0" algn="r">
              <a:buNone/>
            </a:pPr>
            <a:r>
              <a:rPr lang="ru-RU" sz="3200" b="1" dirty="0">
                <a:latin typeface="Times New Roman" panose="02020603050405020304" pitchFamily="18" charset="0"/>
                <a:cs typeface="Times New Roman" panose="02020603050405020304" pitchFamily="18" charset="0"/>
              </a:rPr>
              <a:t>Заведующая кафедрой маркетинга</a:t>
            </a:r>
          </a:p>
          <a:p>
            <a:pPr marL="0" indent="0" algn="r">
              <a:buNone/>
            </a:pPr>
            <a:r>
              <a:rPr lang="ru-RU" sz="3200" b="1" dirty="0">
                <a:latin typeface="Times New Roman" panose="02020603050405020304" pitchFamily="18" charset="0"/>
                <a:cs typeface="Times New Roman" panose="02020603050405020304" pitchFamily="18" charset="0"/>
              </a:rPr>
              <a:t>ФГБОУ ВО «РЭУ </a:t>
            </a:r>
            <a:r>
              <a:rPr lang="ru-RU" sz="3200" b="1" dirty="0" err="1">
                <a:latin typeface="Times New Roman" panose="02020603050405020304" pitchFamily="18" charset="0"/>
                <a:cs typeface="Times New Roman" panose="02020603050405020304" pitchFamily="18" charset="0"/>
              </a:rPr>
              <a:t>им.Г.В.Плеханова</a:t>
            </a:r>
            <a:endParaRPr lang="ru-RU" sz="3200" b="1" dirty="0">
              <a:latin typeface="Times New Roman" panose="02020603050405020304" pitchFamily="18" charset="0"/>
              <a:cs typeface="Times New Roman" panose="02020603050405020304" pitchFamily="18" charset="0"/>
            </a:endParaRPr>
          </a:p>
          <a:p>
            <a:pPr marL="0" indent="0" algn="r">
              <a:buNone/>
            </a:pPr>
            <a:r>
              <a:rPr lang="ru-RU" sz="3200" b="1" dirty="0">
                <a:latin typeface="Times New Roman" panose="02020603050405020304" pitchFamily="18" charset="0"/>
                <a:cs typeface="Times New Roman" panose="02020603050405020304" pitchFamily="18" charset="0"/>
              </a:rPr>
              <a:t>Д.э.н., профессор </a:t>
            </a:r>
          </a:p>
          <a:p>
            <a:pPr marL="0" indent="0" algn="r">
              <a:buNone/>
            </a:pPr>
            <a:r>
              <a:rPr lang="ru-RU" sz="3200" b="1" dirty="0">
                <a:latin typeface="Times New Roman" panose="02020603050405020304" pitchFamily="18" charset="0"/>
                <a:cs typeface="Times New Roman" panose="02020603050405020304" pitchFamily="18" charset="0"/>
              </a:rPr>
              <a:t>_____________________</a:t>
            </a:r>
          </a:p>
          <a:p>
            <a:pPr marL="0" indent="0" algn="ctr">
              <a:buNone/>
            </a:pPr>
            <a:r>
              <a:rPr lang="ru-RU" sz="3200" b="1" dirty="0">
                <a:latin typeface="Times New Roman" panose="02020603050405020304" pitchFamily="18" charset="0"/>
                <a:cs typeface="Times New Roman" panose="02020603050405020304" pitchFamily="18" charset="0"/>
              </a:rPr>
              <a:t>Москва – 2019</a:t>
            </a:r>
          </a:p>
          <a:p>
            <a:endParaRPr lang="ru-RU" dirty="0"/>
          </a:p>
        </p:txBody>
      </p:sp>
      <p:sp>
        <p:nvSpPr>
          <p:cNvPr id="4" name="TextBox 3"/>
          <p:cNvSpPr txBox="1"/>
          <p:nvPr/>
        </p:nvSpPr>
        <p:spPr>
          <a:xfrm>
            <a:off x="6197410" y="1600200"/>
            <a:ext cx="5994590" cy="4370427"/>
          </a:xfrm>
          <a:prstGeom prst="rect">
            <a:avLst/>
          </a:prstGeom>
          <a:noFill/>
        </p:spPr>
        <p:txBody>
          <a:bodyPr wrap="none" rtlCol="0">
            <a:spAutoFit/>
          </a:bodyPr>
          <a:lstStyle/>
          <a:p>
            <a:r>
              <a:rPr lang="ru-RU" sz="1400" b="1" dirty="0"/>
              <a:t>Автореферат  ВКР </a:t>
            </a:r>
            <a:r>
              <a:rPr lang="ru-RU" sz="1400" dirty="0"/>
              <a:t>- это краткое изложение содержания </a:t>
            </a:r>
          </a:p>
          <a:p>
            <a:r>
              <a:rPr lang="ru-RU" sz="1400" dirty="0"/>
              <a:t>исследования с пояснением его целей, задач,  достигнутых результатов. </a:t>
            </a:r>
          </a:p>
          <a:p>
            <a:r>
              <a:rPr lang="ru-RU" sz="1400" dirty="0"/>
              <a:t>Согласно пункту 9.2 ГОСТа 7.0.11-2011 структура текста  должна состоять </a:t>
            </a:r>
          </a:p>
          <a:p>
            <a:r>
              <a:rPr lang="ru-RU" sz="1400" dirty="0"/>
              <a:t>из трех элементов: краткой  характеристики представляемой работы, </a:t>
            </a:r>
          </a:p>
          <a:p>
            <a:r>
              <a:rPr lang="ru-RU" sz="1400" dirty="0"/>
              <a:t>которая включает описание: актуальности и уровня  проработанности темы</a:t>
            </a:r>
          </a:p>
          <a:p>
            <a:r>
              <a:rPr lang="ru-RU" sz="1400" dirty="0"/>
              <a:t> другими авторами; </a:t>
            </a:r>
          </a:p>
          <a:p>
            <a:r>
              <a:rPr lang="ru-RU" sz="1400" dirty="0"/>
              <a:t>стратегических целей и тактических задач  исследования; новизны, </a:t>
            </a:r>
          </a:p>
          <a:p>
            <a:r>
              <a:rPr lang="ru-RU" sz="1400" dirty="0"/>
              <a:t>теоретической и практической ценности работы;</a:t>
            </a:r>
          </a:p>
          <a:p>
            <a:r>
              <a:rPr lang="ru-RU" sz="1400" dirty="0"/>
              <a:t> примененных методов исследования;  положений, представляемых на </a:t>
            </a:r>
          </a:p>
          <a:p>
            <a:r>
              <a:rPr lang="ru-RU" sz="1400" dirty="0"/>
              <a:t>защите; </a:t>
            </a:r>
          </a:p>
          <a:p>
            <a:r>
              <a:rPr lang="ru-RU" sz="1400" dirty="0"/>
              <a:t>апробации дипломной разработки (если она предусмотрена); </a:t>
            </a:r>
          </a:p>
          <a:p>
            <a:r>
              <a:rPr lang="ru-RU" sz="1400" dirty="0"/>
              <a:t>лаконичного пересказа основных положений, который раскрывает этапы </a:t>
            </a:r>
          </a:p>
          <a:p>
            <a:r>
              <a:rPr lang="ru-RU" sz="1400" dirty="0"/>
              <a:t>разработки темы,  </a:t>
            </a:r>
            <a:r>
              <a:rPr lang="ru-RU" sz="1400" dirty="0" err="1"/>
              <a:t>тезисно</a:t>
            </a:r>
            <a:r>
              <a:rPr lang="ru-RU" sz="1400" dirty="0"/>
              <a:t> представляет структуру работы</a:t>
            </a:r>
          </a:p>
          <a:p>
            <a:r>
              <a:rPr lang="ru-RU" sz="1400" dirty="0"/>
              <a:t> (главы, параграфы основной части); заключения, которое </a:t>
            </a:r>
          </a:p>
          <a:p>
            <a:r>
              <a:rPr lang="ru-RU" sz="1400" dirty="0"/>
              <a:t>обобщает материал, подводит итоги исследования и содержит </a:t>
            </a:r>
          </a:p>
          <a:p>
            <a:r>
              <a:rPr lang="ru-RU" sz="1400" dirty="0"/>
              <a:t>рекомендации, перспективы продолжения исследований по </a:t>
            </a:r>
          </a:p>
          <a:p>
            <a:r>
              <a:rPr lang="ru-RU" sz="1400" dirty="0"/>
              <a:t>теме диплома.</a:t>
            </a:r>
            <a:br>
              <a:rPr lang="ru-RU" sz="1600" dirty="0"/>
            </a:br>
            <a:br>
              <a:rPr lang="ru-RU" sz="1600" dirty="0"/>
            </a:br>
            <a:r>
              <a:rPr lang="ru-RU" sz="1200" dirty="0"/>
              <a:t>Источник: </a:t>
            </a:r>
            <a:r>
              <a:rPr lang="ru-RU" sz="1200" dirty="0">
                <a:hlinkClick r:id="rId2"/>
              </a:rPr>
              <a:t>https://edunews.ru/students/vypusknaya/kak-pisat-avtoreferat-diploma.html</a:t>
            </a:r>
            <a:br>
              <a:rPr lang="ru-RU" sz="1200" dirty="0"/>
            </a:br>
            <a:r>
              <a:rPr lang="ru-RU" sz="1200" dirty="0"/>
              <a:t>© edunews.ru</a:t>
            </a:r>
          </a:p>
        </p:txBody>
      </p:sp>
      <p:sp>
        <p:nvSpPr>
          <p:cNvPr id="5" name="Дата 4"/>
          <p:cNvSpPr>
            <a:spLocks noGrp="1"/>
          </p:cNvSpPr>
          <p:nvPr>
            <p:ph type="dt" sz="half" idx="10"/>
          </p:nvPr>
        </p:nvSpPr>
        <p:spPr/>
        <p:txBody>
          <a:bodyPr/>
          <a:lstStyle/>
          <a:p>
            <a:fld id="{49405D78-99EB-4277-B481-8E71F819412C}" type="datetime1">
              <a:rPr lang="ru-RU" smtClean="0"/>
              <a:t>27.04.2020</a:t>
            </a:fld>
            <a:endParaRPr lang="ru-RU"/>
          </a:p>
        </p:txBody>
      </p:sp>
      <p:sp>
        <p:nvSpPr>
          <p:cNvPr id="6" name="Нижний колонтитул 5"/>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3594005923"/>
      </p:ext>
    </p:extLst>
  </p:cSld>
  <p:clrMapOvr>
    <a:masterClrMapping/>
  </p:clrMapOvr>
  <p:transition>
    <p:dissolv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Содержание автореферата</a:t>
            </a:r>
          </a:p>
        </p:txBody>
      </p:sp>
      <p:sp>
        <p:nvSpPr>
          <p:cNvPr id="3" name="Объект 2"/>
          <p:cNvSpPr>
            <a:spLocks noGrp="1"/>
          </p:cNvSpPr>
          <p:nvPr>
            <p:ph sz="quarter" idx="1"/>
          </p:nvPr>
        </p:nvSpPr>
        <p:spPr/>
        <p:txBody>
          <a:bodyPr>
            <a:normAutofit fontScale="92500" lnSpcReduction="20000"/>
          </a:bodyPr>
          <a:lstStyle/>
          <a:p>
            <a:pPr marL="0" indent="0">
              <a:buNone/>
            </a:pPr>
            <a:r>
              <a:rPr lang="ru-RU" dirty="0"/>
              <a:t>Оглавление</a:t>
            </a:r>
          </a:p>
          <a:p>
            <a:pPr marL="0" indent="0">
              <a:buNone/>
            </a:pPr>
            <a:r>
              <a:rPr lang="ru-RU" dirty="0"/>
              <a:t>ВВЕДЕНИЕ	</a:t>
            </a:r>
          </a:p>
          <a:p>
            <a:pPr marL="0" indent="0">
              <a:buNone/>
            </a:pPr>
            <a:r>
              <a:rPr lang="ru-RU" dirty="0"/>
              <a:t>ГЛАВА 1. ТЕОРЕТИЧЕСКИЕ АСПЕКТЫ ПРОЦЕССОВ РАЗРАБОТКИ НОВЫХ ПРОДУКТОВ. ЗАПУСК И ПЕРЕЗАПУСК ПРОДУКТОВ НА РОССИЙСКОМ РЫНКЕ FMCG	</a:t>
            </a:r>
          </a:p>
          <a:p>
            <a:pPr marL="0" indent="0">
              <a:buNone/>
            </a:pPr>
            <a:r>
              <a:rPr lang="ru-RU" dirty="0"/>
              <a:t>ГЛАВА 2. МАРКЕТИНГОВЫЙ АНАЛИЗ РОССИЙСКОГО РЫНКА FMCG И ПОЗИЦИОНИРОВАНИЯ SPLAT	</a:t>
            </a:r>
          </a:p>
          <a:p>
            <a:pPr marL="0" indent="0">
              <a:buNone/>
            </a:pPr>
            <a:r>
              <a:rPr lang="ru-RU" dirty="0"/>
              <a:t>ГЛАВА 3. РАЗРАБОТКА МАРКЕТИНГОВОЙ СТРАТЕГИИ ДЛЯ ПЕРЕЗАПУСКА ЗУБНОЙ ПАСТЫ SMILEX НА РОССИЙСКОМ РЫНКЕ	</a:t>
            </a:r>
          </a:p>
          <a:p>
            <a:pPr marL="0" indent="0">
              <a:buNone/>
            </a:pPr>
            <a:r>
              <a:rPr lang="ru-RU" dirty="0"/>
              <a:t>ЗАКЛЮЧЕНИЕ И РЕКОМЕНДАЦИИ	</a:t>
            </a:r>
          </a:p>
          <a:p>
            <a:pPr marL="0" indent="0">
              <a:buNone/>
            </a:pPr>
            <a:r>
              <a:rPr lang="ru-RU" dirty="0"/>
              <a:t>БИБЛИОГРАФИЯ	</a:t>
            </a:r>
          </a:p>
          <a:p>
            <a:pPr marL="0" indent="0">
              <a:buNone/>
            </a:pPr>
            <a:endParaRPr lang="ru-RU" dirty="0"/>
          </a:p>
          <a:p>
            <a:pPr marL="0" indent="0">
              <a:buNone/>
            </a:pPr>
            <a:endParaRPr lang="ru-RU" dirty="0"/>
          </a:p>
        </p:txBody>
      </p:sp>
      <p:sp>
        <p:nvSpPr>
          <p:cNvPr id="4" name="Левая фигурная скобка 3"/>
          <p:cNvSpPr/>
          <p:nvPr/>
        </p:nvSpPr>
        <p:spPr>
          <a:xfrm>
            <a:off x="657225" y="1657350"/>
            <a:ext cx="159639" cy="473392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 name="TextBox 4"/>
          <p:cNvSpPr txBox="1"/>
          <p:nvPr/>
        </p:nvSpPr>
        <p:spPr>
          <a:xfrm>
            <a:off x="-80809" y="3855035"/>
            <a:ext cx="817853" cy="338554"/>
          </a:xfrm>
          <a:prstGeom prst="rect">
            <a:avLst/>
          </a:prstGeom>
          <a:noFill/>
        </p:spPr>
        <p:txBody>
          <a:bodyPr wrap="none" rtlCol="0">
            <a:spAutoFit/>
          </a:bodyPr>
          <a:lstStyle/>
          <a:p>
            <a:r>
              <a:rPr lang="ru-RU" sz="1600" b="1" dirty="0">
                <a:solidFill>
                  <a:srgbClr val="FF0000"/>
                </a:solidFill>
              </a:rPr>
              <a:t>15 стр. </a:t>
            </a:r>
          </a:p>
        </p:txBody>
      </p:sp>
      <p:sp>
        <p:nvSpPr>
          <p:cNvPr id="6" name="Дата 5"/>
          <p:cNvSpPr>
            <a:spLocks noGrp="1"/>
          </p:cNvSpPr>
          <p:nvPr>
            <p:ph type="dt" sz="half" idx="10"/>
          </p:nvPr>
        </p:nvSpPr>
        <p:spPr/>
        <p:txBody>
          <a:bodyPr/>
          <a:lstStyle/>
          <a:p>
            <a:fld id="{5B1297BD-B81D-4C7B-8E6B-94BD57F9AE72}" type="datetime1">
              <a:rPr lang="ru-RU" smtClean="0"/>
              <a:t>27.04.2020</a:t>
            </a:fld>
            <a:endParaRPr lang="ru-RU"/>
          </a:p>
        </p:txBody>
      </p:sp>
      <p:sp>
        <p:nvSpPr>
          <p:cNvPr id="7" name="Нижний колонтитул 6"/>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2681605053"/>
      </p:ext>
    </p:extLst>
  </p:cSld>
  <p:clrMapOvr>
    <a:masterClrMapping/>
  </p:clrMapOvr>
  <p:transition>
    <p:dissolv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На ВКР необходимо получить отзыв научного руководителя и внешнюю рецензию</a:t>
            </a:r>
          </a:p>
        </p:txBody>
      </p:sp>
      <p:sp>
        <p:nvSpPr>
          <p:cNvPr id="3" name="Дата 2"/>
          <p:cNvSpPr>
            <a:spLocks noGrp="1"/>
          </p:cNvSpPr>
          <p:nvPr>
            <p:ph type="dt" sz="half" idx="10"/>
          </p:nvPr>
        </p:nvSpPr>
        <p:spPr/>
        <p:txBody>
          <a:bodyPr/>
          <a:lstStyle/>
          <a:p>
            <a:fld id="{CAB649E9-7D25-4956-B026-E6E801B76295}" type="datetime1">
              <a:rPr lang="ru-RU" smtClean="0"/>
              <a:t>27.04.2020</a:t>
            </a:fld>
            <a:endParaRPr lang="ru-RU"/>
          </a:p>
        </p:txBody>
      </p:sp>
      <p:sp>
        <p:nvSpPr>
          <p:cNvPr id="4" name="Нижний колонтитул 3"/>
          <p:cNvSpPr>
            <a:spLocks noGrp="1"/>
          </p:cNvSpPr>
          <p:nvPr>
            <p:ph type="ftr" sz="quarter" idx="11"/>
          </p:nvPr>
        </p:nvSpPr>
        <p:spPr/>
        <p:txBody>
          <a:bodyPr/>
          <a:lstStyle/>
          <a:p>
            <a:r>
              <a:rPr lang="ru-RU"/>
              <a:t>Балавр менеджмента (маркетинг) требования к ВКР</a:t>
            </a:r>
          </a:p>
        </p:txBody>
      </p:sp>
      <p:sp>
        <p:nvSpPr>
          <p:cNvPr id="5" name="Объект 4"/>
          <p:cNvSpPr>
            <a:spLocks noGrp="1"/>
          </p:cNvSpPr>
          <p:nvPr>
            <p:ph sz="quarter" idx="1"/>
          </p:nvPr>
        </p:nvSpPr>
        <p:spPr/>
        <p:txBody>
          <a:bodyPr>
            <a:normAutofit/>
          </a:bodyPr>
          <a:lstStyle/>
          <a:p>
            <a:r>
              <a:rPr lang="ru-RU" sz="2800" dirty="0"/>
              <a:t>Внешняя рецензия может быть подписана руководителем практики, где студент </a:t>
            </a:r>
            <a:r>
              <a:rPr lang="ru-RU" sz="2800" dirty="0" err="1"/>
              <a:t>МШБиМЭ</a:t>
            </a:r>
            <a:r>
              <a:rPr lang="ru-RU" sz="2800" dirty="0"/>
              <a:t> работал, либо представителем стороннего вуза</a:t>
            </a:r>
          </a:p>
          <a:p>
            <a:r>
              <a:rPr lang="ru-RU" sz="2400" dirty="0"/>
              <a:t>Отзыв </a:t>
            </a:r>
            <a:r>
              <a:rPr lang="en-US" sz="2400" dirty="0"/>
              <a:t> </a:t>
            </a:r>
            <a:r>
              <a:rPr lang="ru-RU" sz="2400" dirty="0"/>
              <a:t>научного руководителя состоит из</a:t>
            </a:r>
            <a:r>
              <a:rPr lang="en-US" sz="2400" dirty="0"/>
              <a:t>:</a:t>
            </a:r>
          </a:p>
          <a:p>
            <a:pPr lvl="1"/>
            <a:r>
              <a:rPr lang="en-US" sz="1800" dirty="0"/>
              <a:t>Evaluation</a:t>
            </a:r>
            <a:r>
              <a:rPr lang="ru-RU" sz="1800" dirty="0"/>
              <a:t> </a:t>
            </a:r>
            <a:r>
              <a:rPr lang="en-US" sz="1800" dirty="0"/>
              <a:t> form (evaluation of the written document</a:t>
            </a:r>
            <a:r>
              <a:rPr lang="ru-RU" sz="1800" dirty="0"/>
              <a:t> – 50 </a:t>
            </a:r>
            <a:r>
              <a:rPr lang="en-US" sz="1800" dirty="0"/>
              <a:t>points: evaluation of the structure – 5 points, document (balance, front and back matter, body of the document) – 15 points; evaluation of the process (incl. discipline of Thesis writing) – 10 points)</a:t>
            </a:r>
          </a:p>
          <a:p>
            <a:pPr lvl="1"/>
            <a:r>
              <a:rPr lang="ru-RU" sz="1800" dirty="0"/>
              <a:t>Расширенное объяснение оценки по следующим направлениям:  Актуальность темы ВКР,  Недостатки работы,  Общие выводы о рекомендации работы к защите  </a:t>
            </a:r>
          </a:p>
        </p:txBody>
      </p:sp>
    </p:spTree>
    <p:extLst>
      <p:ext uri="{BB962C8B-B14F-4D97-AF65-F5344CB8AC3E}">
        <p14:creationId xmlns:p14="http://schemas.microsoft.com/office/powerpoint/2010/main" val="2345317045"/>
      </p:ext>
    </p:extLst>
  </p:cSld>
  <p:clrMapOvr>
    <a:masterClrMapping/>
  </p:clrMapOvr>
  <p:transition>
    <p:dissolv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Пример внешней рецензии</a:t>
            </a:r>
          </a:p>
        </p:txBody>
      </p:sp>
      <p:sp>
        <p:nvSpPr>
          <p:cNvPr id="3" name="Дата 2"/>
          <p:cNvSpPr>
            <a:spLocks noGrp="1"/>
          </p:cNvSpPr>
          <p:nvPr>
            <p:ph type="dt" sz="half" idx="10"/>
          </p:nvPr>
        </p:nvSpPr>
        <p:spPr/>
        <p:txBody>
          <a:bodyPr/>
          <a:lstStyle/>
          <a:p>
            <a:fld id="{CAB649E9-7D25-4956-B026-E6E801B76295}" type="datetime1">
              <a:rPr lang="ru-RU" smtClean="0"/>
              <a:t>27.04.2020</a:t>
            </a:fld>
            <a:endParaRPr lang="ru-RU"/>
          </a:p>
        </p:txBody>
      </p:sp>
      <p:sp>
        <p:nvSpPr>
          <p:cNvPr id="4" name="Нижний колонтитул 3"/>
          <p:cNvSpPr>
            <a:spLocks noGrp="1"/>
          </p:cNvSpPr>
          <p:nvPr>
            <p:ph type="ftr" sz="quarter" idx="11"/>
          </p:nvPr>
        </p:nvSpPr>
        <p:spPr/>
        <p:txBody>
          <a:bodyPr/>
          <a:lstStyle/>
          <a:p>
            <a:r>
              <a:rPr lang="ru-RU"/>
              <a:t>Балавр менеджмента (маркетинг) требования к ВКР</a:t>
            </a:r>
          </a:p>
        </p:txBody>
      </p:sp>
      <p:sp>
        <p:nvSpPr>
          <p:cNvPr id="5" name="Объект 4"/>
          <p:cNvSpPr>
            <a:spLocks noGrp="1"/>
          </p:cNvSpPr>
          <p:nvPr>
            <p:ph sz="quarter" idx="1"/>
          </p:nvPr>
        </p:nvSpPr>
        <p:spPr>
          <a:xfrm>
            <a:off x="1661822" y="1219200"/>
            <a:ext cx="9501809" cy="5133891"/>
          </a:xfrm>
          <a:solidFill>
            <a:schemeClr val="bg1"/>
          </a:solidFill>
        </p:spPr>
        <p:txBody>
          <a:bodyPr>
            <a:normAutofit fontScale="25000" lnSpcReduction="20000"/>
          </a:bodyPr>
          <a:lstStyle/>
          <a:p>
            <a:pPr marL="0" indent="0" algn="ctr">
              <a:buNone/>
            </a:pPr>
            <a:r>
              <a:rPr lang="ru-RU" sz="4000" b="1" dirty="0"/>
              <a:t>Рецензия</a:t>
            </a:r>
          </a:p>
          <a:p>
            <a:pPr marL="0" indent="0" algn="ctr">
              <a:buNone/>
            </a:pPr>
            <a:r>
              <a:rPr lang="ru-RU" sz="4000" b="1" dirty="0"/>
              <a:t>На выпускную квалификационную работу (ВКР)</a:t>
            </a:r>
          </a:p>
          <a:p>
            <a:pPr marL="0" indent="0" algn="ctr">
              <a:buNone/>
            </a:pPr>
            <a:r>
              <a:rPr lang="ru-RU" sz="4000" b="1" dirty="0"/>
              <a:t>________________________________________ (ФИО студента)</a:t>
            </a:r>
          </a:p>
          <a:p>
            <a:pPr marL="0" indent="0" algn="ctr">
              <a:buNone/>
            </a:pPr>
            <a:r>
              <a:rPr lang="ru-RU" sz="4000" b="1" dirty="0"/>
              <a:t>Студентки программы Бакалавр менеджмента (профиль: маркетинг)  (обучение на английском языке)</a:t>
            </a:r>
          </a:p>
          <a:p>
            <a:pPr marL="0" indent="0" algn="ctr">
              <a:buNone/>
            </a:pPr>
            <a:r>
              <a:rPr lang="ru-RU" sz="4000" b="1" dirty="0"/>
              <a:t>Факультет «Международная школа бизнеса и мировой экономики»</a:t>
            </a:r>
          </a:p>
          <a:p>
            <a:pPr marL="0" indent="0" algn="ctr">
              <a:buNone/>
            </a:pPr>
            <a:r>
              <a:rPr lang="ru-RU" sz="4000" b="1" dirty="0"/>
              <a:t>ФГБОУ ВО «РЭУ </a:t>
            </a:r>
            <a:r>
              <a:rPr lang="ru-RU" sz="4000" b="1" dirty="0" err="1"/>
              <a:t>им.Г.В.Плеханова</a:t>
            </a:r>
            <a:endParaRPr lang="ru-RU" sz="4000" b="1" dirty="0"/>
          </a:p>
          <a:p>
            <a:pPr algn="ctr"/>
            <a:endParaRPr lang="ru-RU" sz="3200" b="1" dirty="0"/>
          </a:p>
          <a:p>
            <a:pPr marL="0" indent="0" algn="ctr">
              <a:buNone/>
            </a:pPr>
            <a:r>
              <a:rPr lang="ru-RU" sz="3200" b="1" dirty="0"/>
              <a:t>Тема ВКР: МЕРСЕДЕС БЕНЦ: ВЫВОД НОВОГО ПРОДУКТА НА РОССИЙСКИЙ РЫНОК НА ПРИМЕРЕ ЭЛЕКТРОМОБИЛЯ EQC</a:t>
            </a:r>
          </a:p>
          <a:p>
            <a:pPr marL="0" indent="0">
              <a:buNone/>
            </a:pPr>
            <a:endParaRPr lang="ru-RU" dirty="0"/>
          </a:p>
          <a:p>
            <a:pPr marL="0" indent="0" algn="just">
              <a:buNone/>
            </a:pPr>
            <a:r>
              <a:rPr lang="ru-RU" sz="3600" dirty="0"/>
              <a:t>Тема ВКР студентки ___________ ФИО  представляется весьма актуальной, в связи с развитием </a:t>
            </a:r>
            <a:r>
              <a:rPr lang="ru-RU" sz="3600" dirty="0" err="1"/>
              <a:t>электромобильности</a:t>
            </a:r>
            <a:r>
              <a:rPr lang="ru-RU" sz="3600" dirty="0"/>
              <a:t>, которая является одним из направлений устойчивого развития в разных странах мира.</a:t>
            </a:r>
          </a:p>
          <a:p>
            <a:pPr marL="0" indent="0" algn="just">
              <a:buNone/>
            </a:pPr>
            <a:r>
              <a:rPr lang="ru-RU" sz="3600" dirty="0"/>
              <a:t>Следует отметить, что автомобили с электрическим двигателем постепенно завоевывают сердца автомобилистов, практически все известные автопроизводители уже начала производство и предлагают на рынок такие автомобили. Это не только знаменитая </a:t>
            </a:r>
            <a:r>
              <a:rPr lang="ru-RU" sz="3600" dirty="0" err="1"/>
              <a:t>Tesla</a:t>
            </a:r>
            <a:r>
              <a:rPr lang="ru-RU" sz="3600" dirty="0"/>
              <a:t>, модели которой уже присутствуют на российском рынке, но и модели других производителей, которые продаются по более дешевой цене.  В России принята программы развития </a:t>
            </a:r>
            <a:r>
              <a:rPr lang="ru-RU" sz="3600" dirty="0" err="1"/>
              <a:t>электромобильности</a:t>
            </a:r>
            <a:r>
              <a:rPr lang="ru-RU" sz="3600" dirty="0"/>
              <a:t>, что означает не столько поддержку автопроизводителей, сколько инвестиции в развитие инфраструктуры, размещения зарядных батарей, льготное налогообложение и другие меры поддержки.</a:t>
            </a:r>
          </a:p>
          <a:p>
            <a:pPr marL="0" indent="0" algn="just">
              <a:buNone/>
            </a:pPr>
            <a:r>
              <a:rPr lang="ru-RU" sz="3600" dirty="0"/>
              <a:t>Концерн </a:t>
            </a:r>
            <a:r>
              <a:rPr lang="ru-RU" sz="3600" dirty="0" err="1"/>
              <a:t>Daimler</a:t>
            </a:r>
            <a:r>
              <a:rPr lang="ru-RU" sz="3600" dirty="0"/>
              <a:t> и его самое известное подразделение </a:t>
            </a:r>
            <a:r>
              <a:rPr lang="ru-RU" sz="3600" dirty="0" err="1"/>
              <a:t>Mercedes-Benz</a:t>
            </a:r>
            <a:r>
              <a:rPr lang="ru-RU" sz="3600" dirty="0"/>
              <a:t> также не остались в стороне этого вектора развития автомобильного рынка, разработаны перспективные модели, которые пока что не представлены на российском рынке, но план по запуску модели EQC есть, о чем студентка ____________ ФИО, которая проходила практику в этой компании, знает очень хорошо. Все сказанное обусловило актуальность </a:t>
            </a:r>
            <a:r>
              <a:rPr lang="ru-RU" sz="3600" dirty="0" err="1"/>
              <a:t>рецензирумой</a:t>
            </a:r>
            <a:r>
              <a:rPr lang="ru-RU" sz="3600" dirty="0"/>
              <a:t> работы.  В работе студентка проводит анализ автомобильного рынка в целом в России, а также оценивает потенциал </a:t>
            </a:r>
            <a:r>
              <a:rPr lang="ru-RU" sz="3600" dirty="0" err="1"/>
              <a:t>электромобильности</a:t>
            </a:r>
            <a:r>
              <a:rPr lang="ru-RU" sz="3600" dirty="0"/>
              <a:t>. Она провела тщательный анализ имеющейся литературы по теме запуска нового </a:t>
            </a:r>
            <a:r>
              <a:rPr lang="ru-RU" sz="3600" dirty="0" err="1"/>
              <a:t>проудкта</a:t>
            </a:r>
            <a:r>
              <a:rPr lang="ru-RU" sz="3600" dirty="0"/>
              <a:t> на новый рынок. В качестве первичных исследований использовала экспертные интервью со специалистами компании, работающими на российском рынке, а также провела онлайн опрос автомобилистов для оценки перспективного (потенциального) спроса  на электромобили, а также для оценки факторов, которые могут оказать негативное влияние на решение о покупке таких моделей.</a:t>
            </a:r>
          </a:p>
          <a:p>
            <a:pPr marL="0" indent="0" algn="just">
              <a:buNone/>
            </a:pPr>
            <a:r>
              <a:rPr lang="ru-RU" sz="3600" dirty="0"/>
              <a:t>В третьей главе ______________ ФИО  приводит план мероприятий маркетинговой поддержки запуска новой модели для компании </a:t>
            </a:r>
            <a:r>
              <a:rPr lang="ru-RU" sz="3600" dirty="0" err="1"/>
              <a:t>Mercedes-Benz</a:t>
            </a:r>
            <a:r>
              <a:rPr lang="ru-RU" sz="3600" dirty="0"/>
              <a:t> на российский рынок и дает оценку рисков, которые могут возникнуть при реализации этого плана.</a:t>
            </a:r>
          </a:p>
          <a:p>
            <a:pPr marL="0" indent="0" algn="just">
              <a:buNone/>
            </a:pPr>
            <a:r>
              <a:rPr lang="ru-RU" sz="3600" dirty="0"/>
              <a:t>Работа написана хорошим английским языком. Также имеется реферат работы на русском языке, отражающий основное содержание ВКР. Оформление ВКР также соответствует требованиям, в работе имеются корректные заимствования из источников, оформленные должным образом. Список источников достаточно внушительный, в нем присутствуют, как научные издания: книги, монографии, статьи по теме исследования, так и актуальные аналитические обзоры автомобильного рынка, экспертные заключения специалистов отрасли, государственные регулирующие документы.</a:t>
            </a:r>
          </a:p>
          <a:p>
            <a:pPr marL="0" indent="0" algn="just">
              <a:buNone/>
            </a:pPr>
            <a:r>
              <a:rPr lang="ru-RU" sz="3600" dirty="0"/>
              <a:t>Таким образом, логика построения содержания ВКР, проведенное исследование, разработанные рекомендации для компании </a:t>
            </a:r>
            <a:r>
              <a:rPr lang="ru-RU" sz="3600" dirty="0" err="1"/>
              <a:t>Mercedes-Benz</a:t>
            </a:r>
            <a:r>
              <a:rPr lang="ru-RU" sz="3600" dirty="0"/>
              <a:t> по запуску на российский рынок электромобиля EQC и по маркетинговой поддержке этого процесса, а также оформление ВКР, иллюстраций, приложений, библиографии позволяет сделать вывод, что ВКР студентки _______________ ФИО соответствует предъявляемым требованиям к ВКР бакалавра менеджмента (профиль маркетинг – обучение на английском зыке) и допускается к защите ГАК. </a:t>
            </a:r>
          </a:p>
          <a:p>
            <a:pPr marL="0" indent="0" algn="r">
              <a:buNone/>
            </a:pPr>
            <a:r>
              <a:rPr lang="ru-RU" sz="3600" dirty="0"/>
              <a:t>Рецензент:  Пантелеева Елена Константиновна</a:t>
            </a:r>
          </a:p>
          <a:p>
            <a:pPr marL="0" indent="0" algn="r">
              <a:buNone/>
            </a:pPr>
            <a:r>
              <a:rPr lang="ru-RU" sz="3600" dirty="0"/>
              <a:t>К.э.н., доцент кафедры маркетинга фирмы, НИУ ВШЭ</a:t>
            </a:r>
          </a:p>
          <a:p>
            <a:pPr algn="r"/>
            <a:endParaRPr lang="ru-RU" sz="3600" dirty="0"/>
          </a:p>
          <a:p>
            <a:endParaRPr lang="ru-RU" sz="3600" dirty="0"/>
          </a:p>
        </p:txBody>
      </p:sp>
    </p:spTree>
    <p:extLst>
      <p:ext uri="{BB962C8B-B14F-4D97-AF65-F5344CB8AC3E}">
        <p14:creationId xmlns:p14="http://schemas.microsoft.com/office/powerpoint/2010/main" val="3928898237"/>
      </p:ext>
    </p:extLst>
  </p:cSld>
  <p:clrMapOvr>
    <a:masterClrMapping/>
  </p:clrMapOvr>
  <p:transition>
    <p:dissolv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1"/>
          </p:nvPr>
        </p:nvSpPr>
        <p:spPr/>
        <p:txBody>
          <a:bodyPr/>
          <a:lstStyle/>
          <a:p>
            <a:r>
              <a:rPr lang="en-US" dirty="0">
                <a:hlinkClick r:id="rId2"/>
              </a:rPr>
              <a:t>Skorobogatykh.II@rea.ru</a:t>
            </a:r>
            <a:endParaRPr lang="en-US" dirty="0"/>
          </a:p>
          <a:p>
            <a:r>
              <a:rPr lang="ru-RU" dirty="0"/>
              <a:t>Скоробогатых Ирина Ивановна</a:t>
            </a:r>
          </a:p>
        </p:txBody>
      </p:sp>
      <p:sp>
        <p:nvSpPr>
          <p:cNvPr id="4" name="Заголовок 3"/>
          <p:cNvSpPr>
            <a:spLocks noGrp="1"/>
          </p:cNvSpPr>
          <p:nvPr>
            <p:ph type="title"/>
          </p:nvPr>
        </p:nvSpPr>
        <p:spPr/>
        <p:txBody>
          <a:bodyPr>
            <a:normAutofit fontScale="90000"/>
          </a:bodyPr>
          <a:lstStyle/>
          <a:p>
            <a:r>
              <a:rPr lang="ru-RU" dirty="0"/>
              <a:t>Все вопросы, комментарии можно задать</a:t>
            </a:r>
          </a:p>
        </p:txBody>
      </p:sp>
      <p:sp>
        <p:nvSpPr>
          <p:cNvPr id="6" name="Дата 5"/>
          <p:cNvSpPr>
            <a:spLocks noGrp="1"/>
          </p:cNvSpPr>
          <p:nvPr>
            <p:ph type="dt" sz="half" idx="10"/>
          </p:nvPr>
        </p:nvSpPr>
        <p:spPr/>
        <p:txBody>
          <a:bodyPr/>
          <a:lstStyle/>
          <a:p>
            <a:fld id="{0E1EDB26-4E31-4F84-8051-E113AF3F148A}" type="datetime1">
              <a:rPr lang="ru-RU" smtClean="0"/>
              <a:t>27.04.2020</a:t>
            </a:fld>
            <a:endParaRPr lang="ru-RU"/>
          </a:p>
        </p:txBody>
      </p:sp>
      <p:sp>
        <p:nvSpPr>
          <p:cNvPr id="7" name="Нижний колонтитул 6"/>
          <p:cNvSpPr>
            <a:spLocks noGrp="1"/>
          </p:cNvSpPr>
          <p:nvPr>
            <p:ph type="ftr" sz="quarter" idx="12"/>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3776707286"/>
      </p:ext>
    </p:extLst>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04319" y="192019"/>
            <a:ext cx="7471695" cy="523220"/>
          </a:xfrm>
          <a:prstGeom prst="rect">
            <a:avLst/>
          </a:prstGeom>
          <a:noFill/>
        </p:spPr>
        <p:txBody>
          <a:bodyPr wrap="square" rtlCol="0">
            <a:spAutoFit/>
          </a:bodyPr>
          <a:lstStyle/>
          <a:p>
            <a:pPr algn="ctr"/>
            <a:r>
              <a:rPr lang="ru-RU" sz="2800" b="1" dirty="0"/>
              <a:t>Общие положения по оформлению ВКР</a:t>
            </a:r>
          </a:p>
        </p:txBody>
      </p:sp>
      <p:sp>
        <p:nvSpPr>
          <p:cNvPr id="3" name="Прямоугольник 2"/>
          <p:cNvSpPr/>
          <p:nvPr/>
        </p:nvSpPr>
        <p:spPr>
          <a:xfrm>
            <a:off x="614900" y="1115463"/>
            <a:ext cx="11224592" cy="646331"/>
          </a:xfrm>
          <a:prstGeom prst="rect">
            <a:avLst/>
          </a:prstGeom>
        </p:spPr>
        <p:txBody>
          <a:bodyPr wrap="square">
            <a:spAutoFit/>
          </a:bodyPr>
          <a:lstStyle/>
          <a:p>
            <a:pPr algn="just">
              <a:spcAft>
                <a:spcPts val="0"/>
              </a:spcAft>
            </a:pPr>
            <a:r>
              <a:rPr lang="ru-RU" b="1" dirty="0">
                <a:solidFill>
                  <a:srgbClr val="FF0000"/>
                </a:solidFill>
                <a:effectLst/>
                <a:latin typeface="Times New Roman" panose="02020603050405020304" pitchFamily="18" charset="0"/>
                <a:ea typeface="Times New Roman" panose="02020603050405020304" pitchFamily="18" charset="0"/>
              </a:rPr>
              <a:t>Минимальный объем ВКР (без приложений и списка используемой литературы): </a:t>
            </a:r>
            <a:r>
              <a:rPr lang="ru-RU" b="1" dirty="0">
                <a:effectLst/>
                <a:latin typeface="Times New Roman" panose="02020603050405020304" pitchFamily="18" charset="0"/>
                <a:ea typeface="Times New Roman" panose="02020603050405020304" pitchFamily="18" charset="0"/>
              </a:rPr>
              <a:t>50-60 страниц.</a:t>
            </a:r>
          </a:p>
          <a:p>
            <a:pPr algn="just">
              <a:spcAft>
                <a:spcPts val="0"/>
              </a:spcAft>
            </a:pPr>
            <a:endParaRPr lang="ru-RU" dirty="0">
              <a:effectLst/>
              <a:latin typeface="Times New Roman" panose="02020603050405020304" pitchFamily="18" charset="0"/>
              <a:ea typeface="Times New Roman" panose="02020603050405020304" pitchFamily="18" charset="0"/>
            </a:endParaRPr>
          </a:p>
        </p:txBody>
      </p:sp>
      <p:sp>
        <p:nvSpPr>
          <p:cNvPr id="5" name="Rectangle 2"/>
          <p:cNvSpPr>
            <a:spLocks noChangeArrowheads="1"/>
          </p:cNvSpPr>
          <p:nvPr/>
        </p:nvSpPr>
        <p:spPr bwMode="auto">
          <a:xfrm>
            <a:off x="640079" y="1358444"/>
            <a:ext cx="649621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just" defTabSz="914400" rtl="0" eaLnBrk="0" fontAlgn="base" latinLnBrk="0" hangingPunct="0">
              <a:lnSpc>
                <a:spcPct val="100000"/>
              </a:lnSpc>
              <a:spcBef>
                <a:spcPct val="0"/>
              </a:spcBef>
              <a:spcAft>
                <a:spcPct val="0"/>
              </a:spcAft>
              <a:buClrTx/>
              <a:buSzTx/>
              <a:buFontTx/>
              <a:buNone/>
              <a:tabLst/>
            </a:pPr>
            <a:r>
              <a:rPr kumimoji="0" lang="ru-RU" altLang="ru-RU" b="1" i="0" u="none" strike="noStrike" cap="none" normalizeH="0" baseline="0" dirty="0">
                <a:ln>
                  <a:noFill/>
                </a:ln>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Поля:</a:t>
            </a:r>
            <a:r>
              <a:rPr kumimoji="0" lang="ru-RU" altLang="ru-RU"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верхнее и нижнее – 25 мм, левое – 30 мм, правое – 10 мм.</a:t>
            </a:r>
            <a:endParaRPr kumimoji="0" lang="ru-RU" altLang="ru-RU"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640079" y="1994645"/>
            <a:ext cx="10389705" cy="923330"/>
          </a:xfrm>
          <a:prstGeom prst="rect">
            <a:avLst/>
          </a:prstGeom>
        </p:spPr>
        <p:txBody>
          <a:bodyPr wrap="square">
            <a:spAutoFit/>
          </a:bodyPr>
          <a:lstStyle/>
          <a:p>
            <a:pPr algn="just">
              <a:spcAft>
                <a:spcPts val="0"/>
              </a:spcAft>
            </a:pPr>
            <a:r>
              <a:rPr lang="ru-RU" b="1" dirty="0">
                <a:solidFill>
                  <a:srgbClr val="FF0000"/>
                </a:solidFill>
                <a:effectLst/>
                <a:latin typeface="Times New Roman" panose="02020603050405020304" pitchFamily="18" charset="0"/>
                <a:ea typeface="Times New Roman" panose="02020603050405020304" pitchFamily="18" charset="0"/>
              </a:rPr>
              <a:t>Шрифт:</a:t>
            </a:r>
            <a:r>
              <a:rPr lang="ru-RU" dirty="0">
                <a:effectLst/>
                <a:latin typeface="Times New Roman" panose="02020603050405020304" pitchFamily="18" charset="0"/>
                <a:ea typeface="Times New Roman" panose="02020603050405020304" pitchFamily="18" charset="0"/>
              </a:rPr>
              <a:t> </a:t>
            </a:r>
            <a:r>
              <a:rPr lang="ru-RU" b="1" dirty="0" err="1">
                <a:effectLst/>
                <a:latin typeface="Times New Roman" panose="02020603050405020304" pitchFamily="18" charset="0"/>
                <a:ea typeface="Times New Roman" panose="02020603050405020304" pitchFamily="18" charset="0"/>
              </a:rPr>
              <a:t>Times</a:t>
            </a:r>
            <a:r>
              <a:rPr lang="ru-RU" b="1" dirty="0">
                <a:effectLst/>
                <a:latin typeface="Times New Roman" panose="02020603050405020304" pitchFamily="18" charset="0"/>
                <a:ea typeface="Times New Roman" panose="02020603050405020304" pitchFamily="18" charset="0"/>
              </a:rPr>
              <a:t> </a:t>
            </a:r>
            <a:r>
              <a:rPr lang="ru-RU" b="1" dirty="0" err="1">
                <a:effectLst/>
                <a:latin typeface="Times New Roman" panose="02020603050405020304" pitchFamily="18" charset="0"/>
                <a:ea typeface="Times New Roman" panose="02020603050405020304" pitchFamily="18" charset="0"/>
              </a:rPr>
              <a:t>New</a:t>
            </a:r>
            <a:r>
              <a:rPr lang="ru-RU" b="1" dirty="0">
                <a:effectLst/>
                <a:latin typeface="Times New Roman" panose="02020603050405020304" pitchFamily="18" charset="0"/>
                <a:ea typeface="Times New Roman" panose="02020603050405020304" pitchFamily="18" charset="0"/>
              </a:rPr>
              <a:t> </a:t>
            </a:r>
            <a:r>
              <a:rPr lang="ru-RU" b="1" dirty="0" err="1">
                <a:effectLst/>
                <a:latin typeface="Times New Roman" panose="02020603050405020304" pitchFamily="18" charset="0"/>
                <a:ea typeface="Times New Roman" panose="02020603050405020304" pitchFamily="18" charset="0"/>
              </a:rPr>
              <a:t>Roman</a:t>
            </a:r>
            <a:r>
              <a:rPr lang="ru-RU" b="1" dirty="0">
                <a:effectLst/>
                <a:latin typeface="Times New Roman" panose="02020603050405020304" pitchFamily="18" charset="0"/>
                <a:ea typeface="Times New Roman" panose="02020603050405020304" pitchFamily="18" charset="0"/>
              </a:rPr>
              <a:t>, размер – 14 пт.!</a:t>
            </a:r>
          </a:p>
          <a:p>
            <a:pPr algn="just">
              <a:spcAft>
                <a:spcPts val="0"/>
              </a:spcAft>
            </a:pPr>
            <a:r>
              <a:rPr lang="ru-RU" b="1" dirty="0">
                <a:solidFill>
                  <a:srgbClr val="FF0000"/>
                </a:solidFill>
                <a:latin typeface="Times New Roman" panose="02020603050405020304" pitchFamily="18" charset="0"/>
                <a:ea typeface="Times New Roman" panose="02020603050405020304" pitchFamily="18" charset="0"/>
              </a:rPr>
              <a:t>Межстрочный интервал: </a:t>
            </a:r>
            <a:r>
              <a:rPr lang="ru-RU" b="1" dirty="0">
                <a:latin typeface="Times New Roman" panose="02020603050405020304" pitchFamily="18" charset="0"/>
                <a:ea typeface="Times New Roman" panose="02020603050405020304" pitchFamily="18" charset="0"/>
              </a:rPr>
              <a:t>1,5.</a:t>
            </a:r>
          </a:p>
          <a:p>
            <a:pPr algn="just">
              <a:spcAft>
                <a:spcPts val="0"/>
              </a:spcAft>
            </a:pPr>
            <a:endParaRPr lang="ru-RU" dirty="0">
              <a:effectLst/>
              <a:latin typeface="Times New Roman" panose="02020603050405020304" pitchFamily="18" charset="0"/>
              <a:ea typeface="Times New Roman" panose="02020603050405020304" pitchFamily="18" charset="0"/>
            </a:endParaRPr>
          </a:p>
        </p:txBody>
      </p:sp>
      <p:sp>
        <p:nvSpPr>
          <p:cNvPr id="7" name="Прямоугольник 6"/>
          <p:cNvSpPr/>
          <p:nvPr/>
        </p:nvSpPr>
        <p:spPr>
          <a:xfrm>
            <a:off x="640079" y="2702020"/>
            <a:ext cx="10927744" cy="646331"/>
          </a:xfrm>
          <a:prstGeom prst="rect">
            <a:avLst/>
          </a:prstGeom>
        </p:spPr>
        <p:txBody>
          <a:bodyPr wrap="square">
            <a:spAutoFit/>
          </a:bodyPr>
          <a:lstStyle/>
          <a:p>
            <a:r>
              <a:rPr lang="ru-RU" b="1" dirty="0">
                <a:solidFill>
                  <a:srgbClr val="FF0000"/>
                </a:solidFill>
                <a:effectLst/>
                <a:latin typeface="Times New Roman" panose="02020603050405020304" pitchFamily="18" charset="0"/>
                <a:ea typeface="Times New Roman" panose="02020603050405020304" pitchFamily="18" charset="0"/>
              </a:rPr>
              <a:t>Нумерация листов</a:t>
            </a:r>
            <a:r>
              <a:rPr lang="ru-RU" dirty="0">
                <a:solidFill>
                  <a:srgbClr val="FF0000"/>
                </a:solidFill>
                <a:effectLst/>
                <a:latin typeface="Times New Roman" panose="02020603050405020304" pitchFamily="18" charset="0"/>
                <a:ea typeface="Times New Roman" panose="02020603050405020304" pitchFamily="18" charset="0"/>
              </a:rPr>
              <a:t>: </a:t>
            </a:r>
            <a:r>
              <a:rPr lang="ru-RU" dirty="0">
                <a:effectLst/>
                <a:latin typeface="Times New Roman" panose="02020603050405020304" pitchFamily="18" charset="0"/>
                <a:ea typeface="Times New Roman" panose="02020603050405020304" pitchFamily="18" charset="0"/>
              </a:rPr>
              <a:t>сквозная, располагается внизу/вверху посередине листа. Нумерация страниц начинается с содержания (лист 2) и заканчивается последним листом. На втором листе ставится номер «2».  </a:t>
            </a:r>
            <a:endParaRPr lang="ru-RU" dirty="0"/>
          </a:p>
        </p:txBody>
      </p:sp>
      <p:sp>
        <p:nvSpPr>
          <p:cNvPr id="8" name="Прямоугольник 7"/>
          <p:cNvSpPr/>
          <p:nvPr/>
        </p:nvSpPr>
        <p:spPr>
          <a:xfrm>
            <a:off x="640079" y="3443298"/>
            <a:ext cx="10776669" cy="923330"/>
          </a:xfrm>
          <a:prstGeom prst="rect">
            <a:avLst/>
          </a:prstGeom>
        </p:spPr>
        <p:txBody>
          <a:bodyPr wrap="square">
            <a:spAutoFit/>
          </a:bodyPr>
          <a:lstStyle/>
          <a:p>
            <a:pPr algn="just">
              <a:spcAft>
                <a:spcPts val="0"/>
              </a:spcAft>
            </a:pPr>
            <a:r>
              <a:rPr lang="ru-RU" b="1" dirty="0">
                <a:solidFill>
                  <a:srgbClr val="FF0000"/>
                </a:solidFill>
                <a:effectLst/>
                <a:latin typeface="Times New Roman" panose="02020603050405020304" pitchFamily="18" charset="0"/>
                <a:ea typeface="Times New Roman" panose="02020603050405020304" pitchFamily="18" charset="0"/>
              </a:rPr>
              <a:t>Нумерация глав</a:t>
            </a:r>
            <a:r>
              <a:rPr lang="ru-RU" dirty="0">
                <a:solidFill>
                  <a:srgbClr val="FF0000"/>
                </a:solidFill>
                <a:effectLst/>
                <a:latin typeface="Times New Roman" panose="02020603050405020304" pitchFamily="18" charset="0"/>
                <a:ea typeface="Times New Roman" panose="02020603050405020304" pitchFamily="18" charset="0"/>
              </a:rPr>
              <a:t>: </a:t>
            </a:r>
            <a:r>
              <a:rPr lang="ru-RU" dirty="0">
                <a:effectLst/>
                <a:latin typeface="Times New Roman" panose="02020603050405020304" pitchFamily="18" charset="0"/>
                <a:ea typeface="Times New Roman" panose="02020603050405020304" pitchFamily="18" charset="0"/>
              </a:rPr>
              <a:t>сквозная (</a:t>
            </a:r>
            <a:r>
              <a:rPr lang="en-US" dirty="0">
                <a:effectLst/>
                <a:latin typeface="Times New Roman" panose="02020603050405020304" pitchFamily="18" charset="0"/>
                <a:ea typeface="Times New Roman" panose="02020603050405020304" pitchFamily="18" charset="0"/>
              </a:rPr>
              <a:t>Chapter 1, Chapter 2, Chapter 3).</a:t>
            </a:r>
            <a:r>
              <a:rPr lang="ru-RU" dirty="0">
                <a:effectLst/>
                <a:latin typeface="Times New Roman" panose="02020603050405020304" pitchFamily="18" charset="0"/>
                <a:ea typeface="Times New Roman" panose="02020603050405020304" pitchFamily="18" charset="0"/>
              </a:rPr>
              <a:t> </a:t>
            </a:r>
            <a:endParaRPr lang="en-US" dirty="0">
              <a:effectLst/>
              <a:latin typeface="Times New Roman" panose="02020603050405020304" pitchFamily="18" charset="0"/>
              <a:ea typeface="Times New Roman" panose="02020603050405020304" pitchFamily="18" charset="0"/>
            </a:endParaRPr>
          </a:p>
          <a:p>
            <a:pPr algn="just">
              <a:spcAft>
                <a:spcPts val="0"/>
              </a:spcAft>
            </a:pPr>
            <a:r>
              <a:rPr lang="ru-RU" b="1" dirty="0">
                <a:solidFill>
                  <a:srgbClr val="FF0000"/>
                </a:solidFill>
                <a:effectLst/>
                <a:latin typeface="Times New Roman" panose="02020603050405020304" pitchFamily="18" charset="0"/>
                <a:ea typeface="Times New Roman" panose="02020603050405020304" pitchFamily="18" charset="0"/>
              </a:rPr>
              <a:t>Нумерация параграфов</a:t>
            </a:r>
            <a:r>
              <a:rPr lang="ru-RU" dirty="0">
                <a:effectLst/>
                <a:latin typeface="Times New Roman" panose="02020603050405020304" pitchFamily="18" charset="0"/>
                <a:ea typeface="Times New Roman" panose="02020603050405020304" pitchFamily="18" charset="0"/>
              </a:rPr>
              <a:t>: сквозная в пределах главы (1.1, 1.2, 1.3, 2.1, 2.2, 2.3, 3.1, 3.2, 3.3).</a:t>
            </a:r>
          </a:p>
          <a:p>
            <a:pPr algn="just">
              <a:spcAft>
                <a:spcPts val="0"/>
              </a:spcAft>
            </a:pPr>
            <a:r>
              <a:rPr lang="ru-RU" b="1" dirty="0">
                <a:solidFill>
                  <a:srgbClr val="FF0000"/>
                </a:solidFill>
                <a:latin typeface="Times New Roman" panose="02020603050405020304" pitchFamily="18" charset="0"/>
                <a:ea typeface="Times New Roman" panose="02020603050405020304" pitchFamily="18" charset="0"/>
              </a:rPr>
              <a:t>Не допустима нумерация параграфов второго, третьего уровней!</a:t>
            </a:r>
            <a:r>
              <a:rPr lang="ru-RU" b="1" dirty="0">
                <a:solidFill>
                  <a:srgbClr val="FF0000"/>
                </a:solidFill>
                <a:effectLst/>
                <a:latin typeface="Times New Roman" panose="02020603050405020304" pitchFamily="18" charset="0"/>
                <a:ea typeface="Times New Roman" panose="02020603050405020304" pitchFamily="18" charset="0"/>
              </a:rPr>
              <a:t> </a:t>
            </a:r>
          </a:p>
        </p:txBody>
      </p:sp>
      <p:sp>
        <p:nvSpPr>
          <p:cNvPr id="9" name="Прямоугольник 8"/>
          <p:cNvSpPr/>
          <p:nvPr/>
        </p:nvSpPr>
        <p:spPr>
          <a:xfrm>
            <a:off x="640079" y="4425058"/>
            <a:ext cx="11047014" cy="646331"/>
          </a:xfrm>
          <a:prstGeom prst="rect">
            <a:avLst/>
          </a:prstGeom>
        </p:spPr>
        <p:txBody>
          <a:bodyPr wrap="square">
            <a:spAutoFit/>
          </a:bodyPr>
          <a:lstStyle/>
          <a:p>
            <a:pPr algn="just">
              <a:spcAft>
                <a:spcPts val="0"/>
              </a:spcAft>
            </a:pPr>
            <a:r>
              <a:rPr lang="ru-RU" b="1" dirty="0">
                <a:solidFill>
                  <a:srgbClr val="FF0000"/>
                </a:solidFill>
                <a:effectLst/>
                <a:latin typeface="Times New Roman" panose="02020603050405020304" pitchFamily="18" charset="0"/>
                <a:ea typeface="Times New Roman" panose="02020603050405020304" pitchFamily="18" charset="0"/>
              </a:rPr>
              <a:t>Заголовки (названия глав и параграфов) </a:t>
            </a:r>
            <a:r>
              <a:rPr lang="ru-RU" dirty="0">
                <a:effectLst/>
                <a:latin typeface="Times New Roman" panose="02020603050405020304" pitchFamily="18" charset="0"/>
                <a:ea typeface="Times New Roman" panose="02020603050405020304" pitchFamily="18" charset="0"/>
              </a:rPr>
              <a:t>располагаются в середине строки без точки в конце, печатаются прописными буквами</a:t>
            </a:r>
            <a:r>
              <a:rPr lang="ru-RU" dirty="0">
                <a:latin typeface="Times New Roman" panose="02020603050405020304" pitchFamily="18" charset="0"/>
                <a:ea typeface="Times New Roman" panose="02020603050405020304" pitchFamily="18" charset="0"/>
              </a:rPr>
              <a:t> и </a:t>
            </a:r>
            <a:r>
              <a:rPr lang="ru-RU" dirty="0">
                <a:effectLst/>
                <a:latin typeface="Times New Roman" panose="02020603050405020304" pitchFamily="18" charset="0"/>
                <a:ea typeface="Times New Roman" panose="02020603050405020304" pitchFamily="18" charset="0"/>
              </a:rPr>
              <a:t>жирным шрифтом. </a:t>
            </a:r>
            <a:r>
              <a:rPr lang="ru-RU" b="1" dirty="0">
                <a:solidFill>
                  <a:srgbClr val="FF0000"/>
                </a:solidFill>
                <a:latin typeface="Times New Roman" panose="02020603050405020304" pitchFamily="18" charset="0"/>
                <a:cs typeface="Times New Roman" panose="02020603050405020304" pitchFamily="18" charset="0"/>
              </a:rPr>
              <a:t>Переносы слов в заголовках не допускаются!</a:t>
            </a:r>
            <a:endParaRPr lang="ru-RU"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Прямоугольник 9"/>
          <p:cNvSpPr/>
          <p:nvPr/>
        </p:nvSpPr>
        <p:spPr>
          <a:xfrm>
            <a:off x="639417" y="5129819"/>
            <a:ext cx="10913166" cy="923330"/>
          </a:xfrm>
          <a:prstGeom prst="rect">
            <a:avLst/>
          </a:prstGeom>
        </p:spPr>
        <p:txBody>
          <a:bodyPr wrap="square">
            <a:spAutoFit/>
          </a:bodyPr>
          <a:lstStyle/>
          <a:p>
            <a:pPr algn="just">
              <a:spcAft>
                <a:spcPts val="0"/>
              </a:spcAft>
            </a:pPr>
            <a:r>
              <a:rPr lang="ru-RU" b="1" dirty="0">
                <a:solidFill>
                  <a:srgbClr val="FF0000"/>
                </a:solidFill>
                <a:effectLst/>
                <a:latin typeface="Times New Roman" panose="02020603050405020304" pitchFamily="18" charset="0"/>
                <a:ea typeface="Times New Roman" panose="02020603050405020304" pitchFamily="18" charset="0"/>
              </a:rPr>
              <a:t>Каждый раздел работы (введение, главы, заключение, список литературы, приложения) следует начинать с новой страницы</a:t>
            </a:r>
            <a:r>
              <a:rPr lang="ru-RU" dirty="0">
                <a:effectLst/>
                <a:latin typeface="Times New Roman" panose="02020603050405020304" pitchFamily="18" charset="0"/>
                <a:ea typeface="Times New Roman" panose="02020603050405020304" pitchFamily="18" charset="0"/>
              </a:rPr>
              <a:t>, а </a:t>
            </a:r>
            <a:r>
              <a:rPr lang="ru-RU" b="1" dirty="0">
                <a:solidFill>
                  <a:srgbClr val="FF0000"/>
                </a:solidFill>
                <a:effectLst/>
                <a:latin typeface="Times New Roman" panose="02020603050405020304" pitchFamily="18" charset="0"/>
                <a:ea typeface="Times New Roman" panose="02020603050405020304" pitchFamily="18" charset="0"/>
              </a:rPr>
              <a:t>параграфы располагаются друг за другом </a:t>
            </a:r>
            <a:r>
              <a:rPr lang="ru-RU" dirty="0">
                <a:effectLst/>
                <a:latin typeface="Times New Roman" panose="02020603050405020304" pitchFamily="18" charset="0"/>
                <a:ea typeface="Times New Roman" panose="02020603050405020304" pitchFamily="18" charset="0"/>
              </a:rPr>
              <a:t>вплотную и разделяются двумя свободными строками.</a:t>
            </a:r>
          </a:p>
        </p:txBody>
      </p:sp>
      <p:sp>
        <p:nvSpPr>
          <p:cNvPr id="4" name="Дата 3"/>
          <p:cNvSpPr>
            <a:spLocks noGrp="1"/>
          </p:cNvSpPr>
          <p:nvPr>
            <p:ph type="dt" sz="half" idx="10"/>
          </p:nvPr>
        </p:nvSpPr>
        <p:spPr/>
        <p:txBody>
          <a:bodyPr/>
          <a:lstStyle/>
          <a:p>
            <a:fld id="{E39715FC-B20A-4B6A-AE29-78A74616A775}" type="datetime1">
              <a:rPr lang="ru-RU" smtClean="0"/>
              <a:t>27.04.2020</a:t>
            </a:fld>
            <a:endParaRPr lang="ru-RU"/>
          </a:p>
        </p:txBody>
      </p:sp>
      <p:sp>
        <p:nvSpPr>
          <p:cNvPr id="11" name="Нижний колонтитул 10"/>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3633907137"/>
      </p:ext>
    </p:extLst>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Формулировка темы ВКР</a:t>
            </a:r>
            <a:r>
              <a:rPr lang="en-US" dirty="0"/>
              <a:t> (</a:t>
            </a:r>
            <a:r>
              <a:rPr lang="ru-RU" dirty="0"/>
              <a:t>объект и предмет)</a:t>
            </a:r>
          </a:p>
        </p:txBody>
      </p:sp>
      <p:sp>
        <p:nvSpPr>
          <p:cNvPr id="3" name="Объект 2"/>
          <p:cNvSpPr>
            <a:spLocks noGrp="1"/>
          </p:cNvSpPr>
          <p:nvPr>
            <p:ph sz="quarter" idx="1"/>
          </p:nvPr>
        </p:nvSpPr>
        <p:spPr/>
        <p:txBody>
          <a:bodyPr>
            <a:normAutofit lnSpcReduction="10000"/>
          </a:bodyPr>
          <a:lstStyle/>
          <a:p>
            <a:r>
              <a:rPr lang="ru-RU" dirty="0"/>
              <a:t> </a:t>
            </a:r>
            <a:r>
              <a:rPr lang="ru-RU" b="1" dirty="0"/>
              <a:t>3dRudder:</a:t>
            </a:r>
            <a:r>
              <a:rPr lang="ru-RU" dirty="0"/>
              <a:t> разработка и внедрение программы маркетинговых отношений с </a:t>
            </a:r>
            <a:r>
              <a:rPr lang="ru-RU" dirty="0" err="1"/>
              <a:t>Sony</a:t>
            </a:r>
            <a:r>
              <a:rPr lang="ru-RU" dirty="0"/>
              <a:t> </a:t>
            </a:r>
            <a:r>
              <a:rPr lang="ru-RU" dirty="0" err="1"/>
              <a:t>PlayStation</a:t>
            </a:r>
            <a:endParaRPr lang="ru-RU" dirty="0"/>
          </a:p>
          <a:p>
            <a:r>
              <a:rPr lang="en-US" dirty="0"/>
              <a:t>3dRudder: Development and Implementation of relationship marketing program with Sony PlayStation</a:t>
            </a:r>
          </a:p>
          <a:p>
            <a:pPr marL="0" indent="0">
              <a:buNone/>
            </a:pPr>
            <a:endParaRPr lang="en-US" dirty="0"/>
          </a:p>
          <a:p>
            <a:r>
              <a:rPr lang="en-US" dirty="0"/>
              <a:t>“</a:t>
            </a:r>
            <a:r>
              <a:rPr lang="en-US" b="1" i="1" dirty="0"/>
              <a:t>Louis Vuitton East: </a:t>
            </a:r>
            <a:r>
              <a:rPr lang="en-US" dirty="0"/>
              <a:t>Influence of the Product Life-cycle Concept on various Marketing Mix tools in promotional strategy for Alma bag.”</a:t>
            </a:r>
          </a:p>
          <a:p>
            <a:r>
              <a:rPr lang="ru-RU" dirty="0"/>
              <a:t>ТЕМА: «</a:t>
            </a:r>
            <a:r>
              <a:rPr lang="ru-RU" b="1" i="1" dirty="0" err="1"/>
              <a:t>Louis</a:t>
            </a:r>
            <a:r>
              <a:rPr lang="ru-RU" b="1" i="1" dirty="0"/>
              <a:t> </a:t>
            </a:r>
            <a:r>
              <a:rPr lang="ru-RU" b="1" i="1" dirty="0" err="1"/>
              <a:t>Vuitton</a:t>
            </a:r>
            <a:r>
              <a:rPr lang="ru-RU" b="1" i="1" dirty="0"/>
              <a:t> Восток</a:t>
            </a:r>
            <a:r>
              <a:rPr lang="ru-RU" dirty="0"/>
              <a:t>: Влияние ЖЦП (жизненного цикла продукта) на изменение стратегии маркетингового комплекса модели </a:t>
            </a:r>
            <a:r>
              <a:rPr lang="ru-RU" dirty="0" err="1"/>
              <a:t>Alma</a:t>
            </a:r>
            <a:r>
              <a:rPr lang="ru-RU" dirty="0"/>
              <a:t>»</a:t>
            </a:r>
          </a:p>
        </p:txBody>
      </p:sp>
      <p:sp>
        <p:nvSpPr>
          <p:cNvPr id="4" name="Левая фигурная скобка 3"/>
          <p:cNvSpPr/>
          <p:nvPr/>
        </p:nvSpPr>
        <p:spPr>
          <a:xfrm>
            <a:off x="540639" y="1695450"/>
            <a:ext cx="392811" cy="1752600"/>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solidFill>
                <a:schemeClr val="tx2">
                  <a:lumMod val="75000"/>
                </a:schemeClr>
              </a:solidFill>
            </a:endParaRPr>
          </a:p>
        </p:txBody>
      </p:sp>
      <p:sp>
        <p:nvSpPr>
          <p:cNvPr id="5" name="Овал 4"/>
          <p:cNvSpPr/>
          <p:nvPr/>
        </p:nvSpPr>
        <p:spPr>
          <a:xfrm>
            <a:off x="1057275" y="1562100"/>
            <a:ext cx="1952625" cy="63817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571625" y="1211818"/>
            <a:ext cx="1961243" cy="369332"/>
          </a:xfrm>
          <a:prstGeom prst="rect">
            <a:avLst/>
          </a:prstGeom>
          <a:noFill/>
        </p:spPr>
        <p:txBody>
          <a:bodyPr wrap="none" rtlCol="0">
            <a:spAutoFit/>
          </a:bodyPr>
          <a:lstStyle/>
          <a:p>
            <a:r>
              <a:rPr lang="en-US" i="1" dirty="0"/>
              <a:t>Object of the thesis</a:t>
            </a:r>
            <a:endParaRPr lang="ru-RU" i="1" dirty="0"/>
          </a:p>
        </p:txBody>
      </p:sp>
      <p:sp>
        <p:nvSpPr>
          <p:cNvPr id="7" name="Овал 6"/>
          <p:cNvSpPr/>
          <p:nvPr/>
        </p:nvSpPr>
        <p:spPr>
          <a:xfrm>
            <a:off x="2152650" y="1695450"/>
            <a:ext cx="9659240" cy="876300"/>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7077075" y="1192768"/>
            <a:ext cx="2998898" cy="369332"/>
          </a:xfrm>
          <a:prstGeom prst="rect">
            <a:avLst/>
          </a:prstGeom>
          <a:noFill/>
        </p:spPr>
        <p:txBody>
          <a:bodyPr wrap="none" rtlCol="0">
            <a:spAutoFit/>
          </a:bodyPr>
          <a:lstStyle/>
          <a:p>
            <a:r>
              <a:rPr lang="en-US" b="1" i="1" dirty="0"/>
              <a:t>Subject: Marketing relationships </a:t>
            </a:r>
            <a:endParaRPr lang="ru-RU" b="1" i="1" dirty="0"/>
          </a:p>
        </p:txBody>
      </p:sp>
      <p:sp>
        <p:nvSpPr>
          <p:cNvPr id="9" name="Овал 8"/>
          <p:cNvSpPr/>
          <p:nvPr/>
        </p:nvSpPr>
        <p:spPr>
          <a:xfrm>
            <a:off x="10801350" y="4505325"/>
            <a:ext cx="285750" cy="16192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8877300" y="3384649"/>
            <a:ext cx="3179909" cy="307777"/>
          </a:xfrm>
          <a:prstGeom prst="rect">
            <a:avLst/>
          </a:prstGeom>
          <a:noFill/>
        </p:spPr>
        <p:txBody>
          <a:bodyPr wrap="none" rtlCol="0">
            <a:spAutoFit/>
          </a:bodyPr>
          <a:lstStyle/>
          <a:p>
            <a:r>
              <a:rPr lang="ru-RU" sz="1400" b="1" dirty="0">
                <a:solidFill>
                  <a:srgbClr val="FF0000"/>
                </a:solidFill>
              </a:rPr>
              <a:t>Ошибка – не нужна точка в заголовке!</a:t>
            </a:r>
          </a:p>
        </p:txBody>
      </p:sp>
      <p:cxnSp>
        <p:nvCxnSpPr>
          <p:cNvPr id="12" name="Прямая со стрелкой 11"/>
          <p:cNvCxnSpPr>
            <a:endCxn id="9" idx="7"/>
          </p:cNvCxnSpPr>
          <p:nvPr/>
        </p:nvCxnSpPr>
        <p:spPr>
          <a:xfrm flipH="1">
            <a:off x="11045253" y="3691732"/>
            <a:ext cx="308547" cy="83730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Дата 13"/>
          <p:cNvSpPr>
            <a:spLocks noGrp="1"/>
          </p:cNvSpPr>
          <p:nvPr>
            <p:ph type="dt" sz="half" idx="10"/>
          </p:nvPr>
        </p:nvSpPr>
        <p:spPr/>
        <p:txBody>
          <a:bodyPr/>
          <a:lstStyle/>
          <a:p>
            <a:fld id="{53088C67-AB08-4FCE-9D4B-B4EAEF4CCD75}" type="datetime1">
              <a:rPr lang="ru-RU" smtClean="0"/>
              <a:t>27.04.2020</a:t>
            </a:fld>
            <a:endParaRPr lang="ru-RU"/>
          </a:p>
        </p:txBody>
      </p:sp>
      <p:sp>
        <p:nvSpPr>
          <p:cNvPr id="15" name="Нижний колонтитул 1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3403416964"/>
      </p:ext>
    </p:extLst>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40000" y="0"/>
            <a:ext cx="9245600" cy="1066800"/>
          </a:xfrm>
        </p:spPr>
        <p:txBody>
          <a:bodyPr/>
          <a:lstStyle/>
          <a:p>
            <a:r>
              <a:rPr lang="ru-RU" dirty="0"/>
              <a:t>Структура ВКР</a:t>
            </a:r>
            <a:r>
              <a:rPr lang="en-US" dirty="0"/>
              <a:t> (Structure of Thesis)</a:t>
            </a:r>
            <a:endParaRPr lang="ru-RU" dirty="0"/>
          </a:p>
        </p:txBody>
      </p:sp>
      <p:sp>
        <p:nvSpPr>
          <p:cNvPr id="3" name="Объект 2"/>
          <p:cNvSpPr>
            <a:spLocks noGrp="1"/>
          </p:cNvSpPr>
          <p:nvPr>
            <p:ph sz="quarter" idx="1"/>
          </p:nvPr>
        </p:nvSpPr>
        <p:spPr>
          <a:xfrm>
            <a:off x="1496293" y="1487978"/>
            <a:ext cx="8670174" cy="4483331"/>
          </a:xfrm>
        </p:spPr>
        <p:txBody>
          <a:bodyPr>
            <a:noAutofit/>
          </a:bodyPr>
          <a:lstStyle/>
          <a:p>
            <a:pPr lvl="0"/>
            <a:r>
              <a:rPr lang="en-US" sz="1800" b="1" dirty="0"/>
              <a:t>Title</a:t>
            </a:r>
            <a:r>
              <a:rPr lang="en-US" sz="1800" dirty="0"/>
              <a:t> page</a:t>
            </a:r>
            <a:r>
              <a:rPr lang="ru-RU" sz="1800" dirty="0"/>
              <a:t> (</a:t>
            </a:r>
            <a:r>
              <a:rPr lang="en-US" sz="1800" dirty="0"/>
              <a:t>In Russian -1, in English – 1)</a:t>
            </a:r>
            <a:endParaRPr lang="ru-RU" sz="1800" dirty="0"/>
          </a:p>
          <a:p>
            <a:pPr lvl="0"/>
            <a:r>
              <a:rPr lang="en-US" sz="1800" b="1" dirty="0"/>
              <a:t>Abstract</a:t>
            </a:r>
            <a:r>
              <a:rPr lang="en-US" sz="1800" dirty="0"/>
              <a:t> (5-10 sentences  with explanation of the content of the work)</a:t>
            </a:r>
          </a:p>
          <a:p>
            <a:pPr lvl="1"/>
            <a:r>
              <a:rPr lang="en-US" sz="1800" b="1" dirty="0"/>
              <a:t>Acknowledgements</a:t>
            </a:r>
            <a:r>
              <a:rPr lang="en-US" sz="1800" dirty="0"/>
              <a:t> (optional). Thank you words for people or organization, who helped you during your study/work/ life</a:t>
            </a:r>
            <a:endParaRPr lang="ru-RU" sz="1800" dirty="0"/>
          </a:p>
          <a:p>
            <a:pPr lvl="0"/>
            <a:r>
              <a:rPr lang="en-US" sz="1800" b="1" dirty="0"/>
              <a:t>Table</a:t>
            </a:r>
            <a:r>
              <a:rPr lang="en-US" sz="1800" dirty="0"/>
              <a:t> of contents (Automated)</a:t>
            </a:r>
          </a:p>
          <a:p>
            <a:pPr lvl="1"/>
            <a:r>
              <a:rPr lang="en-US" sz="1800" dirty="0"/>
              <a:t>Table of tables and pictures (table of acronyms or key words)</a:t>
            </a:r>
            <a:endParaRPr lang="ru-RU" sz="1800" dirty="0"/>
          </a:p>
          <a:p>
            <a:pPr lvl="0"/>
            <a:r>
              <a:rPr lang="en-US" sz="1800" b="1" dirty="0"/>
              <a:t>Introduction&amp; Methodology</a:t>
            </a:r>
            <a:r>
              <a:rPr lang="en-US" sz="1800" dirty="0"/>
              <a:t> leading to the thesis statement with the formulation of Thesis statement at the end of Introduction</a:t>
            </a:r>
            <a:endParaRPr lang="ru-RU" sz="1800" dirty="0"/>
          </a:p>
          <a:p>
            <a:pPr lvl="0"/>
            <a:r>
              <a:rPr lang="en-US" sz="1800" b="1" dirty="0"/>
              <a:t>Methodology</a:t>
            </a:r>
            <a:r>
              <a:rPr lang="en-US" sz="1800" dirty="0"/>
              <a:t> (description  and justification of the research methods used in Thesis)</a:t>
            </a:r>
            <a:endParaRPr lang="ru-RU" sz="1800" dirty="0"/>
          </a:p>
          <a:p>
            <a:pPr lvl="0"/>
            <a:r>
              <a:rPr lang="en-US" sz="1800" b="1" dirty="0"/>
              <a:t>Body of Thesis (Diploma work) </a:t>
            </a:r>
            <a:r>
              <a:rPr lang="en-US" sz="1800" dirty="0"/>
              <a:t>(3 chapters, 9 paragraphs)</a:t>
            </a:r>
            <a:endParaRPr lang="ru-RU" sz="1800" dirty="0"/>
          </a:p>
          <a:p>
            <a:pPr lvl="0"/>
            <a:r>
              <a:rPr lang="en-US" sz="1800" b="1" dirty="0"/>
              <a:t>Conclusions and recommendations</a:t>
            </a:r>
            <a:endParaRPr lang="ru-RU" sz="1800" b="1" dirty="0"/>
          </a:p>
          <a:p>
            <a:pPr lvl="0"/>
            <a:r>
              <a:rPr lang="en-US" sz="1800" b="1" dirty="0"/>
              <a:t>Endnotes</a:t>
            </a:r>
            <a:endParaRPr lang="ru-RU" sz="1800" b="1" dirty="0"/>
          </a:p>
          <a:p>
            <a:pPr lvl="0"/>
            <a:r>
              <a:rPr lang="en-US" sz="1800" b="1" dirty="0"/>
              <a:t>Bibliography (25-30 sources: books, articles, government papers, statistics,</a:t>
            </a:r>
            <a:endParaRPr lang="ru-RU" sz="1800" b="1" dirty="0"/>
          </a:p>
          <a:p>
            <a:r>
              <a:rPr lang="en-US" sz="1800" b="1" dirty="0"/>
              <a:t>Appendices: Sample of questionnaire, list of questions for  in-depth interviews, protocols of interviews,  large tables etc.</a:t>
            </a:r>
            <a:endParaRPr lang="ru-RU" sz="1800" b="1" dirty="0"/>
          </a:p>
        </p:txBody>
      </p:sp>
      <p:sp>
        <p:nvSpPr>
          <p:cNvPr id="4" name="Дата 3"/>
          <p:cNvSpPr>
            <a:spLocks noGrp="1"/>
          </p:cNvSpPr>
          <p:nvPr>
            <p:ph type="dt" sz="half" idx="10"/>
          </p:nvPr>
        </p:nvSpPr>
        <p:spPr/>
        <p:txBody>
          <a:bodyPr/>
          <a:lstStyle/>
          <a:p>
            <a:fld id="{842288CF-856D-4054-B26A-28CF26C5B3E2}"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91922764"/>
      </p:ext>
    </p:extLst>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Autofit/>
          </a:bodyPr>
          <a:lstStyle/>
          <a:p>
            <a:r>
              <a:rPr lang="en-US" sz="3200" dirty="0"/>
              <a:t>“MERCEDES BENZ : NEW PRODUCT LAUNCH TO THE RUSSIAN MARKET ON THE EXAMPLE OF ELECTRIC VEHICLE EQC”</a:t>
            </a:r>
            <a:endParaRPr lang="ru-RU" sz="3200" dirty="0"/>
          </a:p>
        </p:txBody>
      </p:sp>
      <p:sp>
        <p:nvSpPr>
          <p:cNvPr id="3" name="Объект 2"/>
          <p:cNvSpPr>
            <a:spLocks noGrp="1"/>
          </p:cNvSpPr>
          <p:nvPr>
            <p:ph sz="quarter" idx="1"/>
          </p:nvPr>
        </p:nvSpPr>
        <p:spPr/>
        <p:txBody>
          <a:bodyPr>
            <a:normAutofit fontScale="47500" lnSpcReduction="20000"/>
          </a:bodyPr>
          <a:lstStyle/>
          <a:p>
            <a:pPr marL="0" indent="0">
              <a:buNone/>
            </a:pPr>
            <a:r>
              <a:rPr lang="en-US" sz="3100" dirty="0"/>
              <a:t>Table of contents</a:t>
            </a:r>
          </a:p>
          <a:p>
            <a:pPr marL="0" indent="0">
              <a:buNone/>
            </a:pPr>
            <a:r>
              <a:rPr lang="en-US" sz="3100" dirty="0"/>
              <a:t>Abstract	</a:t>
            </a:r>
          </a:p>
          <a:p>
            <a:pPr marL="0" indent="0">
              <a:buNone/>
            </a:pPr>
            <a:r>
              <a:rPr lang="en-US" sz="3100" dirty="0"/>
              <a:t>Acknowledgements	</a:t>
            </a:r>
          </a:p>
          <a:p>
            <a:pPr marL="0" indent="0">
              <a:buNone/>
            </a:pPr>
            <a:r>
              <a:rPr lang="en-US" sz="3100" dirty="0"/>
              <a:t>Introduction and Methodology	</a:t>
            </a:r>
          </a:p>
          <a:p>
            <a:pPr marL="0" indent="0">
              <a:buNone/>
            </a:pPr>
            <a:r>
              <a:rPr lang="en-US" sz="3100" dirty="0"/>
              <a:t>Chapter 1. Theoretical peculiarities of the new product launch	</a:t>
            </a:r>
          </a:p>
          <a:p>
            <a:pPr marL="0" indent="0">
              <a:buNone/>
            </a:pPr>
            <a:r>
              <a:rPr lang="en-US" sz="3100" dirty="0"/>
              <a:t>1.1. Process of developing launch strategy	</a:t>
            </a:r>
          </a:p>
          <a:p>
            <a:pPr marL="0" indent="0">
              <a:buNone/>
            </a:pPr>
            <a:r>
              <a:rPr lang="en-US" sz="3100" dirty="0"/>
              <a:t>1.2. STP-process for the new product launch	</a:t>
            </a:r>
          </a:p>
          <a:p>
            <a:pPr marL="0" indent="0">
              <a:buNone/>
            </a:pPr>
            <a:r>
              <a:rPr lang="en-US" sz="3100" dirty="0"/>
              <a:t>1.3. 4Ps analysis	</a:t>
            </a:r>
          </a:p>
          <a:p>
            <a:pPr marL="0" indent="0">
              <a:buNone/>
            </a:pPr>
            <a:r>
              <a:rPr lang="en-US" sz="3100" dirty="0"/>
              <a:t>Main findings of chapter 	</a:t>
            </a:r>
          </a:p>
          <a:p>
            <a:pPr marL="0" indent="0">
              <a:buNone/>
            </a:pPr>
            <a:r>
              <a:rPr lang="en-US" sz="3100" dirty="0"/>
              <a:t>Chapter 2.  Analysis of the automobile market	</a:t>
            </a:r>
          </a:p>
          <a:p>
            <a:pPr marL="0" indent="0">
              <a:buNone/>
            </a:pPr>
            <a:r>
              <a:rPr lang="en-US" sz="3100" dirty="0"/>
              <a:t>2.1. Current situation on automobile market and the e-mobility trend	</a:t>
            </a:r>
          </a:p>
          <a:p>
            <a:pPr marL="0" indent="0">
              <a:buNone/>
            </a:pPr>
            <a:r>
              <a:rPr lang="en-US" sz="3100" dirty="0"/>
              <a:t>2.2. Situational analysis of the Russian automobile market	</a:t>
            </a:r>
          </a:p>
          <a:p>
            <a:pPr marL="0" indent="0">
              <a:buNone/>
            </a:pPr>
            <a:r>
              <a:rPr lang="en-US" sz="3100" dirty="0"/>
              <a:t>2.3. Identification of consumers’ attitudes and preferences to electro mobility and electro vehicles	</a:t>
            </a:r>
          </a:p>
          <a:p>
            <a:pPr marL="0" indent="0">
              <a:buNone/>
            </a:pPr>
            <a:r>
              <a:rPr lang="en-US" sz="3100" dirty="0"/>
              <a:t>Main findings of chapter </a:t>
            </a:r>
          </a:p>
          <a:p>
            <a:endParaRPr lang="en-US" dirty="0"/>
          </a:p>
          <a:p>
            <a:endParaRPr lang="ru-RU" dirty="0"/>
          </a:p>
        </p:txBody>
      </p:sp>
      <p:sp>
        <p:nvSpPr>
          <p:cNvPr id="5" name="Объект 4"/>
          <p:cNvSpPr>
            <a:spLocks noGrp="1"/>
          </p:cNvSpPr>
          <p:nvPr>
            <p:ph sz="quarter" idx="2"/>
          </p:nvPr>
        </p:nvSpPr>
        <p:spPr/>
        <p:txBody>
          <a:bodyPr>
            <a:normAutofit fontScale="47500" lnSpcReduction="20000"/>
          </a:bodyPr>
          <a:lstStyle/>
          <a:p>
            <a:pPr marL="0" indent="0">
              <a:buNone/>
            </a:pPr>
            <a:r>
              <a:rPr lang="en-US" dirty="0"/>
              <a:t>Chapter 3.  Creation of the marketing plan for Mercedes Benz and electric vehicle launch on the Russian market	</a:t>
            </a:r>
          </a:p>
          <a:p>
            <a:pPr marL="0" indent="0">
              <a:buNone/>
            </a:pPr>
            <a:r>
              <a:rPr lang="en-US" dirty="0"/>
              <a:t>3.1. Identification of the customers’ profile and STP for new product launch	</a:t>
            </a:r>
          </a:p>
          <a:p>
            <a:pPr marL="0" indent="0">
              <a:buNone/>
            </a:pPr>
            <a:r>
              <a:rPr lang="en-US" dirty="0"/>
              <a:t>3.2. Development of the operational marketing plan for the product launch	</a:t>
            </a:r>
          </a:p>
          <a:p>
            <a:pPr marL="0" indent="0">
              <a:buNone/>
            </a:pPr>
            <a:r>
              <a:rPr lang="en-US" dirty="0"/>
              <a:t>3.3. Possible risks evaluation in the new product launch	</a:t>
            </a:r>
          </a:p>
          <a:p>
            <a:pPr marL="0" indent="0">
              <a:buNone/>
            </a:pPr>
            <a:r>
              <a:rPr lang="en-US" dirty="0"/>
              <a:t>Main findings of chapter </a:t>
            </a:r>
          </a:p>
          <a:p>
            <a:pPr marL="0" indent="0">
              <a:buNone/>
            </a:pPr>
            <a:r>
              <a:rPr lang="en-US" dirty="0"/>
              <a:t>Conclusion and recommendations	</a:t>
            </a:r>
          </a:p>
          <a:p>
            <a:pPr marL="0" indent="0">
              <a:buNone/>
            </a:pPr>
            <a:r>
              <a:rPr lang="en-US" dirty="0"/>
              <a:t>Bibliography	</a:t>
            </a:r>
          </a:p>
          <a:p>
            <a:pPr marL="0" indent="0">
              <a:buNone/>
            </a:pPr>
            <a:r>
              <a:rPr lang="en-US" dirty="0"/>
              <a:t>Appendices	</a:t>
            </a:r>
          </a:p>
          <a:p>
            <a:pPr marL="0" indent="0">
              <a:buNone/>
            </a:pPr>
            <a:endParaRPr lang="ru-RU" dirty="0"/>
          </a:p>
        </p:txBody>
      </p:sp>
      <p:sp>
        <p:nvSpPr>
          <p:cNvPr id="6" name="Дата 5"/>
          <p:cNvSpPr>
            <a:spLocks noGrp="1"/>
          </p:cNvSpPr>
          <p:nvPr>
            <p:ph type="dt" sz="half" idx="15"/>
          </p:nvPr>
        </p:nvSpPr>
        <p:spPr/>
        <p:txBody>
          <a:bodyPr/>
          <a:lstStyle/>
          <a:p>
            <a:fld id="{1C52851B-BC51-45AF-858D-4DBBFD80CFC8}" type="datetime1">
              <a:rPr lang="ru-RU" smtClean="0"/>
              <a:t>27.04.2020</a:t>
            </a:fld>
            <a:endParaRPr lang="ru-RU"/>
          </a:p>
        </p:txBody>
      </p:sp>
      <p:sp>
        <p:nvSpPr>
          <p:cNvPr id="7" name="Нижний колонтитул 6"/>
          <p:cNvSpPr>
            <a:spLocks noGrp="1"/>
          </p:cNvSpPr>
          <p:nvPr>
            <p:ph type="ftr" sz="quarter" idx="17"/>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1520584722"/>
      </p:ext>
    </p:extLst>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37400" y="284712"/>
            <a:ext cx="7819022" cy="1200329"/>
          </a:xfrm>
          <a:prstGeom prst="rect">
            <a:avLst/>
          </a:prstGeom>
          <a:noFill/>
        </p:spPr>
        <p:txBody>
          <a:bodyPr wrap="square" rtlCol="0">
            <a:spAutoFit/>
          </a:bodyPr>
          <a:lstStyle/>
          <a:p>
            <a:pPr algn="ctr"/>
            <a:r>
              <a:rPr lang="ru-RU" sz="2400" b="1" dirty="0"/>
              <a:t>Образец содержания ВКР</a:t>
            </a:r>
            <a:r>
              <a:rPr lang="en-US" sz="2400" b="1" dirty="0"/>
              <a:t>, Topic: “</a:t>
            </a:r>
            <a:r>
              <a:rPr lang="en-US" sz="2400" b="1" dirty="0" err="1"/>
              <a:t>Auschan</a:t>
            </a:r>
            <a:r>
              <a:rPr lang="en-US" sz="2400" b="1" dirty="0"/>
              <a:t> </a:t>
            </a:r>
            <a:r>
              <a:rPr lang="en-US" sz="2400" b="1" dirty="0" err="1"/>
              <a:t>Groupe</a:t>
            </a:r>
            <a:r>
              <a:rPr lang="en-US" sz="2400" b="1" dirty="0"/>
              <a:t> in Russia”: Development of Adaptive  product assortment development in retail  </a:t>
            </a:r>
            <a:endParaRPr lang="ru-RU" sz="2400" b="1" dirty="0"/>
          </a:p>
        </p:txBody>
      </p:sp>
      <p:sp>
        <p:nvSpPr>
          <p:cNvPr id="3" name="Rectangle 1"/>
          <p:cNvSpPr>
            <a:spLocks noChangeArrowheads="1"/>
          </p:cNvSpPr>
          <p:nvPr/>
        </p:nvSpPr>
        <p:spPr bwMode="auto">
          <a:xfrm>
            <a:off x="540327" y="1500411"/>
            <a:ext cx="9496959" cy="4939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754688" algn="r"/>
              </a:tabLst>
              <a:defRPr>
                <a:solidFill>
                  <a:schemeClr val="tx1"/>
                </a:solidFill>
                <a:latin typeface="Arial" panose="020B0604020202020204" pitchFamily="34" charset="0"/>
              </a:defRPr>
            </a:lvl1pPr>
            <a:lvl2pPr eaLnBrk="0" fontAlgn="base" hangingPunct="0">
              <a:spcBef>
                <a:spcPct val="0"/>
              </a:spcBef>
              <a:spcAft>
                <a:spcPct val="0"/>
              </a:spcAft>
              <a:tabLst>
                <a:tab pos="5754688" algn="r"/>
              </a:tabLst>
              <a:defRPr>
                <a:solidFill>
                  <a:schemeClr val="tx1"/>
                </a:solidFill>
                <a:latin typeface="Arial" panose="020B0604020202020204" pitchFamily="34" charset="0"/>
              </a:defRPr>
            </a:lvl2pPr>
            <a:lvl3pPr eaLnBrk="0" fontAlgn="base" hangingPunct="0">
              <a:spcBef>
                <a:spcPct val="0"/>
              </a:spcBef>
              <a:spcAft>
                <a:spcPct val="0"/>
              </a:spcAft>
              <a:tabLst>
                <a:tab pos="5754688" algn="r"/>
              </a:tabLst>
              <a:defRPr>
                <a:solidFill>
                  <a:schemeClr val="tx1"/>
                </a:solidFill>
                <a:latin typeface="Arial" panose="020B0604020202020204" pitchFamily="34" charset="0"/>
              </a:defRPr>
            </a:lvl3pPr>
            <a:lvl4pPr eaLnBrk="0" fontAlgn="base" hangingPunct="0">
              <a:spcBef>
                <a:spcPct val="0"/>
              </a:spcBef>
              <a:spcAft>
                <a:spcPct val="0"/>
              </a:spcAft>
              <a:tabLst>
                <a:tab pos="5754688" algn="r"/>
              </a:tabLst>
              <a:defRPr>
                <a:solidFill>
                  <a:schemeClr val="tx1"/>
                </a:solidFill>
                <a:latin typeface="Arial" panose="020B0604020202020204" pitchFamily="34" charset="0"/>
              </a:defRPr>
            </a:lvl4pPr>
            <a:lvl5pPr eaLnBrk="0" fontAlgn="base" hangingPunct="0">
              <a:spcBef>
                <a:spcPct val="0"/>
              </a:spcBef>
              <a:spcAft>
                <a:spcPct val="0"/>
              </a:spcAft>
              <a:tabLst>
                <a:tab pos="5754688" algn="r"/>
              </a:tabLst>
              <a:defRPr>
                <a:solidFill>
                  <a:schemeClr val="tx1"/>
                </a:solidFill>
                <a:latin typeface="Arial" panose="020B0604020202020204" pitchFamily="34" charset="0"/>
              </a:defRPr>
            </a:lvl5pPr>
            <a:lvl6pPr eaLnBrk="0" fontAlgn="base" hangingPunct="0">
              <a:spcBef>
                <a:spcPct val="0"/>
              </a:spcBef>
              <a:spcAft>
                <a:spcPct val="0"/>
              </a:spcAft>
              <a:tabLst>
                <a:tab pos="5754688" algn="r"/>
              </a:tabLst>
              <a:defRPr>
                <a:solidFill>
                  <a:schemeClr val="tx1"/>
                </a:solidFill>
                <a:latin typeface="Arial" panose="020B0604020202020204" pitchFamily="34" charset="0"/>
              </a:defRPr>
            </a:lvl6pPr>
            <a:lvl7pPr eaLnBrk="0" fontAlgn="base" hangingPunct="0">
              <a:spcBef>
                <a:spcPct val="0"/>
              </a:spcBef>
              <a:spcAft>
                <a:spcPct val="0"/>
              </a:spcAft>
              <a:tabLst>
                <a:tab pos="5754688" algn="r"/>
              </a:tabLst>
              <a:defRPr>
                <a:solidFill>
                  <a:schemeClr val="tx1"/>
                </a:solidFill>
                <a:latin typeface="Arial" panose="020B0604020202020204" pitchFamily="34" charset="0"/>
              </a:defRPr>
            </a:lvl7pPr>
            <a:lvl8pPr eaLnBrk="0" fontAlgn="base" hangingPunct="0">
              <a:spcBef>
                <a:spcPct val="0"/>
              </a:spcBef>
              <a:spcAft>
                <a:spcPct val="0"/>
              </a:spcAft>
              <a:tabLst>
                <a:tab pos="5754688" algn="r"/>
              </a:tabLst>
              <a:defRPr>
                <a:solidFill>
                  <a:schemeClr val="tx1"/>
                </a:solidFill>
                <a:latin typeface="Arial" panose="020B0604020202020204" pitchFamily="34" charset="0"/>
              </a:defRPr>
            </a:lvl8pPr>
            <a:lvl9pPr eaLnBrk="0" fontAlgn="base" hangingPunct="0">
              <a:spcBef>
                <a:spcPct val="0"/>
              </a:spcBef>
              <a:spcAft>
                <a:spcPct val="0"/>
              </a:spcAft>
              <a:tabLst>
                <a:tab pos="5754688"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Abstract</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Acknowledgements</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Introduction and Methodology</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CHAPTER 1. Theory and practice of retail business development in Russia and worldwide</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1.1.</a:t>
            </a:r>
            <a:r>
              <a:rPr kumimoji="0" lang="ru-RU" altLang="ru-RU" sz="1200" b="0"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Retail concept development and its application on the territory of Russian Federation</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1.2.Main tendencies of Retail industry development</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1.3.</a:t>
            </a:r>
            <a:r>
              <a:rPr kumimoji="0" lang="en-US" altLang="ru-RU" sz="1400" b="1" i="0" strike="noStrike" cap="none" normalizeH="0" dirty="0">
                <a:ln>
                  <a:noFill/>
                </a:ln>
                <a:effectLst/>
                <a:latin typeface="Times New Roman" panose="02020603050405020304" pitchFamily="18" charset="0"/>
                <a:ea typeface="Calibri" panose="020F0502020204030204" pitchFamily="34" charset="0"/>
                <a:cs typeface="Times New Roman" panose="02020603050405020304" pitchFamily="18" charset="0"/>
              </a:rPr>
              <a:t> The concept of product assortment adaptation in retail industry</a:t>
            </a:r>
            <a:endPar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2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Main findings of chapter 1</a:t>
            </a:r>
            <a:endParaRPr kumimoji="0" lang="ru-RU" altLang="ru-RU" sz="8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CHAPTER 2. Marketing analysis of consumers’ perceptions of culture based products in Russia</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2.1. Marketing analysis of </a:t>
            </a:r>
            <a:r>
              <a:rPr kumimoji="0" lang="en-US" altLang="ru-RU" sz="1400" b="1" i="0" strike="noStrike" cap="none" normalizeH="0" baseline="0" dirty="0" err="1">
                <a:ln>
                  <a:noFill/>
                </a:ln>
                <a:effectLst/>
                <a:latin typeface="Times New Roman" panose="02020603050405020304" pitchFamily="18" charset="0"/>
                <a:ea typeface="Calibri" panose="020F0502020204030204" pitchFamily="34" charset="0"/>
                <a:cs typeface="Times New Roman" panose="02020603050405020304" pitchFamily="18" charset="0"/>
              </a:rPr>
              <a:t>Auschan</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ru-RU" sz="1400" b="1" i="0" strike="noStrike" cap="none" normalizeH="0" baseline="0" dirty="0" err="1">
                <a:ln>
                  <a:noFill/>
                </a:ln>
                <a:effectLst/>
                <a:latin typeface="Times New Roman" panose="02020603050405020304" pitchFamily="18" charset="0"/>
                <a:ea typeface="Calibri" panose="020F0502020204030204" pitchFamily="34" charset="0"/>
                <a:cs typeface="Times New Roman" panose="02020603050405020304" pitchFamily="18" charset="0"/>
              </a:rPr>
              <a:t>Groupe</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 in Russia and it’s decisions on product</a:t>
            </a:r>
            <a:r>
              <a:rPr kumimoji="0" lang="en-US" altLang="ru-RU" sz="1400" b="1" i="0" strike="noStrike" cap="none" normalizeH="0" dirty="0">
                <a:ln>
                  <a:noFill/>
                </a:ln>
                <a:effectLst/>
                <a:latin typeface="Times New Roman" panose="02020603050405020304" pitchFamily="18" charset="0"/>
                <a:ea typeface="Calibri" panose="020F0502020204030204" pitchFamily="34" charset="0"/>
                <a:cs typeface="Times New Roman" panose="02020603050405020304" pitchFamily="18" charset="0"/>
              </a:rPr>
              <a:t> assortment </a:t>
            </a:r>
            <a:r>
              <a:rPr kumimoji="0" lang="en-US" altLang="ru-RU" sz="1400" b="1" i="0" strike="noStrike" cap="none" normalizeH="0" dirty="0" err="1">
                <a:ln>
                  <a:noFill/>
                </a:ln>
                <a:effectLst/>
                <a:latin typeface="Times New Roman" panose="02020603050405020304" pitchFamily="18" charset="0"/>
                <a:ea typeface="Calibri" panose="020F0502020204030204" pitchFamily="34" charset="0"/>
                <a:cs typeface="Times New Roman" panose="02020603050405020304" pitchFamily="18" charset="0"/>
              </a:rPr>
              <a:t>develipment</a:t>
            </a:r>
            <a:endPar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2.2.</a:t>
            </a:r>
            <a:r>
              <a:rPr kumimoji="0" lang="en-US" altLang="ru-RU" sz="1400" b="1" i="0" strike="noStrike" cap="none" normalizeH="0" dirty="0">
                <a:ln>
                  <a:noFill/>
                </a:ln>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Cross-cultural assortment decisions</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2.3. Religious attitude to consumption in general</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2.3. </a:t>
            </a:r>
            <a:r>
              <a:rPr lang="en-US" altLang="ru-RU" sz="1400" b="1" dirty="0">
                <a:latin typeface="Times New Roman" panose="02020603050405020304" pitchFamily="18" charset="0"/>
                <a:ea typeface="Calibri" panose="020F0502020204030204" pitchFamily="34" charset="0"/>
                <a:cs typeface="Times New Roman" panose="02020603050405020304" pitchFamily="18" charset="0"/>
              </a:rPr>
              <a:t>Analysis of consumer perceptions of the changes and adaptive product assortments in </a:t>
            </a:r>
            <a:r>
              <a:rPr lang="en-US" altLang="ru-RU" sz="1400" b="1" dirty="0" err="1">
                <a:latin typeface="Times New Roman" panose="02020603050405020304" pitchFamily="18" charset="0"/>
                <a:ea typeface="Calibri" panose="020F0502020204030204" pitchFamily="34" charset="0"/>
                <a:cs typeface="Times New Roman" panose="02020603050405020304" pitchFamily="18" charset="0"/>
              </a:rPr>
              <a:t>Auschan</a:t>
            </a:r>
            <a:r>
              <a:rPr lang="en-US" altLang="ru-RU" sz="1400" b="1" dirty="0">
                <a:latin typeface="Times New Roman" panose="02020603050405020304" pitchFamily="18" charset="0"/>
                <a:ea typeface="Calibri" panose="020F0502020204030204" pitchFamily="34" charset="0"/>
                <a:cs typeface="Times New Roman" panose="02020603050405020304" pitchFamily="18" charset="0"/>
              </a:rPr>
              <a:t> </a:t>
            </a:r>
            <a:r>
              <a:rPr lang="en-US" altLang="ru-RU" sz="1400" b="1" dirty="0" err="1">
                <a:latin typeface="Times New Roman" panose="02020603050405020304" pitchFamily="18" charset="0"/>
                <a:ea typeface="Calibri" panose="020F0502020204030204" pitchFamily="34" charset="0"/>
                <a:cs typeface="Times New Roman" panose="02020603050405020304" pitchFamily="18" charset="0"/>
              </a:rPr>
              <a:t>groupe</a:t>
            </a:r>
            <a:r>
              <a:rPr lang="en-US" altLang="ru-RU" sz="1400" b="1" dirty="0">
                <a:latin typeface="Times New Roman" panose="02020603050405020304" pitchFamily="18" charset="0"/>
                <a:ea typeface="Calibri" panose="020F0502020204030204" pitchFamily="34" charset="0"/>
                <a:cs typeface="Times New Roman" panose="02020603050405020304" pitchFamily="18" charset="0"/>
              </a:rPr>
              <a:t> in Russia    </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 </a:t>
            </a:r>
          </a:p>
          <a:p>
            <a:pPr lvl="0"/>
            <a:r>
              <a:rPr kumimoji="0" lang="en-US" altLang="ru-RU" sz="11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Main findings of chapter 2</a:t>
            </a:r>
            <a:endParaRPr kumimoji="0" lang="ru-RU" altLang="ru-RU" sz="11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CHAPTER 3. Recommendations for the adaptive flexible product</a:t>
            </a:r>
            <a:r>
              <a:rPr kumimoji="0" lang="en-US" altLang="ru-RU" sz="1400" b="1" i="0" strike="noStrike" cap="none" normalizeH="0" dirty="0">
                <a:ln>
                  <a:noFill/>
                </a:ln>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assortment strategy development</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3.1. </a:t>
            </a:r>
            <a:r>
              <a:rPr kumimoji="0" lang="en-US" altLang="ru-RU" sz="1400" b="1" i="0" strike="noStrike" cap="none" normalizeH="0" baseline="0" dirty="0" err="1">
                <a:ln>
                  <a:noFill/>
                </a:ln>
                <a:effectLst/>
                <a:latin typeface="Times New Roman" panose="02020603050405020304" pitchFamily="18" charset="0"/>
                <a:ea typeface="Calibri" panose="020F0502020204030204" pitchFamily="34" charset="0"/>
                <a:cs typeface="Times New Roman" panose="02020603050405020304" pitchFamily="18" charset="0"/>
              </a:rPr>
              <a:t>Ansoff</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 matrix applied to current and potential marketing strategy of </a:t>
            </a:r>
            <a:r>
              <a:rPr kumimoji="0" lang="en-US" altLang="ru-RU" sz="1400" b="1" i="0" strike="noStrike" cap="none" normalizeH="0" baseline="0" dirty="0" err="1">
                <a:ln>
                  <a:noFill/>
                </a:ln>
                <a:effectLst/>
                <a:latin typeface="Times New Roman" panose="02020603050405020304" pitchFamily="18" charset="0"/>
                <a:ea typeface="Calibri" panose="020F0502020204030204" pitchFamily="34" charset="0"/>
                <a:cs typeface="Times New Roman" panose="02020603050405020304" pitchFamily="18" charset="0"/>
              </a:rPr>
              <a:t>Auchan</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ru-RU" sz="1400" b="1" i="0" strike="noStrike" cap="none" normalizeH="0" baseline="0" dirty="0" err="1">
                <a:ln>
                  <a:noFill/>
                </a:ln>
                <a:effectLst/>
                <a:latin typeface="Times New Roman" panose="02020603050405020304" pitchFamily="18" charset="0"/>
                <a:ea typeface="Calibri" panose="020F0502020204030204" pitchFamily="34" charset="0"/>
                <a:cs typeface="Times New Roman" panose="02020603050405020304" pitchFamily="18" charset="0"/>
              </a:rPr>
              <a:t>Groupe</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3.2. Adaptive product assortment strategy for </a:t>
            </a:r>
            <a:r>
              <a:rPr kumimoji="0" lang="en-US" altLang="ru-RU" sz="1400" b="1" i="0" strike="noStrike" cap="none" normalizeH="0" baseline="0" dirty="0" err="1">
                <a:ln>
                  <a:noFill/>
                </a:ln>
                <a:effectLst/>
                <a:latin typeface="Times New Roman" panose="02020603050405020304" pitchFamily="18" charset="0"/>
                <a:ea typeface="Calibri" panose="020F0502020204030204" pitchFamily="34" charset="0"/>
                <a:cs typeface="Times New Roman" panose="02020603050405020304" pitchFamily="18" charset="0"/>
              </a:rPr>
              <a:t>Auchan</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ru-RU" sz="1400" b="1" i="0" strike="noStrike" cap="none" normalizeH="0" baseline="0" dirty="0" err="1">
                <a:ln>
                  <a:noFill/>
                </a:ln>
                <a:effectLst/>
                <a:latin typeface="Times New Roman" panose="02020603050405020304" pitchFamily="18" charset="0"/>
                <a:ea typeface="Calibri" panose="020F0502020204030204" pitchFamily="34" charset="0"/>
                <a:cs typeface="Times New Roman" panose="02020603050405020304" pitchFamily="18" charset="0"/>
              </a:rPr>
              <a:t>Grouppe</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3.3. Positioning of culturally determined product groups within </a:t>
            </a:r>
            <a:r>
              <a:rPr kumimoji="0" lang="en-US" altLang="ru-RU" sz="1400" b="1" i="0" strike="noStrike" cap="none" normalizeH="0" baseline="0" dirty="0" err="1">
                <a:ln>
                  <a:noFill/>
                </a:ln>
                <a:effectLst/>
                <a:latin typeface="Times New Roman" panose="02020603050405020304" pitchFamily="18" charset="0"/>
                <a:ea typeface="Calibri" panose="020F0502020204030204" pitchFamily="34" charset="0"/>
                <a:cs typeface="Times New Roman" panose="02020603050405020304" pitchFamily="18" charset="0"/>
              </a:rPr>
              <a:t>Auchan</a:t>
            </a: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 permanent and seasonal assortment.</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3.4. Evaluation of effectiveness of flexible (adaptive) assortment strategy</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lvl="0"/>
            <a:r>
              <a:rPr kumimoji="0" lang="en-US" altLang="ru-RU" sz="12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Main findings of chapter 3</a:t>
            </a:r>
          </a:p>
          <a:p>
            <a:pPr lvl="0"/>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Conclusion s and recommendations</a:t>
            </a:r>
            <a:endParaRPr kumimoji="0" lang="ru-RU" altLang="ru-RU" sz="900" b="0"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kumimoji="0" lang="en-US" altLang="ru-RU" sz="1400" b="1" i="0" strike="noStrike" cap="none" normalizeH="0" baseline="0" dirty="0">
                <a:ln>
                  <a:noFill/>
                </a:ln>
                <a:effectLst/>
                <a:latin typeface="Times New Roman" panose="02020603050405020304" pitchFamily="18" charset="0"/>
                <a:ea typeface="Calibri" panose="020F0502020204030204" pitchFamily="34" charset="0"/>
                <a:cs typeface="Times New Roman" panose="02020603050405020304" pitchFamily="18" charset="0"/>
              </a:rPr>
              <a:t>Bibliography</a:t>
            </a:r>
            <a:endParaRPr lang="en-US" altLang="ru-RU" sz="1200" dirty="0">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54688" algn="r"/>
              </a:tabLst>
            </a:pPr>
            <a:r>
              <a:rPr lang="ru-RU" altLang="ru-RU" sz="1400" b="1" dirty="0" err="1">
                <a:latin typeface="Times New Roman" panose="02020603050405020304" pitchFamily="18" charset="0"/>
                <a:ea typeface="Calibri" panose="020F0502020204030204" pitchFamily="34" charset="0"/>
                <a:cs typeface="Times New Roman" panose="02020603050405020304" pitchFamily="18" charset="0"/>
              </a:rPr>
              <a:t>Appendi</a:t>
            </a:r>
            <a:r>
              <a:rPr lang="en-US" altLang="ru-RU" sz="1400" b="1" dirty="0" err="1">
                <a:latin typeface="Times New Roman" panose="02020603050405020304" pitchFamily="18" charset="0"/>
                <a:ea typeface="Calibri" panose="020F0502020204030204" pitchFamily="34" charset="0"/>
                <a:cs typeface="Times New Roman" panose="02020603050405020304" pitchFamily="18" charset="0"/>
              </a:rPr>
              <a:t>ces</a:t>
            </a:r>
            <a:endParaRPr kumimoji="0" lang="ru-RU" altLang="ru-RU" sz="1400" b="1" i="0" strike="noStrike" cap="none" normalizeH="0" baseline="0" dirty="0">
              <a:ln>
                <a:noFill/>
              </a:ln>
              <a:effectLst/>
              <a:latin typeface="Times New Roman" panose="02020603050405020304" pitchFamily="18" charset="0"/>
              <a:cs typeface="Times New Roman" panose="02020603050405020304" pitchFamily="18" charset="0"/>
            </a:endParaRPr>
          </a:p>
        </p:txBody>
      </p:sp>
      <p:sp>
        <p:nvSpPr>
          <p:cNvPr id="4" name="Дата 3"/>
          <p:cNvSpPr>
            <a:spLocks noGrp="1"/>
          </p:cNvSpPr>
          <p:nvPr>
            <p:ph type="dt" sz="half" idx="10"/>
          </p:nvPr>
        </p:nvSpPr>
        <p:spPr/>
        <p:txBody>
          <a:bodyPr/>
          <a:lstStyle/>
          <a:p>
            <a:fld id="{F390EE88-57C4-4CDB-81D1-2369FD2BB113}" type="datetime1">
              <a:rPr lang="ru-RU" smtClean="0"/>
              <a:t>27.04.2020</a:t>
            </a:fld>
            <a:endParaRPr lang="ru-RU"/>
          </a:p>
        </p:txBody>
      </p:sp>
      <p:sp>
        <p:nvSpPr>
          <p:cNvPr id="5" name="Нижний колонтитул 4"/>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2931437027"/>
      </p:ext>
    </p:extLst>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t>“Business magazine: Effective Positioning of a master brand on the Russian market”</a:t>
            </a:r>
            <a:endParaRPr lang="ru-RU" dirty="0"/>
          </a:p>
        </p:txBody>
      </p:sp>
      <p:sp>
        <p:nvSpPr>
          <p:cNvPr id="6" name="Rectangle 2"/>
          <p:cNvSpPr>
            <a:spLocks noGrp="1" noChangeArrowheads="1"/>
          </p:cNvSpPr>
          <p:nvPr>
            <p:ph sz="quarter" idx="1"/>
          </p:nvPr>
        </p:nvSpPr>
        <p:spPr bwMode="auto">
          <a:xfrm>
            <a:off x="816864" y="1749579"/>
            <a:ext cx="7201074"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934075" algn="r"/>
              </a:tabLst>
              <a:defRPr>
                <a:solidFill>
                  <a:schemeClr val="tx1"/>
                </a:solidFill>
                <a:latin typeface="Arial" panose="020B0604020202020204" pitchFamily="34" charset="0"/>
              </a:defRPr>
            </a:lvl1pPr>
            <a:lvl2pPr eaLnBrk="0" fontAlgn="base" hangingPunct="0">
              <a:spcBef>
                <a:spcPct val="0"/>
              </a:spcBef>
              <a:spcAft>
                <a:spcPct val="0"/>
              </a:spcAft>
              <a:tabLst>
                <a:tab pos="5934075" algn="r"/>
              </a:tabLst>
              <a:defRPr>
                <a:solidFill>
                  <a:schemeClr val="tx1"/>
                </a:solidFill>
                <a:latin typeface="Arial" panose="020B0604020202020204" pitchFamily="34" charset="0"/>
              </a:defRPr>
            </a:lvl2pPr>
            <a:lvl3pPr eaLnBrk="0" fontAlgn="base" hangingPunct="0">
              <a:spcBef>
                <a:spcPct val="0"/>
              </a:spcBef>
              <a:spcAft>
                <a:spcPct val="0"/>
              </a:spcAft>
              <a:tabLst>
                <a:tab pos="5934075" algn="r"/>
              </a:tabLst>
              <a:defRPr>
                <a:solidFill>
                  <a:schemeClr val="tx1"/>
                </a:solidFill>
                <a:latin typeface="Arial" panose="020B0604020202020204" pitchFamily="34" charset="0"/>
              </a:defRPr>
            </a:lvl3pPr>
            <a:lvl4pPr eaLnBrk="0" fontAlgn="base" hangingPunct="0">
              <a:spcBef>
                <a:spcPct val="0"/>
              </a:spcBef>
              <a:spcAft>
                <a:spcPct val="0"/>
              </a:spcAft>
              <a:tabLst>
                <a:tab pos="5934075" algn="r"/>
              </a:tabLst>
              <a:defRPr>
                <a:solidFill>
                  <a:schemeClr val="tx1"/>
                </a:solidFill>
                <a:latin typeface="Arial" panose="020B0604020202020204" pitchFamily="34" charset="0"/>
              </a:defRPr>
            </a:lvl4pPr>
            <a:lvl5pPr eaLnBrk="0" fontAlgn="base" hangingPunct="0">
              <a:spcBef>
                <a:spcPct val="0"/>
              </a:spcBef>
              <a:spcAft>
                <a:spcPct val="0"/>
              </a:spcAft>
              <a:tabLst>
                <a:tab pos="5934075" algn="r"/>
              </a:tabLst>
              <a:defRPr>
                <a:solidFill>
                  <a:schemeClr val="tx1"/>
                </a:solidFill>
                <a:latin typeface="Arial" panose="020B0604020202020204" pitchFamily="34" charset="0"/>
              </a:defRPr>
            </a:lvl5pPr>
            <a:lvl6pPr eaLnBrk="0" fontAlgn="base" hangingPunct="0">
              <a:spcBef>
                <a:spcPct val="0"/>
              </a:spcBef>
              <a:spcAft>
                <a:spcPct val="0"/>
              </a:spcAft>
              <a:tabLst>
                <a:tab pos="5934075" algn="r"/>
              </a:tabLst>
              <a:defRPr>
                <a:solidFill>
                  <a:schemeClr val="tx1"/>
                </a:solidFill>
                <a:latin typeface="Arial" panose="020B0604020202020204" pitchFamily="34" charset="0"/>
              </a:defRPr>
            </a:lvl6pPr>
            <a:lvl7pPr eaLnBrk="0" fontAlgn="base" hangingPunct="0">
              <a:spcBef>
                <a:spcPct val="0"/>
              </a:spcBef>
              <a:spcAft>
                <a:spcPct val="0"/>
              </a:spcAft>
              <a:tabLst>
                <a:tab pos="5934075" algn="r"/>
              </a:tabLst>
              <a:defRPr>
                <a:solidFill>
                  <a:schemeClr val="tx1"/>
                </a:solidFill>
                <a:latin typeface="Arial" panose="020B0604020202020204" pitchFamily="34" charset="0"/>
              </a:defRPr>
            </a:lvl7pPr>
            <a:lvl8pPr eaLnBrk="0" fontAlgn="base" hangingPunct="0">
              <a:spcBef>
                <a:spcPct val="0"/>
              </a:spcBef>
              <a:spcAft>
                <a:spcPct val="0"/>
              </a:spcAft>
              <a:tabLst>
                <a:tab pos="5934075" algn="r"/>
              </a:tabLst>
              <a:defRPr>
                <a:solidFill>
                  <a:schemeClr val="tx1"/>
                </a:solidFill>
                <a:latin typeface="Arial" panose="020B0604020202020204" pitchFamily="34" charset="0"/>
              </a:defRPr>
            </a:lvl8pPr>
            <a:lvl9pPr eaLnBrk="0" fontAlgn="base" hangingPunct="0">
              <a:spcBef>
                <a:spcPct val="0"/>
              </a:spcBef>
              <a:spcAft>
                <a:spcPct val="0"/>
              </a:spcAft>
              <a:tabLst>
                <a:tab pos="5934075"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Abstract</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Acknowledgements</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Introduction and methodology</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ru-RU"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CHAPTER 1. </a:t>
            </a:r>
            <a:r>
              <a:rPr kumimoji="0" lang="ru-RU" altLang="ru-RU" sz="1600" b="1" i="0" strike="noStrike" cap="none" normalizeH="0" baseline="0" dirty="0" err="1">
                <a:ln>
                  <a:noFill/>
                </a:ln>
                <a:effectLst/>
                <a:latin typeface="Times New Roman" panose="02020603050405020304" pitchFamily="18" charset="0"/>
                <a:ea typeface="Times New Roman" panose="02020603050405020304" pitchFamily="18" charset="0"/>
                <a:cs typeface="Times New Roman" panose="02020603050405020304" pitchFamily="18" charset="0"/>
              </a:rPr>
              <a:t>Theoretical</a:t>
            </a:r>
            <a:r>
              <a:rPr kumimoji="0" lang="ru-RU"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600" b="1" i="0" strike="noStrike" cap="none" normalizeH="0" baseline="0" dirty="0" err="1">
                <a:ln>
                  <a:noFill/>
                </a:ln>
                <a:effectLst/>
                <a:latin typeface="Times New Roman" panose="02020603050405020304" pitchFamily="18" charset="0"/>
                <a:ea typeface="Times New Roman" panose="02020603050405020304" pitchFamily="18" charset="0"/>
                <a:cs typeface="Times New Roman" panose="02020603050405020304" pitchFamily="18" charset="0"/>
              </a:rPr>
              <a:t>aspects</a:t>
            </a:r>
            <a:r>
              <a:rPr kumimoji="0" lang="ru-RU"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600" b="1" i="0" strike="noStrike" cap="none" normalizeH="0" baseline="0" dirty="0" err="1">
                <a:ln>
                  <a:noFill/>
                </a:ln>
                <a:effectLst/>
                <a:latin typeface="Times New Roman" panose="02020603050405020304" pitchFamily="18" charset="0"/>
                <a:ea typeface="Times New Roman" panose="02020603050405020304" pitchFamily="18" charset="0"/>
                <a:cs typeface="Times New Roman" panose="02020603050405020304" pitchFamily="18" charset="0"/>
              </a:rPr>
              <a:t>of</a:t>
            </a:r>
            <a:r>
              <a:rPr kumimoji="0" lang="ru-RU"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600" b="1" i="0" strike="noStrike" cap="none" normalizeH="0" baseline="0" dirty="0" err="1">
                <a:ln>
                  <a:noFill/>
                </a:ln>
                <a:effectLst/>
                <a:latin typeface="Times New Roman" panose="02020603050405020304" pitchFamily="18" charset="0"/>
                <a:ea typeface="Times New Roman" panose="02020603050405020304" pitchFamily="18" charset="0"/>
                <a:cs typeface="Times New Roman" panose="02020603050405020304" pitchFamily="18" charset="0"/>
              </a:rPr>
              <a:t>positioning</a:t>
            </a:r>
            <a:r>
              <a:rPr kumimoji="0" lang="ru-RU"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600" b="1" i="0" strike="noStrike" cap="none" normalizeH="0" baseline="0" dirty="0" err="1">
                <a:ln>
                  <a:noFill/>
                </a:ln>
                <a:effectLst/>
                <a:latin typeface="Times New Roman" panose="02020603050405020304" pitchFamily="18" charset="0"/>
                <a:ea typeface="Times New Roman" panose="02020603050405020304" pitchFamily="18" charset="0"/>
                <a:cs typeface="Times New Roman" panose="02020603050405020304" pitchFamily="18" charset="0"/>
              </a:rPr>
              <a:t>process</a:t>
            </a:r>
            <a:r>
              <a:rPr kumimoji="0" lang="ru-RU"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600" b="1" i="0" strike="noStrike" cap="none" normalizeH="0" baseline="0" dirty="0" err="1">
                <a:ln>
                  <a:noFill/>
                </a:ln>
                <a:effectLst/>
                <a:latin typeface="Times New Roman" panose="02020603050405020304" pitchFamily="18" charset="0"/>
                <a:ea typeface="Times New Roman" panose="02020603050405020304" pitchFamily="18" charset="0"/>
                <a:cs typeface="Times New Roman" panose="02020603050405020304" pitchFamily="18" charset="0"/>
              </a:rPr>
              <a:t>and</a:t>
            </a:r>
            <a:r>
              <a:rPr kumimoji="0" lang="ru-RU"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600" b="1" i="0" strike="noStrike" cap="none" normalizeH="0" baseline="0" dirty="0" err="1">
                <a:ln>
                  <a:noFill/>
                </a:ln>
                <a:effectLst/>
                <a:latin typeface="Times New Roman" panose="02020603050405020304" pitchFamily="18" charset="0"/>
                <a:ea typeface="Times New Roman" panose="02020603050405020304" pitchFamily="18" charset="0"/>
                <a:cs typeface="Times New Roman" panose="02020603050405020304" pitchFamily="18" charset="0"/>
              </a:rPr>
              <a:t>brand</a:t>
            </a:r>
            <a:r>
              <a:rPr kumimoji="0" lang="ru-RU"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ru-RU" altLang="ru-RU" sz="1600" b="1" i="0" strike="noStrike" cap="none" normalizeH="0" baseline="0" dirty="0" err="1">
                <a:ln>
                  <a:noFill/>
                </a:ln>
                <a:effectLst/>
                <a:latin typeface="Times New Roman" panose="02020603050405020304" pitchFamily="18" charset="0"/>
                <a:ea typeface="Times New Roman" panose="02020603050405020304" pitchFamily="18" charset="0"/>
                <a:cs typeface="Times New Roman" panose="02020603050405020304" pitchFamily="18" charset="0"/>
              </a:rPr>
              <a:t>development</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1.1 Brand as a key concept of positioning</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1.1 Image as a result of accomplished positioning strategy</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CHAPTER 2. Analysis of current state of Forbes brand</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2.1 Analysis of market of business press in Russia</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2.2 Marketing analysis of Publishing House Axel Springer</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CHAPTER 3. Forbes magazine: Positioning strategy development</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3.1 Analysis of readers’ perception of Forbes magazine</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3.2 Evaluation of company’s positioning of Forbes magazine</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3.3 Recommendations for positioning improvement</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Conclusion and recommendations</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Bibliography</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Appendix 1. Protocols of in-depth interviews</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Appendix 2. </a:t>
            </a:r>
            <a:r>
              <a:rPr lang="en-US" altLang="ru-RU" sz="1600" b="1" dirty="0">
                <a:latin typeface="Times New Roman" panose="02020603050405020304" pitchFamily="18" charset="0"/>
                <a:ea typeface="Times New Roman" panose="02020603050405020304" pitchFamily="18" charset="0"/>
                <a:cs typeface="Times New Roman" panose="02020603050405020304" pitchFamily="18" charset="0"/>
              </a:rPr>
              <a:t>Business magazine</a:t>
            </a: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 rating “Top 200 Russian Businessmen” </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934075" algn="r"/>
              </a:tabLst>
            </a:pPr>
            <a:r>
              <a:rPr kumimoji="0" lang="en-US" altLang="ru-RU" sz="1600" b="1" i="0" strike="noStrike" cap="none" normalizeH="0" baseline="0" dirty="0">
                <a:ln>
                  <a:noFill/>
                </a:ln>
                <a:effectLst/>
                <a:latin typeface="Times New Roman" panose="02020603050405020304" pitchFamily="18" charset="0"/>
                <a:ea typeface="Times New Roman" panose="02020603050405020304" pitchFamily="18" charset="0"/>
                <a:cs typeface="Times New Roman" panose="02020603050405020304" pitchFamily="18" charset="0"/>
              </a:rPr>
              <a:t>Appendix 3. Corporate portrait of Axel Springer Russia</a:t>
            </a:r>
            <a:endParaRPr kumimoji="0" lang="ru-RU" altLang="ru-RU" sz="1000" b="1" i="0" strike="noStrike" cap="none" normalizeH="0" baseline="0" dirty="0">
              <a:ln>
                <a:noFill/>
              </a:ln>
              <a:effectLst/>
              <a:latin typeface="Times New Roman" panose="02020603050405020304" pitchFamily="18" charset="0"/>
              <a:cs typeface="Times New Roman" panose="02020603050405020304" pitchFamily="18" charset="0"/>
            </a:endParaRPr>
          </a:p>
        </p:txBody>
      </p:sp>
      <p:sp>
        <p:nvSpPr>
          <p:cNvPr id="7" name="Скругленная прямоугольная выноска 6"/>
          <p:cNvSpPr/>
          <p:nvPr/>
        </p:nvSpPr>
        <p:spPr>
          <a:xfrm>
            <a:off x="8248851" y="2541069"/>
            <a:ext cx="3262964" cy="2897205"/>
          </a:xfrm>
          <a:prstGeom prst="wedgeRoundRectCallout">
            <a:avLst>
              <a:gd name="adj1" fmla="val -82485"/>
              <a:gd name="adj2" fmla="val 1698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В этом содержании есть ошибка, отмеченная комиссией</a:t>
            </a:r>
            <a:r>
              <a:rPr lang="en-US" dirty="0"/>
              <a:t> </a:t>
            </a:r>
            <a:r>
              <a:rPr lang="ru-RU" dirty="0"/>
              <a:t>ГАК.</a:t>
            </a:r>
          </a:p>
          <a:p>
            <a:pPr algn="ctr"/>
            <a:r>
              <a:rPr lang="ru-RU" dirty="0"/>
              <a:t>Какая ошибка?</a:t>
            </a:r>
          </a:p>
        </p:txBody>
      </p:sp>
      <p:sp>
        <p:nvSpPr>
          <p:cNvPr id="3" name="Дата 2"/>
          <p:cNvSpPr>
            <a:spLocks noGrp="1"/>
          </p:cNvSpPr>
          <p:nvPr>
            <p:ph type="dt" sz="half" idx="10"/>
          </p:nvPr>
        </p:nvSpPr>
        <p:spPr/>
        <p:txBody>
          <a:bodyPr/>
          <a:lstStyle/>
          <a:p>
            <a:fld id="{9BE1E3E5-12AC-4D48-987B-CB3328449E91}" type="datetime1">
              <a:rPr lang="ru-RU" smtClean="0"/>
              <a:t>27.04.2020</a:t>
            </a:fld>
            <a:endParaRPr lang="ru-RU"/>
          </a:p>
        </p:txBody>
      </p:sp>
      <p:sp>
        <p:nvSpPr>
          <p:cNvPr id="4" name="Нижний колонтитул 3"/>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1105274446"/>
      </p:ext>
    </p:extLst>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2741" y="324468"/>
            <a:ext cx="7426517" cy="461665"/>
          </a:xfrm>
          <a:prstGeom prst="rect">
            <a:avLst/>
          </a:prstGeom>
          <a:noFill/>
        </p:spPr>
        <p:txBody>
          <a:bodyPr wrap="square" rtlCol="0">
            <a:spAutoFit/>
          </a:bodyPr>
          <a:lstStyle/>
          <a:p>
            <a:pPr algn="ctr"/>
            <a:r>
              <a:rPr lang="ru-RU" sz="2400" b="1" dirty="0"/>
              <a:t>Оформление ссылок (сносок)</a:t>
            </a:r>
          </a:p>
        </p:txBody>
      </p:sp>
      <p:sp>
        <p:nvSpPr>
          <p:cNvPr id="4" name="Прямоугольник 3"/>
          <p:cNvSpPr/>
          <p:nvPr/>
        </p:nvSpPr>
        <p:spPr>
          <a:xfrm>
            <a:off x="932950" y="917195"/>
            <a:ext cx="10540781" cy="1477328"/>
          </a:xfrm>
          <a:prstGeom prst="rect">
            <a:avLst/>
          </a:prstGeom>
        </p:spPr>
        <p:txBody>
          <a:bodyPr wrap="square">
            <a:spAutoFit/>
          </a:bodyPr>
          <a:lstStyle/>
          <a:p>
            <a:pPr algn="just">
              <a:spcAft>
                <a:spcPts val="0"/>
              </a:spcAft>
            </a:pPr>
            <a:r>
              <a:rPr lang="ru-RU" dirty="0">
                <a:solidFill>
                  <a:srgbClr val="FF0000"/>
                </a:solidFill>
                <a:effectLst/>
                <a:latin typeface="Times New Roman" panose="02020603050405020304" pitchFamily="18" charset="0"/>
                <a:ea typeface="Times New Roman" panose="02020603050405020304" pitchFamily="18" charset="0"/>
              </a:rPr>
              <a:t>В соответствии с новыми требованиями РЭУ</a:t>
            </a:r>
            <a:r>
              <a:rPr lang="en-US" dirty="0">
                <a:solidFill>
                  <a:srgbClr val="FF0000"/>
                </a:solidFill>
                <a:effectLst/>
                <a:latin typeface="Times New Roman" panose="02020603050405020304" pitchFamily="18" charset="0"/>
                <a:ea typeface="Times New Roman" panose="02020603050405020304" pitchFamily="18" charset="0"/>
              </a:rPr>
              <a:t> </a:t>
            </a:r>
            <a:r>
              <a:rPr lang="ru-RU" dirty="0">
                <a:solidFill>
                  <a:srgbClr val="FF0000"/>
                </a:solidFill>
                <a:effectLst/>
                <a:latin typeface="Times New Roman" panose="02020603050405020304" pitchFamily="18" charset="0"/>
                <a:ea typeface="Times New Roman" panose="02020603050405020304" pitchFamily="18" charset="0"/>
              </a:rPr>
              <a:t>им.</a:t>
            </a:r>
            <a:r>
              <a:rPr lang="en-US" dirty="0">
                <a:solidFill>
                  <a:srgbClr val="FF0000"/>
                </a:solidFill>
                <a:effectLst/>
                <a:latin typeface="Times New Roman" panose="02020603050405020304" pitchFamily="18" charset="0"/>
                <a:ea typeface="Times New Roman" panose="02020603050405020304" pitchFamily="18" charset="0"/>
              </a:rPr>
              <a:t> </a:t>
            </a:r>
            <a:r>
              <a:rPr lang="ru-RU" dirty="0" err="1">
                <a:solidFill>
                  <a:srgbClr val="FF0000"/>
                </a:solidFill>
                <a:effectLst/>
                <a:latin typeface="Times New Roman" panose="02020603050405020304" pitchFamily="18" charset="0"/>
                <a:ea typeface="Times New Roman" panose="02020603050405020304" pitchFamily="18" charset="0"/>
              </a:rPr>
              <a:t>Г.В.Плеханова</a:t>
            </a:r>
            <a:r>
              <a:rPr lang="ru-RU" dirty="0">
                <a:solidFill>
                  <a:srgbClr val="FF0000"/>
                </a:solidFill>
                <a:effectLst/>
                <a:latin typeface="Times New Roman" panose="02020603050405020304" pitchFamily="18" charset="0"/>
                <a:ea typeface="Times New Roman" panose="02020603050405020304" pitchFamily="18" charset="0"/>
              </a:rPr>
              <a:t> при использовании цитат и статистических данных, приводимых по тексту</a:t>
            </a:r>
            <a:r>
              <a:rPr lang="ru-RU" dirty="0">
                <a:effectLst/>
                <a:latin typeface="Times New Roman" panose="02020603050405020304" pitchFamily="18" charset="0"/>
                <a:ea typeface="Times New Roman" panose="02020603050405020304" pitchFamily="18" charset="0"/>
              </a:rPr>
              <a:t>, по окончании цитаты в скобках указывается порядковый номер источника согласно списку литературы и через точку номер страницы, например, </a:t>
            </a:r>
            <a:r>
              <a:rPr lang="ru-RU" b="1" dirty="0">
                <a:effectLst/>
                <a:latin typeface="Times New Roman" panose="02020603050405020304" pitchFamily="18" charset="0"/>
                <a:ea typeface="Times New Roman" panose="02020603050405020304" pitchFamily="18" charset="0"/>
              </a:rPr>
              <a:t>[3, с.10], </a:t>
            </a:r>
            <a:r>
              <a:rPr lang="ru-RU" dirty="0">
                <a:effectLst/>
                <a:latin typeface="Times New Roman" panose="02020603050405020304" pitchFamily="18" charset="0"/>
                <a:ea typeface="Times New Roman" panose="02020603050405020304" pitchFamily="18" charset="0"/>
              </a:rPr>
              <a:t>или делается </a:t>
            </a:r>
            <a:r>
              <a:rPr lang="ru-RU" b="1" dirty="0">
                <a:solidFill>
                  <a:srgbClr val="FF0000"/>
                </a:solidFill>
                <a:effectLst/>
                <a:latin typeface="Times New Roman" panose="02020603050405020304" pitchFamily="18" charset="0"/>
                <a:ea typeface="Times New Roman" panose="02020603050405020304" pitchFamily="18" charset="0"/>
              </a:rPr>
              <a:t>подстрочная ссылка (постраничная)</a:t>
            </a:r>
            <a:r>
              <a:rPr lang="ru-RU" dirty="0">
                <a:effectLst/>
                <a:latin typeface="Times New Roman" panose="02020603050405020304" pitchFamily="18" charset="0"/>
                <a:ea typeface="Times New Roman" panose="02020603050405020304" pitchFamily="18" charset="0"/>
              </a:rPr>
              <a:t>. Нумерация сносок сквозная. Подстрочные сноски оформляются 10 шрифтом. Повторные ссылки на одной странице: </a:t>
            </a:r>
            <a:r>
              <a:rPr lang="en-US" dirty="0">
                <a:effectLst/>
                <a:latin typeface="Times New Roman" panose="02020603050405020304" pitchFamily="18" charset="0"/>
                <a:ea typeface="Times New Roman" panose="02020603050405020304" pitchFamily="18" charset="0"/>
              </a:rPr>
              <a:t>Ibid. P. 13.</a:t>
            </a:r>
            <a:endParaRPr lang="ru-RU" dirty="0">
              <a:effectLst/>
              <a:latin typeface="Times New Roman" panose="02020603050405020304" pitchFamily="18" charset="0"/>
              <a:ea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597687" y="3049286"/>
            <a:ext cx="4489701" cy="2561805"/>
          </a:xfrm>
          <a:prstGeom prst="rect">
            <a:avLst/>
          </a:prstGeom>
          <a:ln>
            <a:solidFill>
              <a:schemeClr val="tx1"/>
            </a:solidFill>
          </a:ln>
        </p:spPr>
      </p:pic>
      <p:sp>
        <p:nvSpPr>
          <p:cNvPr id="3" name="Прямоугольник 2"/>
          <p:cNvSpPr/>
          <p:nvPr/>
        </p:nvSpPr>
        <p:spPr>
          <a:xfrm>
            <a:off x="5769033" y="3059084"/>
            <a:ext cx="5862640" cy="25520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Based on the classification mentioned above, the new EQC car by Mercedes Benz falls into the “new product lines (new to the firm)” category. One of the reasons for that is that it will be the first fully electric vehicle produced by the company. The whole concept of electric intelligence by Mercedes Benz is defined in two letters: EQ. ²  The product portfolio includes some eco-friendly vehicles, such as plug in hybrids. </a:t>
            </a:r>
          </a:p>
          <a:p>
            <a:endParaRPr lang="ru-RU" sz="1400" dirty="0">
              <a:solidFill>
                <a:schemeClr val="tx1"/>
              </a:solidFill>
            </a:endParaRPr>
          </a:p>
          <a:p>
            <a:r>
              <a:rPr lang="en-US" sz="1400" dirty="0">
                <a:solidFill>
                  <a:schemeClr val="tx1"/>
                </a:solidFill>
              </a:rPr>
              <a:t>__________________</a:t>
            </a:r>
          </a:p>
          <a:p>
            <a:r>
              <a:rPr lang="en-US" sz="1100" dirty="0">
                <a:solidFill>
                  <a:schemeClr val="tx1"/>
                </a:solidFill>
                <a:latin typeface="Arial" panose="020B0604020202020204" pitchFamily="34" charset="0"/>
                <a:cs typeface="Arial" panose="020B0604020202020204" pitchFamily="34" charset="0"/>
              </a:rPr>
              <a:t>Official site of Mercedes Benz; Available at</a:t>
            </a:r>
            <a:r>
              <a:rPr lang="en-US" sz="1050" dirty="0">
                <a:solidFill>
                  <a:schemeClr val="tx1"/>
                </a:solidFill>
                <a:latin typeface="Arial" panose="020B0604020202020204" pitchFamily="34" charset="0"/>
                <a:cs typeface="Arial" panose="020B0604020202020204" pitchFamily="34" charset="0"/>
              </a:rPr>
              <a:t>: </a:t>
            </a:r>
            <a:r>
              <a:rPr lang="en-US" sz="1200" dirty="0">
                <a:solidFill>
                  <a:schemeClr val="tx1"/>
                </a:solidFill>
                <a:latin typeface="Arial" panose="020B0604020202020204" pitchFamily="34" charset="0"/>
                <a:cs typeface="Arial" panose="020B0604020202020204" pitchFamily="34" charset="0"/>
              </a:rPr>
              <a:t>https://www.mercedes-benz.com/en/eq/about-eq/what-is-eq</a:t>
            </a:r>
            <a:r>
              <a:rPr lang="en-US" sz="1200" dirty="0">
                <a:latin typeface="Arial" panose="020B0604020202020204" pitchFamily="34" charset="0"/>
                <a:cs typeface="Arial" panose="020B0604020202020204" pitchFamily="34" charset="0"/>
              </a:rPr>
              <a:t>/</a:t>
            </a:r>
            <a:endParaRPr lang="ru-RU" sz="1200" dirty="0">
              <a:latin typeface="Arial" panose="020B0604020202020204" pitchFamily="34" charset="0"/>
              <a:cs typeface="Arial" panose="020B0604020202020204" pitchFamily="34" charset="0"/>
            </a:endParaRPr>
          </a:p>
        </p:txBody>
      </p:sp>
      <p:sp>
        <p:nvSpPr>
          <p:cNvPr id="7" name="Дата 6"/>
          <p:cNvSpPr>
            <a:spLocks noGrp="1"/>
          </p:cNvSpPr>
          <p:nvPr>
            <p:ph type="dt" sz="half" idx="10"/>
          </p:nvPr>
        </p:nvSpPr>
        <p:spPr/>
        <p:txBody>
          <a:bodyPr/>
          <a:lstStyle/>
          <a:p>
            <a:fld id="{1394467A-8ED8-4D77-A3D6-CF4D49D62D23}" type="datetime1">
              <a:rPr lang="ru-RU" smtClean="0"/>
              <a:t>27.04.2020</a:t>
            </a:fld>
            <a:endParaRPr lang="ru-RU"/>
          </a:p>
        </p:txBody>
      </p:sp>
      <p:sp>
        <p:nvSpPr>
          <p:cNvPr id="8" name="Нижний колонтитул 7"/>
          <p:cNvSpPr>
            <a:spLocks noGrp="1"/>
          </p:cNvSpPr>
          <p:nvPr>
            <p:ph type="ftr" sz="quarter" idx="11"/>
          </p:nvPr>
        </p:nvSpPr>
        <p:spPr/>
        <p:txBody>
          <a:bodyPr/>
          <a:lstStyle/>
          <a:p>
            <a:r>
              <a:rPr lang="ru-RU"/>
              <a:t>Балавр менеджмента (маркетинг) требования к ВКР</a:t>
            </a:r>
          </a:p>
        </p:txBody>
      </p:sp>
    </p:spTree>
    <p:extLst>
      <p:ext uri="{BB962C8B-B14F-4D97-AF65-F5344CB8AC3E}">
        <p14:creationId xmlns:p14="http://schemas.microsoft.com/office/powerpoint/2010/main" val="2523811065"/>
      </p:ext>
    </p:extLst>
  </p:cSld>
  <p:clrMapOvr>
    <a:masterClrMapping/>
  </p:clrMapOvr>
  <p:transition>
    <p:dissolve/>
  </p:transition>
</p:sld>
</file>

<file path=ppt/theme/_rels/them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ms_pptbusplan_tp01017510">
  <a:themeElements>
    <a:clrScheme name="ms_pptbusplan_tp01017510 11">
      <a:dk1>
        <a:srgbClr val="005A58"/>
      </a:dk1>
      <a:lt1>
        <a:srgbClr val="FFFFFF"/>
      </a:lt1>
      <a:dk2>
        <a:srgbClr val="4BB7B7"/>
      </a:dk2>
      <a:lt2>
        <a:srgbClr val="99CCFF"/>
      </a:lt2>
      <a:accent1>
        <a:srgbClr val="586F9E"/>
      </a:accent1>
      <a:accent2>
        <a:srgbClr val="4A24A8"/>
      </a:accent2>
      <a:accent3>
        <a:srgbClr val="B1D8D8"/>
      </a:accent3>
      <a:accent4>
        <a:srgbClr val="DADADA"/>
      </a:accent4>
      <a:accent5>
        <a:srgbClr val="B4BBCC"/>
      </a:accent5>
      <a:accent6>
        <a:srgbClr val="422098"/>
      </a:accent6>
      <a:hlink>
        <a:srgbClr val="CCECFF"/>
      </a:hlink>
      <a:folHlink>
        <a:srgbClr val="B2B2B2"/>
      </a:folHlink>
    </a:clrScheme>
    <a:fontScheme name="ms_pptbusplan_tp01017510">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ru-RU"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ru-RU"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ms_pptbusplan_tp01017510 1">
        <a:dk1>
          <a:srgbClr val="5C1F00"/>
        </a:dk1>
        <a:lt1>
          <a:srgbClr val="FFFFFF"/>
        </a:lt1>
        <a:dk2>
          <a:srgbClr val="E55555"/>
        </a:dk2>
        <a:lt2>
          <a:srgbClr val="DFD293"/>
        </a:lt2>
        <a:accent1>
          <a:srgbClr val="CC3300"/>
        </a:accent1>
        <a:accent2>
          <a:srgbClr val="BE7960"/>
        </a:accent2>
        <a:accent3>
          <a:srgbClr val="F0B4B4"/>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s_pptbusplan_tp01017510 2">
        <a:dk1>
          <a:srgbClr val="2D2015"/>
        </a:dk1>
        <a:lt1>
          <a:srgbClr val="FFFFFF"/>
        </a:lt1>
        <a:dk2>
          <a:srgbClr val="9C8D66"/>
        </a:dk2>
        <a:lt2>
          <a:srgbClr val="DFC08D"/>
        </a:lt2>
        <a:accent1>
          <a:srgbClr val="8C7B70"/>
        </a:accent1>
        <a:accent2>
          <a:srgbClr val="8F5F2F"/>
        </a:accent2>
        <a:accent3>
          <a:srgbClr val="CBC5B8"/>
        </a:accent3>
        <a:accent4>
          <a:srgbClr val="DADADA"/>
        </a:accent4>
        <a:accent5>
          <a:srgbClr val="C5BFBB"/>
        </a:accent5>
        <a:accent6>
          <a:srgbClr val="81552A"/>
        </a:accent6>
        <a:hlink>
          <a:srgbClr val="CCB400"/>
        </a:hlink>
        <a:folHlink>
          <a:srgbClr val="ADBABB"/>
        </a:folHlink>
      </a:clrScheme>
      <a:clrMap bg1="dk2" tx1="lt1" bg2="dk1" tx2="lt2" accent1="accent1" accent2="accent2" accent3="accent3" accent4="accent4" accent5="accent5" accent6="accent6" hlink="hlink" folHlink="folHlink"/>
    </a:extraClrScheme>
    <a:extraClrScheme>
      <a:clrScheme name="ms_pptbusplan_tp01017510 3">
        <a:dk1>
          <a:srgbClr val="C0C0C0"/>
        </a:dk1>
        <a:lt1>
          <a:srgbClr val="FFFFFF"/>
        </a:lt1>
        <a:dk2>
          <a:srgbClr val="000000"/>
        </a:dk2>
        <a:lt2>
          <a:srgbClr val="333333"/>
        </a:lt2>
        <a:accent1>
          <a:srgbClr val="5F5F5F"/>
        </a:accent1>
        <a:accent2>
          <a:srgbClr val="DDDDDD"/>
        </a:accent2>
        <a:accent3>
          <a:srgbClr val="FFFFFF"/>
        </a:accent3>
        <a:accent4>
          <a:srgbClr val="A4A4A4"/>
        </a:accent4>
        <a:accent5>
          <a:srgbClr val="B6B6B6"/>
        </a:accent5>
        <a:accent6>
          <a:srgbClr val="C8C8C8"/>
        </a:accent6>
        <a:hlink>
          <a:srgbClr val="B2B2B2"/>
        </a:hlink>
        <a:folHlink>
          <a:srgbClr val="DDDDDD"/>
        </a:folHlink>
      </a:clrScheme>
      <a:clrMap bg1="lt1" tx1="dk1" bg2="lt2" tx2="dk2" accent1="accent1" accent2="accent2" accent3="accent3" accent4="accent4" accent5="accent5" accent6="accent6" hlink="hlink" folHlink="folHlink"/>
    </a:extraClrScheme>
    <a:extraClrScheme>
      <a:clrScheme name="ms_pptbusplan_tp01017510 4">
        <a:dk1>
          <a:srgbClr val="003366"/>
        </a:dk1>
        <a:lt1>
          <a:srgbClr val="FFFFFF"/>
        </a:lt1>
        <a:dk2>
          <a:srgbClr val="42A5F0"/>
        </a:dk2>
        <a:lt2>
          <a:srgbClr val="3399FF"/>
        </a:lt2>
        <a:accent1>
          <a:srgbClr val="4880B8"/>
        </a:accent1>
        <a:accent2>
          <a:srgbClr val="00B000"/>
        </a:accent2>
        <a:accent3>
          <a:srgbClr val="B0CFF6"/>
        </a:accent3>
        <a:accent4>
          <a:srgbClr val="DADADA"/>
        </a:accent4>
        <a:accent5>
          <a:srgbClr val="B1C0D8"/>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s_pptbusplan_tp01017510 5">
        <a:dk1>
          <a:srgbClr val="336699"/>
        </a:dk1>
        <a:lt1>
          <a:srgbClr val="FFFFFF"/>
        </a:lt1>
        <a:dk2>
          <a:srgbClr val="DDDDDD"/>
        </a:dk2>
        <a:lt2>
          <a:srgbClr val="B2C8D8"/>
        </a:lt2>
        <a:accent1>
          <a:srgbClr val="1F62C5"/>
        </a:accent1>
        <a:accent2>
          <a:srgbClr val="468A4B"/>
        </a:accent2>
        <a:accent3>
          <a:srgbClr val="EBEBEB"/>
        </a:accent3>
        <a:accent4>
          <a:srgbClr val="DADADA"/>
        </a:accent4>
        <a:accent5>
          <a:srgbClr val="ABB7DF"/>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s_pptbusplan_tp01017510 6">
        <a:dk1>
          <a:srgbClr val="777777"/>
        </a:dk1>
        <a:lt1>
          <a:srgbClr val="FFFFFF"/>
        </a:lt1>
        <a:dk2>
          <a:srgbClr val="ABADA1"/>
        </a:dk2>
        <a:lt2>
          <a:srgbClr val="C2C2BA"/>
        </a:lt2>
        <a:accent1>
          <a:srgbClr val="909082"/>
        </a:accent1>
        <a:accent2>
          <a:srgbClr val="809EA8"/>
        </a:accent2>
        <a:accent3>
          <a:srgbClr val="D2D3CD"/>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s_pptbusplan_tp01017510 7">
        <a:dk1>
          <a:srgbClr val="3E3E5C"/>
        </a:dk1>
        <a:lt1>
          <a:srgbClr val="FFFFFF"/>
        </a:lt1>
        <a:dk2>
          <a:srgbClr val="BABBD2"/>
        </a:dk2>
        <a:lt2>
          <a:srgbClr val="B2B2B2"/>
        </a:lt2>
        <a:accent1>
          <a:srgbClr val="787682"/>
        </a:accent1>
        <a:accent2>
          <a:srgbClr val="6699FF"/>
        </a:accent2>
        <a:accent3>
          <a:srgbClr val="D9DAE5"/>
        </a:accent3>
        <a:accent4>
          <a:srgbClr val="DADADA"/>
        </a:accent4>
        <a:accent5>
          <a:srgbClr val="BEBDC1"/>
        </a:accent5>
        <a:accent6>
          <a:srgbClr val="5C8A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s_pptbusplan_tp01017510 8">
        <a:dk1>
          <a:srgbClr val="777777"/>
        </a:dk1>
        <a:lt1>
          <a:srgbClr val="FFFFDF"/>
        </a:lt1>
        <a:dk2>
          <a:srgbClr val="FFFFD9"/>
        </a:dk2>
        <a:lt2>
          <a:srgbClr val="AA8322"/>
        </a:lt2>
        <a:accent1>
          <a:srgbClr val="D6B778"/>
        </a:accent1>
        <a:accent2>
          <a:srgbClr val="33CCCC"/>
        </a:accent2>
        <a:accent3>
          <a:srgbClr val="FFFFE9"/>
        </a:accent3>
        <a:accent4>
          <a:srgbClr val="DADABE"/>
        </a:accent4>
        <a:accent5>
          <a:srgbClr val="E8D8BE"/>
        </a:accent5>
        <a:accent6>
          <a:srgbClr val="2DB9B9"/>
        </a:accent6>
        <a:hlink>
          <a:srgbClr val="FF5050"/>
        </a:hlink>
        <a:folHlink>
          <a:srgbClr val="FFCC66"/>
        </a:folHlink>
      </a:clrScheme>
      <a:clrMap bg1="dk2" tx1="lt1" bg2="dk1" tx2="lt2" accent1="accent1" accent2="accent2" accent3="accent3" accent4="accent4" accent5="accent5" accent6="accent6" hlink="hlink" folHlink="folHlink"/>
    </a:extraClrScheme>
    <a:extraClrScheme>
      <a:clrScheme name="ms_pptbusplan_tp01017510 9">
        <a:dk1>
          <a:srgbClr val="EACD64"/>
        </a:dk1>
        <a:lt1>
          <a:srgbClr val="FEDA9A"/>
        </a:lt1>
        <a:dk2>
          <a:srgbClr val="AD7625"/>
        </a:dk2>
        <a:lt2>
          <a:srgbClr val="969696"/>
        </a:lt2>
        <a:accent1>
          <a:srgbClr val="8F6F59"/>
        </a:accent1>
        <a:accent2>
          <a:srgbClr val="FFC891"/>
        </a:accent2>
        <a:accent3>
          <a:srgbClr val="FEEACA"/>
        </a:accent3>
        <a:accent4>
          <a:srgbClr val="C8AF54"/>
        </a:accent4>
        <a:accent5>
          <a:srgbClr val="C6BBB5"/>
        </a:accent5>
        <a:accent6>
          <a:srgbClr val="E7B583"/>
        </a:accent6>
        <a:hlink>
          <a:srgbClr val="FF8A3B"/>
        </a:hlink>
        <a:folHlink>
          <a:srgbClr val="EEC960"/>
        </a:folHlink>
      </a:clrScheme>
      <a:clrMap bg1="lt1" tx1="dk1" bg2="lt2" tx2="dk2" accent1="accent1" accent2="accent2" accent3="accent3" accent4="accent4" accent5="accent5" accent6="accent6" hlink="hlink" folHlink="folHlink"/>
    </a:extraClrScheme>
    <a:extraClrScheme>
      <a:clrScheme name="ms_pptbusplan_tp01017510 10">
        <a:dk1>
          <a:srgbClr val="808080"/>
        </a:dk1>
        <a:lt1>
          <a:srgbClr val="FFFFFF"/>
        </a:lt1>
        <a:dk2>
          <a:srgbClr val="F8F8F8"/>
        </a:dk2>
        <a:lt2>
          <a:srgbClr val="0099CC"/>
        </a:lt2>
        <a:accent1>
          <a:srgbClr val="66A0CC"/>
        </a:accent1>
        <a:accent2>
          <a:srgbClr val="CCCCFF"/>
        </a:accent2>
        <a:accent3>
          <a:srgbClr val="FBFBFB"/>
        </a:accent3>
        <a:accent4>
          <a:srgbClr val="DADADA"/>
        </a:accent4>
        <a:accent5>
          <a:srgbClr val="B8CDE2"/>
        </a:accent5>
        <a:accent6>
          <a:srgbClr val="B9B9E7"/>
        </a:accent6>
        <a:hlink>
          <a:srgbClr val="3333CC"/>
        </a:hlink>
        <a:folHlink>
          <a:srgbClr val="4D4D4D"/>
        </a:folHlink>
      </a:clrScheme>
      <a:clrMap bg1="dk2" tx1="lt1" bg2="dk1" tx2="lt2" accent1="accent1" accent2="accent2" accent3="accent3" accent4="accent4" accent5="accent5" accent6="accent6" hlink="hlink" folHlink="folHlink"/>
    </a:extraClrScheme>
    <a:extraClrScheme>
      <a:clrScheme name="ms_pptbusplan_tp01017510 11">
        <a:dk1>
          <a:srgbClr val="005A58"/>
        </a:dk1>
        <a:lt1>
          <a:srgbClr val="FFFFFF"/>
        </a:lt1>
        <a:dk2>
          <a:srgbClr val="4BB7B7"/>
        </a:dk2>
        <a:lt2>
          <a:srgbClr val="99CCFF"/>
        </a:lt2>
        <a:accent1>
          <a:srgbClr val="586F9E"/>
        </a:accent1>
        <a:accent2>
          <a:srgbClr val="4A24A8"/>
        </a:accent2>
        <a:accent3>
          <a:srgbClr val="B1D8D8"/>
        </a:accent3>
        <a:accent4>
          <a:srgbClr val="DADADA"/>
        </a:accent4>
        <a:accent5>
          <a:srgbClr val="B4BBCC"/>
        </a:accent5>
        <a:accent6>
          <a:srgbClr val="422098"/>
        </a:accent6>
        <a:hlink>
          <a:srgbClr val="CCECFF"/>
        </a:hlink>
        <a:folHlink>
          <a:srgbClr val="B2B2B2"/>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_академическ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Тема_академическая" id="{551BA4E1-1363-40F4-B6C3-F52367F6CCAA}" vid="{6A061B74-CD30-4E02-8E9B-FCD28D2E4552}"/>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Презентация бизнес-плана</Template>
  <TotalTime>467</TotalTime>
  <Words>5118</Words>
  <Application>Microsoft Office PowerPoint</Application>
  <PresentationFormat>Широкоэкранный</PresentationFormat>
  <Paragraphs>429</Paragraphs>
  <Slides>29</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29</vt:i4>
      </vt:variant>
    </vt:vector>
  </HeadingPairs>
  <TitlesOfParts>
    <vt:vector size="38" baseType="lpstr">
      <vt:lpstr>Arial</vt:lpstr>
      <vt:lpstr>Calibri</vt:lpstr>
      <vt:lpstr>Tahoma</vt:lpstr>
      <vt:lpstr>Times New Roman</vt:lpstr>
      <vt:lpstr>Tw Cen MT</vt:lpstr>
      <vt:lpstr>Wingdings</vt:lpstr>
      <vt:lpstr>Wingdings 2</vt:lpstr>
      <vt:lpstr>ms_pptbusplan_tp01017510</vt:lpstr>
      <vt:lpstr>Тема_академическая</vt:lpstr>
      <vt:lpstr>Требования к оформлению выпускной квалификационной работы бакалавра менеджмента (профиль: маркетинг)</vt:lpstr>
      <vt:lpstr>ВКР  (выпускная квалификационная работа) = дипломная работа</vt:lpstr>
      <vt:lpstr>Презентация PowerPoint</vt:lpstr>
      <vt:lpstr>Формулировка темы ВКР (объект и предмет)</vt:lpstr>
      <vt:lpstr>Структура ВКР (Structure of Thesis)</vt:lpstr>
      <vt:lpstr>“MERCEDES BENZ : NEW PRODUCT LAUNCH TO THE RUSSIAN MARKET ON THE EXAMPLE OF ELECTRIC VEHICLE EQC”</vt:lpstr>
      <vt:lpstr>Презентация PowerPoint</vt:lpstr>
      <vt:lpstr>“Business magazine: Effective Positioning of a master brand on the Russian market”</vt:lpstr>
      <vt:lpstr>Презентация PowerPoint</vt:lpstr>
      <vt:lpstr>Презентация PowerPoint</vt:lpstr>
      <vt:lpstr>Примеры оформления опубликованных источников</vt:lpstr>
      <vt:lpstr>Примеры оформления научных источников</vt:lpstr>
      <vt:lpstr>Примеры оформления книг (учебники, монографии) как источников</vt:lpstr>
      <vt:lpstr>Примеры оформления научных статей</vt:lpstr>
      <vt:lpstr>Примеры оформления интернет-источников</vt:lpstr>
      <vt:lpstr>Правила оформления таблиц, рисунков</vt:lpstr>
      <vt:lpstr>Правила оформления таблиц, рисунков</vt:lpstr>
      <vt:lpstr>Theory and practice correlation</vt:lpstr>
      <vt:lpstr>Introduction and methodology</vt:lpstr>
      <vt:lpstr>Introduction should contain the Goal, object and subject of the Thesis</vt:lpstr>
      <vt:lpstr>Main body</vt:lpstr>
      <vt:lpstr>Conclusion and recommendation</vt:lpstr>
      <vt:lpstr>Пример оформления титульного листа</vt:lpstr>
      <vt:lpstr>Пример Abstract (Аннотации)</vt:lpstr>
      <vt:lpstr>Автореферат работы</vt:lpstr>
      <vt:lpstr>Содержание автореферата</vt:lpstr>
      <vt:lpstr>На ВКР необходимо получить отзыв научного руководителя и внешнюю рецензию</vt:lpstr>
      <vt:lpstr>Пример внешней рецензии</vt:lpstr>
      <vt:lpstr>Все вопросы, комментарии можно задать</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 Скоробогатых</dc:creator>
  <cp:lastModifiedBy>Irina skorobogatykh</cp:lastModifiedBy>
  <cp:revision>29</cp:revision>
  <dcterms:created xsi:type="dcterms:W3CDTF">2015-04-23T09:49:18Z</dcterms:created>
  <dcterms:modified xsi:type="dcterms:W3CDTF">2020-04-27T07:55:12Z</dcterms:modified>
</cp:coreProperties>
</file>