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5" r:id="rId5"/>
    <p:sldId id="266" r:id="rId6"/>
    <p:sldId id="267" r:id="rId7"/>
    <p:sldId id="259" r:id="rId8"/>
    <p:sldId id="260" r:id="rId9"/>
    <p:sldId id="263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276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11.06.2022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11.06.2022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11.06.2022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11.06.2022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11.06.2022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11.06.2022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11.06.2022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11.06.2022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11.06.2022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11.06.2022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483768" y="980728"/>
            <a:ext cx="5094312" cy="2664296"/>
          </a:xfrm>
        </p:spPr>
        <p:txBody>
          <a:bodyPr>
            <a:normAutofit/>
          </a:bodyPr>
          <a:lstStyle/>
          <a:p>
            <a:pPr algn="ctr"/>
            <a:r>
              <a:rPr lang="ru-RU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«Методика </a:t>
            </a:r>
            <a:r>
              <a:rPr lang="en-US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PEST-</a:t>
            </a:r>
            <a:r>
              <a:rPr lang="ru-RU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анализа»</a:t>
            </a:r>
            <a:r>
              <a:rPr lang="ru-RU" sz="4000" dirty="0" smtClean="0"/>
              <a:t/>
            </a:r>
            <a:br>
              <a:rPr lang="ru-RU" sz="4000" dirty="0" smtClean="0"/>
            </a:br>
            <a:endParaRPr lang="ru-RU" sz="40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23528" y="332656"/>
            <a:ext cx="8496944" cy="6192688"/>
          </a:xfrm>
        </p:spPr>
        <p:txBody>
          <a:bodyPr>
            <a:normAutofit/>
          </a:bodyPr>
          <a:lstStyle/>
          <a:p>
            <a:pPr indent="0" algn="ctr">
              <a:buNone/>
            </a:pPr>
            <a:r>
              <a:rPr lang="ru-RU" sz="2800" b="1" dirty="0" smtClean="0"/>
              <a:t>PEST-анализ</a:t>
            </a:r>
          </a:p>
          <a:p>
            <a:pPr indent="0" algn="ctr">
              <a:buNone/>
            </a:pPr>
            <a:endParaRPr lang="ru-RU" b="1" dirty="0" smtClean="0"/>
          </a:p>
          <a:p>
            <a:pPr indent="0">
              <a:buNone/>
            </a:pPr>
            <a:r>
              <a:rPr lang="ru-RU" b="1" dirty="0" smtClean="0"/>
              <a:t>PEST-анализ</a:t>
            </a:r>
            <a:r>
              <a:rPr lang="ru-RU" dirty="0" smtClean="0"/>
              <a:t> (иногда обозначают как </a:t>
            </a:r>
            <a:r>
              <a:rPr lang="ru-RU" b="1" dirty="0" smtClean="0"/>
              <a:t>STEP</a:t>
            </a:r>
            <a:r>
              <a:rPr lang="ru-RU" dirty="0" smtClean="0"/>
              <a:t>) — это маркетинговый инструмент, предназначенный для выявления политических (</a:t>
            </a:r>
            <a:r>
              <a:rPr lang="ru-RU" b="1" dirty="0" err="1" smtClean="0"/>
              <a:t>P</a:t>
            </a:r>
            <a:r>
              <a:rPr lang="ru-RU" dirty="0" err="1" smtClean="0"/>
              <a:t>olitical</a:t>
            </a:r>
            <a:r>
              <a:rPr lang="ru-RU" dirty="0" smtClean="0"/>
              <a:t>), экономических (</a:t>
            </a:r>
            <a:r>
              <a:rPr lang="ru-RU" b="1" dirty="0" err="1" smtClean="0"/>
              <a:t>E</a:t>
            </a:r>
            <a:r>
              <a:rPr lang="ru-RU" dirty="0" err="1" smtClean="0"/>
              <a:t>conomic</a:t>
            </a:r>
            <a:r>
              <a:rPr lang="ru-RU" dirty="0" smtClean="0"/>
              <a:t>), социальных (</a:t>
            </a:r>
            <a:r>
              <a:rPr lang="ru-RU" b="1" dirty="0" err="1" smtClean="0"/>
              <a:t>S</a:t>
            </a:r>
            <a:r>
              <a:rPr lang="ru-RU" dirty="0" err="1" smtClean="0"/>
              <a:t>ocial</a:t>
            </a:r>
            <a:r>
              <a:rPr lang="ru-RU" dirty="0" smtClean="0"/>
              <a:t>) и технологических (</a:t>
            </a:r>
            <a:r>
              <a:rPr lang="ru-RU" b="1" dirty="0" err="1" smtClean="0"/>
              <a:t>T</a:t>
            </a:r>
            <a:r>
              <a:rPr lang="ru-RU" dirty="0" err="1" smtClean="0"/>
              <a:t>echnological</a:t>
            </a:r>
            <a:r>
              <a:rPr lang="ru-RU" dirty="0" smtClean="0"/>
              <a:t>) аспектов внешней среды, которые влияют на бизнес компании.</a:t>
            </a:r>
            <a:endParaRPr lang="ru-RU" dirty="0"/>
          </a:p>
        </p:txBody>
      </p:sp>
      <p:pic>
        <p:nvPicPr>
          <p:cNvPr id="4" name="Рисунок 3" descr="C:\Users\Olga\Desktop\pest.gif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83768" y="4149080"/>
            <a:ext cx="3320271" cy="20177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23528" y="332656"/>
            <a:ext cx="7601272" cy="6141296"/>
          </a:xfrm>
        </p:spPr>
        <p:txBody>
          <a:bodyPr>
            <a:normAutofit fontScale="92500" lnSpcReduction="20000"/>
          </a:bodyPr>
          <a:lstStyle/>
          <a:p>
            <a:pPr algn="ctr">
              <a:buNone/>
            </a:pPr>
            <a:r>
              <a:rPr lang="ru-RU" sz="3000" b="1" dirty="0" smtClean="0">
                <a:latin typeface="+mj-lt"/>
              </a:rPr>
              <a:t>Политические факторы в </a:t>
            </a:r>
            <a:r>
              <a:rPr lang="en-US" sz="3000" b="1" dirty="0" smtClean="0">
                <a:latin typeface="+mj-lt"/>
                <a:cs typeface="Times New Roman" pitchFamily="18" charset="0"/>
              </a:rPr>
              <a:t>PEST-</a:t>
            </a:r>
            <a:r>
              <a:rPr lang="ru-RU" sz="3000" b="1" dirty="0" smtClean="0">
                <a:latin typeface="+mj-lt"/>
                <a:cs typeface="Times New Roman" pitchFamily="18" charset="0"/>
              </a:rPr>
              <a:t>анализе</a:t>
            </a:r>
            <a:endParaRPr lang="ru-RU" sz="3000" b="1" dirty="0" smtClean="0">
              <a:latin typeface="+mj-lt"/>
            </a:endParaRPr>
          </a:p>
          <a:p>
            <a:pPr>
              <a:buNone/>
            </a:pPr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  <a:p>
            <a:r>
              <a:rPr lang="ru-RU" dirty="0" smtClean="0"/>
              <a:t>Рассмотрение механизма распределения государством основных экономических ресурсов. </a:t>
            </a:r>
          </a:p>
          <a:p>
            <a:r>
              <a:rPr lang="ru-RU" dirty="0" smtClean="0"/>
              <a:t>Анализ правительственной стабильности. </a:t>
            </a:r>
          </a:p>
          <a:p>
            <a:r>
              <a:rPr lang="ru-RU" dirty="0" smtClean="0"/>
              <a:t>Изучение налоговой политики и законодательства в сфере антимонопольного права, внешнеэкономического законодательства, законов по охране природной среды, регулирования занятости населения. </a:t>
            </a:r>
          </a:p>
          <a:p>
            <a:r>
              <a:rPr lang="ru-RU" dirty="0" smtClean="0"/>
              <a:t>Понимание государственного влияния на отрасль, его позиции по отношению к иностранному капиталу. </a:t>
            </a:r>
          </a:p>
          <a:p>
            <a:r>
              <a:rPr lang="ru-RU" dirty="0" smtClean="0"/>
              <a:t>Составление представления о намерениях органов государственной власти относительно развития общества и о средствах, с помощью которых предполагается внедрять свою политику. 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23528" y="332656"/>
            <a:ext cx="7601272" cy="6141296"/>
          </a:xfrm>
        </p:spPr>
        <p:txBody>
          <a:bodyPr>
            <a:normAutofit fontScale="92500"/>
          </a:bodyPr>
          <a:lstStyle/>
          <a:p>
            <a:pPr algn="ctr">
              <a:buNone/>
            </a:pPr>
            <a:r>
              <a:rPr lang="ru-RU" sz="2800" b="1" dirty="0" smtClean="0">
                <a:latin typeface="+mj-lt"/>
              </a:rPr>
              <a:t>Экономические факторы в </a:t>
            </a:r>
            <a:r>
              <a:rPr lang="en-US" sz="2800" b="1" dirty="0" smtClean="0">
                <a:latin typeface="+mj-lt"/>
                <a:cs typeface="Times New Roman" pitchFamily="18" charset="0"/>
              </a:rPr>
              <a:t>PEST-</a:t>
            </a:r>
            <a:r>
              <a:rPr lang="ru-RU" sz="2800" b="1" dirty="0" smtClean="0">
                <a:latin typeface="+mj-lt"/>
                <a:cs typeface="Times New Roman" pitchFamily="18" charset="0"/>
              </a:rPr>
              <a:t>анализе</a:t>
            </a:r>
            <a:endParaRPr lang="ru-RU" sz="2800" b="1" dirty="0" smtClean="0">
              <a:latin typeface="+mj-lt"/>
            </a:endParaRPr>
          </a:p>
          <a:p>
            <a:pPr>
              <a:buNone/>
            </a:pPr>
            <a:endParaRPr lang="ru-RU" dirty="0" smtClean="0"/>
          </a:p>
          <a:p>
            <a:r>
              <a:rPr lang="ru-RU" dirty="0" smtClean="0"/>
              <a:t>Тенденции изменения валового национального продукта. </a:t>
            </a:r>
          </a:p>
          <a:p>
            <a:r>
              <a:rPr lang="ru-RU" dirty="0" smtClean="0"/>
              <a:t>Инвестиционная политика. </a:t>
            </a:r>
          </a:p>
          <a:p>
            <a:r>
              <a:rPr lang="ru-RU" dirty="0" smtClean="0"/>
              <a:t>Уровень безработицы и инфляции. </a:t>
            </a:r>
          </a:p>
          <a:p>
            <a:r>
              <a:rPr lang="ru-RU" dirty="0" smtClean="0"/>
              <a:t>Процентная ставка и курс иностранной валюты. </a:t>
            </a:r>
          </a:p>
          <a:p>
            <a:r>
              <a:rPr lang="ru-RU" dirty="0" smtClean="0"/>
              <a:t>Уровень цен и заработной платы, в частности, измерение фактического личного дохода и общее количество денег в обращении. </a:t>
            </a:r>
          </a:p>
          <a:p>
            <a:r>
              <a:rPr lang="ru-RU" dirty="0" smtClean="0"/>
              <a:t>Цены на энергоресурсы. </a:t>
            </a:r>
          </a:p>
          <a:p>
            <a:r>
              <a:rPr lang="ru-RU" dirty="0" smtClean="0"/>
              <a:t>Определение общего уровня экономического развития и рыночных отношений. Изучение конкуренции на рынке. </a:t>
            </a:r>
          </a:p>
          <a:p>
            <a:r>
              <a:rPr lang="ru-RU" dirty="0" smtClean="0"/>
              <a:t>Дефицит бюджета, нормы налогообложения. 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23528" y="332656"/>
            <a:ext cx="7601272" cy="6141296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800" b="1" dirty="0" smtClean="0">
                <a:latin typeface="+mj-lt"/>
              </a:rPr>
              <a:t>Социальные факторы в </a:t>
            </a:r>
            <a:r>
              <a:rPr lang="en-US" sz="2800" b="1" dirty="0" smtClean="0">
                <a:latin typeface="+mj-lt"/>
                <a:cs typeface="Times New Roman" pitchFamily="18" charset="0"/>
              </a:rPr>
              <a:t>PEST-</a:t>
            </a:r>
            <a:r>
              <a:rPr lang="ru-RU" sz="2800" b="1" dirty="0" smtClean="0">
                <a:latin typeface="+mj-lt"/>
                <a:cs typeface="Times New Roman" pitchFamily="18" charset="0"/>
              </a:rPr>
              <a:t>анализе</a:t>
            </a:r>
            <a:endParaRPr lang="ru-RU" sz="2800" b="1" dirty="0" smtClean="0">
              <a:latin typeface="+mj-lt"/>
            </a:endParaRPr>
          </a:p>
          <a:p>
            <a:pPr algn="ctr">
              <a:buNone/>
            </a:pPr>
            <a:endParaRPr lang="ru-RU" b="1" dirty="0" smtClean="0"/>
          </a:p>
          <a:p>
            <a:pPr>
              <a:buFont typeface="Courier New" pitchFamily="49" charset="0"/>
              <a:buChar char="o"/>
            </a:pPr>
            <a:r>
              <a:rPr lang="ru-RU" dirty="0" smtClean="0"/>
              <a:t>Формирование потребительских предпочтений, их изменение и возможного спроса, активность потребителей.</a:t>
            </a:r>
          </a:p>
          <a:p>
            <a:pPr>
              <a:buFont typeface="Courier New" pitchFamily="49" charset="0"/>
              <a:buChar char="o"/>
            </a:pPr>
            <a:r>
              <a:rPr lang="ru-RU" dirty="0" smtClean="0"/>
              <a:t>Демографическая структура населения, качество жизни людей и отношение к нему. </a:t>
            </a:r>
          </a:p>
          <a:p>
            <a:pPr>
              <a:buFont typeface="Courier New" pitchFamily="49" charset="0"/>
              <a:buChar char="o"/>
            </a:pPr>
            <a:r>
              <a:rPr lang="ru-RU" dirty="0" smtClean="0"/>
              <a:t>Стиль жизни, обычаи и привычки, отношение людей к труду, социальная мобильность населения. </a:t>
            </a: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23528" y="332656"/>
            <a:ext cx="7601272" cy="6141296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sz="2800" b="1" dirty="0" smtClean="0">
                <a:latin typeface="+mj-lt"/>
              </a:rPr>
              <a:t>Технологические факторы в </a:t>
            </a:r>
            <a:r>
              <a:rPr lang="en-US" sz="2800" b="1" dirty="0" smtClean="0">
                <a:latin typeface="+mj-lt"/>
                <a:cs typeface="Times New Roman" pitchFamily="18" charset="0"/>
              </a:rPr>
              <a:t>PEST-</a:t>
            </a:r>
            <a:r>
              <a:rPr lang="ru-RU" sz="2800" b="1" dirty="0" smtClean="0">
                <a:latin typeface="+mj-lt"/>
                <a:cs typeface="Times New Roman" pitchFamily="18" charset="0"/>
              </a:rPr>
              <a:t>анализе</a:t>
            </a:r>
            <a:endParaRPr lang="ru-RU" sz="2800" b="1" dirty="0" smtClean="0">
              <a:latin typeface="+mj-lt"/>
            </a:endParaRPr>
          </a:p>
          <a:p>
            <a:pPr>
              <a:buNone/>
            </a:pPr>
            <a:endParaRPr lang="ru-RU" dirty="0" smtClean="0"/>
          </a:p>
          <a:p>
            <a:r>
              <a:rPr lang="ru-RU" dirty="0" smtClean="0"/>
              <a:t>Защита интеллектуальной собственности; </a:t>
            </a:r>
          </a:p>
          <a:p>
            <a:r>
              <a:rPr lang="ru-RU" dirty="0" smtClean="0"/>
              <a:t>Ознакомление с государственной политикой в области НТП; </a:t>
            </a:r>
          </a:p>
          <a:p>
            <a:r>
              <a:rPr lang="ru-RU" dirty="0" smtClean="0"/>
              <a:t>Влияние разработок в других областях на продукцию и деятельность фирмы. </a:t>
            </a:r>
          </a:p>
          <a:p>
            <a:r>
              <a:rPr lang="ru-RU" dirty="0" smtClean="0"/>
              <a:t>Изучение новых технологий, научных открытий, новых продуктов, новых патентов, которые появляются на рынке. </a:t>
            </a:r>
          </a:p>
          <a:p>
            <a:r>
              <a:rPr lang="ru-RU" dirty="0" smtClean="0"/>
              <a:t>Усовершенствования необходимого технического оборудования и процессов производства, автоматизация и способы обработки информации. </a:t>
            </a: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23528" y="332656"/>
            <a:ext cx="8424936" cy="6264696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800" b="1" dirty="0" smtClean="0"/>
              <a:t>Этапы анализа</a:t>
            </a:r>
          </a:p>
          <a:p>
            <a:pPr algn="ctr">
              <a:buNone/>
            </a:pPr>
            <a:endParaRPr lang="ru-RU" sz="3000" b="1" dirty="0" smtClean="0"/>
          </a:p>
          <a:p>
            <a:pPr marL="457200" indent="0">
              <a:spcBef>
                <a:spcPts val="0"/>
              </a:spcBef>
              <a:buFont typeface="Courier New" pitchFamily="49" charset="0"/>
              <a:buChar char="o"/>
            </a:pPr>
            <a:r>
              <a:rPr lang="ru-RU" dirty="0" smtClean="0"/>
              <a:t>Изучение и мониторинг макросреды с целью обнаружения существующих или потенциальных изменений в политической, экономической, </a:t>
            </a:r>
            <a:r>
              <a:rPr lang="ru-RU" dirty="0" err="1" smtClean="0"/>
              <a:t>социокультурной</a:t>
            </a:r>
            <a:r>
              <a:rPr lang="ru-RU" dirty="0" smtClean="0"/>
              <a:t> и технологической областях;</a:t>
            </a:r>
          </a:p>
          <a:p>
            <a:pPr marL="457200" indent="0">
              <a:spcBef>
                <a:spcPts val="0"/>
              </a:spcBef>
              <a:buFont typeface="Courier New" pitchFamily="49" charset="0"/>
              <a:buChar char="o"/>
            </a:pPr>
            <a:r>
              <a:rPr lang="ru-RU" dirty="0" smtClean="0"/>
              <a:t>Оценка вероятности и значимости изменений для отрасли, рынка и организации;</a:t>
            </a:r>
          </a:p>
          <a:p>
            <a:pPr marL="457200" indent="0">
              <a:spcBef>
                <a:spcPts val="0"/>
              </a:spcBef>
              <a:buFont typeface="Courier New" pitchFamily="49" charset="0"/>
              <a:buChar char="o"/>
            </a:pPr>
            <a:r>
              <a:rPr lang="ru-RU" dirty="0" smtClean="0"/>
              <a:t>Подробный анализ каждого изменения и изучение взаимовлияний изменений;</a:t>
            </a:r>
          </a:p>
          <a:p>
            <a:pPr marL="457200" indent="0">
              <a:spcBef>
                <a:spcPts val="0"/>
              </a:spcBef>
              <a:buFont typeface="Courier New" pitchFamily="49" charset="0"/>
              <a:buChar char="o"/>
            </a:pPr>
            <a:r>
              <a:rPr lang="ru-RU" dirty="0" smtClean="0"/>
              <a:t>Оценка потенциальных воздействий изменений на рынок, отрасль и компанию.</a:t>
            </a:r>
          </a:p>
          <a:p>
            <a:pPr algn="just">
              <a:buNone/>
            </a:pPr>
            <a:endParaRPr lang="ru-RU" b="1" dirty="0" smtClean="0"/>
          </a:p>
          <a:p>
            <a:pPr algn="just">
              <a:buNone/>
            </a:pPr>
            <a:endParaRPr lang="ru-RU" b="1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95536" y="260648"/>
            <a:ext cx="7529264" cy="6213304"/>
          </a:xfrm>
        </p:spPr>
        <p:txBody>
          <a:bodyPr>
            <a:normAutofit fontScale="85000" lnSpcReduction="10000"/>
          </a:bodyPr>
          <a:lstStyle/>
          <a:p>
            <a:pPr algn="ctr">
              <a:buNone/>
            </a:pPr>
            <a:r>
              <a:rPr lang="ru-RU" sz="3300" b="1" dirty="0" smtClean="0"/>
              <a:t>Разновидности</a:t>
            </a:r>
            <a:r>
              <a:rPr lang="en-US" sz="3300" b="1" dirty="0" smtClean="0">
                <a:cs typeface="Times New Roman" pitchFamily="18" charset="0"/>
              </a:rPr>
              <a:t> PEST-</a:t>
            </a:r>
            <a:r>
              <a:rPr lang="ru-RU" sz="3300" b="1" dirty="0" smtClean="0">
                <a:cs typeface="Times New Roman" pitchFamily="18" charset="0"/>
              </a:rPr>
              <a:t>анализа</a:t>
            </a:r>
            <a:endParaRPr lang="ru-RU" sz="3300" b="1" dirty="0" smtClean="0"/>
          </a:p>
          <a:p>
            <a:pPr algn="ctr">
              <a:buNone/>
            </a:pPr>
            <a:endParaRPr lang="ru-RU" b="1" dirty="0" smtClean="0"/>
          </a:p>
          <a:p>
            <a:r>
              <a:rPr lang="ru-RU" b="1" dirty="0" smtClean="0"/>
              <a:t>SLEPT</a:t>
            </a:r>
            <a:r>
              <a:rPr lang="ru-RU" dirty="0" smtClean="0"/>
              <a:t>-анализ (в анализ добавляется Правовой фактор: </a:t>
            </a:r>
            <a:r>
              <a:rPr lang="ru-RU" b="1" dirty="0" smtClean="0"/>
              <a:t>L</a:t>
            </a:r>
            <a:r>
              <a:rPr lang="ru-RU" dirty="0" smtClean="0"/>
              <a:t> - </a:t>
            </a:r>
            <a:r>
              <a:rPr lang="ru-RU" b="1" dirty="0" err="1" smtClean="0"/>
              <a:t>L</a:t>
            </a:r>
            <a:r>
              <a:rPr lang="ru-RU" dirty="0" err="1" smtClean="0"/>
              <a:t>egal</a:t>
            </a:r>
            <a:r>
              <a:rPr lang="ru-RU" dirty="0" smtClean="0"/>
              <a:t>). Такой вид анализа проводится компаниями, которые работают в сфере жесткого государственного регулирования своей деятельности. </a:t>
            </a:r>
          </a:p>
          <a:p>
            <a:r>
              <a:rPr lang="ru-RU" b="1" dirty="0" smtClean="0"/>
              <a:t>PESTLE</a:t>
            </a:r>
            <a:r>
              <a:rPr lang="ru-RU" dirty="0" smtClean="0"/>
              <a:t>-анализ является расширенной двумя факторами (</a:t>
            </a:r>
            <a:r>
              <a:rPr lang="ru-RU" b="1" dirty="0" err="1" smtClean="0"/>
              <a:t>L</a:t>
            </a:r>
            <a:r>
              <a:rPr lang="ru-RU" dirty="0" err="1" smtClean="0"/>
              <a:t>egal</a:t>
            </a:r>
            <a:r>
              <a:rPr lang="ru-RU" dirty="0" smtClean="0"/>
              <a:t> и </a:t>
            </a:r>
            <a:r>
              <a:rPr lang="ru-RU" b="1" dirty="0" err="1" smtClean="0"/>
              <a:t>E</a:t>
            </a:r>
            <a:r>
              <a:rPr lang="ru-RU" dirty="0" err="1" smtClean="0"/>
              <a:t>nvironmental</a:t>
            </a:r>
            <a:r>
              <a:rPr lang="ru-RU" dirty="0" smtClean="0"/>
              <a:t>) версией </a:t>
            </a:r>
            <a:r>
              <a:rPr lang="ru-RU" b="1" dirty="0" smtClean="0"/>
              <a:t>PEST</a:t>
            </a:r>
            <a:r>
              <a:rPr lang="ru-RU" dirty="0" smtClean="0"/>
              <a:t>-анализа. Анализ динамики изменений в окружающей среде будет важен для организаций, которые осуществляют добычу или использование природных ресурсов. </a:t>
            </a:r>
          </a:p>
          <a:p>
            <a:r>
              <a:rPr lang="ru-RU" b="1" dirty="0" smtClean="0"/>
              <a:t>STEEPLE</a:t>
            </a:r>
            <a:r>
              <a:rPr lang="ru-RU" dirty="0" smtClean="0"/>
              <a:t>-анализ: социально-демографический, технологический, экономический, окружающая среда(природный), политический, правовой и этнические факторы. Такой анализ проводят транснациональные (международные) компании. Для проведения данного вида стратегического анализа изменений внешней среды корпорации привлекаются целые группы экспертов и аналитиков. </a:t>
            </a:r>
          </a:p>
          <a:p>
            <a:pPr algn="just">
              <a:buNone/>
            </a:pPr>
            <a:endParaRPr lang="ru-RU" b="1" dirty="0" smtClean="0"/>
          </a:p>
          <a:p>
            <a:pPr algn="ctr">
              <a:buNone/>
            </a:pPr>
            <a:endParaRPr lang="ru-RU" b="1" dirty="0" smtClean="0"/>
          </a:p>
          <a:p>
            <a:pPr algn="just">
              <a:buNone/>
            </a:pPr>
            <a:endParaRPr lang="ru-RU" b="1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23528" y="764704"/>
            <a:ext cx="7601272" cy="5709248"/>
          </a:xfrm>
        </p:spPr>
        <p:txBody>
          <a:bodyPr/>
          <a:lstStyle/>
          <a:p>
            <a:pPr algn="ctr">
              <a:buNone/>
            </a:pPr>
            <a:endParaRPr lang="ru-RU" b="1" dirty="0" smtClean="0"/>
          </a:p>
          <a:p>
            <a:pPr algn="ctr">
              <a:buNone/>
            </a:pPr>
            <a:endParaRPr lang="ru-RU" b="1" dirty="0" smtClean="0"/>
          </a:p>
          <a:p>
            <a:pPr algn="ctr">
              <a:buNone/>
            </a:pPr>
            <a:endParaRPr lang="ru-RU" b="1" dirty="0" smtClean="0"/>
          </a:p>
          <a:p>
            <a:pPr algn="ctr">
              <a:buNone/>
            </a:pPr>
            <a:endParaRPr lang="ru-RU" b="1" dirty="0" smtClean="0"/>
          </a:p>
          <a:p>
            <a:pPr algn="ctr">
              <a:buNone/>
            </a:pPr>
            <a:r>
              <a:rPr lang="ru-RU" b="1" dirty="0" smtClean="0"/>
              <a:t>Спасибо за внимание!</a:t>
            </a:r>
            <a:endParaRPr lang="ru-RU" b="1" dirty="0"/>
          </a:p>
        </p:txBody>
      </p:sp>
      <p:pic>
        <p:nvPicPr>
          <p:cNvPr id="4" name="Рисунок 3" descr="http://center-yf.ru/img/PEST-analiz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16216" y="260648"/>
            <a:ext cx="1906270" cy="198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Другая 2">
      <a:dk1>
        <a:sysClr val="windowText" lastClr="000000"/>
      </a:dk1>
      <a:lt1>
        <a:sysClr val="window" lastClr="FFFFFF"/>
      </a:lt1>
      <a:dk2>
        <a:srgbClr val="A5A5A5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279</TotalTime>
  <Words>264</Words>
  <Application>Microsoft Office PowerPoint</Application>
  <PresentationFormat>Экран (4:3)</PresentationFormat>
  <Paragraphs>50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Эркер</vt:lpstr>
      <vt:lpstr>«Методика PEST-анализа»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Дипломная работа на тему:   «Разработка мероприятий по выводу новой продукции коммерческого предприятия на внешний рынок» выполнила</dc:title>
  <dc:creator>Olga</dc:creator>
  <cp:lastModifiedBy>Волков К.А.</cp:lastModifiedBy>
  <cp:revision>41</cp:revision>
  <dcterms:created xsi:type="dcterms:W3CDTF">2013-05-20T11:31:35Z</dcterms:created>
  <dcterms:modified xsi:type="dcterms:W3CDTF">2022-06-11T06:30:23Z</dcterms:modified>
</cp:coreProperties>
</file>