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0"/>
  </p:notesMasterIdLst>
  <p:sldIdLst>
    <p:sldId id="422" r:id="rId2"/>
    <p:sldId id="518" r:id="rId3"/>
    <p:sldId id="491" r:id="rId4"/>
    <p:sldId id="519" r:id="rId5"/>
    <p:sldId id="514" r:id="rId6"/>
    <p:sldId id="520" r:id="rId7"/>
    <p:sldId id="521" r:id="rId8"/>
    <p:sldId id="47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4483"/>
    <a:srgbClr val="344280"/>
    <a:srgbClr val="1F284C"/>
    <a:srgbClr val="0EACE3"/>
    <a:srgbClr val="283362"/>
    <a:srgbClr val="7C8BCA"/>
    <a:srgbClr val="495EB5"/>
    <a:srgbClr val="B71822"/>
    <a:srgbClr val="99CCFF"/>
    <a:srgbClr val="3B45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07" autoAdjust="0"/>
  </p:normalViewPr>
  <p:slideViewPr>
    <p:cSldViewPr snapToGrid="0">
      <p:cViewPr varScale="1">
        <p:scale>
          <a:sx n="86" d="100"/>
          <a:sy n="86" d="100"/>
        </p:scale>
        <p:origin x="300" y="9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3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2948FA-6F80-4DEA-9B26-BFFCD54C72D6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9F60E-E055-4CF3-BD7F-DE1876E542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230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C2FA62-6953-4AA3-9C4E-0B9BF81DD2DE}" type="slidenum">
              <a:rPr lang="ru-RU" altLang="ru-RU" smtClean="0"/>
              <a:pPr/>
              <a:t>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18788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21E72-35C1-4BA4-817C-E07F42120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491473-32B4-4686-8D1E-0E39E2DE13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5A80A8-6D79-4505-BF14-5D492C60F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B5092D-FAF8-4146-A049-92D392F36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5D69A0-D8FB-4DAE-BB51-ABC5F7E67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553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662FE7-C0B9-4724-8CBE-374DD694C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8125FB3-9E26-4C2B-AF69-07907251E5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E92A26-0697-4052-8D82-294941CA1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B6B3F1-0B8C-47B1-BF76-7217C11D8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05DFFD-EFF0-43E7-BF1C-38DFC1611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76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9D6082-965C-4BD4-B09F-090D70CC3A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E9B968-BDB8-42D2-B5FC-9F9E4D5F3B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E8948B-E2E6-4504-91B5-75465FBB2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13463F-2F95-4E7D-B7DF-7337C1A66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0052BA-134F-4100-82AC-ABE801E46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549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779163-54DF-4C69-B961-9DB9DBF44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078364-7C15-4E41-AB9F-F1704556F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77EB84-0077-4C7C-B08E-5D0059C76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0B8B2D-E044-4C9E-A8E5-00F67FA2F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44DBDB-4C77-4FE0-AAA9-4CF286A2A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43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5129A4-3BF0-44F6-AE42-B3D93F17E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61CD2C-CE64-4FC1-A562-78B636AB34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571EC5-E8D9-43EA-A020-63183C6C6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9F2BEB-1015-4D4C-8DDA-4102C6A4E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7A0F7C-356D-4C8B-8A85-E3BF52A87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73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D14EEF-1598-48F8-950C-0097B4DFC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552A3F-8AD8-4250-9B46-7DAB99C5EE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A07EF9-51AF-4688-BEED-45DE514CB9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D65847-AA7E-4B82-B073-FF5F90ADF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D4D5B9-A81C-42E5-9BB9-F3BEAA582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713D21-E280-4D08-B34E-DD7ADFFCB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89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0D94B6-022C-44FA-874E-2AA3700D2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3C1A0E-67F4-4B41-B2E9-B09DFFD4C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5AC1185-DFC5-43BF-9DFD-0E5E14116D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55D1252-B015-4FD1-9905-CD0EE8ED88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4BB3B22-7257-4085-AFAF-0721A2D28E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704792E-BA66-4AE8-BE56-8B77014D4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3CDF21D-4C72-4220-8120-0D0E4A484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ED58705-5436-452F-8F0C-4408CDE39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65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AEB35A-17F0-4692-9F32-D3052B389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D1ED82A-DE2B-47F5-B279-3417B0534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BB40BDF-E4D6-476E-B61A-A0B2DEFE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FC0048-1127-456D-8D0D-4D3CE367B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125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0A71CD0-B660-480B-A191-B2D7C3F85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9E1ECC4-9797-4E86-B170-109DC1037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5D63E0-00CE-45DA-95D9-EBCF24D7A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99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E4AC4-FD26-4045-A64B-5E7A180F6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95CB44-CA5F-4DC7-BE3E-0ADB12110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8204CC-B8A7-45C1-90E0-D2F7FB57E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E96EB5-30CB-4835-BB38-DAEF12937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ADD950-B21A-4992-B89A-A60AAF422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077BFA-3790-4CB2-AD89-F193472FE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438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FD69C-46B6-4C63-8E2F-F089100F8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D2745F9-C5D4-4790-BEC3-DFDB841803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DDFD87-2C63-4DC4-8259-2C95D51CCC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B41D27-7E9A-45B9-885F-D27A7FC58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520131-D24C-47FF-B3E4-153006DC2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CE4EB9-270B-463E-B0DE-3C5B050AD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212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57F9A-C486-45FF-A2B3-C0D5AD498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538978-EC35-492E-B9CC-E5EC0F0C7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5C76F9-5AFB-49E8-B0E7-7CEA0AC42B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299A5-70E2-4F55-8685-92960D270A95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3B839C-256E-4793-B25B-B0CBD3DF9A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D3079F-D5FA-4BD4-A87B-D7A98372B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4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533649" y="3301462"/>
            <a:ext cx="7124700" cy="954107"/>
          </a:xfrm>
        </p:spPr>
        <p:txBody>
          <a:bodyPr rtlCol="0" anchor="ctr">
            <a:normAutofit fontScale="90000"/>
          </a:bodyPr>
          <a:lstStyle/>
          <a:p>
            <a:pPr>
              <a:lnSpc>
                <a:spcPct val="100000"/>
              </a:lnSpc>
              <a:defRPr/>
            </a:pPr>
            <a:r>
              <a:rPr lang="ru-RU" altLang="ru-RU" sz="32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ИЗМЕРЕНИЕ РОВНОСТИ И КОЭФФИЦИЕНТА СЦЕПЛЕНИЯ С ПОМОЩЬЮ ПКРС</a:t>
            </a:r>
            <a:endParaRPr lang="ru-RU" altLang="ru-RU" sz="7200" dirty="0">
              <a:solidFill>
                <a:srgbClr val="1F284C"/>
              </a:solidFill>
              <a:latin typeface="PF Centro Slab Pro Black" panose="02000505000000020004" pitchFamily="50" charset="0"/>
              <a:cs typeface="Times New Roman" panose="02020603050405020304" pitchFamily="18" charset="0"/>
            </a:endParaRPr>
          </a:p>
        </p:txBody>
      </p:sp>
      <p:sp>
        <p:nvSpPr>
          <p:cNvPr id="22531" name="Rectangle 6"/>
          <p:cNvSpPr txBox="1">
            <a:spLocks noChangeArrowheads="1"/>
          </p:cNvSpPr>
          <p:nvPr/>
        </p:nvSpPr>
        <p:spPr bwMode="auto">
          <a:xfrm>
            <a:off x="4096703" y="4517857"/>
            <a:ext cx="7581900" cy="16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200150" indent="-2857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543050" indent="-1714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00250" indent="-1714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4574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146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3718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290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Лектор: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к.т.н., доцент кафедры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Эксплуатация и организация 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движения автотранспорта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Новописный Е.А.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CC7276D-37BF-4F75-8031-A1CCEE041BE7}"/>
              </a:ext>
            </a:extLst>
          </p:cNvPr>
          <p:cNvSpPr/>
          <p:nvPr/>
        </p:nvSpPr>
        <p:spPr>
          <a:xfrm>
            <a:off x="260191" y="970280"/>
            <a:ext cx="82172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1F284C"/>
                </a:solidFill>
                <a:latin typeface="PF Agora Slab Pro UltraBlack" panose="02000507000000020003" pitchFamily="2" charset="0"/>
                <a:cs typeface="Times New Roman" panose="02020603050405020304" pitchFamily="18" charset="0"/>
              </a:rPr>
              <a:t>БЕЗОПАСНОСТЬ ТРАНСПОРТНЫХ СРЕДСТВ</a:t>
            </a:r>
          </a:p>
          <a:p>
            <a:r>
              <a:rPr lang="ru-RU" dirty="0">
                <a:solidFill>
                  <a:srgbClr val="1F284C"/>
                </a:solidFill>
                <a:cs typeface="Times New Roman" panose="02020603050405020304" pitchFamily="18" charset="0"/>
              </a:rPr>
              <a:t>МОДУЛЬ</a:t>
            </a:r>
            <a:endParaRPr lang="ru-RU" dirty="0">
              <a:solidFill>
                <a:srgbClr val="1F284C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B94BAB4-D68D-4A9C-B187-DE0C46BD8265}"/>
              </a:ext>
            </a:extLst>
          </p:cNvPr>
          <p:cNvSpPr/>
          <p:nvPr/>
        </p:nvSpPr>
        <p:spPr>
          <a:xfrm>
            <a:off x="2082484" y="2117928"/>
            <a:ext cx="7960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Лекция для студентов очной формы обучения </a:t>
            </a:r>
          </a:p>
          <a:p>
            <a:pPr algn="ctr"/>
            <a:r>
              <a:rPr lang="ru-RU" altLang="ru-RU" sz="20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с применением дистанционных технологий на тему: </a:t>
            </a:r>
            <a:endParaRPr lang="ru-RU" sz="2000" i="1" dirty="0">
              <a:solidFill>
                <a:srgbClr val="1F284C"/>
              </a:solidFill>
              <a:latin typeface="PF Centro Slab Pro Medium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64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12037" y="698316"/>
            <a:ext cx="11967926" cy="5584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5900" algn="just">
              <a:lnSpc>
                <a:spcPct val="150000"/>
              </a:lnSpc>
            </a:pPr>
            <a:r>
              <a:rPr lang="en-US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1</a:t>
            </a: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. Заправить бак лаборатории водой через заливную горловину (при необходимости осуществления работ по измерению коэффициента сцепления).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2. При подготовке к работе ПКРС выполнить следующие операции: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- отвернуть болты башмаков и снять колёсные башмаки;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- отвернуть болты крепления стяжек и снять стяжки крепления ПКРС;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- выгрузить ПКРС;</a:t>
            </a:r>
          </a:p>
          <a:p>
            <a:pPr marL="342900" indent="-166688" algn="just">
              <a:lnSpc>
                <a:spcPct val="150000"/>
              </a:lnSpc>
              <a:buFontTx/>
              <a:buChar char="-"/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присоединить ПКРС кронштейном к сцепке лаборатории с помощью четырёх конических болтов;</a:t>
            </a:r>
          </a:p>
          <a:p>
            <a:pPr marL="342900" indent="-166688" algn="just">
              <a:lnSpc>
                <a:spcPct val="150000"/>
              </a:lnSpc>
              <a:buFontTx/>
              <a:buChar char="-"/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заменить транспортное колесо установки на колесо с гладким протектором шины (при необходимости осуществления работ по измерению коэффициента сцепления);</a:t>
            </a:r>
          </a:p>
          <a:p>
            <a:pPr marL="342900" indent="-166688" algn="just">
              <a:lnSpc>
                <a:spcPct val="150000"/>
              </a:lnSpc>
              <a:buFontTx/>
              <a:buChar char="-"/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проверить рабочее давление в шине колеса, которое должно быть (0,17±0,01) МПа;</a:t>
            </a:r>
          </a:p>
          <a:p>
            <a:pPr marL="342900" indent="-166688" algn="just">
              <a:lnSpc>
                <a:spcPct val="150000"/>
              </a:lnSpc>
              <a:buFontTx/>
              <a:buChar char="-"/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проверить уровень тормозной жидкости в резервуаре тормозного цилиндра (при необходимости осуществления работ по измерению коэффициента сцепления);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7A04B07-52CD-4CAD-B9E0-906A1395CA45}"/>
              </a:ext>
            </a:extLst>
          </p:cNvPr>
          <p:cNvSpPr/>
          <p:nvPr/>
        </p:nvSpPr>
        <p:spPr>
          <a:xfrm>
            <a:off x="1034919" y="205873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ПОДГОТОВКА К РАБОТЕ УЗЛА ПКРС</a:t>
            </a:r>
          </a:p>
        </p:txBody>
      </p:sp>
    </p:spTree>
    <p:extLst>
      <p:ext uri="{BB962C8B-B14F-4D97-AF65-F5344CB8AC3E}">
        <p14:creationId xmlns:p14="http://schemas.microsoft.com/office/powerpoint/2010/main" val="3374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12037" y="-55800"/>
            <a:ext cx="11967926" cy="6969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- выполнить визуальный контроль состояния механических узлов, датчиков, наличие крепёжных элементов узла ПКРС;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- присоединить шланг (поз. 19) к патрубку лаборатории (при необходимости осуществления работ по измерению коэффициента сцепления);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- проверить демпфирование подвески узла ПКРС;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- установить на раму ПКРС грузы (поз. 22) в соответствии с их маркировкой, зафиксировать осью и зашплинтовать (выполняется в том случае, если не производится проверка тормозной системы);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- подсоединить электрические кабели ПКРС к разъёмам на заднем борту лаборатории.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3. Проверить блокировку колеса ПКРС.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4. Проверить работу системы полива (при необходимости осуществления работ по измерению коэффициента сцепления):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- нажать и удерживать 1 секунду кнопку «ТОРМОЗ» на столе оператора при нажатой кнопке «СЦЕПЛЕНИЕ» на блоке управления (БУ) при этом визуально оценить постоянство толщины водяной струи при выходе из сопла и в месте касания покрытия дороги и герметичность закрытия заслонки сопла;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- повторить предыдущие операции два раза с интервалом 10-12 секунд.</a:t>
            </a:r>
          </a:p>
        </p:txBody>
      </p:sp>
    </p:spTree>
    <p:extLst>
      <p:ext uri="{BB962C8B-B14F-4D97-AF65-F5344CB8AC3E}">
        <p14:creationId xmlns:p14="http://schemas.microsoft.com/office/powerpoint/2010/main" val="421842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12037" y="1077458"/>
            <a:ext cx="11967926" cy="419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Зафиксировать ПЭВМ на столе оператора с помощью штатных приспособлений.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endParaRPr lang="ru-RU" sz="2000" dirty="0">
              <a:solidFill>
                <a:srgbClr val="354483"/>
              </a:solidFill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Подсоединить шнур блока питания к разъёму на задней панели ПЭВМ. Зафиксировать блок питания на столе оператора с помощью штатного приспособления.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endParaRPr lang="ru-RU" sz="2000" dirty="0">
              <a:solidFill>
                <a:srgbClr val="354483"/>
              </a:solidFill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Подключить вилку сетевого шнура блока питания к розетке сети напряжением 220 В.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endParaRPr lang="ru-RU" sz="2000" dirty="0">
              <a:solidFill>
                <a:srgbClr val="354483"/>
              </a:solidFill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Подсоединить кабель от блока аналого-цифрового преобразователя (АЦП) к разъёму на задней панели ПЭВМ.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7A04B07-52CD-4CAD-B9E0-906A1395CA45}"/>
              </a:ext>
            </a:extLst>
          </p:cNvPr>
          <p:cNvSpPr/>
          <p:nvPr/>
        </p:nvSpPr>
        <p:spPr>
          <a:xfrm>
            <a:off x="1034919" y="205873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ПОДГОТОВКА К РАБОТЕ ПЭВМ</a:t>
            </a:r>
          </a:p>
        </p:txBody>
      </p:sp>
    </p:spTree>
    <p:extLst>
      <p:ext uri="{BB962C8B-B14F-4D97-AF65-F5344CB8AC3E}">
        <p14:creationId xmlns:p14="http://schemas.microsoft.com/office/powerpoint/2010/main" val="262566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12037" y="842387"/>
            <a:ext cx="11967926" cy="6046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Выполнить операции по подготовке к работе узла ПКРС.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Выполнить операции по подготовке к работе ПЭВМ.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Осуществить включение питания электронного комплекса (ЭК):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3.1 установить на БУ все кнопки и тумблеры в положение «ВЫКЛ». Кнопки должны находиться в отжатом состоянии, а тумблеры - в нижнем положении;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3.2 установить тумблер прерывателя «массы» цепи постоянного тока напряжением 12 В в положение «ВКЛ». При этом должно появиться напряжение на вольтметре БУ. Прерыватель «массы» установлен у входной двери;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3.3 нажать кнопку «РОВН» на БУ. При этом должен загореться индикатор;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3.4 нажать кнопку «ДПП» (датчик пройденного пути) на БУ. При этом должен загореться индикатор;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3.5 проверить по вольтметру на БУ напряжение питания в цепи, которое должно быть в пределах от 11 до 14 В. При напряжении питания менее 11 В выполнять дальнейшую работу с ЭК нельзя, - требуется подзарядка аккумуляторной батареи;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58947D1-CE57-469C-926B-F0EEC138543F}"/>
              </a:ext>
            </a:extLst>
          </p:cNvPr>
          <p:cNvSpPr/>
          <p:nvPr/>
        </p:nvSpPr>
        <p:spPr>
          <a:xfrm>
            <a:off x="1034919" y="205873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ПОДГОТОВКА К РАБОТЕ ПО ИЗМЕРЕНИЮ РОВНОСТИ</a:t>
            </a:r>
          </a:p>
        </p:txBody>
      </p:sp>
    </p:spTree>
    <p:extLst>
      <p:ext uri="{BB962C8B-B14F-4D97-AF65-F5344CB8AC3E}">
        <p14:creationId xmlns:p14="http://schemas.microsoft.com/office/powerpoint/2010/main" val="255592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12037" y="742027"/>
            <a:ext cx="11967926" cy="5584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3.6 при необходимости выполнить подзарядку аккумуляторной батареи одним из способов: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Способ 1 – зарядка аккумуляторной батареи от внешнего зарядного устройства, подключённого к сети переменного тока, во время стоянки передвижной лаборатории (ПЛ).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Способ 2 – зарядка аккумуляторной батареи от генератора, установленного на двигателе, во время работы двигателя или движения ПЛ.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Во время работы двигателя функционирует режим автоматической зарядки аккумулятора. При наборе аккумулятором номинальной ёмкости происходит автоматическое прекращение зарядки.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При значительной потере ёмкости аккумуляторной батареи перед началом измерений требуется выполнить зарядку в течение не менее 2-х часов. После этого можно продолжить измерения с зарядкой батареи от генератора.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При зарядке от генератора напряжение питания не должно быть более 15 В. При напряжении более 15 В заряд прекратить, проверить реле-регулятор и генератор;</a:t>
            </a:r>
          </a:p>
        </p:txBody>
      </p:sp>
    </p:spTree>
    <p:extLst>
      <p:ext uri="{BB962C8B-B14F-4D97-AF65-F5344CB8AC3E}">
        <p14:creationId xmlns:p14="http://schemas.microsoft.com/office/powerpoint/2010/main" val="177004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12037" y="686270"/>
            <a:ext cx="11967926" cy="419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3.7 установить тумблер преобразователя напряжения в положение «ВКЛ». При этом должен загореться индикатор на блоке питания ПЭВМ;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3.8 включить ПЭВМ согласно инструкции по эксплуатации ПЭВМ. При этом в течение 10-15 секунд произойдет загрузка ПЭВМ;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3.9 осуществить запуск программно-аппаратного комплекса.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4. После проведения необходимых измерений: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4.1 выключить ПЭВМ согласно инструкции по эксплуатации ПЭВМ;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4.2 возвратить в исходное положение тумблеры и кнопки на БУ в обратной последовательности пп. 3.2-3.4, 3.7.</a:t>
            </a:r>
          </a:p>
        </p:txBody>
      </p:sp>
    </p:spTree>
    <p:extLst>
      <p:ext uri="{BB962C8B-B14F-4D97-AF65-F5344CB8AC3E}">
        <p14:creationId xmlns:p14="http://schemas.microsoft.com/office/powerpoint/2010/main" val="48670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D2C37BC-06C4-4B00-84CD-DEFD5E5BB051}"/>
              </a:ext>
            </a:extLst>
          </p:cNvPr>
          <p:cNvSpPr/>
          <p:nvPr/>
        </p:nvSpPr>
        <p:spPr>
          <a:xfrm>
            <a:off x="1898376" y="3044279"/>
            <a:ext cx="8395247" cy="76944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defRPr/>
            </a:pPr>
            <a:r>
              <a:rPr lang="ru-RU" altLang="ru-RU" sz="44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62722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PF Centro Slab Pro Black"/>
        <a:ea typeface=""/>
        <a:cs typeface=""/>
      </a:majorFont>
      <a:minorFont>
        <a:latin typeface="PF Centro Slab Pr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4710</TotalTime>
  <Words>795</Words>
  <Application>Microsoft Office PowerPoint</Application>
  <PresentationFormat>Широкоэкранный</PresentationFormat>
  <Paragraphs>60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PF Agora Slab Pro UltraBlack</vt:lpstr>
      <vt:lpstr>PF Centro Slab Pro</vt:lpstr>
      <vt:lpstr>PF Centro Slab Pro Black</vt:lpstr>
      <vt:lpstr>PF Centro Slab Pro Medium</vt:lpstr>
      <vt:lpstr>Тема Office</vt:lpstr>
      <vt:lpstr>ИЗМЕРЕНИЕ РОВНОСТИ И КОЭФФИЦИЕНТА СЦЕПЛЕНИЯ С ПОМОЩЬЮ ПКРС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Evgeny Novopisny</cp:lastModifiedBy>
  <cp:revision>336</cp:revision>
  <dcterms:created xsi:type="dcterms:W3CDTF">2017-02-17T06:08:02Z</dcterms:created>
  <dcterms:modified xsi:type="dcterms:W3CDTF">2020-11-26T13:49:48Z</dcterms:modified>
</cp:coreProperties>
</file>