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6"/>
  </p:notesMasterIdLst>
  <p:sldIdLst>
    <p:sldId id="422" r:id="rId2"/>
    <p:sldId id="445" r:id="rId3"/>
    <p:sldId id="471" r:id="rId4"/>
    <p:sldId id="469" r:id="rId5"/>
    <p:sldId id="482" r:id="rId6"/>
    <p:sldId id="475" r:id="rId7"/>
    <p:sldId id="476" r:id="rId8"/>
    <p:sldId id="466" r:id="rId9"/>
    <p:sldId id="472" r:id="rId10"/>
    <p:sldId id="461" r:id="rId11"/>
    <p:sldId id="478" r:id="rId12"/>
    <p:sldId id="483" r:id="rId13"/>
    <p:sldId id="473" r:id="rId14"/>
    <p:sldId id="47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4280"/>
    <a:srgbClr val="1F284C"/>
    <a:srgbClr val="354483"/>
    <a:srgbClr val="0EACE3"/>
    <a:srgbClr val="283362"/>
    <a:srgbClr val="7C8BCA"/>
    <a:srgbClr val="495EB5"/>
    <a:srgbClr val="B71822"/>
    <a:srgbClr val="99CCFF"/>
    <a:srgbClr val="3B45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89" autoAdjust="0"/>
    <p:restoredTop sz="92727" autoAdjust="0"/>
  </p:normalViewPr>
  <p:slideViewPr>
    <p:cSldViewPr snapToGrid="0">
      <p:cViewPr varScale="1">
        <p:scale>
          <a:sx n="128" d="100"/>
          <a:sy n="128" d="100"/>
        </p:scale>
        <p:origin x="384" y="17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3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7485D4-37A1-4836-AF78-FEE3751BFF44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05787E-5D92-4F5F-B9DE-70D6F1DCEE6A}">
      <dgm:prSet phldrT="[Текст]" custT="1"/>
      <dgm:spPr>
        <a:solidFill>
          <a:srgbClr val="354483"/>
        </a:solidFill>
      </dgm:spPr>
      <dgm:t>
        <a:bodyPr/>
        <a:lstStyle/>
        <a:p>
          <a:r>
            <a:rPr lang="ru-RU" sz="2000" dirty="0"/>
            <a:t>60%</a:t>
          </a:r>
        </a:p>
      </dgm:t>
    </dgm:pt>
    <dgm:pt modelId="{2B21859A-4A09-4E6F-8AA3-95446C3A7E92}" type="parTrans" cxnId="{9B738754-8605-44AD-BFD9-DA39E494163F}">
      <dgm:prSet/>
      <dgm:spPr/>
      <dgm:t>
        <a:bodyPr/>
        <a:lstStyle/>
        <a:p>
          <a:endParaRPr lang="ru-RU"/>
        </a:p>
      </dgm:t>
    </dgm:pt>
    <dgm:pt modelId="{AF2B14AF-28C7-4A75-A340-E0B31D3A053F}" type="sibTrans" cxnId="{9B738754-8605-44AD-BFD9-DA39E494163F}">
      <dgm:prSet/>
      <dgm:spPr/>
      <dgm:t>
        <a:bodyPr/>
        <a:lstStyle/>
        <a:p>
          <a:endParaRPr lang="ru-RU"/>
        </a:p>
      </dgm:t>
    </dgm:pt>
    <dgm:pt modelId="{D53F9546-DEF7-4B7A-80CD-498E3B131163}">
      <dgm:prSet phldrT="[Текст]" custT="1"/>
      <dgm:spPr/>
      <dgm:t>
        <a:bodyPr/>
        <a:lstStyle/>
        <a:p>
          <a:r>
            <a:rPr lang="ru-RU" sz="2000" dirty="0">
              <a:solidFill>
                <a:srgbClr val="354483"/>
              </a:solidFill>
            </a:rPr>
            <a:t>лобовое сопротивление, связанное с разностью давлений спереди и сзади движущегося автомобиля</a:t>
          </a:r>
        </a:p>
      </dgm:t>
    </dgm:pt>
    <dgm:pt modelId="{93EBF8DA-A1D1-40F6-BA75-092D5615A674}" type="parTrans" cxnId="{D3FCA57D-0C7A-49E3-A931-029B5D1AB664}">
      <dgm:prSet/>
      <dgm:spPr/>
      <dgm:t>
        <a:bodyPr/>
        <a:lstStyle/>
        <a:p>
          <a:endParaRPr lang="ru-RU"/>
        </a:p>
      </dgm:t>
    </dgm:pt>
    <dgm:pt modelId="{BC37B17C-5CF9-4F18-BE20-7B4CF6A58D7F}" type="sibTrans" cxnId="{D3FCA57D-0C7A-49E3-A931-029B5D1AB664}">
      <dgm:prSet/>
      <dgm:spPr/>
      <dgm:t>
        <a:bodyPr/>
        <a:lstStyle/>
        <a:p>
          <a:endParaRPr lang="ru-RU"/>
        </a:p>
      </dgm:t>
    </dgm:pt>
    <dgm:pt modelId="{9177194A-5801-4AEC-AFA9-AB7E592BDF92}">
      <dgm:prSet phldrT="[Текст]" custT="1"/>
      <dgm:spPr>
        <a:solidFill>
          <a:srgbClr val="354483"/>
        </a:solidFill>
      </dgm:spPr>
      <dgm:t>
        <a:bodyPr/>
        <a:lstStyle/>
        <a:p>
          <a:r>
            <a:rPr lang="ru-RU" sz="2000" dirty="0"/>
            <a:t>12-18%</a:t>
          </a:r>
        </a:p>
      </dgm:t>
    </dgm:pt>
    <dgm:pt modelId="{86260523-FBB0-4CD4-A0F5-4CC9A96D7C6F}" type="parTrans" cxnId="{A1350504-F31F-4F47-98F8-632B871FBC02}">
      <dgm:prSet/>
      <dgm:spPr/>
      <dgm:t>
        <a:bodyPr/>
        <a:lstStyle/>
        <a:p>
          <a:endParaRPr lang="ru-RU"/>
        </a:p>
      </dgm:t>
    </dgm:pt>
    <dgm:pt modelId="{73F9208C-FA76-4129-BF9D-B65BBC059FCA}" type="sibTrans" cxnId="{A1350504-F31F-4F47-98F8-632B871FBC02}">
      <dgm:prSet/>
      <dgm:spPr/>
      <dgm:t>
        <a:bodyPr/>
        <a:lstStyle/>
        <a:p>
          <a:endParaRPr lang="ru-RU"/>
        </a:p>
      </dgm:t>
    </dgm:pt>
    <dgm:pt modelId="{BDD39E42-08BF-47F3-8F1F-3461E8149B50}">
      <dgm:prSet phldrT="[Текст]" custT="1"/>
      <dgm:spPr/>
      <dgm:t>
        <a:bodyPr/>
        <a:lstStyle/>
        <a:p>
          <a:r>
            <a:rPr lang="ru-RU" sz="2000" dirty="0">
              <a:solidFill>
                <a:srgbClr val="354483"/>
              </a:solidFill>
            </a:rPr>
            <a:t>сопротивления, создаваемые выступающими частями</a:t>
          </a:r>
        </a:p>
      </dgm:t>
    </dgm:pt>
    <dgm:pt modelId="{9E29663E-4C20-45AC-B705-8402C7619E2C}" type="parTrans" cxnId="{809C74B0-B459-451B-A75C-0C12A68E0509}">
      <dgm:prSet/>
      <dgm:spPr/>
      <dgm:t>
        <a:bodyPr/>
        <a:lstStyle/>
        <a:p>
          <a:endParaRPr lang="ru-RU"/>
        </a:p>
      </dgm:t>
    </dgm:pt>
    <dgm:pt modelId="{6BE7558A-6836-40D0-B79B-1FE903A295B1}" type="sibTrans" cxnId="{809C74B0-B459-451B-A75C-0C12A68E0509}">
      <dgm:prSet/>
      <dgm:spPr/>
      <dgm:t>
        <a:bodyPr/>
        <a:lstStyle/>
        <a:p>
          <a:endParaRPr lang="ru-RU"/>
        </a:p>
      </dgm:t>
    </dgm:pt>
    <dgm:pt modelId="{FF93C571-B28A-4B1B-9481-0DF6D04FFC26}">
      <dgm:prSet phldrT="[Текст]" custT="1"/>
      <dgm:spPr>
        <a:solidFill>
          <a:srgbClr val="354483"/>
        </a:solidFill>
      </dgm:spPr>
      <dgm:t>
        <a:bodyPr/>
        <a:lstStyle/>
        <a:p>
          <a:r>
            <a:rPr lang="ru-RU" sz="2000" dirty="0"/>
            <a:t>10-15%</a:t>
          </a:r>
        </a:p>
      </dgm:t>
    </dgm:pt>
    <dgm:pt modelId="{B047435B-548A-48CA-85C1-DD7E2B3869B5}" type="parTrans" cxnId="{926E028E-6936-414A-B178-28C17EE132A9}">
      <dgm:prSet/>
      <dgm:spPr/>
      <dgm:t>
        <a:bodyPr/>
        <a:lstStyle/>
        <a:p>
          <a:endParaRPr lang="ru-RU"/>
        </a:p>
      </dgm:t>
    </dgm:pt>
    <dgm:pt modelId="{844A1380-F0DE-4365-9854-D3B73DD75504}" type="sibTrans" cxnId="{926E028E-6936-414A-B178-28C17EE132A9}">
      <dgm:prSet/>
      <dgm:spPr/>
      <dgm:t>
        <a:bodyPr/>
        <a:lstStyle/>
        <a:p>
          <a:endParaRPr lang="ru-RU"/>
        </a:p>
      </dgm:t>
    </dgm:pt>
    <dgm:pt modelId="{E2CDA939-B0FC-4D90-A5C1-BE1C07AC0DC5}">
      <dgm:prSet phldrT="[Текст]" custT="1"/>
      <dgm:spPr/>
      <dgm:t>
        <a:bodyPr/>
        <a:lstStyle/>
        <a:p>
          <a:r>
            <a:rPr lang="ru-RU" sz="2000" dirty="0">
              <a:solidFill>
                <a:srgbClr val="354483"/>
              </a:solidFill>
            </a:rPr>
            <a:t>сопротивление, возникающее при прохождении воздуха через радиатор и подкапотное пространство</a:t>
          </a:r>
        </a:p>
      </dgm:t>
    </dgm:pt>
    <dgm:pt modelId="{C6A48074-7A17-4E0D-81FF-4C7E7BF84063}" type="parTrans" cxnId="{2FA18047-E8F0-49CD-A3BD-B956391F8192}">
      <dgm:prSet/>
      <dgm:spPr/>
      <dgm:t>
        <a:bodyPr/>
        <a:lstStyle/>
        <a:p>
          <a:endParaRPr lang="ru-RU"/>
        </a:p>
      </dgm:t>
    </dgm:pt>
    <dgm:pt modelId="{CE2371A4-C07C-4F7B-9E22-E391C7F95A21}" type="sibTrans" cxnId="{2FA18047-E8F0-49CD-A3BD-B956391F8192}">
      <dgm:prSet/>
      <dgm:spPr/>
      <dgm:t>
        <a:bodyPr/>
        <a:lstStyle/>
        <a:p>
          <a:endParaRPr lang="ru-RU"/>
        </a:p>
      </dgm:t>
    </dgm:pt>
    <dgm:pt modelId="{E332ED78-CDA8-4FB3-B082-C72FD4A9CA7C}">
      <dgm:prSet phldrT="[Текст]" custT="1"/>
      <dgm:spPr>
        <a:solidFill>
          <a:srgbClr val="354483"/>
        </a:solidFill>
      </dgm:spPr>
      <dgm:t>
        <a:bodyPr/>
        <a:lstStyle/>
        <a:p>
          <a:r>
            <a:rPr lang="ru-RU" sz="2000" dirty="0">
              <a:solidFill>
                <a:schemeClr val="bg1"/>
              </a:solidFill>
            </a:rPr>
            <a:t>5-10%</a:t>
          </a:r>
        </a:p>
      </dgm:t>
    </dgm:pt>
    <dgm:pt modelId="{8BDA281D-9878-4C2E-A6D8-E1224703F52D}" type="parTrans" cxnId="{C91E172B-5958-4288-A7D2-19A351C3D9A2}">
      <dgm:prSet/>
      <dgm:spPr/>
      <dgm:t>
        <a:bodyPr/>
        <a:lstStyle/>
        <a:p>
          <a:endParaRPr lang="ru-RU"/>
        </a:p>
      </dgm:t>
    </dgm:pt>
    <dgm:pt modelId="{402A0D51-97A8-4449-9F95-5EAA2DAD3F28}" type="sibTrans" cxnId="{C91E172B-5958-4288-A7D2-19A351C3D9A2}">
      <dgm:prSet/>
      <dgm:spPr/>
      <dgm:t>
        <a:bodyPr/>
        <a:lstStyle/>
        <a:p>
          <a:endParaRPr lang="ru-RU"/>
        </a:p>
      </dgm:t>
    </dgm:pt>
    <dgm:pt modelId="{02AE4862-387C-44BC-AA3A-74B2CF4D5C3D}">
      <dgm:prSet phldrT="[Текст]" custT="1"/>
      <dgm:spPr>
        <a:solidFill>
          <a:srgbClr val="354483"/>
        </a:solidFill>
      </dgm:spPr>
      <dgm:t>
        <a:bodyPr/>
        <a:lstStyle/>
        <a:p>
          <a:r>
            <a:rPr lang="ru-RU" sz="2000" dirty="0">
              <a:solidFill>
                <a:schemeClr val="bg1"/>
              </a:solidFill>
            </a:rPr>
            <a:t>5-8%</a:t>
          </a:r>
        </a:p>
      </dgm:t>
    </dgm:pt>
    <dgm:pt modelId="{584690D7-3494-4ECB-BF87-0616AF5B2D0B}" type="parTrans" cxnId="{FA3AC2A0-438D-4363-B944-973A5A994FC7}">
      <dgm:prSet/>
      <dgm:spPr/>
      <dgm:t>
        <a:bodyPr/>
        <a:lstStyle/>
        <a:p>
          <a:endParaRPr lang="ru-RU"/>
        </a:p>
      </dgm:t>
    </dgm:pt>
    <dgm:pt modelId="{3CCB3730-0545-43B5-A3B1-42A33304FAF6}" type="sibTrans" cxnId="{FA3AC2A0-438D-4363-B944-973A5A994FC7}">
      <dgm:prSet/>
      <dgm:spPr/>
      <dgm:t>
        <a:bodyPr/>
        <a:lstStyle/>
        <a:p>
          <a:endParaRPr lang="ru-RU"/>
        </a:p>
      </dgm:t>
    </dgm:pt>
    <dgm:pt modelId="{A04E7B28-C615-4673-9840-92D72336C5D4}">
      <dgm:prSet custT="1"/>
      <dgm:spPr/>
      <dgm:t>
        <a:bodyPr/>
        <a:lstStyle/>
        <a:p>
          <a:r>
            <a:rPr lang="ru-RU" sz="2000" dirty="0">
              <a:solidFill>
                <a:srgbClr val="354483"/>
              </a:solidFill>
            </a:rPr>
            <a:t>трения наружных поверхностей о прилегающие слои воздуха</a:t>
          </a:r>
        </a:p>
      </dgm:t>
    </dgm:pt>
    <dgm:pt modelId="{F0A6F313-47D6-415A-A066-7743864C7AB1}" type="parTrans" cxnId="{AAD104B7-5E8A-4CBF-92DC-E7E0516D25A8}">
      <dgm:prSet/>
      <dgm:spPr/>
      <dgm:t>
        <a:bodyPr/>
        <a:lstStyle/>
        <a:p>
          <a:endParaRPr lang="ru-RU"/>
        </a:p>
      </dgm:t>
    </dgm:pt>
    <dgm:pt modelId="{6C493F77-B417-46EE-810C-4CEE8DFC3368}" type="sibTrans" cxnId="{AAD104B7-5E8A-4CBF-92DC-E7E0516D25A8}">
      <dgm:prSet/>
      <dgm:spPr/>
      <dgm:t>
        <a:bodyPr/>
        <a:lstStyle/>
        <a:p>
          <a:endParaRPr lang="ru-RU"/>
        </a:p>
      </dgm:t>
    </dgm:pt>
    <dgm:pt modelId="{C121FE59-D61D-4D8D-AEE9-9EFBBE44A8D7}">
      <dgm:prSet custT="1"/>
      <dgm:spPr/>
      <dgm:t>
        <a:bodyPr/>
        <a:lstStyle/>
        <a:p>
          <a:r>
            <a:rPr lang="ru-RU" sz="2000" dirty="0">
              <a:solidFill>
                <a:srgbClr val="354483"/>
              </a:solidFill>
            </a:rPr>
            <a:t>сопротивления, связанного с разностью давлений сверху и снизу автомобиля</a:t>
          </a:r>
        </a:p>
      </dgm:t>
    </dgm:pt>
    <dgm:pt modelId="{F39911D2-06E5-4D23-9A0C-1FD98C5A8AB4}" type="parTrans" cxnId="{C7F3D5A3-E5F1-4BAD-95BB-6D8D5FE1A3C1}">
      <dgm:prSet/>
      <dgm:spPr/>
      <dgm:t>
        <a:bodyPr/>
        <a:lstStyle/>
        <a:p>
          <a:endParaRPr lang="ru-RU"/>
        </a:p>
      </dgm:t>
    </dgm:pt>
    <dgm:pt modelId="{F90C7ACF-045A-40FF-A94A-DD7686A02625}" type="sibTrans" cxnId="{C7F3D5A3-E5F1-4BAD-95BB-6D8D5FE1A3C1}">
      <dgm:prSet/>
      <dgm:spPr/>
      <dgm:t>
        <a:bodyPr/>
        <a:lstStyle/>
        <a:p>
          <a:endParaRPr lang="ru-RU"/>
        </a:p>
      </dgm:t>
    </dgm:pt>
    <dgm:pt modelId="{5E61CE1D-C1DD-4D5F-B3F8-AB00988BFB54}" type="pres">
      <dgm:prSet presAssocID="{CC7485D4-37A1-4836-AF78-FEE3751BFF44}" presName="linearFlow" presStyleCnt="0">
        <dgm:presLayoutVars>
          <dgm:dir/>
          <dgm:animLvl val="lvl"/>
          <dgm:resizeHandles val="exact"/>
        </dgm:presLayoutVars>
      </dgm:prSet>
      <dgm:spPr/>
    </dgm:pt>
    <dgm:pt modelId="{7415C2B0-6DAA-4D15-AB71-BEA4CFE8AB9D}" type="pres">
      <dgm:prSet presAssocID="{2605787E-5D92-4F5F-B9DE-70D6F1DCEE6A}" presName="composite" presStyleCnt="0"/>
      <dgm:spPr/>
    </dgm:pt>
    <dgm:pt modelId="{E8C0DA3C-2F8A-44AF-9585-CEAE55B8B80F}" type="pres">
      <dgm:prSet presAssocID="{2605787E-5D92-4F5F-B9DE-70D6F1DCEE6A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D910D43C-3DE3-4321-A960-8E5229608CC7}" type="pres">
      <dgm:prSet presAssocID="{2605787E-5D92-4F5F-B9DE-70D6F1DCEE6A}" presName="descendantText" presStyleLbl="alignAcc1" presStyleIdx="0" presStyleCnt="5">
        <dgm:presLayoutVars>
          <dgm:bulletEnabled val="1"/>
        </dgm:presLayoutVars>
      </dgm:prSet>
      <dgm:spPr/>
    </dgm:pt>
    <dgm:pt modelId="{5E4D7B3E-4F36-4C63-80E1-92CB31D06D1C}" type="pres">
      <dgm:prSet presAssocID="{AF2B14AF-28C7-4A75-A340-E0B31D3A053F}" presName="sp" presStyleCnt="0"/>
      <dgm:spPr/>
    </dgm:pt>
    <dgm:pt modelId="{68C0B993-0524-4EBC-8C97-4A6568496790}" type="pres">
      <dgm:prSet presAssocID="{9177194A-5801-4AEC-AFA9-AB7E592BDF92}" presName="composite" presStyleCnt="0"/>
      <dgm:spPr/>
    </dgm:pt>
    <dgm:pt modelId="{2D4438F2-1934-4A5C-9C36-960B0748BABA}" type="pres">
      <dgm:prSet presAssocID="{9177194A-5801-4AEC-AFA9-AB7E592BDF92}" presName="parentText" presStyleLbl="alignNode1" presStyleIdx="1" presStyleCnt="5" custLinFactNeighborY="-7318">
        <dgm:presLayoutVars>
          <dgm:chMax val="1"/>
          <dgm:bulletEnabled val="1"/>
        </dgm:presLayoutVars>
      </dgm:prSet>
      <dgm:spPr/>
    </dgm:pt>
    <dgm:pt modelId="{49711EFB-94CD-48AF-93D8-13F8200F761D}" type="pres">
      <dgm:prSet presAssocID="{9177194A-5801-4AEC-AFA9-AB7E592BDF92}" presName="descendantText" presStyleLbl="alignAcc1" presStyleIdx="1" presStyleCnt="5">
        <dgm:presLayoutVars>
          <dgm:bulletEnabled val="1"/>
        </dgm:presLayoutVars>
      </dgm:prSet>
      <dgm:spPr/>
    </dgm:pt>
    <dgm:pt modelId="{2EEE6CA5-E6F4-4B30-9EF3-E7E1FF8C0281}" type="pres">
      <dgm:prSet presAssocID="{73F9208C-FA76-4129-BF9D-B65BBC059FCA}" presName="sp" presStyleCnt="0"/>
      <dgm:spPr/>
    </dgm:pt>
    <dgm:pt modelId="{C0F61A83-2315-48E1-B2A1-031DDBA2072B}" type="pres">
      <dgm:prSet presAssocID="{FF93C571-B28A-4B1B-9481-0DF6D04FFC26}" presName="composite" presStyleCnt="0"/>
      <dgm:spPr/>
    </dgm:pt>
    <dgm:pt modelId="{A46AD26C-D16E-4DC0-9E70-3F1AA6313325}" type="pres">
      <dgm:prSet presAssocID="{FF93C571-B28A-4B1B-9481-0DF6D04FFC26}" presName="parentText" presStyleLbl="alignNode1" presStyleIdx="2" presStyleCnt="5" custLinFactNeighborY="-10976">
        <dgm:presLayoutVars>
          <dgm:chMax val="1"/>
          <dgm:bulletEnabled val="1"/>
        </dgm:presLayoutVars>
      </dgm:prSet>
      <dgm:spPr/>
    </dgm:pt>
    <dgm:pt modelId="{FA1363B3-50CC-4EC7-9F0C-0CDD9E62CE73}" type="pres">
      <dgm:prSet presAssocID="{FF93C571-B28A-4B1B-9481-0DF6D04FFC26}" presName="descendantText" presStyleLbl="alignAcc1" presStyleIdx="2" presStyleCnt="5">
        <dgm:presLayoutVars>
          <dgm:bulletEnabled val="1"/>
        </dgm:presLayoutVars>
      </dgm:prSet>
      <dgm:spPr/>
    </dgm:pt>
    <dgm:pt modelId="{817440BA-40BB-4A88-817B-0870AB4FFDAA}" type="pres">
      <dgm:prSet presAssocID="{844A1380-F0DE-4365-9854-D3B73DD75504}" presName="sp" presStyleCnt="0"/>
      <dgm:spPr/>
    </dgm:pt>
    <dgm:pt modelId="{8D8DD2E0-40F9-49CE-9FA1-F885CACA8B5E}" type="pres">
      <dgm:prSet presAssocID="{E332ED78-CDA8-4FB3-B082-C72FD4A9CA7C}" presName="composite" presStyleCnt="0"/>
      <dgm:spPr/>
    </dgm:pt>
    <dgm:pt modelId="{ACF0B21C-3893-47DC-BF8F-E6BDEB572BA5}" type="pres">
      <dgm:prSet presAssocID="{E332ED78-CDA8-4FB3-B082-C72FD4A9CA7C}" presName="parentText" presStyleLbl="alignNode1" presStyleIdx="3" presStyleCnt="5" custLinFactNeighborX="1307" custLinFactNeighborY="-13720">
        <dgm:presLayoutVars>
          <dgm:chMax val="1"/>
          <dgm:bulletEnabled val="1"/>
        </dgm:presLayoutVars>
      </dgm:prSet>
      <dgm:spPr/>
    </dgm:pt>
    <dgm:pt modelId="{838C03FF-5D35-414D-B025-DCFFFA796816}" type="pres">
      <dgm:prSet presAssocID="{E332ED78-CDA8-4FB3-B082-C72FD4A9CA7C}" presName="descendantText" presStyleLbl="alignAcc1" presStyleIdx="3" presStyleCnt="5">
        <dgm:presLayoutVars>
          <dgm:bulletEnabled val="1"/>
        </dgm:presLayoutVars>
      </dgm:prSet>
      <dgm:spPr/>
    </dgm:pt>
    <dgm:pt modelId="{A7D43F07-2434-4EF5-9971-30BEB36DC222}" type="pres">
      <dgm:prSet presAssocID="{402A0D51-97A8-4449-9F95-5EAA2DAD3F28}" presName="sp" presStyleCnt="0"/>
      <dgm:spPr/>
    </dgm:pt>
    <dgm:pt modelId="{4F18C338-0224-4C26-BD9C-C0B4D832DAE2}" type="pres">
      <dgm:prSet presAssocID="{02AE4862-387C-44BC-AA3A-74B2CF4D5C3D}" presName="composite" presStyleCnt="0"/>
      <dgm:spPr/>
    </dgm:pt>
    <dgm:pt modelId="{407D9B21-8C19-4B28-92BF-A58AD2F2825A}" type="pres">
      <dgm:prSet presAssocID="{02AE4862-387C-44BC-AA3A-74B2CF4D5C3D}" presName="parentText" presStyleLbl="alignNode1" presStyleIdx="4" presStyleCnt="5" custLinFactNeighborX="1307" custLinFactNeighborY="-16465">
        <dgm:presLayoutVars>
          <dgm:chMax val="1"/>
          <dgm:bulletEnabled val="1"/>
        </dgm:presLayoutVars>
      </dgm:prSet>
      <dgm:spPr/>
    </dgm:pt>
    <dgm:pt modelId="{1B9FEACD-45CE-4798-A1BD-345C5A8FF044}" type="pres">
      <dgm:prSet presAssocID="{02AE4862-387C-44BC-AA3A-74B2CF4D5C3D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A1350504-F31F-4F47-98F8-632B871FBC02}" srcId="{CC7485D4-37A1-4836-AF78-FEE3751BFF44}" destId="{9177194A-5801-4AEC-AFA9-AB7E592BDF92}" srcOrd="1" destOrd="0" parTransId="{86260523-FBB0-4CD4-A0F5-4CC9A96D7C6F}" sibTransId="{73F9208C-FA76-4129-BF9D-B65BBC059FCA}"/>
    <dgm:cxn modelId="{C93A7D14-32A8-460E-931F-A08F25AFAEDE}" type="presOf" srcId="{E332ED78-CDA8-4FB3-B082-C72FD4A9CA7C}" destId="{ACF0B21C-3893-47DC-BF8F-E6BDEB572BA5}" srcOrd="0" destOrd="0" presId="urn:microsoft.com/office/officeart/2005/8/layout/chevron2"/>
    <dgm:cxn modelId="{A3C99A14-1A00-4A19-BE45-BD633472145F}" type="presOf" srcId="{C121FE59-D61D-4D8D-AEE9-9EFBBE44A8D7}" destId="{1B9FEACD-45CE-4798-A1BD-345C5A8FF044}" srcOrd="0" destOrd="0" presId="urn:microsoft.com/office/officeart/2005/8/layout/chevron2"/>
    <dgm:cxn modelId="{C91E172B-5958-4288-A7D2-19A351C3D9A2}" srcId="{CC7485D4-37A1-4836-AF78-FEE3751BFF44}" destId="{E332ED78-CDA8-4FB3-B082-C72FD4A9CA7C}" srcOrd="3" destOrd="0" parTransId="{8BDA281D-9878-4C2E-A6D8-E1224703F52D}" sibTransId="{402A0D51-97A8-4449-9F95-5EAA2DAD3F28}"/>
    <dgm:cxn modelId="{BC8A172C-E223-4702-95F0-640413BA61E1}" type="presOf" srcId="{E2CDA939-B0FC-4D90-A5C1-BE1C07AC0DC5}" destId="{FA1363B3-50CC-4EC7-9F0C-0CDD9E62CE73}" srcOrd="0" destOrd="0" presId="urn:microsoft.com/office/officeart/2005/8/layout/chevron2"/>
    <dgm:cxn modelId="{856B1A45-5D92-413D-9A23-F59FD9E70446}" type="presOf" srcId="{2605787E-5D92-4F5F-B9DE-70D6F1DCEE6A}" destId="{E8C0DA3C-2F8A-44AF-9585-CEAE55B8B80F}" srcOrd="0" destOrd="0" presId="urn:microsoft.com/office/officeart/2005/8/layout/chevron2"/>
    <dgm:cxn modelId="{2FA18047-E8F0-49CD-A3BD-B956391F8192}" srcId="{FF93C571-B28A-4B1B-9481-0DF6D04FFC26}" destId="{E2CDA939-B0FC-4D90-A5C1-BE1C07AC0DC5}" srcOrd="0" destOrd="0" parTransId="{C6A48074-7A17-4E0D-81FF-4C7E7BF84063}" sibTransId="{CE2371A4-C07C-4F7B-9E22-E391C7F95A21}"/>
    <dgm:cxn modelId="{93E3404A-15BD-4896-881E-B2CAE6A7A107}" type="presOf" srcId="{A04E7B28-C615-4673-9840-92D72336C5D4}" destId="{838C03FF-5D35-414D-B025-DCFFFA796816}" srcOrd="0" destOrd="0" presId="urn:microsoft.com/office/officeart/2005/8/layout/chevron2"/>
    <dgm:cxn modelId="{9B738754-8605-44AD-BFD9-DA39E494163F}" srcId="{CC7485D4-37A1-4836-AF78-FEE3751BFF44}" destId="{2605787E-5D92-4F5F-B9DE-70D6F1DCEE6A}" srcOrd="0" destOrd="0" parTransId="{2B21859A-4A09-4E6F-8AA3-95446C3A7E92}" sibTransId="{AF2B14AF-28C7-4A75-A340-E0B31D3A053F}"/>
    <dgm:cxn modelId="{70AAF157-DDB7-467F-8D50-B8DD480E601C}" type="presOf" srcId="{CC7485D4-37A1-4836-AF78-FEE3751BFF44}" destId="{5E61CE1D-C1DD-4D5F-B3F8-AB00988BFB54}" srcOrd="0" destOrd="0" presId="urn:microsoft.com/office/officeart/2005/8/layout/chevron2"/>
    <dgm:cxn modelId="{35895569-16AB-49D0-87D6-EE57CD4967DD}" type="presOf" srcId="{FF93C571-B28A-4B1B-9481-0DF6D04FFC26}" destId="{A46AD26C-D16E-4DC0-9E70-3F1AA6313325}" srcOrd="0" destOrd="0" presId="urn:microsoft.com/office/officeart/2005/8/layout/chevron2"/>
    <dgm:cxn modelId="{8B22EA70-8BD1-4BEA-8514-B77C4CB46093}" type="presOf" srcId="{9177194A-5801-4AEC-AFA9-AB7E592BDF92}" destId="{2D4438F2-1934-4A5C-9C36-960B0748BABA}" srcOrd="0" destOrd="0" presId="urn:microsoft.com/office/officeart/2005/8/layout/chevron2"/>
    <dgm:cxn modelId="{D3FCA57D-0C7A-49E3-A931-029B5D1AB664}" srcId="{2605787E-5D92-4F5F-B9DE-70D6F1DCEE6A}" destId="{D53F9546-DEF7-4B7A-80CD-498E3B131163}" srcOrd="0" destOrd="0" parTransId="{93EBF8DA-A1D1-40F6-BA75-092D5615A674}" sibTransId="{BC37B17C-5CF9-4F18-BE20-7B4CF6A58D7F}"/>
    <dgm:cxn modelId="{926E028E-6936-414A-B178-28C17EE132A9}" srcId="{CC7485D4-37A1-4836-AF78-FEE3751BFF44}" destId="{FF93C571-B28A-4B1B-9481-0DF6D04FFC26}" srcOrd="2" destOrd="0" parTransId="{B047435B-548A-48CA-85C1-DD7E2B3869B5}" sibTransId="{844A1380-F0DE-4365-9854-D3B73DD75504}"/>
    <dgm:cxn modelId="{FA3AC2A0-438D-4363-B944-973A5A994FC7}" srcId="{CC7485D4-37A1-4836-AF78-FEE3751BFF44}" destId="{02AE4862-387C-44BC-AA3A-74B2CF4D5C3D}" srcOrd="4" destOrd="0" parTransId="{584690D7-3494-4ECB-BF87-0616AF5B2D0B}" sibTransId="{3CCB3730-0545-43B5-A3B1-42A33304FAF6}"/>
    <dgm:cxn modelId="{C7F3D5A3-E5F1-4BAD-95BB-6D8D5FE1A3C1}" srcId="{02AE4862-387C-44BC-AA3A-74B2CF4D5C3D}" destId="{C121FE59-D61D-4D8D-AEE9-9EFBBE44A8D7}" srcOrd="0" destOrd="0" parTransId="{F39911D2-06E5-4D23-9A0C-1FD98C5A8AB4}" sibTransId="{F90C7ACF-045A-40FF-A94A-DD7686A02625}"/>
    <dgm:cxn modelId="{0969EAAC-44A8-4B5A-AC7F-D04049B08114}" type="presOf" srcId="{02AE4862-387C-44BC-AA3A-74B2CF4D5C3D}" destId="{407D9B21-8C19-4B28-92BF-A58AD2F2825A}" srcOrd="0" destOrd="0" presId="urn:microsoft.com/office/officeart/2005/8/layout/chevron2"/>
    <dgm:cxn modelId="{809C74B0-B459-451B-A75C-0C12A68E0509}" srcId="{9177194A-5801-4AEC-AFA9-AB7E592BDF92}" destId="{BDD39E42-08BF-47F3-8F1F-3461E8149B50}" srcOrd="0" destOrd="0" parTransId="{9E29663E-4C20-45AC-B705-8402C7619E2C}" sibTransId="{6BE7558A-6836-40D0-B79B-1FE903A295B1}"/>
    <dgm:cxn modelId="{AAD104B7-5E8A-4CBF-92DC-E7E0516D25A8}" srcId="{E332ED78-CDA8-4FB3-B082-C72FD4A9CA7C}" destId="{A04E7B28-C615-4673-9840-92D72336C5D4}" srcOrd="0" destOrd="0" parTransId="{F0A6F313-47D6-415A-A066-7743864C7AB1}" sibTransId="{6C493F77-B417-46EE-810C-4CEE8DFC3368}"/>
    <dgm:cxn modelId="{808822BD-6501-45A6-A96C-6564D212379B}" type="presOf" srcId="{BDD39E42-08BF-47F3-8F1F-3461E8149B50}" destId="{49711EFB-94CD-48AF-93D8-13F8200F761D}" srcOrd="0" destOrd="0" presId="urn:microsoft.com/office/officeart/2005/8/layout/chevron2"/>
    <dgm:cxn modelId="{4F8BB4D0-9088-4700-9AEF-26ADD1FEB849}" type="presOf" srcId="{D53F9546-DEF7-4B7A-80CD-498E3B131163}" destId="{D910D43C-3DE3-4321-A960-8E5229608CC7}" srcOrd="0" destOrd="0" presId="urn:microsoft.com/office/officeart/2005/8/layout/chevron2"/>
    <dgm:cxn modelId="{E7C4DB85-6007-4F6C-B6B6-08765E5B18DE}" type="presParOf" srcId="{5E61CE1D-C1DD-4D5F-B3F8-AB00988BFB54}" destId="{7415C2B0-6DAA-4D15-AB71-BEA4CFE8AB9D}" srcOrd="0" destOrd="0" presId="urn:microsoft.com/office/officeart/2005/8/layout/chevron2"/>
    <dgm:cxn modelId="{16448549-42C9-4E89-8A70-F62A56826EE7}" type="presParOf" srcId="{7415C2B0-6DAA-4D15-AB71-BEA4CFE8AB9D}" destId="{E8C0DA3C-2F8A-44AF-9585-CEAE55B8B80F}" srcOrd="0" destOrd="0" presId="urn:microsoft.com/office/officeart/2005/8/layout/chevron2"/>
    <dgm:cxn modelId="{63DC6287-36CA-42D6-98F8-5D3BEFAEB8FB}" type="presParOf" srcId="{7415C2B0-6DAA-4D15-AB71-BEA4CFE8AB9D}" destId="{D910D43C-3DE3-4321-A960-8E5229608CC7}" srcOrd="1" destOrd="0" presId="urn:microsoft.com/office/officeart/2005/8/layout/chevron2"/>
    <dgm:cxn modelId="{9F355895-8152-4457-9798-BFCDD0281A00}" type="presParOf" srcId="{5E61CE1D-C1DD-4D5F-B3F8-AB00988BFB54}" destId="{5E4D7B3E-4F36-4C63-80E1-92CB31D06D1C}" srcOrd="1" destOrd="0" presId="urn:microsoft.com/office/officeart/2005/8/layout/chevron2"/>
    <dgm:cxn modelId="{825AC888-21CC-4381-A6C1-096B04C9FB27}" type="presParOf" srcId="{5E61CE1D-C1DD-4D5F-B3F8-AB00988BFB54}" destId="{68C0B993-0524-4EBC-8C97-4A6568496790}" srcOrd="2" destOrd="0" presId="urn:microsoft.com/office/officeart/2005/8/layout/chevron2"/>
    <dgm:cxn modelId="{9321BDA2-79E4-4937-90B1-930D0E3E15FC}" type="presParOf" srcId="{68C0B993-0524-4EBC-8C97-4A6568496790}" destId="{2D4438F2-1934-4A5C-9C36-960B0748BABA}" srcOrd="0" destOrd="0" presId="urn:microsoft.com/office/officeart/2005/8/layout/chevron2"/>
    <dgm:cxn modelId="{861E86F6-CB0C-4DEB-9B33-56C4D14D84B5}" type="presParOf" srcId="{68C0B993-0524-4EBC-8C97-4A6568496790}" destId="{49711EFB-94CD-48AF-93D8-13F8200F761D}" srcOrd="1" destOrd="0" presId="urn:microsoft.com/office/officeart/2005/8/layout/chevron2"/>
    <dgm:cxn modelId="{D3CFFA3A-C538-4C6F-8961-3472B4A7D9C7}" type="presParOf" srcId="{5E61CE1D-C1DD-4D5F-B3F8-AB00988BFB54}" destId="{2EEE6CA5-E6F4-4B30-9EF3-E7E1FF8C0281}" srcOrd="3" destOrd="0" presId="urn:microsoft.com/office/officeart/2005/8/layout/chevron2"/>
    <dgm:cxn modelId="{96F521AA-94E2-412E-96CC-B092D73057CD}" type="presParOf" srcId="{5E61CE1D-C1DD-4D5F-B3F8-AB00988BFB54}" destId="{C0F61A83-2315-48E1-B2A1-031DDBA2072B}" srcOrd="4" destOrd="0" presId="urn:microsoft.com/office/officeart/2005/8/layout/chevron2"/>
    <dgm:cxn modelId="{0C02AC8C-0CA8-4CBB-82D0-3579AC92DADA}" type="presParOf" srcId="{C0F61A83-2315-48E1-B2A1-031DDBA2072B}" destId="{A46AD26C-D16E-4DC0-9E70-3F1AA6313325}" srcOrd="0" destOrd="0" presId="urn:microsoft.com/office/officeart/2005/8/layout/chevron2"/>
    <dgm:cxn modelId="{04B9138C-B95B-44FD-A77E-5840EF2221AE}" type="presParOf" srcId="{C0F61A83-2315-48E1-B2A1-031DDBA2072B}" destId="{FA1363B3-50CC-4EC7-9F0C-0CDD9E62CE73}" srcOrd="1" destOrd="0" presId="urn:microsoft.com/office/officeart/2005/8/layout/chevron2"/>
    <dgm:cxn modelId="{3F684F3B-C7D2-4DBA-B574-3D5FEC78A79C}" type="presParOf" srcId="{5E61CE1D-C1DD-4D5F-B3F8-AB00988BFB54}" destId="{817440BA-40BB-4A88-817B-0870AB4FFDAA}" srcOrd="5" destOrd="0" presId="urn:microsoft.com/office/officeart/2005/8/layout/chevron2"/>
    <dgm:cxn modelId="{304F29D9-217F-4F3F-AFE4-1969FC5FACF7}" type="presParOf" srcId="{5E61CE1D-C1DD-4D5F-B3F8-AB00988BFB54}" destId="{8D8DD2E0-40F9-49CE-9FA1-F885CACA8B5E}" srcOrd="6" destOrd="0" presId="urn:microsoft.com/office/officeart/2005/8/layout/chevron2"/>
    <dgm:cxn modelId="{09A2F9AF-9AC7-4F2C-8E52-1D10C58A8D0A}" type="presParOf" srcId="{8D8DD2E0-40F9-49CE-9FA1-F885CACA8B5E}" destId="{ACF0B21C-3893-47DC-BF8F-E6BDEB572BA5}" srcOrd="0" destOrd="0" presId="urn:microsoft.com/office/officeart/2005/8/layout/chevron2"/>
    <dgm:cxn modelId="{7ED558F0-7C61-44AB-91EA-595CADCFEEE2}" type="presParOf" srcId="{8D8DD2E0-40F9-49CE-9FA1-F885CACA8B5E}" destId="{838C03FF-5D35-414D-B025-DCFFFA796816}" srcOrd="1" destOrd="0" presId="urn:microsoft.com/office/officeart/2005/8/layout/chevron2"/>
    <dgm:cxn modelId="{54D3DE58-6095-4D61-955E-5F76C3A8E066}" type="presParOf" srcId="{5E61CE1D-C1DD-4D5F-B3F8-AB00988BFB54}" destId="{A7D43F07-2434-4EF5-9971-30BEB36DC222}" srcOrd="7" destOrd="0" presId="urn:microsoft.com/office/officeart/2005/8/layout/chevron2"/>
    <dgm:cxn modelId="{AD537DCB-8ECE-4FFE-A88B-4FB33748E54D}" type="presParOf" srcId="{5E61CE1D-C1DD-4D5F-B3F8-AB00988BFB54}" destId="{4F18C338-0224-4C26-BD9C-C0B4D832DAE2}" srcOrd="8" destOrd="0" presId="urn:microsoft.com/office/officeart/2005/8/layout/chevron2"/>
    <dgm:cxn modelId="{5EB73896-8742-4251-93EA-D1EAE07909C6}" type="presParOf" srcId="{4F18C338-0224-4C26-BD9C-C0B4D832DAE2}" destId="{407D9B21-8C19-4B28-92BF-A58AD2F2825A}" srcOrd="0" destOrd="0" presId="urn:microsoft.com/office/officeart/2005/8/layout/chevron2"/>
    <dgm:cxn modelId="{00E61B7A-4766-42BE-8113-5109E4DA4C68}" type="presParOf" srcId="{4F18C338-0224-4C26-BD9C-C0B4D832DAE2}" destId="{1B9FEACD-45CE-4798-A1BD-345C5A8FF04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C0DA3C-2F8A-44AF-9585-CEAE55B8B80F}">
      <dsp:nvSpPr>
        <dsp:cNvPr id="0" name=""/>
        <dsp:cNvSpPr/>
      </dsp:nvSpPr>
      <dsp:spPr>
        <a:xfrm rot="5400000">
          <a:off x="-176410" y="178091"/>
          <a:ext cx="1176072" cy="823251"/>
        </a:xfrm>
        <a:prstGeom prst="chevron">
          <a:avLst/>
        </a:prstGeom>
        <a:solidFill>
          <a:srgbClr val="354483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60%</a:t>
          </a:r>
        </a:p>
      </dsp:txBody>
      <dsp:txXfrm rot="-5400000">
        <a:off x="1" y="413307"/>
        <a:ext cx="823251" cy="352821"/>
      </dsp:txXfrm>
    </dsp:sp>
    <dsp:sp modelId="{D910D43C-3DE3-4321-A960-8E5229608CC7}">
      <dsp:nvSpPr>
        <dsp:cNvPr id="0" name=""/>
        <dsp:cNvSpPr/>
      </dsp:nvSpPr>
      <dsp:spPr>
        <a:xfrm rot="5400000">
          <a:off x="4758293" y="-3933362"/>
          <a:ext cx="764447" cy="86345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rgbClr val="354483"/>
              </a:solidFill>
            </a:rPr>
            <a:t>лобовое сопротивление, связанное с разностью давлений спереди и сзади движущегося автомобиля</a:t>
          </a:r>
        </a:p>
      </dsp:txBody>
      <dsp:txXfrm rot="-5400000">
        <a:off x="823252" y="38996"/>
        <a:ext cx="8597214" cy="689813"/>
      </dsp:txXfrm>
    </dsp:sp>
    <dsp:sp modelId="{2D4438F2-1934-4A5C-9C36-960B0748BABA}">
      <dsp:nvSpPr>
        <dsp:cNvPr id="0" name=""/>
        <dsp:cNvSpPr/>
      </dsp:nvSpPr>
      <dsp:spPr>
        <a:xfrm rot="5400000">
          <a:off x="-176410" y="1151834"/>
          <a:ext cx="1176072" cy="823251"/>
        </a:xfrm>
        <a:prstGeom prst="chevron">
          <a:avLst/>
        </a:prstGeom>
        <a:solidFill>
          <a:srgbClr val="354483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12-18%</a:t>
          </a:r>
        </a:p>
      </dsp:txBody>
      <dsp:txXfrm rot="-5400000">
        <a:off x="1" y="1387050"/>
        <a:ext cx="823251" cy="352821"/>
      </dsp:txXfrm>
    </dsp:sp>
    <dsp:sp modelId="{49711EFB-94CD-48AF-93D8-13F8200F761D}">
      <dsp:nvSpPr>
        <dsp:cNvPr id="0" name=""/>
        <dsp:cNvSpPr/>
      </dsp:nvSpPr>
      <dsp:spPr>
        <a:xfrm rot="5400000">
          <a:off x="4758293" y="-2873553"/>
          <a:ext cx="764447" cy="86345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rgbClr val="354483"/>
              </a:solidFill>
            </a:rPr>
            <a:t>сопротивления, создаваемые выступающими частями</a:t>
          </a:r>
        </a:p>
      </dsp:txBody>
      <dsp:txXfrm rot="-5400000">
        <a:off x="823252" y="1098805"/>
        <a:ext cx="8597214" cy="689813"/>
      </dsp:txXfrm>
    </dsp:sp>
    <dsp:sp modelId="{A46AD26C-D16E-4DC0-9E70-3F1AA6313325}">
      <dsp:nvSpPr>
        <dsp:cNvPr id="0" name=""/>
        <dsp:cNvSpPr/>
      </dsp:nvSpPr>
      <dsp:spPr>
        <a:xfrm rot="5400000">
          <a:off x="-176410" y="2168622"/>
          <a:ext cx="1176072" cy="823251"/>
        </a:xfrm>
        <a:prstGeom prst="chevron">
          <a:avLst/>
        </a:prstGeom>
        <a:solidFill>
          <a:srgbClr val="354483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10-15%</a:t>
          </a:r>
        </a:p>
      </dsp:txBody>
      <dsp:txXfrm rot="-5400000">
        <a:off x="1" y="2403838"/>
        <a:ext cx="823251" cy="352821"/>
      </dsp:txXfrm>
    </dsp:sp>
    <dsp:sp modelId="{FA1363B3-50CC-4EC7-9F0C-0CDD9E62CE73}">
      <dsp:nvSpPr>
        <dsp:cNvPr id="0" name=""/>
        <dsp:cNvSpPr/>
      </dsp:nvSpPr>
      <dsp:spPr>
        <a:xfrm rot="5400000">
          <a:off x="4758293" y="-1813745"/>
          <a:ext cx="764447" cy="86345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rgbClr val="354483"/>
              </a:solidFill>
            </a:rPr>
            <a:t>сопротивление, возникающее при прохождении воздуха через радиатор и подкапотное пространство</a:t>
          </a:r>
        </a:p>
      </dsp:txBody>
      <dsp:txXfrm rot="-5400000">
        <a:off x="823252" y="2158613"/>
        <a:ext cx="8597214" cy="689813"/>
      </dsp:txXfrm>
    </dsp:sp>
    <dsp:sp modelId="{ACF0B21C-3893-47DC-BF8F-E6BDEB572BA5}">
      <dsp:nvSpPr>
        <dsp:cNvPr id="0" name=""/>
        <dsp:cNvSpPr/>
      </dsp:nvSpPr>
      <dsp:spPr>
        <a:xfrm rot="5400000">
          <a:off x="-165651" y="3196159"/>
          <a:ext cx="1176072" cy="823251"/>
        </a:xfrm>
        <a:prstGeom prst="chevron">
          <a:avLst/>
        </a:prstGeom>
        <a:solidFill>
          <a:srgbClr val="354483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bg1"/>
              </a:solidFill>
            </a:rPr>
            <a:t>5-10%</a:t>
          </a:r>
        </a:p>
      </dsp:txBody>
      <dsp:txXfrm rot="-5400000">
        <a:off x="10760" y="3431375"/>
        <a:ext cx="823251" cy="352821"/>
      </dsp:txXfrm>
    </dsp:sp>
    <dsp:sp modelId="{838C03FF-5D35-414D-B025-DCFFFA796816}">
      <dsp:nvSpPr>
        <dsp:cNvPr id="0" name=""/>
        <dsp:cNvSpPr/>
      </dsp:nvSpPr>
      <dsp:spPr>
        <a:xfrm rot="5400000">
          <a:off x="4758293" y="-753936"/>
          <a:ext cx="764447" cy="86345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rgbClr val="354483"/>
              </a:solidFill>
            </a:rPr>
            <a:t>трения наружных поверхностей о прилегающие слои воздуха</a:t>
          </a:r>
        </a:p>
      </dsp:txBody>
      <dsp:txXfrm rot="-5400000">
        <a:off x="823252" y="3218422"/>
        <a:ext cx="8597214" cy="689813"/>
      </dsp:txXfrm>
    </dsp:sp>
    <dsp:sp modelId="{407D9B21-8C19-4B28-92BF-A58AD2F2825A}">
      <dsp:nvSpPr>
        <dsp:cNvPr id="0" name=""/>
        <dsp:cNvSpPr/>
      </dsp:nvSpPr>
      <dsp:spPr>
        <a:xfrm rot="5400000">
          <a:off x="-165651" y="4223684"/>
          <a:ext cx="1176072" cy="823251"/>
        </a:xfrm>
        <a:prstGeom prst="chevron">
          <a:avLst/>
        </a:prstGeom>
        <a:solidFill>
          <a:srgbClr val="354483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bg1"/>
              </a:solidFill>
            </a:rPr>
            <a:t>5-8%</a:t>
          </a:r>
        </a:p>
      </dsp:txBody>
      <dsp:txXfrm rot="-5400000">
        <a:off x="10760" y="4458900"/>
        <a:ext cx="823251" cy="352821"/>
      </dsp:txXfrm>
    </dsp:sp>
    <dsp:sp modelId="{1B9FEACD-45CE-4798-A1BD-345C5A8FF044}">
      <dsp:nvSpPr>
        <dsp:cNvPr id="0" name=""/>
        <dsp:cNvSpPr/>
      </dsp:nvSpPr>
      <dsp:spPr>
        <a:xfrm rot="5400000">
          <a:off x="4758293" y="305871"/>
          <a:ext cx="764447" cy="86345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rgbClr val="354483"/>
              </a:solidFill>
            </a:rPr>
            <a:t>сопротивления, связанного с разностью давлений сверху и снизу автомобиля</a:t>
          </a:r>
        </a:p>
      </dsp:txBody>
      <dsp:txXfrm rot="-5400000">
        <a:off x="823252" y="4278230"/>
        <a:ext cx="8597214" cy="6898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2948FA-6F80-4DEA-9B26-BFFCD54C72D6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9F60E-E055-4CF3-BD7F-DE1876E542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230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C2FA62-6953-4AA3-9C4E-0B9BF81DD2DE}" type="slidenum">
              <a:rPr lang="ru-RU" altLang="ru-RU" smtClean="0"/>
              <a:pPr/>
              <a:t>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18788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9F60E-E055-4CF3-BD7F-DE1876E542FD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9636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21E72-35C1-4BA4-817C-E07F42120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491473-32B4-4686-8D1E-0E39E2DE13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5A80A8-6D79-4505-BF14-5D492C60F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B5092D-FAF8-4146-A049-92D392F36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5D69A0-D8FB-4DAE-BB51-ABC5F7E67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553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662FE7-C0B9-4724-8CBE-374DD694C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8125FB3-9E26-4C2B-AF69-07907251E5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E92A26-0697-4052-8D82-294941CA1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B6B3F1-0B8C-47B1-BF76-7217C11D8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05DFFD-EFF0-43E7-BF1C-38DFC1611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76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9D6082-965C-4BD4-B09F-090D70CC3A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E9B968-BDB8-42D2-B5FC-9F9E4D5F3B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E8948B-E2E6-4504-91B5-75465FBB2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13463F-2F95-4E7D-B7DF-7337C1A66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0052BA-134F-4100-82AC-ABE801E46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549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779163-54DF-4C69-B961-9DB9DBF44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078364-7C15-4E41-AB9F-F1704556F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77EB84-0077-4C7C-B08E-5D0059C76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0B8B2D-E044-4C9E-A8E5-00F67FA2F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44DBDB-4C77-4FE0-AAA9-4CF286A2A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43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5129A4-3BF0-44F6-AE42-B3D93F17E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61CD2C-CE64-4FC1-A562-78B636AB34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571EC5-E8D9-43EA-A020-63183C6C6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9F2BEB-1015-4D4C-8DDA-4102C6A4E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7A0F7C-356D-4C8B-8A85-E3BF52A87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73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D14EEF-1598-48F8-950C-0097B4DFC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552A3F-8AD8-4250-9B46-7DAB99C5EE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A07EF9-51AF-4688-BEED-45DE514CB9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D65847-AA7E-4B82-B073-FF5F90ADF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D4D5B9-A81C-42E5-9BB9-F3BEAA582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713D21-E280-4D08-B34E-DD7ADFFCB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89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0D94B6-022C-44FA-874E-2AA3700D2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3C1A0E-67F4-4B41-B2E9-B09DFFD4C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5AC1185-DFC5-43BF-9DFD-0E5E14116D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55D1252-B015-4FD1-9905-CD0EE8ED88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4BB3B22-7257-4085-AFAF-0721A2D28E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704792E-BA66-4AE8-BE56-8B77014D4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3CDF21D-4C72-4220-8120-0D0E4A484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ED58705-5436-452F-8F0C-4408CDE39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65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AEB35A-17F0-4692-9F32-D3052B389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D1ED82A-DE2B-47F5-B279-3417B0534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BB40BDF-E4D6-476E-B61A-A0B2DEFE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FC0048-1127-456D-8D0D-4D3CE367B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125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0A71CD0-B660-480B-A191-B2D7C3F85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9E1ECC4-9797-4E86-B170-109DC1037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5D63E0-00CE-45DA-95D9-EBCF24D7A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99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E4AC4-FD26-4045-A64B-5E7A180F6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95CB44-CA5F-4DC7-BE3E-0ADB12110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8204CC-B8A7-45C1-90E0-D2F7FB57E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E96EB5-30CB-4835-BB38-DAEF12937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ADD950-B21A-4992-B89A-A60AAF422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077BFA-3790-4CB2-AD89-F193472FE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438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FD69C-46B6-4C63-8E2F-F089100F8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D2745F9-C5D4-4790-BEC3-DFDB841803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DDFD87-2C63-4DC4-8259-2C95D51CCC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B41D27-7E9A-45B9-885F-D27A7FC58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99A5-70E2-4F55-8685-92960D270A95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520131-D24C-47FF-B3E4-153006DC2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CE4EB9-270B-463E-B0DE-3C5B050AD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212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57F9A-C486-45FF-A2B3-C0D5AD498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538978-EC35-492E-B9CC-E5EC0F0C7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5C76F9-5AFB-49E8-B0E7-7CEA0AC42B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299A5-70E2-4F55-8685-92960D270A95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3B839C-256E-4793-B25B-B0CBD3DF9A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D3079F-D5FA-4BD4-A87B-D7A98372B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80F52-E359-40DD-8945-B71A29BBAFE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4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533649" y="3301462"/>
            <a:ext cx="7124700" cy="954107"/>
          </a:xfrm>
        </p:spPr>
        <p:txBody>
          <a:bodyPr rtlCol="0" anchor="ctr">
            <a:norm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altLang="ru-RU" sz="32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УРАВНЕНИЕ ДВИЖЕНИЯ АВТОМОБИЛЯ</a:t>
            </a:r>
            <a:endParaRPr lang="ru-RU" altLang="ru-RU" sz="7200" dirty="0">
              <a:solidFill>
                <a:srgbClr val="1F284C"/>
              </a:solidFill>
              <a:latin typeface="PF Centro Slab Pro Black" panose="02000505000000020004" pitchFamily="50" charset="0"/>
              <a:cs typeface="Times New Roman" panose="02020603050405020304" pitchFamily="18" charset="0"/>
            </a:endParaRPr>
          </a:p>
        </p:txBody>
      </p:sp>
      <p:sp>
        <p:nvSpPr>
          <p:cNvPr id="22531" name="Rectangle 6"/>
          <p:cNvSpPr txBox="1">
            <a:spLocks noChangeArrowheads="1"/>
          </p:cNvSpPr>
          <p:nvPr/>
        </p:nvSpPr>
        <p:spPr bwMode="auto">
          <a:xfrm>
            <a:off x="4096703" y="4517857"/>
            <a:ext cx="7581900" cy="16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200150" indent="-2857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543050" indent="-1714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00250" indent="-171450" defTabSz="4572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4574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146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3718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29050" indent="-17145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Лектор: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к.т.н., доцент кафедры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Эксплуатация и организация 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движения автотранспорта</a:t>
            </a:r>
          </a:p>
          <a:p>
            <a:pPr algn="r" eaLnBrk="1" hangingPunct="1">
              <a:spcBef>
                <a:spcPct val="0"/>
              </a:spcBef>
              <a:buSzPct val="115000"/>
              <a:buFont typeface="Arial" panose="020B0604020202020204" pitchFamily="34" charset="0"/>
              <a:buNone/>
            </a:pPr>
            <a:r>
              <a:rPr lang="ru-RU" altLang="ru-RU" sz="2000" i="1" dirty="0">
                <a:solidFill>
                  <a:srgbClr val="1F284C"/>
                </a:solidFill>
                <a:latin typeface="+mn-lt"/>
                <a:cs typeface="Times New Roman" panose="02020603050405020304" pitchFamily="18" charset="0"/>
              </a:rPr>
              <a:t>Новописный Е.А.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CC7276D-37BF-4F75-8031-A1CCEE041BE7}"/>
              </a:ext>
            </a:extLst>
          </p:cNvPr>
          <p:cNvSpPr/>
          <p:nvPr/>
        </p:nvSpPr>
        <p:spPr>
          <a:xfrm>
            <a:off x="260191" y="970280"/>
            <a:ext cx="82172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1F284C"/>
                </a:solidFill>
                <a:latin typeface="PF Agora Slab Pro UltraBlack" panose="02000507000000020003" pitchFamily="2" charset="0"/>
                <a:cs typeface="Times New Roman" panose="02020603050405020304" pitchFamily="18" charset="0"/>
              </a:rPr>
              <a:t>БЕЗОПАСНОСТЬ ТРАНСПОРТНЫХ СРЕДСТВ</a:t>
            </a:r>
          </a:p>
          <a:p>
            <a:r>
              <a:rPr lang="ru-RU" dirty="0">
                <a:solidFill>
                  <a:srgbClr val="1F284C"/>
                </a:solidFill>
                <a:cs typeface="Times New Roman" panose="02020603050405020304" pitchFamily="18" charset="0"/>
              </a:rPr>
              <a:t>МОДУЛЬ № 2</a:t>
            </a:r>
            <a:endParaRPr lang="ru-RU" dirty="0">
              <a:solidFill>
                <a:srgbClr val="1F284C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B94BAB4-D68D-4A9C-B187-DE0C46BD8265}"/>
              </a:ext>
            </a:extLst>
          </p:cNvPr>
          <p:cNvSpPr/>
          <p:nvPr/>
        </p:nvSpPr>
        <p:spPr>
          <a:xfrm>
            <a:off x="2082484" y="2117928"/>
            <a:ext cx="7960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Лекция для студентов заочной формы обучения </a:t>
            </a:r>
          </a:p>
          <a:p>
            <a:pPr algn="ctr"/>
            <a:r>
              <a:rPr lang="ru-RU" altLang="ru-RU" sz="20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с применением дистанционных технологий на тему: </a:t>
            </a:r>
            <a:endParaRPr lang="ru-RU" sz="2000" i="1" dirty="0">
              <a:solidFill>
                <a:srgbClr val="1F284C"/>
              </a:solidFill>
              <a:latin typeface="PF Centro Slab Pro Medium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64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1" y="689270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УРАВНЕНИЕ ДВИЖЕНИЯ АВТОМОБИЛЯ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/>
              <p:nvPr/>
            </p:nvSpPr>
            <p:spPr>
              <a:xfrm>
                <a:off x="913167" y="1088675"/>
                <a:ext cx="10365665" cy="5846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000" dirty="0">
                    <a:solidFill>
                      <a:srgbClr val="354483"/>
                    </a:solidFill>
                    <a:cs typeface="Times New Roman" panose="02020603050405020304" pitchFamily="18" charset="0"/>
                  </a:rPr>
                  <a:t>Уравнение движения автомобиля связывает движущие силы с силами сопротивления движению: 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т</m:t>
                        </m:r>
                      </m:sub>
                    </m:sSub>
                    <m:r>
                      <a:rPr lang="ru-RU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и</m:t>
                        </m:r>
                      </m:sub>
                    </m:sSub>
                    <m:r>
                      <a:rPr lang="ru-RU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д</m:t>
                        </m:r>
                      </m:sub>
                    </m:sSub>
                    <m:r>
                      <a:rPr lang="ru-RU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ru-RU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=0</m:t>
                    </m:r>
                    <m:r>
                      <a:rPr lang="ru-RU" sz="2000" b="0" i="1" smtClean="0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dirty="0">
                  <a:solidFill>
                    <a:srgbClr val="344280"/>
                  </a:solidFill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000" dirty="0">
                    <a:solidFill>
                      <a:srgbClr val="344280"/>
                    </a:solidFill>
                    <a:cs typeface="Times New Roman" panose="02020603050405020304" pitchFamily="18" charset="0"/>
                  </a:rPr>
                  <a:t>Приведённая сила инерции автомобиля пропорциональна его ускорению j:</a:t>
                </a: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и</m:t>
                          </m:r>
                        </m:sub>
                      </m:sSub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вр</m:t>
                          </m:r>
                        </m:sub>
                      </m:sSub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sz="2000" dirty="0">
                  <a:solidFill>
                    <a:srgbClr val="344280"/>
                  </a:solidFill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000" dirty="0">
                    <a:solidFill>
                      <a:srgbClr val="344280"/>
                    </a:solidFill>
                  </a:rPr>
                  <a:t>где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вр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44280"/>
                    </a:solidFill>
                  </a:rPr>
                  <a:t> - коэффициент учёта вращающихся масс, определяемый по эмпирическому выражению:			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вр</m:t>
                        </m:r>
                      </m:sub>
                    </m:sSub>
                    <m:r>
                      <a:rPr lang="ru-RU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=1+</m:t>
                    </m:r>
                    <m:d>
                      <m:d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∙</m:t>
                        </m:r>
                        <m:sSubSup>
                          <m:sSubSup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к</m:t>
                            </m:r>
                          </m:sub>
                          <m:sup>
                            <m: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ru-RU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f>
                      <m:f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а</m:t>
                            </m:r>
                          </m:sub>
                        </m:sSub>
                      </m:num>
                      <m:den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  <m:r>
                      <a:rPr lang="ru-RU" sz="2000" b="0" i="1" smtClean="0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endParaRPr lang="ru-RU" sz="2000" dirty="0">
                  <a:solidFill>
                    <a:srgbClr val="344280"/>
                  </a:solidFill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000" dirty="0">
                    <a:solidFill>
                      <a:srgbClr val="344280"/>
                    </a:solidFill>
                  </a:rPr>
                  <a:t>где </a:t>
                </a:r>
                <a:r>
                  <a:rPr lang="ru-RU" sz="2000" i="1" dirty="0">
                    <a:solidFill>
                      <a:srgbClr val="344280"/>
                    </a:solidFill>
                  </a:rPr>
                  <a:t>δ</a:t>
                </a:r>
                <a:r>
                  <a:rPr lang="ru-RU" sz="2000" baseline="-25000" dirty="0">
                    <a:solidFill>
                      <a:srgbClr val="344280"/>
                    </a:solidFill>
                  </a:rPr>
                  <a:t>1</a:t>
                </a:r>
                <a:r>
                  <a:rPr lang="ru-RU" sz="2000" dirty="0">
                    <a:solidFill>
                      <a:srgbClr val="344280"/>
                    </a:solidFill>
                  </a:rPr>
                  <a:t>=0,04-0,06, </a:t>
                </a:r>
                <a:r>
                  <a:rPr lang="ru-RU" sz="2000" i="1" dirty="0">
                    <a:solidFill>
                      <a:srgbClr val="344280"/>
                    </a:solidFill>
                  </a:rPr>
                  <a:t>δ</a:t>
                </a:r>
                <a:r>
                  <a:rPr lang="ru-RU" sz="2000" baseline="-25000" dirty="0">
                    <a:solidFill>
                      <a:srgbClr val="344280"/>
                    </a:solidFill>
                  </a:rPr>
                  <a:t>2</a:t>
                </a:r>
                <a:r>
                  <a:rPr lang="ru-RU" sz="2000" dirty="0">
                    <a:solidFill>
                      <a:srgbClr val="344280"/>
                    </a:solidFill>
                  </a:rPr>
                  <a:t>=0,03-0,05, </a:t>
                </a:r>
                <a:r>
                  <a:rPr lang="ru-RU" sz="2000" i="1" dirty="0">
                    <a:solidFill>
                      <a:srgbClr val="344280"/>
                    </a:solidFill>
                  </a:rPr>
                  <a:t>m</a:t>
                </a:r>
                <a:r>
                  <a:rPr lang="ru-RU" sz="2000" baseline="-25000" dirty="0">
                    <a:solidFill>
                      <a:srgbClr val="344280"/>
                    </a:solidFill>
                  </a:rPr>
                  <a:t>a</a:t>
                </a:r>
                <a:r>
                  <a:rPr lang="ru-RU" sz="2000" dirty="0">
                    <a:solidFill>
                      <a:srgbClr val="344280"/>
                    </a:solidFill>
                  </a:rPr>
                  <a:t> - масса автомобиля с полной нагрузкой, </a:t>
                </a:r>
                <a:r>
                  <a:rPr lang="en-US" sz="2000" i="1" dirty="0">
                    <a:solidFill>
                      <a:srgbClr val="344280"/>
                    </a:solidFill>
                  </a:rPr>
                  <a:t>m</a:t>
                </a:r>
                <a:r>
                  <a:rPr lang="ru-RU" sz="2000" dirty="0">
                    <a:solidFill>
                      <a:srgbClr val="344280"/>
                    </a:solidFill>
                  </a:rPr>
                  <a:t> - масса автомобиля с заданной нагрузкой, </a:t>
                </a:r>
                <a:r>
                  <a:rPr lang="ru-RU" sz="2000" i="1" dirty="0">
                    <a:solidFill>
                      <a:srgbClr val="344280"/>
                    </a:solidFill>
                  </a:rPr>
                  <a:t>i</a:t>
                </a:r>
                <a:r>
                  <a:rPr lang="ru-RU" sz="2000" baseline="-25000" dirty="0">
                    <a:solidFill>
                      <a:srgbClr val="344280"/>
                    </a:solidFill>
                  </a:rPr>
                  <a:t>к</a:t>
                </a:r>
                <a:r>
                  <a:rPr lang="ru-RU" sz="2000" dirty="0">
                    <a:solidFill>
                      <a:srgbClr val="344280"/>
                    </a:solidFill>
                  </a:rPr>
                  <a:t> - передаточное число коробки передач.</a:t>
                </a: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000" dirty="0">
                    <a:solidFill>
                      <a:srgbClr val="344280"/>
                    </a:solidFill>
                    <a:cs typeface="Times New Roman" panose="02020603050405020304" pitchFamily="18" charset="0"/>
                  </a:rPr>
                  <a:t>С учётом ранее найденных формул уравнение движения автомобиля в развёрнутом виде может быть представлено:</a:t>
                </a:r>
                <a:endParaRPr lang="ru-RU" sz="2000" b="0" i="0" dirty="0">
                  <a:solidFill>
                    <a:srgbClr val="344280"/>
                  </a:solidFill>
                  <a:latin typeface="Cambria Math" panose="020405030504060302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0" smtClean="0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ru-RU" sz="2000" i="1" smtClean="0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тр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𝜂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вр</m:t>
                          </m:r>
                        </m:sub>
                      </m:sSub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𝜓</m:t>
                      </m:r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в</m:t>
                          </m:r>
                        </m:sub>
                      </m:sSub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=0.</m:t>
                      </m:r>
                    </m:oMath>
                  </m:oMathPara>
                </a14:m>
                <a:endParaRPr lang="ru-RU" sz="2000" dirty="0">
                  <a:solidFill>
                    <a:srgbClr val="354483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167" y="1088675"/>
                <a:ext cx="10365665" cy="5846601"/>
              </a:xfrm>
              <a:prstGeom prst="rect">
                <a:avLst/>
              </a:prstGeom>
              <a:blipFill>
                <a:blip r:embed="rId2"/>
                <a:stretch>
                  <a:fillRect l="-647" r="-5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182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1" y="689270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МАКСИМАЛЬНАЯ СКОРОСТЬ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/>
              <p:nvPr/>
            </p:nvSpPr>
            <p:spPr>
              <a:xfrm>
                <a:off x="869688" y="1166121"/>
                <a:ext cx="10511903" cy="56918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ru-RU" sz="2000" dirty="0">
                    <a:solidFill>
                      <a:srgbClr val="344280"/>
                    </a:solidFill>
                  </a:rPr>
                  <a:t>Переход к более привычной размерности скорости </a:t>
                </a:r>
                <a:r>
                  <a:rPr lang="en-US" sz="2000" dirty="0">
                    <a:solidFill>
                      <a:srgbClr val="344280"/>
                    </a:solidFill>
                  </a:rPr>
                  <a:t>𝑣</a:t>
                </a:r>
                <a:r>
                  <a:rPr lang="ru-RU" sz="2000" baseline="-25000" dirty="0">
                    <a:solidFill>
                      <a:srgbClr val="344280"/>
                    </a:solidFill>
                  </a:rPr>
                  <a:t>a</a:t>
                </a:r>
                <a:r>
                  <a:rPr lang="ru-RU" sz="2000" dirty="0">
                    <a:solidFill>
                      <a:srgbClr val="344280"/>
                    </a:solidFill>
                  </a:rPr>
                  <a:t>, км/ч, даёт:</a:t>
                </a:r>
                <a:endParaRPr lang="en-US" sz="2000" dirty="0">
                  <a:solidFill>
                    <a:srgbClr val="344280"/>
                  </a:solidFill>
                </a:endParaRPr>
              </a:p>
              <a:p>
                <a:pPr algn="just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а</m:t>
                          </m:r>
                        </m:sub>
                      </m:sSub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=3,6∙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3,6∙</m:t>
                          </m:r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30∙</m:t>
                          </m:r>
                          <m:sSub>
                            <m:sSub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тр</m:t>
                              </m:r>
                            </m:sub>
                          </m:sSub>
                        </m:den>
                      </m:f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=0,377∙</m:t>
                      </m:r>
                      <m:f>
                        <m:f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sSub>
                            <m:sSub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тр</m:t>
                              </m:r>
                            </m:sub>
                          </m:sSub>
                        </m:den>
                      </m:f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000" dirty="0">
                  <a:solidFill>
                    <a:srgbClr val="344280"/>
                  </a:solidFill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ru-RU" sz="2000" dirty="0">
                    <a:solidFill>
                      <a:srgbClr val="344280"/>
                    </a:solidFill>
                  </a:rPr>
                  <a:t>Эффективный крутящий момент можно записать как: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f>
                      <m:f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ru-RU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dirty="0">
                  <a:solidFill>
                    <a:srgbClr val="344280"/>
                  </a:solidFill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ru-RU" sz="2000" dirty="0">
                    <a:solidFill>
                      <a:srgbClr val="344280"/>
                    </a:solidFill>
                  </a:rPr>
                  <a:t>Т.к. величину </a:t>
                </a:r>
                <a:r>
                  <a:rPr lang="en-US" sz="2000" i="1" dirty="0">
                    <a:solidFill>
                      <a:srgbClr val="344280"/>
                    </a:solidFill>
                  </a:rPr>
                  <a:t>P</a:t>
                </a:r>
                <a:r>
                  <a:rPr lang="en-US" sz="2000" baseline="-25000" dirty="0">
                    <a:solidFill>
                      <a:srgbClr val="344280"/>
                    </a:solidFill>
                  </a:rPr>
                  <a:t>e</a:t>
                </a:r>
                <a:r>
                  <a:rPr lang="ru-RU" sz="2000" dirty="0">
                    <a:solidFill>
                      <a:srgbClr val="344280"/>
                    </a:solidFill>
                  </a:rPr>
                  <a:t> принято рассчитывать по формуле С.Р. Лейдермана, и выразив:</a:t>
                </a:r>
              </a:p>
              <a:p>
                <a:pPr algn="just"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000" i="1" smtClean="0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тр</m:t>
                            </m:r>
                          </m:sub>
                        </m:sSub>
                      </m:num>
                      <m:den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0,377∙</m:t>
                        </m:r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ru-RU" sz="2000" dirty="0">
                    <a:solidFill>
                      <a:srgbClr val="344280"/>
                    </a:solidFill>
                  </a:rPr>
                  <a:t>  получим:  </a:t>
                </a:r>
                <a14:m>
                  <m:oMath xmlns:m="http://schemas.openxmlformats.org/officeDocument/2006/math">
                    <m:r>
                      <a:rPr lang="ru-RU" sz="2000" b="0" i="0" smtClean="0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ru-RU" sz="2000" i="1" smtClean="0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den>
                    </m:f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sSub>
                              <m:sSub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den>
                        </m:f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num>
                          <m:den>
                            <m:sSubSup>
                              <m:sSubSup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  <m:sup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а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∙</m:t>
                            </m:r>
                            <m:sSup>
                              <m:sSup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bSup>
                              <m:sSubSup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  <m:sup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bSup>
                          </m:den>
                        </m:f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∙</m:t>
                        </m:r>
                        <m:sSubSup>
                          <m:sSubSup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а</m:t>
                            </m:r>
                          </m:sub>
                          <m:sup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d>
                    <m:r>
                      <a:rPr lang="ru-RU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dirty="0">
                  <a:solidFill>
                    <a:srgbClr val="344280"/>
                  </a:solidFill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ru-RU" sz="2000" dirty="0">
                    <a:solidFill>
                      <a:srgbClr val="344280"/>
                    </a:solidFill>
                  </a:rPr>
                  <a:t>Таким образом, развёрнутое уравнение движения автомобиля примет вид: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30∙</m:t>
                          </m:r>
                          <m:sSub>
                            <m:sSub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тр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𝜂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ru-RU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den>
                          </m:f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num>
                            <m:den>
                              <m:sSubSup>
                                <m:sSubSupPr>
                                  <m:ctrlPr>
                                    <a:rPr lang="ru-RU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  <m:sup>
                                  <m:r>
                                    <a:rPr lang="en-US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den>
                          </m:f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а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p>
                                <m:sSupPr>
                                  <m:ctrlPr>
                                    <a:rPr lang="ru-RU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bSup>
                                <m:sSubSupPr>
                                  <m:ctrlPr>
                                    <a:rPr lang="ru-RU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  <m:sup>
                                  <m:r>
                                    <a:rPr lang="en-US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bSup>
                            </m:den>
                          </m:f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sSubSup>
                            <m:sSubSup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а</m:t>
                              </m:r>
                            </m:sub>
                            <m:sup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вр</m:t>
                          </m:r>
                        </m:sub>
                      </m:sSub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𝜓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в</m:t>
                          </m:r>
                        </m:sub>
                      </m:sSub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а</m:t>
                              </m:r>
                            </m:sub>
                            <m:sup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den>
                      </m:f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ru-RU" sz="2000" dirty="0">
                  <a:solidFill>
                    <a:srgbClr val="344280"/>
                  </a:solidFill>
                </a:endParaRPr>
              </a:p>
              <a:p>
                <a:r>
                  <a:rPr lang="ru-RU" sz="2000" dirty="0">
                    <a:solidFill>
                      <a:srgbClr val="344280"/>
                    </a:solidFill>
                  </a:rPr>
                  <a:t>После группировки членов с одинаковыми степенями при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44280"/>
                    </a:solidFill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Sup>
                        <m:sSubSup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а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а</m:t>
                          </m:r>
                        </m:sub>
                      </m:sSub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вр</m:t>
                          </m:r>
                        </m:sub>
                      </m:sSub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  <m:r>
                        <a:rPr lang="ru-RU" sz="2000" b="0" i="1" smtClean="0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ru-RU" sz="2000" dirty="0">
                  <a:solidFill>
                    <a:srgbClr val="344280"/>
                  </a:solidFill>
                </a:endParaRPr>
              </a:p>
              <a:p>
                <a:r>
                  <a:rPr lang="ru-RU" sz="2000" dirty="0">
                    <a:solidFill>
                      <a:srgbClr val="344280"/>
                    </a:solidFill>
                  </a:rPr>
                  <a:t>Поскольку при разгоне при </a:t>
                </a:r>
                <a:r>
                  <a:rPr lang="en-US" sz="2000" i="1" dirty="0">
                    <a:solidFill>
                      <a:srgbClr val="344280"/>
                    </a:solidFill>
                  </a:rPr>
                  <a:t>j</a:t>
                </a:r>
                <a:r>
                  <a:rPr lang="ru-RU" sz="2000" dirty="0">
                    <a:solidFill>
                      <a:srgbClr val="344280"/>
                    </a:solidFill>
                  </a:rPr>
                  <a:t>=0, </a:t>
                </a:r>
                <a:r>
                  <a:rPr lang="en-US" sz="2000" dirty="0">
                    <a:solidFill>
                      <a:srgbClr val="344280"/>
                    </a:solidFill>
                  </a:rPr>
                  <a:t>𝑣</a:t>
                </a:r>
                <a:r>
                  <a:rPr lang="ru-RU" sz="2000" baseline="-25000" dirty="0">
                    <a:solidFill>
                      <a:srgbClr val="344280"/>
                    </a:solidFill>
                  </a:rPr>
                  <a:t>а</a:t>
                </a:r>
                <a:r>
                  <a:rPr lang="ru-RU" sz="2000" dirty="0">
                    <a:solidFill>
                      <a:srgbClr val="344280"/>
                    </a:solidFill>
                  </a:rPr>
                  <a:t>=</a:t>
                </a:r>
                <a:r>
                  <a:rPr lang="en-US" sz="2000" dirty="0">
                    <a:solidFill>
                      <a:srgbClr val="344280"/>
                    </a:solidFill>
                  </a:rPr>
                  <a:t> 𝑣</a:t>
                </a:r>
                <a:r>
                  <a:rPr lang="en-US" sz="2000" i="1" baseline="-25000" dirty="0">
                    <a:solidFill>
                      <a:srgbClr val="344280"/>
                    </a:solidFill>
                  </a:rPr>
                  <a:t>max</a:t>
                </a:r>
                <a:r>
                  <a:rPr lang="ru-RU" sz="2000" dirty="0">
                    <a:solidFill>
                      <a:srgbClr val="344280"/>
                    </a:solidFill>
                  </a:rPr>
                  <a:t>, уравнение будет представлено в виде: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Sup>
                        <m:sSubSup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=0,</m:t>
                      </m:r>
                    </m:oMath>
                  </m:oMathPara>
                </a14:m>
                <a:endParaRPr lang="ru-RU" sz="2000" dirty="0">
                  <a:solidFill>
                    <a:srgbClr val="344280"/>
                  </a:solidFill>
                </a:endParaRPr>
              </a:p>
              <a:p>
                <a:r>
                  <a:rPr lang="ru-RU" sz="2000" dirty="0">
                    <a:solidFill>
                      <a:srgbClr val="344280"/>
                    </a:solidFill>
                  </a:rPr>
                  <a:t>а решение его будет: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ru-RU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34428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+4∙</m:t>
                              </m:r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rad>
                        </m:num>
                        <m:den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2∙</m:t>
                          </m:r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den>
                      </m:f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ru-RU" sz="2000" dirty="0">
                  <a:solidFill>
                    <a:srgbClr val="344280"/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688" y="1166121"/>
                <a:ext cx="10511903" cy="5691879"/>
              </a:xfrm>
              <a:prstGeom prst="rect">
                <a:avLst/>
              </a:prstGeom>
              <a:blipFill>
                <a:blip r:embed="rId2"/>
                <a:stretch>
                  <a:fillRect l="-638" t="-7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805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1" y="689270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МАКСИМАЛЬНОЕ УСКОРЕНИЕ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/>
              <p:nvPr/>
            </p:nvSpPr>
            <p:spPr>
              <a:xfrm>
                <a:off x="869688" y="1166121"/>
                <a:ext cx="10511903" cy="54716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dirty="0">
                    <a:solidFill>
                      <a:srgbClr val="344280"/>
                    </a:solidFill>
                  </a:rPr>
                  <a:t>Если вернуться к развёрнутому уравнению движения автомобиля: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Sup>
                        <m:sSubSup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а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а</m:t>
                          </m:r>
                        </m:sub>
                      </m:sSub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вр</m:t>
                          </m:r>
                        </m:sub>
                      </m:sSub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  <m:r>
                        <a:rPr lang="ru-RU" sz="2000" b="0" i="1" smtClean="0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sz="2000" dirty="0">
                  <a:solidFill>
                    <a:srgbClr val="344280"/>
                  </a:solidFill>
                </a:endParaRPr>
              </a:p>
              <a:p>
                <a:r>
                  <a:rPr lang="ru-RU" sz="2000" dirty="0">
                    <a:solidFill>
                      <a:srgbClr val="344280"/>
                    </a:solidFill>
                  </a:rPr>
                  <a:t>где			 </a:t>
                </a:r>
                <a14:m>
                  <m:oMath xmlns:m="http://schemas.openxmlformats.org/officeDocument/2006/math">
                    <m:r>
                      <a:rPr lang="ru-RU" sz="2000" b="0" i="0" smtClean="0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{"/>
                        <m:endChr m:val=""/>
                        <m:ctrlPr>
                          <a:rPr lang="ru-RU" sz="2000" i="1" smtClean="0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30∙</m:t>
                                </m:r>
                                <m:sSub>
                                  <m:sSubPr>
                                    <m:ctrlPr>
                                      <a:rPr lang="ru-RU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  <m:sub>
                                    <m:r>
                                      <a:rPr lang="ru-RU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тр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𝜂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ru-RU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p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Sup>
                                  <m:sSubSupPr>
                                    <m:ctrlPr>
                                      <a:rPr lang="ru-RU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  <m:sup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bSup>
                              </m:den>
                            </m:f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𝑚𝑎𝑥</m:t>
                                </m:r>
                              </m:sub>
                            </m:sSub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ru-RU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в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13</m:t>
                                </m:r>
                              </m:den>
                            </m:f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30∙</m:t>
                                </m:r>
                                <m:sSub>
                                  <m:sSubPr>
                                    <m:ctrlPr>
                                      <a:rPr lang="ru-RU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  <m:sub>
                                    <m:r>
                                      <a:rPr lang="ru-RU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тр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𝜂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num>
                              <m:den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Sup>
                                  <m:sSubSupPr>
                                    <m:ctrlPr>
                                      <a:rPr lang="ru-RU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  <m:sup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den>
                            </m:f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𝑚𝑎𝑥</m:t>
                                </m:r>
                              </m:sub>
                            </m:sSub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30∙</m:t>
                                </m:r>
                                <m:sSub>
                                  <m:sSubPr>
                                    <m:ctrlPr>
                                      <a:rPr lang="ru-RU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  <m:sub>
                                    <m:r>
                                      <a:rPr lang="ru-RU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тр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𝜂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ru-RU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rgbClr val="3442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𝑚𝑎𝑥</m:t>
                                </m:r>
                              </m:sub>
                            </m:sSub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∙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𝜓</m:t>
                            </m:r>
                            <m:r>
                              <a:rPr lang="ru-RU" sz="2000" b="0" i="1" smtClean="0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ru-RU" sz="2000" dirty="0">
                  <a:solidFill>
                    <a:srgbClr val="344280"/>
                  </a:solidFill>
                </a:endParaRPr>
              </a:p>
              <a:p>
                <a:r>
                  <a:rPr lang="ru-RU" sz="2000" dirty="0">
                    <a:solidFill>
                      <a:srgbClr val="344280"/>
                    </a:solidFill>
                  </a:rPr>
                  <a:t>разрешив его относительно ускорения автомобиля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sz="2000" i="1" smtClean="0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вр</m:t>
                              </m:r>
                            </m:sub>
                          </m:sSub>
                        </m:den>
                      </m:f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sSubSup>
                            <m:sSubSup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а</m:t>
                              </m:r>
                            </m:sub>
                            <m:sup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ru-RU" sz="2000" i="1">
                                  <a:solidFill>
                                    <a:srgbClr val="344280"/>
                                  </a:solidFill>
                                  <a:latin typeface="Cambria Math" panose="02040503050406030204" pitchFamily="18" charset="0"/>
                                </a:rPr>
                                <m:t>а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d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sz="2000" dirty="0">
                  <a:solidFill>
                    <a:srgbClr val="344280"/>
                  </a:solidFill>
                </a:endParaRPr>
              </a:p>
              <a:p>
                <a:r>
                  <a:rPr lang="ru-RU" sz="2000" dirty="0">
                    <a:solidFill>
                      <a:srgbClr val="344280"/>
                    </a:solidFill>
                  </a:rPr>
                  <a:t>то с целью определения максимального ускорения автомобиля при его разгоне в заданных условиях можно последнее выражение исследовать на экстремум, продифференцировав правую часть по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44280"/>
                    </a:solidFill>
                  </a:rPr>
                  <a:t> и приравняв результат нулю: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−2∙</m:t>
                    </m:r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=0,</m:t>
                    </m:r>
                  </m:oMath>
                </a14:m>
                <a:r>
                  <a:rPr lang="ru-RU" sz="2000" dirty="0">
                    <a:solidFill>
                      <a:srgbClr val="344280"/>
                    </a:solidFill>
                  </a:rPr>
                  <a:t> откуда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num>
                      <m:den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2∙</m:t>
                        </m:r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dirty="0">
                  <a:solidFill>
                    <a:srgbClr val="344280"/>
                  </a:solidFill>
                </a:endParaRPr>
              </a:p>
              <a:p>
                <a:r>
                  <a:rPr lang="ru-RU" sz="2000" dirty="0">
                    <a:solidFill>
                      <a:srgbClr val="344280"/>
                    </a:solidFill>
                  </a:rPr>
                  <a:t>Полученное выражение характеризует скорость, соответствующую </a:t>
                </a:r>
                <a:r>
                  <a:rPr lang="en-US" sz="2000" i="1" dirty="0">
                    <a:solidFill>
                      <a:srgbClr val="344280"/>
                    </a:solidFill>
                  </a:rPr>
                  <a:t>j</a:t>
                </a:r>
                <a:r>
                  <a:rPr lang="en-US" sz="2000" i="1" baseline="-25000" dirty="0">
                    <a:solidFill>
                      <a:srgbClr val="344280"/>
                    </a:solidFill>
                  </a:rPr>
                  <a:t>max</a:t>
                </a:r>
                <a:r>
                  <a:rPr lang="ru-RU" sz="2000" dirty="0">
                    <a:solidFill>
                      <a:srgbClr val="344280"/>
                    </a:solidFill>
                  </a:rPr>
                  <a:t>, следовательно,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вр</m:t>
                            </m:r>
                          </m:sub>
                        </m:sSub>
                      </m:den>
                    </m:f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4∙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den>
                        </m:f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2∙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den>
                        </m:f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d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ru-RU" sz="2000" dirty="0">
                    <a:solidFill>
                      <a:srgbClr val="344280"/>
                    </a:solidFill>
                  </a:rPr>
                  <a:t> или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вр</m:t>
                            </m:r>
                          </m:sub>
                        </m:sSub>
                      </m:den>
                    </m:f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ru-RU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rgbClr val="34428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4∙</m:t>
                            </m:r>
                            <m:r>
                              <a:rPr lang="en-US" sz="2000" i="1">
                                <a:solidFill>
                                  <a:srgbClr val="344280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den>
                        </m:f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d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dirty="0">
                  <a:solidFill>
                    <a:srgbClr val="344280"/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08D64F3-D3F7-4184-83B3-8604E113D3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688" y="1166121"/>
                <a:ext cx="10511903" cy="5471691"/>
              </a:xfrm>
              <a:prstGeom prst="rect">
                <a:avLst/>
              </a:prstGeom>
              <a:blipFill>
                <a:blip r:embed="rId2"/>
                <a:stretch>
                  <a:fillRect l="-638" t="-5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621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1" y="909594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ПОДРОБНАЯ ИНФОРМАЦИЯ ПРЕДСТАВЛЕНА: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8973C67-BC58-4743-986D-16588BCB9629}"/>
              </a:ext>
            </a:extLst>
          </p:cNvPr>
          <p:cNvSpPr/>
          <p:nvPr/>
        </p:nvSpPr>
        <p:spPr>
          <a:xfrm>
            <a:off x="654023" y="1981241"/>
            <a:ext cx="1093223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1F284C"/>
                </a:solidFill>
                <a:cs typeface="Times New Roman" panose="02020603050405020304" pitchFamily="18" charset="0"/>
              </a:rPr>
              <a:t>Безопасность транспортных средств: учеб. пособие / Е.А. Новописный. – Белгород: Изд-во БГТУ, 2019 (https://elib.bstu.ru/Reader/Book/2019070514592943500000658586).</a:t>
            </a:r>
          </a:p>
          <a:p>
            <a:pPr marL="800100" lvl="1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1F284C"/>
                </a:solidFill>
                <a:cs typeface="Times New Roman" panose="02020603050405020304" pitchFamily="18" charset="0"/>
              </a:rPr>
              <a:t>Безопасность транспортных средств: учебник / Яхьяев. - М.: Академия, 2011.</a:t>
            </a:r>
          </a:p>
        </p:txBody>
      </p:sp>
    </p:spTree>
    <p:extLst>
      <p:ext uri="{BB962C8B-B14F-4D97-AF65-F5344CB8AC3E}">
        <p14:creationId xmlns:p14="http://schemas.microsoft.com/office/powerpoint/2010/main" val="302339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D2C37BC-06C4-4B00-84CD-DEFD5E5BB051}"/>
              </a:ext>
            </a:extLst>
          </p:cNvPr>
          <p:cNvSpPr/>
          <p:nvPr/>
        </p:nvSpPr>
        <p:spPr>
          <a:xfrm>
            <a:off x="1898376" y="3044279"/>
            <a:ext cx="8395247" cy="76944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defRPr/>
            </a:pPr>
            <a:r>
              <a:rPr lang="ru-RU" altLang="ru-RU" sz="44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62722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5436" y="2548401"/>
            <a:ext cx="10090883" cy="1450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150000"/>
              </a:lnSpc>
              <a:spcAft>
                <a:spcPts val="2400"/>
              </a:spcAft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1F284C"/>
                </a:solidFill>
                <a:cs typeface="Times New Roman" panose="02020603050405020304" pitchFamily="18" charset="0"/>
              </a:rPr>
              <a:t>Силы сопротивлений движению автомобиля.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F284C"/>
              </a:solidFill>
              <a:effectLst/>
              <a:uLnTx/>
              <a:uFillTx/>
              <a:latin typeface="PF Centro Slab Pro"/>
              <a:ea typeface="+mn-ea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spcAft>
                <a:spcPts val="2400"/>
              </a:spcAft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1F284C"/>
                </a:solidFill>
                <a:cs typeface="Times New Roman" panose="02020603050405020304" pitchFamily="18" charset="0"/>
              </a:rPr>
              <a:t>Уравнение движения автомобиля (уравнение силового баланса).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1F284C"/>
              </a:solidFill>
              <a:effectLst/>
              <a:uLnTx/>
              <a:uFillTx/>
              <a:latin typeface="PF Centro Slab Pr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AEBC3BD-2D14-41ED-8A37-CB9E2ADF4590}"/>
              </a:ext>
            </a:extLst>
          </p:cNvPr>
          <p:cNvSpPr/>
          <p:nvPr/>
        </p:nvSpPr>
        <p:spPr>
          <a:xfrm>
            <a:off x="615502" y="367218"/>
            <a:ext cx="24110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1F284C"/>
                </a:solidFill>
                <a:effectLst/>
                <a:uLnTx/>
                <a:uFillTx/>
                <a:latin typeface="PF Centro Slab Pro Black"/>
                <a:ea typeface="+mn-ea"/>
                <a:cs typeface="Times New Roman" panose="02020603050405020304" pitchFamily="18" charset="0"/>
              </a:rPr>
              <a:t>Модуль </a:t>
            </a:r>
            <a:r>
              <a:rPr lang="ru-RU" sz="3200" b="1" dirty="0">
                <a:solidFill>
                  <a:srgbClr val="1F284C"/>
                </a:solidFill>
                <a:latin typeface="PF Centro Slab Pro Black"/>
                <a:cs typeface="Times New Roman" panose="02020603050405020304" pitchFamily="18" charset="0"/>
              </a:rPr>
              <a:t>№ 2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1F284C"/>
              </a:solidFill>
              <a:effectLst/>
              <a:uLnTx/>
              <a:uFillTx/>
              <a:latin typeface="PF Centro Slab Pro Black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1" y="1303921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rgbClr val="1F284C"/>
                </a:solidFill>
                <a:latin typeface="PF Centro Slab Pro Black"/>
                <a:cs typeface="Times New Roman" panose="02020603050405020304" pitchFamily="18" charset="0"/>
              </a:rPr>
              <a:t>УРАВНЕНИЕ ДВИЖЕНИЯ АВТОМОБИЛЯ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1F284C"/>
              </a:solidFill>
              <a:effectLst/>
              <a:uLnTx/>
              <a:uFillTx/>
              <a:latin typeface="PF Centro Slab Pro Black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28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>
            <a:extLst>
              <a:ext uri="{FF2B5EF4-FFF2-40B4-BE49-F238E27FC236}">
                <a16:creationId xmlns:a16="http://schemas.microsoft.com/office/drawing/2014/main" id="{D72032E5-0BC5-48A7-BEDC-DBEF1937B713}"/>
              </a:ext>
            </a:extLst>
          </p:cNvPr>
          <p:cNvSpPr txBox="1">
            <a:spLocks noChangeArrowheads="1"/>
          </p:cNvSpPr>
          <p:nvPr/>
        </p:nvSpPr>
        <p:spPr>
          <a:xfrm>
            <a:off x="1960907" y="2496392"/>
            <a:ext cx="8270186" cy="2423477"/>
          </a:xfrm>
          <a:prstGeom prst="rect">
            <a:avLst/>
          </a:prstGeom>
        </p:spPr>
        <p:txBody>
          <a:bodyPr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ru-RU" altLang="ru-RU" sz="29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СИЛЫ СОПРОТИВЛЕНИЙ ДВИЖЕНИЮ АВТОМОБИЛЯ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F790B03-0D2E-4DBC-ABEF-E945C1F7E321}"/>
              </a:ext>
            </a:extLst>
          </p:cNvPr>
          <p:cNvSpPr/>
          <p:nvPr/>
        </p:nvSpPr>
        <p:spPr>
          <a:xfrm>
            <a:off x="2082484" y="1690545"/>
            <a:ext cx="79603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Вопрос 1</a:t>
            </a:r>
            <a:endParaRPr lang="ru-RU" sz="3200" i="1" dirty="0">
              <a:solidFill>
                <a:srgbClr val="1F284C"/>
              </a:solidFill>
              <a:latin typeface="PF Centro Slab Pro Medium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42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87701" y="689270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rgbClr val="1F284C"/>
                </a:solidFill>
                <a:latin typeface="PF Centro Slab Pro Black"/>
                <a:cs typeface="Times New Roman" panose="02020603050405020304" pitchFamily="18" charset="0"/>
              </a:rPr>
              <a:t>КОЭФФИЦИЕНТ СОПРОТИВЛЕНИЯ КАЧЕНИЮ КОЛЕСА (ШИНЫ)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1F284C"/>
              </a:solidFill>
              <a:effectLst/>
              <a:uLnTx/>
              <a:uFillTx/>
              <a:latin typeface="PF Centro Slab Pro Black"/>
              <a:ea typeface="+mn-ea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0AEF56BE-AC51-4FAD-9E8F-34284FF1FA46}"/>
                  </a:ext>
                </a:extLst>
              </p:cNvPr>
              <p:cNvSpPr/>
              <p:nvPr/>
            </p:nvSpPr>
            <p:spPr>
              <a:xfrm>
                <a:off x="5801189" y="1403863"/>
                <a:ext cx="6169431" cy="46424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1" algn="just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ru-RU" sz="2000" dirty="0">
                    <a:solidFill>
                      <a:srgbClr val="354483"/>
                    </a:solidFill>
                    <a:cs typeface="Times New Roman" panose="02020603050405020304" pitchFamily="18" charset="0"/>
                  </a:rPr>
                  <a:t>В качестве оценки затрат энергии, связанных с качением колёс автомобиля, используют коэффициент сопротивления качению </a:t>
                </a:r>
                <a:r>
                  <a:rPr lang="ru-RU" sz="2000" i="1" dirty="0">
                    <a:solidFill>
                      <a:srgbClr val="354483"/>
                    </a:solidFill>
                    <a:cs typeface="Times New Roman" panose="02020603050405020304" pitchFamily="18" charset="0"/>
                  </a:rPr>
                  <a:t>f</a:t>
                </a:r>
                <a:r>
                  <a:rPr lang="ru-RU" sz="2000" dirty="0">
                    <a:solidFill>
                      <a:srgbClr val="354483"/>
                    </a:solidFill>
                    <a:cs typeface="Times New Roman" panose="02020603050405020304" pitchFamily="18" charset="0"/>
                  </a:rPr>
                  <a:t>, значение которого можно найти, используя эмпирическое выражение:</a:t>
                </a:r>
              </a:p>
              <a:p>
                <a:pPr marL="0" lvl="1" algn="just">
                  <a:lnSpc>
                    <a:spcPct val="150000"/>
                  </a:lnSpc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2000" i="1" smtClean="0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ru-RU" sz="2000" i="1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f>
                            <m:fPr>
                              <m:ctrlPr>
                                <a:rPr lang="ru-RU" sz="2000" i="1">
                                  <a:solidFill>
                                    <a:srgbClr val="35448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ru-RU" sz="2000" i="1">
                                      <a:solidFill>
                                        <a:srgbClr val="35448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000" i="1">
                                      <a:solidFill>
                                        <a:srgbClr val="354483"/>
                                      </a:solidFill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rgbClr val="354483"/>
                                      </a:solidFill>
                                      <a:latin typeface="Cambria Math" panose="02040503050406030204" pitchFamily="18" charset="0"/>
                                    </a:rPr>
                                    <m:t>а</m:t>
                                  </m:r>
                                </m:sub>
                                <m:sup>
                                  <m:r>
                                    <a:rPr lang="en-US" sz="2000" i="1">
                                      <a:solidFill>
                                        <a:srgbClr val="354483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n-US" sz="2000" i="1">
                                  <a:solidFill>
                                    <a:srgbClr val="354483"/>
                                  </a:solidFill>
                                  <a:latin typeface="Cambria Math" panose="02040503050406030204" pitchFamily="18" charset="0"/>
                                </a:rPr>
                                <m:t>20000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ru-RU" sz="2000" dirty="0">
                  <a:solidFill>
                    <a:srgbClr val="354483"/>
                  </a:solidFill>
                  <a:cs typeface="Times New Roman" panose="02020603050405020304" pitchFamily="18" charset="0"/>
                </a:endParaRPr>
              </a:p>
              <a:p>
                <a:pPr marL="0" lvl="1" algn="just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ru-RU" sz="2000" dirty="0">
                    <a:solidFill>
                      <a:srgbClr val="354483"/>
                    </a:solidFill>
                  </a:rPr>
                  <a:t>где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54483"/>
                    </a:solidFill>
                  </a:rPr>
                  <a:t> – коэффициент сопротивления качению при движении до 60-80 км/ч; </a:t>
                </a:r>
                <a:r>
                  <a:rPr lang="en-US" sz="2000" i="1" dirty="0">
                    <a:solidFill>
                      <a:srgbClr val="354483"/>
                    </a:solidFill>
                  </a:rPr>
                  <a:t>v</a:t>
                </a:r>
                <a:r>
                  <a:rPr lang="ru-RU" sz="2000" baseline="-25000" dirty="0">
                    <a:solidFill>
                      <a:srgbClr val="354483"/>
                    </a:solidFill>
                  </a:rPr>
                  <a:t>а</a:t>
                </a:r>
                <a:r>
                  <a:rPr lang="ru-RU" sz="2000" dirty="0">
                    <a:solidFill>
                      <a:srgbClr val="354483"/>
                    </a:solidFill>
                  </a:rPr>
                  <a:t> – скорость движения автомобиля, км/ч.</a:t>
                </a:r>
                <a:endParaRPr lang="ru-RU" sz="2000" dirty="0">
                  <a:solidFill>
                    <a:srgbClr val="354483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0AEF56BE-AC51-4FAD-9E8F-34284FF1FA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1189" y="1403863"/>
                <a:ext cx="6169431" cy="4642425"/>
              </a:xfrm>
              <a:prstGeom prst="rect">
                <a:avLst/>
              </a:prstGeom>
              <a:blipFill>
                <a:blip r:embed="rId3"/>
                <a:stretch>
                  <a:fillRect l="-1087" r="-988" b="-10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C647510-A711-4E7C-9704-30064963AB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569471"/>
              </p:ext>
            </p:extLst>
          </p:nvPr>
        </p:nvGraphicFramePr>
        <p:xfrm>
          <a:off x="329185" y="762422"/>
          <a:ext cx="5266944" cy="592530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9354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1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9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8610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dirty="0">
                        <a:solidFill>
                          <a:srgbClr val="1F284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000" b="0" i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PF Centro Slab Pro Black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08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ТИП ДОРОГИ</a:t>
                      </a:r>
                      <a:endParaRPr lang="ru-RU" sz="1600" b="0" i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72000" marR="72000" marT="36000" marB="36000" anchor="ctr">
                    <a:lnT w="38100" cmpd="sng">
                      <a:noFill/>
                    </a:lnT>
                    <a:cell3D prstMaterial="dkEdge">
                      <a:bevel/>
                      <a:lightRig rig="flood" dir="t"/>
                    </a:cell3D>
                    <a:solidFill>
                      <a:srgbClr val="3442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1800" kern="1200" baseline="-25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600" b="0" i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72000" marR="72000" marT="36000" marB="36000" anchor="ctr">
                    <a:lnT w="38100" cmpd="sng">
                      <a:noFill/>
                    </a:lnT>
                    <a:cell3D prstMaterial="dkEdge">
                      <a:bevel/>
                      <a:lightRig rig="flood" dir="t"/>
                    </a:cell3D>
                    <a:solidFill>
                      <a:srgbClr val="3442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endParaRPr kumimoji="0" lang="ru-RU" sz="16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PF Centro Slab Pro Black"/>
                        <a:ea typeface="Calibri"/>
                        <a:cs typeface="Times New Roman"/>
                      </a:endParaRPr>
                    </a:p>
                  </a:txBody>
                  <a:tcPr marL="72000" marR="72000" marT="36000" marB="36000" anchor="ctr">
                    <a:lnT w="38100" cmpd="sng">
                      <a:noFill/>
                    </a:lnT>
                    <a:cell3D prstMaterial="dkEdge">
                      <a:bevel/>
                      <a:lightRig rig="flood" dir="t"/>
                    </a:cell3D>
                    <a:solidFill>
                      <a:srgbClr val="3442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6801"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Асфальтобетонное и цементно-бетонное покрытия: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848512"/>
                  </a:ext>
                </a:extLst>
              </a:tr>
              <a:tr h="414108"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отличном состоянии</a:t>
                      </a:r>
                      <a:endParaRPr lang="ru-RU" sz="1600" b="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ru-RU" sz="160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ru-RU" sz="160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0,012-0,018</a:t>
                      </a: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0586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удовлетворительном состоянии</a:t>
                      </a:r>
                      <a:endParaRPr lang="ru-RU" sz="1600" b="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0,018-0,020</a:t>
                      </a: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73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Булыжная мостовая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0,030-0,040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618365"/>
                  </a:ext>
                </a:extLst>
              </a:tr>
              <a:tr h="38573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Гравийное покрытие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0,040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0,040-0,070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074764"/>
                  </a:ext>
                </a:extLst>
              </a:tr>
              <a:tr h="38573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Грунтовая дорога: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603059"/>
                  </a:ext>
                </a:extLst>
              </a:tr>
              <a:tr h="38573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сухая укатанная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0,030-0,050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517377"/>
                  </a:ext>
                </a:extLst>
              </a:tr>
              <a:tr h="38573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после дождя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0,050-0,150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28812"/>
                  </a:ext>
                </a:extLst>
              </a:tr>
              <a:tr h="38573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Песок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0,100-0,300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91579"/>
                  </a:ext>
                </a:extLst>
              </a:tr>
              <a:tr h="38573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Снег укатанный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0,070-0,100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3851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981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87701" y="689270"/>
            <a:ext cx="95577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rgbClr val="1F284C"/>
                </a:solidFill>
                <a:latin typeface="PF Centro Slab Pro Black"/>
                <a:cs typeface="Times New Roman" panose="02020603050405020304" pitchFamily="18" charset="0"/>
              </a:rPr>
              <a:t>СИЛА СОПРОТИВЛЕНИЯ КАЧЕНИЮ КОЛЕСА (ШИНЫ)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1F284C"/>
              </a:solidFill>
              <a:effectLst/>
              <a:uLnTx/>
              <a:uFillTx/>
              <a:latin typeface="PF Centro Slab Pro Black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797073"/>
              </p:ext>
            </p:extLst>
          </p:nvPr>
        </p:nvGraphicFramePr>
        <p:xfrm>
          <a:off x="2215888" y="2225950"/>
          <a:ext cx="7538907" cy="292769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003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3906">
                  <a:extLst>
                    <a:ext uri="{9D8B030D-6E8A-4147-A177-3AD203B41FA5}">
                      <a16:colId xmlns:a16="http://schemas.microsoft.com/office/drawing/2014/main" val="1235015352"/>
                    </a:ext>
                  </a:extLst>
                </a:gridCol>
                <a:gridCol w="932873">
                  <a:extLst>
                    <a:ext uri="{9D8B030D-6E8A-4147-A177-3AD203B41FA5}">
                      <a16:colId xmlns:a16="http://schemas.microsoft.com/office/drawing/2014/main" val="3623761212"/>
                    </a:ext>
                  </a:extLst>
                </a:gridCol>
                <a:gridCol w="2364509">
                  <a:extLst>
                    <a:ext uri="{9D8B030D-6E8A-4147-A177-3AD203B41FA5}">
                      <a16:colId xmlns:a16="http://schemas.microsoft.com/office/drawing/2014/main" val="3321527357"/>
                    </a:ext>
                  </a:extLst>
                </a:gridCol>
              </a:tblGrid>
              <a:tr h="108407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dirty="0">
                        <a:solidFill>
                          <a:srgbClr val="1F284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000" b="0" i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dirty="0">
                        <a:solidFill>
                          <a:srgbClr val="1F284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dirty="0">
                        <a:solidFill>
                          <a:srgbClr val="1F284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068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ПОКРЫТИЕ</a:t>
                      </a:r>
                      <a:endParaRPr lang="ru-RU" sz="1600" b="0" i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72000" marR="72000" marT="36000" marB="36000" anchor="ctr">
                    <a:lnT w="38100" cmpd="sng">
                      <a:noFill/>
                    </a:lnT>
                    <a:cell3D prstMaterial="dkEdge">
                      <a:bevel/>
                      <a:lightRig rig="flood" dir="t"/>
                    </a:cell3D>
                    <a:solidFill>
                      <a:srgbClr val="34428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PF Centro Slab Pro Black"/>
                          <a:ea typeface="Calibri"/>
                          <a:cs typeface="Times New Roman"/>
                        </a:rPr>
                        <a:t>СОСТОЯНИЕ ПОКРЫТИЯ</a:t>
                      </a:r>
                    </a:p>
                  </a:txBody>
                  <a:tcPr marL="72000" marR="72000" marT="36000" marB="36000" anchor="ctr">
                    <a:lnT w="38100" cmpd="sng">
                      <a:noFill/>
                    </a:lnT>
                    <a:cell3D prstMaterial="dkEdge">
                      <a:bevel/>
                      <a:lightRig rig="flood" dir="t"/>
                    </a:cell3D>
                    <a:solidFill>
                      <a:srgbClr val="34428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PF Centro Slab Pro Black"/>
                        <a:ea typeface="Calibri"/>
                        <a:cs typeface="Times New Roman"/>
                      </a:endParaRPr>
                    </a:p>
                  </a:txBody>
                  <a:tcPr marL="72000" marR="72000" marT="36000" marB="36000" anchor="ctr">
                    <a:lnT w="38100" cmpd="sng">
                      <a:noFill/>
                    </a:lnT>
                    <a:cell3D prstMaterial="dkEdge">
                      <a:bevel/>
                      <a:lightRig rig="flood" dir="t"/>
                    </a:cell3D>
                    <a:solidFill>
                      <a:srgbClr val="3442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ru-RU" sz="16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PF Centro Slab Pro Black"/>
                        <a:ea typeface="Calibri"/>
                        <a:cs typeface="Times New Roman"/>
                      </a:endParaRPr>
                    </a:p>
                  </a:txBody>
                  <a:tcPr marL="72000" marR="72000" marT="36000" marB="36000" anchor="ctr">
                    <a:lnT w="38100" cmpd="sng">
                      <a:noFill/>
                    </a:lnT>
                    <a:cell3D prstMaterial="dkEdge">
                      <a:bevel/>
                      <a:lightRig rig="flood" dir="t"/>
                    </a:cell3D>
                    <a:solidFill>
                      <a:srgbClr val="3442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043">
                <a:tc vMerge="1"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400" b="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780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отличное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ru-RU" sz="1600" i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хорошее</a:t>
                      </a:r>
                      <a:endParaRPr lang="ru-RU" sz="1400" i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хорошее</a:t>
                      </a:r>
                      <a:endParaRPr lang="ru-RU" sz="1400" i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неудовлетворительное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848512"/>
                  </a:ext>
                </a:extLst>
              </a:tr>
              <a:tr h="362043"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Асфальто- и цементно-бетонное</a:t>
                      </a:r>
                      <a:endParaRPr lang="ru-RU" sz="1600" b="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780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ru-RU" sz="160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50-75</a:t>
                      </a: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ru-RU" sz="1600" i="0" spc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4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ru-RU" sz="160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4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7234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Щебёночное и гравийное</a:t>
                      </a:r>
                      <a:endParaRPr lang="ru-RU" sz="1600" b="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spc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350-400</a:t>
                      </a:r>
                      <a:endParaRPr lang="ru-RU" sz="14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350-400</a:t>
                      </a:r>
                      <a:endParaRPr lang="ru-RU" sz="14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800-900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7234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Булыжное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500</a:t>
                      </a:r>
                      <a:endParaRPr lang="ru-RU" sz="14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500</a:t>
                      </a:r>
                      <a:endParaRPr lang="ru-RU" sz="14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6183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888FFD0F-AEA7-4FEC-8C34-90219CA50EEA}"/>
                  </a:ext>
                </a:extLst>
              </p:cNvPr>
              <p:cNvSpPr/>
              <p:nvPr/>
            </p:nvSpPr>
            <p:spPr>
              <a:xfrm>
                <a:off x="738909" y="1311498"/>
                <a:ext cx="11324711" cy="23529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1" algn="just">
                  <a:lnSpc>
                    <a:spcPct val="150000"/>
                  </a:lnSpc>
                </a:pPr>
                <a:r>
                  <a:rPr lang="ru-RU" sz="2000" dirty="0">
                    <a:solidFill>
                      <a:srgbClr val="354483"/>
                    </a:solidFill>
                    <a:cs typeface="Times New Roman" panose="02020603050405020304" pitchFamily="18" charset="0"/>
                  </a:rPr>
                  <a:t>Дополнительное сопротивление качению колеса автомобиля, вызываемое неровностями дороги, можно учесть:                                         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smtClean="0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=0,01+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bSup>
                      <m:sSubSup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sub>
                      <m:sup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−8</m:t>
                        </m:r>
                      </m:sup>
                    </m:sSup>
                  </m:oMath>
                </a14:m>
                <a:endParaRPr lang="ru-RU" sz="2000" dirty="0">
                  <a:solidFill>
                    <a:srgbClr val="354483"/>
                  </a:solidFill>
                  <a:cs typeface="Times New Roman" panose="02020603050405020304" pitchFamily="18" charset="0"/>
                </a:endParaRPr>
              </a:p>
              <a:p>
                <a:pPr marL="0" lvl="1" algn="just">
                  <a:lnSpc>
                    <a:spcPct val="150000"/>
                  </a:lnSpc>
                </a:pPr>
                <a:r>
                  <a:rPr lang="ru-RU" sz="2000" dirty="0">
                    <a:solidFill>
                      <a:srgbClr val="354483"/>
                    </a:solidFill>
                  </a:rPr>
                  <a:t>где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54483"/>
                    </a:solidFill>
                  </a:rPr>
                  <a:t> – коэффициент, зависящий от конструкции ходовой части автомобиля (для легковых автомобилей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54483"/>
                    </a:solidFill>
                  </a:rPr>
                  <a:t>=4,0; для грузовых автомобилей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54483"/>
                    </a:solidFill>
                  </a:rPr>
                  <a:t>=5,5);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54483"/>
                    </a:solidFill>
                  </a:rPr>
                  <a:t> – показатель ровности покрытия (см. таблицу).</a:t>
                </a:r>
                <a:endParaRPr lang="ru-RU" sz="2000" dirty="0">
                  <a:solidFill>
                    <a:srgbClr val="354483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888FFD0F-AEA7-4FEC-8C34-90219CA50E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909" y="1311498"/>
                <a:ext cx="11324711" cy="2352952"/>
              </a:xfrm>
              <a:prstGeom prst="rect">
                <a:avLst/>
              </a:prstGeom>
              <a:blipFill>
                <a:blip r:embed="rId2"/>
                <a:stretch>
                  <a:fillRect l="-538" r="-592" b="-36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1D5C653B-44C1-4812-AE5F-577780422752}"/>
                  </a:ext>
                </a:extLst>
              </p:cNvPr>
              <p:cNvSpPr/>
              <p:nvPr/>
            </p:nvSpPr>
            <p:spPr>
              <a:xfrm>
                <a:off x="738909" y="5153644"/>
                <a:ext cx="11324711" cy="1428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1" algn="just">
                  <a:lnSpc>
                    <a:spcPct val="150000"/>
                  </a:lnSpc>
                </a:pPr>
                <a:r>
                  <a:rPr lang="ru-RU" sz="2000" dirty="0">
                    <a:solidFill>
                      <a:srgbClr val="354483"/>
                    </a:solidFill>
                    <a:cs typeface="Times New Roman" panose="02020603050405020304" pitchFamily="18" charset="0"/>
                  </a:rPr>
                  <a:t>Cилу сопротивления качению колёс автомобиля можно выразить:</a:t>
                </a:r>
              </a:p>
              <a:p>
                <a:pPr marL="0" lvl="1"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  <m:t>к</m:t>
                          </m:r>
                        </m:sub>
                      </m:sSub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</m:oMath>
                  </m:oMathPara>
                </a14:m>
                <a:endParaRPr lang="ru-RU" sz="2000" dirty="0">
                  <a:solidFill>
                    <a:srgbClr val="354483"/>
                  </a:solidFill>
                  <a:cs typeface="Times New Roman" panose="02020603050405020304" pitchFamily="18" charset="0"/>
                </a:endParaRPr>
              </a:p>
              <a:p>
                <a:pPr marL="0" lvl="1" algn="just">
                  <a:lnSpc>
                    <a:spcPct val="150000"/>
                  </a:lnSpc>
                </a:pPr>
                <a:r>
                  <a:rPr lang="ru-RU" sz="2000" dirty="0">
                    <a:solidFill>
                      <a:srgbClr val="354483"/>
                    </a:solidFill>
                    <a:cs typeface="Times New Roman" panose="02020603050405020304" pitchFamily="18" charset="0"/>
                  </a:rPr>
                  <a:t>а соответствующие затраты мощности:</a:t>
                </a:r>
                <a14:m>
                  <m:oMath xmlns:m="http://schemas.openxmlformats.org/officeDocument/2006/math">
                    <m:r>
                      <a:rPr lang="ru-RU" sz="2000" b="0" i="0" smtClean="0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sSub>
                      <m:sSubPr>
                        <m:ctrlPr>
                          <a:rPr lang="ru-RU" sz="2000" i="1" smtClean="0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к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к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dirty="0">
                  <a:solidFill>
                    <a:srgbClr val="354483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1D5C653B-44C1-4812-AE5F-5777804227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909" y="5153644"/>
                <a:ext cx="11324711" cy="1428853"/>
              </a:xfrm>
              <a:prstGeom prst="rect">
                <a:avLst/>
              </a:prstGeom>
              <a:blipFill>
                <a:blip r:embed="rId3"/>
                <a:stretch>
                  <a:fillRect l="-538" b="-63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615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0" y="689270"/>
            <a:ext cx="103727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СИЛА СОПРОТИВЛЕНИЯ ДВИЖЕНИЮ АВТОМОБИЛЯ НА ПОДЪЁМ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E6CB8C-1DBB-4A0F-B399-14E9DB9995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454" t="11707" r="1280" b="4725"/>
          <a:stretch/>
        </p:blipFill>
        <p:spPr bwMode="auto">
          <a:xfrm>
            <a:off x="333487" y="1403756"/>
            <a:ext cx="7602792" cy="3513211"/>
          </a:xfrm>
          <a:prstGeom prst="rect">
            <a:avLst/>
          </a:prstGeom>
          <a:ln w="57150">
            <a:solidFill>
              <a:srgbClr val="354483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id="{DD9F3099-3CBC-4B5C-992E-F9EDE67AADF3}"/>
                  </a:ext>
                </a:extLst>
              </p:cNvPr>
              <p:cNvSpPr/>
              <p:nvPr/>
            </p:nvSpPr>
            <p:spPr>
              <a:xfrm>
                <a:off x="7997051" y="1305209"/>
                <a:ext cx="4048462" cy="36117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ru-RU" sz="2000" dirty="0">
                    <a:solidFill>
                      <a:srgbClr val="354483"/>
                    </a:solidFill>
                    <a:ea typeface="Calibri" panose="020F0502020204030204" pitchFamily="34" charset="0"/>
                  </a:rPr>
                  <a:t>Крутизна подъёма характеризуется величиной угла </a:t>
                </a:r>
                <a:r>
                  <a:rPr lang="ru-RU" sz="2000" i="1" dirty="0">
                    <a:solidFill>
                      <a:srgbClr val="354483"/>
                    </a:solidFill>
                    <a:ea typeface="Calibri" panose="020F0502020204030204" pitchFamily="34" charset="0"/>
                  </a:rPr>
                  <a:t>α</a:t>
                </a:r>
                <a:r>
                  <a:rPr lang="ru-RU" sz="2000" dirty="0">
                    <a:solidFill>
                      <a:srgbClr val="354483"/>
                    </a:solidFill>
                    <a:ea typeface="Calibri" panose="020F0502020204030204" pitchFamily="34" charset="0"/>
                  </a:rPr>
                  <a:t> (в градусах) или величиной уклона </a:t>
                </a:r>
                <a:r>
                  <a:rPr lang="en-US" sz="2000" i="1" dirty="0">
                    <a:solidFill>
                      <a:srgbClr val="354483"/>
                    </a:solidFill>
                    <a:ea typeface="Calibri" panose="020F0502020204030204" pitchFamily="34" charset="0"/>
                  </a:rPr>
                  <a:t>i</a:t>
                </a:r>
                <a:r>
                  <a:rPr lang="ru-RU" sz="2000" dirty="0">
                    <a:solidFill>
                      <a:srgbClr val="354483"/>
                    </a:solidFill>
                    <a:ea typeface="Calibri" panose="020F0502020204030204" pitchFamily="34" charset="0"/>
                  </a:rPr>
                  <a:t> (см. рисунок):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num>
                      <m:den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ru-RU" sz="2000" dirty="0">
                    <a:solidFill>
                      <a:srgbClr val="354483"/>
                    </a:solidFill>
                    <a:ea typeface="Calibri" panose="020F0502020204030204" pitchFamily="34" charset="0"/>
                  </a:rPr>
                  <a:t>, </a:t>
                </a:r>
                <a:r>
                  <a:rPr lang="ru-RU" sz="2000" dirty="0">
                    <a:solidFill>
                      <a:srgbClr val="354483"/>
                    </a:solidFill>
                  </a:rPr>
                  <a:t>где </a:t>
                </a:r>
                <a:r>
                  <a:rPr lang="en-US" sz="2000" i="1" dirty="0">
                    <a:solidFill>
                      <a:srgbClr val="354483"/>
                    </a:solidFill>
                  </a:rPr>
                  <a:t>H</a:t>
                </a:r>
                <a:r>
                  <a:rPr lang="ru-RU" sz="2000" dirty="0">
                    <a:solidFill>
                      <a:srgbClr val="354483"/>
                    </a:solidFill>
                  </a:rPr>
                  <a:t> – превышение, м; </a:t>
                </a:r>
                <a:r>
                  <a:rPr lang="en-US" sz="2000" i="1" dirty="0">
                    <a:solidFill>
                      <a:srgbClr val="354483"/>
                    </a:solidFill>
                  </a:rPr>
                  <a:t>B</a:t>
                </a:r>
                <a:r>
                  <a:rPr lang="ru-RU" sz="2000" dirty="0">
                    <a:solidFill>
                      <a:srgbClr val="354483"/>
                    </a:solidFill>
                  </a:rPr>
                  <a:t> – заложение, м.</a:t>
                </a:r>
                <a:endParaRPr lang="ru-RU" sz="2000" dirty="0">
                  <a:solidFill>
                    <a:srgbClr val="354483"/>
                  </a:solidFill>
                  <a:ea typeface="Calibri" panose="020F0502020204030204" pitchFamily="34" charset="0"/>
                </a:endParaRPr>
              </a:p>
              <a:p>
                <a:pPr algn="just"/>
                <a:r>
                  <a:rPr lang="ru-RU" sz="2000" dirty="0">
                    <a:solidFill>
                      <a:srgbClr val="354483"/>
                    </a:solidFill>
                  </a:rPr>
                  <a:t>Сила сопротивления движению автомобиля на подъём будет:</a:t>
                </a:r>
                <a:endParaRPr lang="ru-RU" sz="2000" i="1" dirty="0">
                  <a:solidFill>
                    <a:srgbClr val="354483"/>
                  </a:solidFill>
                </a:endParaRP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п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func>
                      <m:func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</m:func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ru-RU" sz="2000" dirty="0">
                    <a:solidFill>
                      <a:srgbClr val="354483"/>
                    </a:solidFill>
                  </a:rPr>
                  <a:t>,</a:t>
                </a:r>
              </a:p>
              <a:p>
                <a:pPr algn="just"/>
                <a:r>
                  <a:rPr lang="ru-RU" sz="2000" dirty="0">
                    <a:solidFill>
                      <a:srgbClr val="354483"/>
                    </a:solidFill>
                  </a:rPr>
                  <a:t>а соответствующие затраты мощности: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  <m:t>п</m:t>
                          </m:r>
                        </m:sub>
                      </m:sSub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54483"/>
                              </a:solidFill>
                              <a:latin typeface="Cambria Math" panose="02040503050406030204" pitchFamily="18" charset="0"/>
                            </a:rPr>
                            <m:t>п</m:t>
                          </m:r>
                        </m:sub>
                      </m:sSub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000" i="1">
                          <a:solidFill>
                            <a:srgbClr val="354483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ru-RU" sz="2000" dirty="0">
                  <a:solidFill>
                    <a:srgbClr val="354483"/>
                  </a:solidFill>
                </a:endParaRPr>
              </a:p>
            </p:txBody>
          </p:sp>
        </mc:Choice>
        <mc:Fallback xmlns=""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id="{DD9F3099-3CBC-4B5C-992E-F9EDE67AAD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7051" y="1305209"/>
                <a:ext cx="4048462" cy="3611758"/>
              </a:xfrm>
              <a:prstGeom prst="rect">
                <a:avLst/>
              </a:prstGeom>
              <a:blipFill>
                <a:blip r:embed="rId4"/>
                <a:stretch>
                  <a:fillRect l="-1657" t="-843" r="-15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>
                <a:extLst>
                  <a:ext uri="{FF2B5EF4-FFF2-40B4-BE49-F238E27FC236}">
                    <a16:creationId xmlns:a16="http://schemas.microsoft.com/office/drawing/2014/main" id="{C95916C2-0BFF-46A4-A326-76C877DA79C2}"/>
                  </a:ext>
                </a:extLst>
              </p:cNvPr>
              <p:cNvSpPr/>
              <p:nvPr/>
            </p:nvSpPr>
            <p:spPr>
              <a:xfrm>
                <a:off x="166743" y="4883229"/>
                <a:ext cx="11858513" cy="19747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ru-RU" sz="2000" dirty="0">
                    <a:solidFill>
                      <a:srgbClr val="354483"/>
                    </a:solidFill>
                  </a:rPr>
                  <a:t>В условиях движения на подъём выражение, характеризующее силу сопротивления качению колёс, несколько видоизменится: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к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func>
                      <m:func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</m:func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ru-RU" sz="2000" dirty="0">
                    <a:solidFill>
                      <a:srgbClr val="354483"/>
                    </a:solidFill>
                  </a:rPr>
                  <a:t>.</a:t>
                </a:r>
              </a:p>
              <a:p>
                <a:pPr algn="just"/>
                <a:r>
                  <a:rPr lang="ru-RU" sz="2000" dirty="0">
                    <a:solidFill>
                      <a:srgbClr val="354483"/>
                    </a:solidFill>
                  </a:rPr>
                  <a:t>Т.к. и сила сопротивления качению колёс автомобиля, и сила сопротивления его движению на подъём характеризуют отдельные качества дороги, то принято использовать обобщающий показатель - силу сопротивления дороги: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д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к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п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ru-RU" sz="2000" dirty="0">
                    <a:solidFill>
                      <a:srgbClr val="354483"/>
                    </a:solidFill>
                  </a:rPr>
                  <a:t>.</a:t>
                </a:r>
              </a:p>
              <a:p>
                <a:pPr algn="just"/>
                <a:r>
                  <a:rPr lang="ru-RU" sz="2000" dirty="0">
                    <a:solidFill>
                      <a:srgbClr val="354483"/>
                    </a:solidFill>
                  </a:rPr>
                  <a:t>Тогда затраты мощности, требуемые для преодоления сопротивления дороги: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д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д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𝜓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dirty="0">
                  <a:solidFill>
                    <a:srgbClr val="354483"/>
                  </a:solidFill>
                </a:endParaRPr>
              </a:p>
            </p:txBody>
          </p:sp>
        </mc:Choice>
        <mc:Fallback xmlns="">
          <p:sp>
            <p:nvSpPr>
              <p:cNvPr id="6" name="Прямоугольник 5">
                <a:extLst>
                  <a:ext uri="{FF2B5EF4-FFF2-40B4-BE49-F238E27FC236}">
                    <a16:creationId xmlns:a16="http://schemas.microsoft.com/office/drawing/2014/main" id="{C95916C2-0BFF-46A4-A326-76C877DA79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743" y="4883229"/>
                <a:ext cx="11858513" cy="1974771"/>
              </a:xfrm>
              <a:prstGeom prst="rect">
                <a:avLst/>
              </a:prstGeom>
              <a:blipFill>
                <a:blip r:embed="rId5"/>
                <a:stretch>
                  <a:fillRect l="-514" t="-1543" r="-514" b="-37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114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0" y="689270"/>
            <a:ext cx="1037277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ЗАТРАТЫ МОЩНОСТИ НА ПРЕОДОЛЕНИЕ АЭРОДИНАМИЧЕСКИХ СОПРОТИВЛЕНИЙ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6EB23702-F09F-4647-8A3A-9D41CC1441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0255531"/>
              </p:ext>
            </p:extLst>
          </p:nvPr>
        </p:nvGraphicFramePr>
        <p:xfrm>
          <a:off x="1367108" y="1549997"/>
          <a:ext cx="945778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363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BEB674-4C0D-45C6-BCA5-1406132DC5AA}"/>
              </a:ext>
            </a:extLst>
          </p:cNvPr>
          <p:cNvSpPr/>
          <p:nvPr/>
        </p:nvSpPr>
        <p:spPr>
          <a:xfrm>
            <a:off x="1057220" y="689270"/>
            <a:ext cx="103727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cap="all" dirty="0">
                <a:solidFill>
                  <a:srgbClr val="1F284C"/>
                </a:solidFill>
                <a:latin typeface="+mj-lt"/>
                <a:cs typeface="Times New Roman" panose="02020603050405020304" pitchFamily="18" charset="0"/>
              </a:rPr>
              <a:t>СИЛА СОПРОТИВЛЕНИЯ ВОЗДУХА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A8EAA5B0-5D6C-48F0-8DBC-8DDA41A9AC39}"/>
                  </a:ext>
                </a:extLst>
              </p:cNvPr>
              <p:cNvSpPr/>
              <p:nvPr/>
            </p:nvSpPr>
            <p:spPr>
              <a:xfrm>
                <a:off x="542926" y="1262700"/>
                <a:ext cx="10887073" cy="1022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1" algn="just"/>
                <a:r>
                  <a:rPr lang="ru-RU" sz="2000" dirty="0">
                    <a:solidFill>
                      <a:srgbClr val="354483"/>
                    </a:solidFill>
                  </a:rPr>
                  <a:t>Сила сопротивления воздуха:</a:t>
                </a:r>
                <a14:m>
                  <m:oMath xmlns:m="http://schemas.openxmlformats.org/officeDocument/2006/math">
                    <m:r>
                      <a:rPr lang="ru-RU" sz="2000" b="0" i="0" smtClean="0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sSub>
                      <m:sSubPr>
                        <m:ctrlPr>
                          <a:rPr lang="ru-RU" sz="2000" i="1" smtClean="0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en-US" sz="2000" i="1">
                        <a:solidFill>
                          <a:srgbClr val="354483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354483"/>
                    </a:solidFill>
                    <a:ea typeface="Cambria Math" panose="02040503050406030204" pitchFamily="18" charset="0"/>
                  </a:rPr>
                  <a:t>,</a:t>
                </a:r>
              </a:p>
              <a:p>
                <a:pPr marL="0" lvl="1" algn="just"/>
                <a:r>
                  <a:rPr lang="ru-RU" sz="2000" dirty="0">
                    <a:solidFill>
                      <a:srgbClr val="354483"/>
                    </a:solidFill>
                  </a:rPr>
                  <a:t>где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в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54483"/>
                    </a:solidFill>
                  </a:rPr>
                  <a:t> – коэффициент обтекаемости автомобиля, Н·с</a:t>
                </a:r>
                <a:r>
                  <a:rPr lang="ru-RU" sz="2000" baseline="30000" dirty="0">
                    <a:solidFill>
                      <a:srgbClr val="354483"/>
                    </a:solidFill>
                  </a:rPr>
                  <a:t>2</a:t>
                </a:r>
                <a:r>
                  <a:rPr lang="ru-RU" sz="2000" dirty="0">
                    <a:solidFill>
                      <a:srgbClr val="354483"/>
                    </a:solidFill>
                  </a:rPr>
                  <a:t>/м</a:t>
                </a:r>
                <a:r>
                  <a:rPr lang="ru-RU" sz="2000" baseline="30000" dirty="0">
                    <a:solidFill>
                      <a:srgbClr val="354483"/>
                    </a:solidFill>
                  </a:rPr>
                  <a:t>4</a:t>
                </a:r>
                <a:r>
                  <a:rPr lang="ru-RU" sz="2000" dirty="0">
                    <a:solidFill>
                      <a:srgbClr val="354483"/>
                    </a:solidFill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в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54483"/>
                    </a:solidFill>
                  </a:rPr>
                  <a:t> – лобовая площадь автомобиля, м</a:t>
                </a:r>
                <a:r>
                  <a:rPr lang="ru-RU" sz="2000" baseline="30000" dirty="0">
                    <a:solidFill>
                      <a:srgbClr val="354483"/>
                    </a:solidFill>
                  </a:rPr>
                  <a:t>2</a:t>
                </a:r>
                <a:r>
                  <a:rPr lang="ru-RU" sz="2000" dirty="0">
                    <a:solidFill>
                      <a:srgbClr val="354483"/>
                    </a:solidFill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ru-RU" sz="2000" i="1">
                            <a:solidFill>
                              <a:srgbClr val="354483"/>
                            </a:solidFill>
                            <a:latin typeface="Cambria Math" panose="02040503050406030204" pitchFamily="18" charset="0"/>
                          </a:rPr>
                          <m:t>в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54483"/>
                    </a:solidFill>
                  </a:rPr>
                  <a:t> – фактор обтекаемости, Н·с</a:t>
                </a:r>
                <a:r>
                  <a:rPr lang="ru-RU" sz="2000" baseline="30000" dirty="0">
                    <a:solidFill>
                      <a:srgbClr val="354483"/>
                    </a:solidFill>
                  </a:rPr>
                  <a:t>2</a:t>
                </a:r>
                <a:r>
                  <a:rPr lang="ru-RU" sz="2000" dirty="0">
                    <a:solidFill>
                      <a:srgbClr val="354483"/>
                    </a:solidFill>
                  </a:rPr>
                  <a:t>/м</a:t>
                </a:r>
                <a:r>
                  <a:rPr lang="ru-RU" sz="2000" baseline="30000" dirty="0">
                    <a:solidFill>
                      <a:srgbClr val="354483"/>
                    </a:solidFill>
                  </a:rPr>
                  <a:t>2</a:t>
                </a:r>
                <a:r>
                  <a:rPr lang="ru-RU" sz="2000" dirty="0">
                    <a:solidFill>
                      <a:srgbClr val="354483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A8EAA5B0-5D6C-48F0-8DBC-8DDA41A9AC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926" y="1262700"/>
                <a:ext cx="10887073" cy="1022652"/>
              </a:xfrm>
              <a:prstGeom prst="rect">
                <a:avLst/>
              </a:prstGeom>
              <a:blipFill>
                <a:blip r:embed="rId2"/>
                <a:stretch>
                  <a:fillRect l="-560" t="-1786" r="-616" b="-95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3394C52E-D17B-46E9-B4A1-5325FDDB26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303998"/>
              </p:ext>
            </p:extLst>
          </p:nvPr>
        </p:nvGraphicFramePr>
        <p:xfrm>
          <a:off x="2667708" y="1181713"/>
          <a:ext cx="6304169" cy="3494328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003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6386">
                  <a:extLst>
                    <a:ext uri="{9D8B030D-6E8A-4147-A177-3AD203B41FA5}">
                      <a16:colId xmlns:a16="http://schemas.microsoft.com/office/drawing/2014/main" val="1235015352"/>
                    </a:ext>
                  </a:extLst>
                </a:gridCol>
                <a:gridCol w="720762">
                  <a:extLst>
                    <a:ext uri="{9D8B030D-6E8A-4147-A177-3AD203B41FA5}">
                      <a16:colId xmlns:a16="http://schemas.microsoft.com/office/drawing/2014/main" val="3623761212"/>
                    </a:ext>
                  </a:extLst>
                </a:gridCol>
                <a:gridCol w="1269402">
                  <a:extLst>
                    <a:ext uri="{9D8B030D-6E8A-4147-A177-3AD203B41FA5}">
                      <a16:colId xmlns:a16="http://schemas.microsoft.com/office/drawing/2014/main" val="3321527357"/>
                    </a:ext>
                  </a:extLst>
                </a:gridCol>
              </a:tblGrid>
              <a:tr h="108407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dirty="0">
                        <a:solidFill>
                          <a:srgbClr val="1F284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000" b="0" i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dirty="0">
                        <a:solidFill>
                          <a:srgbClr val="1F284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dirty="0">
                        <a:solidFill>
                          <a:srgbClr val="1F284C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0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ТИП ТРАНСПОРТНОГО СРЕДСТВА</a:t>
                      </a:r>
                      <a:endParaRPr lang="ru-RU" sz="1600" b="0" i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72000" marR="72000" marT="36000" marB="36000" anchor="ctr">
                    <a:lnT w="38100" cmpd="sng">
                      <a:noFill/>
                    </a:lnT>
                    <a:cell3D prstMaterial="dkEdge">
                      <a:bevel/>
                      <a:lightRig rig="flood" dir="t"/>
                    </a:cell3D>
                    <a:solidFill>
                      <a:srgbClr val="34428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780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1600" i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ru-RU" sz="1600" kern="1200" baseline="-25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Н·с</a:t>
                      </a:r>
                      <a:r>
                        <a:rPr lang="ru-RU" sz="1600" kern="12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/м</a:t>
                      </a:r>
                      <a:r>
                        <a:rPr lang="ru-RU" sz="1600" kern="12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600" i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rgbClr val="3442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en-US" sz="1600" i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ru-RU" sz="1600" kern="1200" baseline="-25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м</a:t>
                      </a:r>
                      <a:r>
                        <a:rPr lang="ru-RU" sz="1600" kern="12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600" i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rgbClr val="3442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en-US" sz="1600" i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  <a:r>
                        <a:rPr lang="ru-RU" sz="1600" kern="1200" baseline="-25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Н·с</a:t>
                      </a:r>
                      <a:r>
                        <a:rPr lang="ru-RU" sz="1600" kern="12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/м</a:t>
                      </a:r>
                      <a:r>
                        <a:rPr lang="ru-RU" sz="1600" kern="12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600" i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rgbClr val="3442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36159"/>
                  </a:ext>
                </a:extLst>
              </a:tr>
              <a:tr h="362043"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Легковые:</a:t>
                      </a:r>
                      <a:endParaRPr lang="ru-RU" sz="1600" b="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780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ru-RU" sz="1600" i="0" spc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4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endParaRPr lang="ru-RU" sz="14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7234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 закрытым кузовом</a:t>
                      </a:r>
                      <a:endParaRPr lang="ru-RU" sz="1600" b="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0,20-0,35</a:t>
                      </a:r>
                      <a:endParaRPr lang="ru-RU" sz="16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spc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350-400</a:t>
                      </a:r>
                      <a:endParaRPr lang="ru-RU" sz="14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spc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1,6-2,8</a:t>
                      </a:r>
                      <a:endParaRPr lang="ru-RU" sz="14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0,3-0,9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7234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с открытым кузовом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0,40-0,50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500</a:t>
                      </a:r>
                      <a:endParaRPr lang="ru-RU" sz="14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1,5-2,0</a:t>
                      </a:r>
                      <a:endParaRPr lang="ru-RU" sz="1400" i="0" dirty="0">
                        <a:solidFill>
                          <a:srgbClr val="1F284C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0,6-1,0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618365"/>
                  </a:ext>
                </a:extLst>
              </a:tr>
              <a:tr h="337234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Грузовые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0,60-0,70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3,0-5,0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1,8-3,5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2083806"/>
                  </a:ext>
                </a:extLst>
              </a:tr>
              <a:tr h="337234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Автобусы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0,25-0,40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4,5-6,5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1,0-2,6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108555"/>
                  </a:ext>
                </a:extLst>
              </a:tr>
              <a:tr h="337234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Гоночные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430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0,13-0,15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1,0-1,3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solidFill>
                            <a:srgbClr val="1F284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0,13-0,18</a:t>
                      </a:r>
                    </a:p>
                  </a:txBody>
                  <a:tcPr marL="72000" marR="72000" marT="36000" marB="3600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82697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939268C7-C7CB-4E10-9DBB-9A323F50953C}"/>
                  </a:ext>
                </a:extLst>
              </p:cNvPr>
              <p:cNvSpPr/>
              <p:nvPr/>
            </p:nvSpPr>
            <p:spPr>
              <a:xfrm>
                <a:off x="542926" y="4757028"/>
                <a:ext cx="10887073" cy="1945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1" algn="just"/>
                <a:r>
                  <a:rPr lang="ru-RU" sz="2000" dirty="0">
                    <a:solidFill>
                      <a:srgbClr val="354483"/>
                    </a:solidFill>
                  </a:rPr>
                  <a:t>Для автобусов и грузовых автомобилей: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54483"/>
                    </a:solidFill>
                    <a:ea typeface="Cambria Math" panose="02040503050406030204" pitchFamily="18" charset="0"/>
                  </a:rPr>
                  <a:t>,</a:t>
                </a:r>
              </a:p>
              <a:p>
                <a:pPr marL="0" lvl="1" algn="just"/>
                <a:r>
                  <a:rPr lang="ru-RU" sz="2000" dirty="0">
                    <a:solidFill>
                      <a:srgbClr val="354483"/>
                    </a:solidFill>
                  </a:rPr>
                  <a:t>для легковых автомобилей: 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=0,78∙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sub>
                    </m:sSub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endParaRPr lang="ru-RU" sz="2000" dirty="0">
                  <a:solidFill>
                    <a:srgbClr val="354483"/>
                  </a:solidFill>
                </a:endParaRPr>
              </a:p>
              <a:p>
                <a:pPr marL="0" lvl="1" algn="just"/>
                <a:r>
                  <a:rPr lang="ru-RU" sz="2000" dirty="0">
                    <a:solidFill>
                      <a:srgbClr val="344280"/>
                    </a:solidFill>
                  </a:rPr>
                  <a:t>где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344280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ru-RU" sz="2000" dirty="0">
                    <a:solidFill>
                      <a:srgbClr val="344280"/>
                    </a:solidFill>
                  </a:rPr>
                  <a:t> – колея автомобиля, м;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44280"/>
                    </a:solidFill>
                  </a:rPr>
                  <a:t> – наибольшая ширина автомобиля, м;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ru-RU" sz="2000" i="1">
                            <a:solidFill>
                              <a:srgbClr val="344280"/>
                            </a:solidFill>
                            <a:latin typeface="Cambria Math" panose="02040503050406030204" pitchFamily="18" charset="0"/>
                          </a:rPr>
                          <m:t>а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344280"/>
                    </a:solidFill>
                  </a:rPr>
                  <a:t> – наибольшая высота автомобиля, м.</a:t>
                </a:r>
              </a:p>
              <a:p>
                <a:pPr marL="0" lvl="1" algn="just"/>
                <a:r>
                  <a:rPr lang="ru-RU" sz="2000" dirty="0">
                    <a:solidFill>
                      <a:srgbClr val="344280"/>
                    </a:solidFill>
                  </a:rPr>
                  <a:t>Мощность, необходимая для преодоления сопротивления воздуха:</a:t>
                </a:r>
              </a:p>
              <a:p>
                <a:pPr marL="0" lvl="1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в</m:t>
                          </m:r>
                        </m:sub>
                      </m:sSub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в</m:t>
                          </m:r>
                        </m:sub>
                      </m:sSub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в</m:t>
                          </m:r>
                        </m:sub>
                      </m:sSub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в</m:t>
                          </m:r>
                        </m:sub>
                      </m:sSub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p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в</m:t>
                          </m:r>
                        </m:sub>
                      </m:sSub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p>
                          <m:r>
                            <a:rPr lang="ru-RU" sz="2000" i="1">
                              <a:solidFill>
                                <a:srgbClr val="34428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ru-RU" sz="2000" i="1">
                          <a:solidFill>
                            <a:srgbClr val="34428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ru-RU" sz="2000" dirty="0">
                  <a:solidFill>
                    <a:srgbClr val="344280"/>
                  </a:solidFill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939268C7-C7CB-4E10-9DBB-9A323F5095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926" y="4757028"/>
                <a:ext cx="10887073" cy="1945982"/>
              </a:xfrm>
              <a:prstGeom prst="rect">
                <a:avLst/>
              </a:prstGeom>
              <a:blipFill>
                <a:blip r:embed="rId3"/>
                <a:stretch>
                  <a:fillRect l="-560" t="-1563" r="-6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070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>
            <a:extLst>
              <a:ext uri="{FF2B5EF4-FFF2-40B4-BE49-F238E27FC236}">
                <a16:creationId xmlns:a16="http://schemas.microsoft.com/office/drawing/2014/main" id="{D72032E5-0BC5-48A7-BEDC-DBEF1937B713}"/>
              </a:ext>
            </a:extLst>
          </p:cNvPr>
          <p:cNvSpPr txBox="1">
            <a:spLocks noChangeArrowheads="1"/>
          </p:cNvSpPr>
          <p:nvPr/>
        </p:nvSpPr>
        <p:spPr>
          <a:xfrm>
            <a:off x="1960907" y="2496392"/>
            <a:ext cx="8270186" cy="2423477"/>
          </a:xfrm>
          <a:prstGeom prst="rect">
            <a:avLst/>
          </a:prstGeom>
        </p:spPr>
        <p:txBody>
          <a:bodyPr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ru-RU" altLang="ru-RU" sz="29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УРАВНЕНИЕ ДВИЖЕНИЯ АВТОМОБИЛЯ</a:t>
            </a:r>
          </a:p>
          <a:p>
            <a:pPr algn="ctr">
              <a:lnSpc>
                <a:spcPct val="150000"/>
              </a:lnSpc>
              <a:defRPr/>
            </a:pPr>
            <a:r>
              <a:rPr lang="ru-RU" altLang="ru-RU" sz="2900" dirty="0">
                <a:solidFill>
                  <a:srgbClr val="1F284C"/>
                </a:solidFill>
                <a:latin typeface="PF Centro Slab Pro Black" panose="02000505000000020004" pitchFamily="50" charset="0"/>
                <a:cs typeface="Times New Roman" panose="02020603050405020304" pitchFamily="18" charset="0"/>
              </a:rPr>
              <a:t>(УРАВНЕНИЕ СИЛОВОГО БАЛАНСА)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F790B03-0D2E-4DBC-ABEF-E945C1F7E321}"/>
              </a:ext>
            </a:extLst>
          </p:cNvPr>
          <p:cNvSpPr/>
          <p:nvPr/>
        </p:nvSpPr>
        <p:spPr>
          <a:xfrm>
            <a:off x="2082484" y="1690545"/>
            <a:ext cx="79603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solidFill>
                  <a:srgbClr val="1F284C"/>
                </a:solidFill>
                <a:latin typeface="PF Centro Slab Pro Medium" panose="02000500000000020004" pitchFamily="2" charset="0"/>
                <a:cs typeface="Times New Roman" panose="02020603050405020304" pitchFamily="18" charset="0"/>
              </a:rPr>
              <a:t>Вопрос 2</a:t>
            </a:r>
            <a:endParaRPr lang="ru-RU" sz="3200" i="1" dirty="0">
              <a:solidFill>
                <a:srgbClr val="1F284C"/>
              </a:solidFill>
              <a:latin typeface="PF Centro Slab Pro Medium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29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26"/>
    </mc:Choice>
    <mc:Fallback xmlns="">
      <p:transition spd="slow" advTm="7426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PF Centro Slab Pro Black"/>
        <a:ea typeface=""/>
        <a:cs typeface=""/>
      </a:majorFont>
      <a:minorFont>
        <a:latin typeface="PF Centro Slab Pr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4085</TotalTime>
  <Words>1223</Words>
  <Application>Microsoft Macintosh PowerPoint</Application>
  <PresentationFormat>Широкоэкранный</PresentationFormat>
  <Paragraphs>165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Calibri</vt:lpstr>
      <vt:lpstr>Cambria Math</vt:lpstr>
      <vt:lpstr>PF Agora Slab Pro UltraBlack</vt:lpstr>
      <vt:lpstr>PF Centro Slab Pro</vt:lpstr>
      <vt:lpstr>PF Centro Slab Pro Black</vt:lpstr>
      <vt:lpstr>PF Centro Slab Pro Medium</vt:lpstr>
      <vt:lpstr>Wingdings</vt:lpstr>
      <vt:lpstr>Тема Office</vt:lpstr>
      <vt:lpstr>УРАВНЕНИЕ ДВИЖЕНИЯ АВТОМОБИЛЯ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Мария А. Брижанева</cp:lastModifiedBy>
  <cp:revision>249</cp:revision>
  <dcterms:created xsi:type="dcterms:W3CDTF">2017-02-17T06:08:02Z</dcterms:created>
  <dcterms:modified xsi:type="dcterms:W3CDTF">2022-11-18T12:51:37Z</dcterms:modified>
</cp:coreProperties>
</file>