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8" r:id="rId1"/>
  </p:sldMasterIdLst>
  <p:notesMasterIdLst>
    <p:notesMasterId r:id="rId19"/>
  </p:notesMasterIdLst>
  <p:sldIdLst>
    <p:sldId id="256" r:id="rId2"/>
    <p:sldId id="257" r:id="rId3"/>
    <p:sldId id="282" r:id="rId4"/>
    <p:sldId id="283" r:id="rId5"/>
    <p:sldId id="258" r:id="rId6"/>
    <p:sldId id="259" r:id="rId7"/>
    <p:sldId id="260" r:id="rId8"/>
    <p:sldId id="261" r:id="rId9"/>
    <p:sldId id="263" r:id="rId10"/>
    <p:sldId id="284" r:id="rId11"/>
    <p:sldId id="272" r:id="rId12"/>
    <p:sldId id="273" r:id="rId13"/>
    <p:sldId id="274" r:id="rId14"/>
    <p:sldId id="277" r:id="rId15"/>
    <p:sldId id="279" r:id="rId16"/>
    <p:sldId id="280" r:id="rId17"/>
    <p:sldId id="281" r:id="rId1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4596A1C-BF95-4CB9-B7DA-4CECF7893E47}">
          <p14:sldIdLst>
            <p14:sldId id="256"/>
            <p14:sldId id="257"/>
          </p14:sldIdLst>
        </p14:section>
        <p14:section name="Раздел без заголовка" id="{F5F2A8FD-851B-4098-B1B7-9B26FD4E75B2}">
          <p14:sldIdLst>
            <p14:sldId id="282"/>
            <p14:sldId id="283"/>
            <p14:sldId id="258"/>
            <p14:sldId id="259"/>
            <p14:sldId id="260"/>
            <p14:sldId id="261"/>
            <p14:sldId id="263"/>
            <p14:sldId id="284"/>
            <p14:sldId id="272"/>
            <p14:sldId id="273"/>
            <p14:sldId id="274"/>
            <p14:sldId id="277"/>
            <p14:sldId id="279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474" y="-15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7" name="AutoShape 1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8" name="AutoShape 2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00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400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2071" name="Rectangle 2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40250" cy="339725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72" name="Rectangle 2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54650" cy="408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2073" name="Rectangle 25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400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400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fld id="{9C8157C1-74AE-4F88-B359-ECA0D157DD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4727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81187F8-1297-4FAD-92CF-6298D853626E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5103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E1004D3-1D54-4D35-9B6C-47BCCB1DD4CC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63879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035437-C080-4FBC-B34B-69FDB9956EC4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6651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EB9C75A-446A-491F-9FA8-9C99F08879CA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4784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DC2EFE0-DC87-4DC1-B28F-F05F21F22BE2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38700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70AD75-8BD9-43EB-B06F-83386EFA3F56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8378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8D1E101-6117-4BCB-9D47-5D2E051D82B3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8764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CC9F24D-C5AE-4D71-A250-FD1EDFCF747F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9228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71BAAF8-35FD-41CC-AACF-AB39E2940820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7282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D8DD889-704B-461F-B4AD-4A7A78549C9A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6017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6514228-3EBC-4AF6-8677-22D4B31A73EA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4465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EEE7A36-D24E-42FA-A5CD-699EFFF80381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4580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F4CE3B-590B-4FF1-A97F-0EC1444A64EA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20208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EE4F95F-CEAD-4BB5-9465-5C10B8696252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2651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A603-2D96-4A37-80BD-B2922B3CBBD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0527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A36F3-16A3-47F2-92F5-288FD96CB47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719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91892-7BB6-47C5-9B24-DB5FD327D41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04211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97850" cy="1111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01850" cy="4445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63850" cy="4445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01850" cy="444500"/>
          </a:xfrm>
        </p:spPr>
        <p:txBody>
          <a:bodyPr/>
          <a:lstStyle>
            <a:lvl1pPr>
              <a:defRPr/>
            </a:lvl1pPr>
          </a:lstStyle>
          <a:p>
            <a:fld id="{9902B487-C587-45F5-8E1F-1292C61B7C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78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A73F1-2647-47D3-8F53-9FAE30D6E4B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2727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769F2-C5A3-42E3-9E98-E43A30396C6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752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B028D-BF6A-48B9-B11F-C2037494278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5213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D61B1-EEC4-4F96-BFBC-CFF676B672C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1141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DA7C1-CEC0-49D0-B35C-64DC5E81950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980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50F57-926A-4D9B-B63A-507D675E537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7856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71B-815B-4609-A9B1-DBCFFFC9224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1647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4C472-1640-40F5-B73C-ECF7F933325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262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1EC0B-87FB-4BD5-89F3-C06B14CA2F5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295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Word_97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_________Microsoft_Word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_________Microsoft_Word2.docx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package" Target="../embeddings/_________Microsoft_Word3.docx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971550" y="333375"/>
            <a:ext cx="7772400" cy="1736725"/>
          </a:xfrm>
          <a:ln/>
        </p:spPr>
        <p:txBody>
          <a:bodyPr>
            <a:normAutofit fontScale="90000"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b="1" dirty="0">
                <a:solidFill>
                  <a:srgbClr val="FF0000"/>
                </a:solidFill>
                <a:latin typeface="Arial Black" panose="020B0A04020102020204" pitchFamily="34" charset="0"/>
              </a:rPr>
              <a:t>Рекомендации по прохождению </a:t>
            </a:r>
            <a:r>
              <a:rPr lang="ru-RU" altLang="ru-RU" sz="2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учебной, производственной и преддипломной практик в АНОВО «Московский Международный Университет»</a:t>
            </a:r>
            <a:endParaRPr lang="ru-RU" altLang="ru-RU" sz="26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0" y="3789363"/>
            <a:ext cx="4284663" cy="1800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0" indent="0" algn="ctr">
              <a:spcBef>
                <a:spcPts val="6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2400" dirty="0"/>
              <a:t>    </a:t>
            </a:r>
            <a:r>
              <a:rPr lang="ru-RU" alt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Руководитель отдела практики</a:t>
            </a:r>
          </a:p>
          <a:p>
            <a:pPr marL="0" indent="0" algn="ctr">
              <a:spcBef>
                <a:spcPts val="6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З.Б. Амирова</a:t>
            </a:r>
          </a:p>
          <a:p>
            <a:pPr marL="0" indent="0" algn="ctr">
              <a:spcBef>
                <a:spcPts val="600"/>
              </a:spcBef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2020г.</a:t>
            </a:r>
            <a:endParaRPr lang="ru-RU" alt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https://help-sdo.com/uploads/posts/2019-02/1550516297_mmu_moskovskii_mejdunarodnii_universit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416" y="3356992"/>
            <a:ext cx="3624337" cy="205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654967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Структура отчета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1" y="1556792"/>
            <a:ext cx="7796030" cy="44644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Arial Black" panose="020B0A04020102020204" pitchFamily="34" charset="0"/>
              </a:rPr>
              <a:t>Отчет </a:t>
            </a:r>
            <a:r>
              <a:rPr lang="ru-RU" dirty="0">
                <a:latin typeface="Arial Black" panose="020B0A04020102020204" pitchFamily="34" charset="0"/>
              </a:rPr>
              <a:t>со всеми документами сдается руководителю практики от организации (вуза)  прошитый в папку скоросшивателем в следующей последовательности:</a:t>
            </a:r>
          </a:p>
          <a:p>
            <a:r>
              <a:rPr lang="ru-RU" dirty="0">
                <a:latin typeface="Arial Black" panose="020B0A04020102020204" pitchFamily="34" charset="0"/>
              </a:rPr>
              <a:t>1. титульный </a:t>
            </a:r>
            <a:r>
              <a:rPr lang="ru-RU" dirty="0" smtClean="0">
                <a:latin typeface="Arial Black" panose="020B0A04020102020204" pitchFamily="34" charset="0"/>
              </a:rPr>
              <a:t>лист;</a:t>
            </a:r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2. индивидуальное задание </a:t>
            </a:r>
            <a:r>
              <a:rPr lang="ru-RU" dirty="0" smtClean="0">
                <a:latin typeface="Arial Black" panose="020B0A04020102020204" pitchFamily="34" charset="0"/>
              </a:rPr>
              <a:t>;</a:t>
            </a:r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3.совместный рабочий график (план</a:t>
            </a:r>
            <a:r>
              <a:rPr lang="ru-RU" dirty="0" smtClean="0">
                <a:latin typeface="Arial Black" panose="020B0A04020102020204" pitchFamily="34" charset="0"/>
              </a:rPr>
              <a:t>);</a:t>
            </a:r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>
                <a:latin typeface="Arial Black" panose="020B0A04020102020204" pitchFamily="34" charset="0"/>
              </a:rPr>
              <a:t>3. содержание;</a:t>
            </a:r>
          </a:p>
          <a:p>
            <a:r>
              <a:rPr lang="ru-RU" dirty="0">
                <a:latin typeface="Arial Black" panose="020B0A04020102020204" pitchFamily="34" charset="0"/>
              </a:rPr>
              <a:t>4. введение;</a:t>
            </a:r>
          </a:p>
          <a:p>
            <a:r>
              <a:rPr lang="ru-RU" dirty="0">
                <a:latin typeface="Arial Black" panose="020B0A04020102020204" pitchFamily="34" charset="0"/>
              </a:rPr>
              <a:t>5.основная часть;</a:t>
            </a:r>
          </a:p>
          <a:p>
            <a:r>
              <a:rPr lang="ru-RU" dirty="0">
                <a:latin typeface="Arial Black" panose="020B0A04020102020204" pitchFamily="34" charset="0"/>
              </a:rPr>
              <a:t>6. заключение;</a:t>
            </a:r>
          </a:p>
          <a:p>
            <a:r>
              <a:rPr lang="ru-RU" dirty="0">
                <a:latin typeface="Arial Black" panose="020B0A04020102020204" pitchFamily="34" charset="0"/>
              </a:rPr>
              <a:t>7.библиографический список;</a:t>
            </a:r>
          </a:p>
          <a:p>
            <a:r>
              <a:rPr lang="ru-RU" dirty="0">
                <a:latin typeface="Arial Black" panose="020B0A04020102020204" pitchFamily="34" charset="0"/>
              </a:rPr>
              <a:t>8.приложения;</a:t>
            </a:r>
          </a:p>
          <a:p>
            <a:r>
              <a:rPr lang="ru-RU" dirty="0">
                <a:latin typeface="Arial Black" panose="020B0A04020102020204" pitchFamily="34" charset="0"/>
              </a:rPr>
              <a:t>9. дневник </a:t>
            </a:r>
            <a:r>
              <a:rPr lang="ru-RU" dirty="0" smtClean="0">
                <a:latin typeface="Arial Black" panose="020B0A04020102020204" pitchFamily="34" charset="0"/>
              </a:rPr>
              <a:t>практики;</a:t>
            </a:r>
            <a:endParaRPr lang="ru-RU" dirty="0">
              <a:latin typeface="Arial Black" panose="020B0A04020102020204" pitchFamily="34" charset="0"/>
            </a:endParaRPr>
          </a:p>
          <a:p>
            <a:r>
              <a:rPr lang="ru-RU" dirty="0" smtClean="0">
                <a:latin typeface="Arial Black" panose="020B0A04020102020204" pitchFamily="34" charset="0"/>
              </a:rPr>
              <a:t>10.характеристика.</a:t>
            </a:r>
            <a:endParaRPr lang="ru-RU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08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6425" cy="1139825"/>
          </a:xfrm>
          <a:ln/>
        </p:spPr>
        <p:txBody>
          <a:bodyPr/>
          <a:lstStyle/>
          <a:p>
            <a:pPr algn="ctr">
              <a:lnSpc>
                <a:spcPct val="15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Содержание (Пример)</a:t>
            </a:r>
            <a:endParaRPr lang="ru-RU" altLang="ru-RU" sz="28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idx="1"/>
          </p:nvPr>
        </p:nvSpPr>
        <p:spPr>
          <a:xfrm>
            <a:off x="323528" y="2132856"/>
            <a:ext cx="8360097" cy="3990132"/>
          </a:xfrm>
          <a:ln/>
        </p:spPr>
        <p:txBody>
          <a:bodyPr>
            <a:normAutofit fontScale="70000" lnSpcReduction="20000"/>
          </a:bodyPr>
          <a:lstStyle/>
          <a:p>
            <a:pPr indent="-3286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/>
              <a:t> </a:t>
            </a:r>
            <a:r>
              <a:rPr lang="ru-RU" altLang="ru-RU" sz="2000" dirty="0">
                <a:latin typeface="Bahnschrift SemiBold" panose="020B0502040204020203" pitchFamily="34" charset="0"/>
              </a:rPr>
              <a:t>Введение</a:t>
            </a:r>
            <a:r>
              <a:rPr lang="ru-RU" altLang="ru-RU" sz="2000" dirty="0" smtClean="0">
                <a:latin typeface="Bahnschrift SemiBold" panose="020B0502040204020203" pitchFamily="34" charset="0"/>
              </a:rPr>
              <a:t>…………………………………………………………………………………………….……………………………………………………………..………….</a:t>
            </a:r>
            <a:r>
              <a:rPr lang="ru-RU" altLang="ru-RU" sz="2000" dirty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3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1 Общая характеристика базы практики</a:t>
            </a:r>
            <a:r>
              <a:rPr lang="ru-RU" altLang="ru-RU" sz="2000" dirty="0" smtClean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…………………………………………………………….………………………………………....</a:t>
            </a:r>
            <a:r>
              <a:rPr lang="ru-RU" altLang="ru-RU" sz="2000" dirty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4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1.1 Краткая характеристика предприятия (организации</a:t>
            </a:r>
            <a:r>
              <a:rPr lang="ru-RU" altLang="ru-RU" sz="2000" dirty="0" smtClean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)………………………………………………….…………………..</a:t>
            </a:r>
            <a:r>
              <a:rPr lang="ru-RU" altLang="ru-RU" sz="2000" dirty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4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1.2 Организационно-экономическая характеристики предприятия</a:t>
            </a:r>
            <a:r>
              <a:rPr lang="ru-RU" altLang="ru-RU" sz="2000" dirty="0" smtClean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……………………..………………………….</a:t>
            </a:r>
            <a:r>
              <a:rPr lang="ru-RU" altLang="ru-RU" sz="2000" dirty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7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2 Характеристика системы управления персоналом в организации</a:t>
            </a:r>
            <a:r>
              <a:rPr lang="ru-RU" altLang="ru-RU" sz="2000" dirty="0" smtClean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………………………………………….....10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2.1 Структура и  организация деятельности отдела кадров предприятия 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(организации)…………………………………………………………………………………………………………………………………………………..……..…..13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2.2  Характеристика основных направлений управления персоналом в организации………………………………………………………………………………………………………......................................................20</a:t>
            </a: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Заключение…………………………………………………………………………………………………………………………..……………………………….……..25</a:t>
            </a:r>
            <a:endParaRPr lang="ru-RU" altLang="ru-RU" sz="2000" dirty="0">
              <a:latin typeface="Bahnschrift SemiBold" panose="020B0502040204020203" pitchFamily="34" charset="0"/>
              <a:cs typeface="Lucida Sans Unicode" panose="020B0602030504020204" pitchFamily="34" charset="0"/>
            </a:endParaRP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Библиографический список………………………………………………………………………………………………………………………………….26</a:t>
            </a:r>
            <a:endParaRPr lang="ru-RU" altLang="ru-RU" sz="2000" dirty="0">
              <a:latin typeface="Bahnschrift SemiBold" panose="020B0502040204020203" pitchFamily="34" charset="0"/>
              <a:cs typeface="Lucida Sans Unicode" panose="020B0602030504020204" pitchFamily="34" charset="0"/>
            </a:endParaRP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Приложение А Организационная структура предприятия</a:t>
            </a:r>
            <a:r>
              <a:rPr lang="ru-RU" altLang="ru-RU" sz="2000" dirty="0" smtClean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………………………..…………………..…………………...28</a:t>
            </a:r>
            <a:endParaRPr lang="ru-RU" altLang="ru-RU" sz="2000" dirty="0">
              <a:latin typeface="Bahnschrift SemiBold" panose="020B0502040204020203" pitchFamily="34" charset="0"/>
              <a:cs typeface="Lucida Sans Unicode" panose="020B0602030504020204" pitchFamily="34" charset="0"/>
            </a:endParaRP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>
                <a:latin typeface="Bahnschrift SemiBold" panose="020B0502040204020203" pitchFamily="34" charset="0"/>
                <a:cs typeface="Times New Roman" panose="02020603050405020304" pitchFamily="18" charset="0"/>
              </a:rPr>
              <a:t>Приложение Б </a:t>
            </a:r>
            <a:r>
              <a:rPr lang="ru-RU" altLang="ru-RU" sz="2000" dirty="0">
                <a:latin typeface="Bahnschrift SemiBold" panose="020B0502040204020203" pitchFamily="34" charset="0"/>
                <a:cs typeface="Lucida Sans Unicode" panose="020B0602030504020204" pitchFamily="34" charset="0"/>
              </a:rPr>
              <a:t>Фотография рабочего дня менеджера по персоналу</a:t>
            </a:r>
            <a:r>
              <a:rPr lang="ru-RU" altLang="ru-RU" sz="2000" dirty="0" smtClean="0">
                <a:latin typeface="Bahnschrift SemiBold" panose="020B0502040204020203" pitchFamily="34" charset="0"/>
                <a:cs typeface="Times New Roman" panose="02020603050405020304" pitchFamily="18" charset="0"/>
              </a:rPr>
              <a:t>…………………………………….……...29</a:t>
            </a:r>
            <a:endParaRPr lang="ru-RU" altLang="ru-RU" sz="2000" dirty="0">
              <a:latin typeface="Bahnschrift SemiBold" panose="020B0502040204020203" pitchFamily="34" charset="0"/>
              <a:cs typeface="Times New Roman" panose="02020603050405020304" pitchFamily="18" charset="0"/>
            </a:endParaRP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000" dirty="0">
              <a:cs typeface="Lucida Sans Unicode" panose="020B0602030504020204" pitchFamily="34" charset="0"/>
            </a:endParaRP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indent="-33496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indent="-31432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6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832" y="5545266"/>
            <a:ext cx="1512168" cy="131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6425" cy="1139825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Введение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6425" cy="4320480"/>
          </a:xfrm>
          <a:ln/>
        </p:spPr>
        <p:txBody>
          <a:bodyPr>
            <a:normAutofit/>
          </a:bodyPr>
          <a:lstStyle/>
          <a:p>
            <a:pPr indent="-315913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>
                <a:latin typeface="Arial Black" panose="020B0A04020102020204" pitchFamily="34" charset="0"/>
              </a:rPr>
              <a:t>   </a:t>
            </a:r>
            <a:r>
              <a:rPr lang="ru-RU" altLang="ru-RU" sz="2600" dirty="0">
                <a:latin typeface="Arial Black" panose="020B0A04020102020204" pitchFamily="34" charset="0"/>
              </a:rPr>
              <a:t> </a:t>
            </a:r>
            <a:r>
              <a:rPr lang="ru-RU" altLang="ru-RU" sz="2000" dirty="0" smtClean="0">
                <a:latin typeface="Arial Black" panose="020B0A04020102020204" pitchFamily="34" charset="0"/>
              </a:rPr>
              <a:t>1.</a:t>
            </a:r>
            <a:r>
              <a:rPr lang="ru-RU" altLang="ru-RU" sz="2000" dirty="0">
                <a:latin typeface="Arial Black" panose="020B0A04020102020204" pitchFamily="34" charset="0"/>
              </a:rPr>
              <a:t> </a:t>
            </a:r>
            <a:r>
              <a:rPr lang="ru-RU" altLang="ru-RU" sz="2000" dirty="0" smtClean="0">
                <a:latin typeface="Arial Black" panose="020B0A04020102020204" pitchFamily="34" charset="0"/>
                <a:cs typeface="HiddenHorzOCR" charset="0"/>
              </a:rPr>
              <a:t>Во </a:t>
            </a:r>
            <a:r>
              <a:rPr lang="ru-RU" altLang="ru-RU" sz="2000" dirty="0">
                <a:latin typeface="Arial Black" panose="020B0A04020102020204" pitchFamily="34" charset="0"/>
                <a:cs typeface="HiddenHorzOCR" charset="0"/>
              </a:rPr>
              <a:t>введении  указывают цель и задачи практики, не забывая указать в них выполнение индивидуального </a:t>
            </a:r>
            <a:r>
              <a:rPr lang="ru-RU" altLang="ru-RU" sz="2000" dirty="0" smtClean="0">
                <a:latin typeface="Arial Black" panose="020B0A04020102020204" pitchFamily="34" charset="0"/>
                <a:cs typeface="HiddenHorzOCR" charset="0"/>
              </a:rPr>
              <a:t>задания, объект и предмет практики;</a:t>
            </a:r>
          </a:p>
          <a:p>
            <a:pPr indent="-315913" algn="just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  <a:cs typeface="HiddenHorzOCR" charset="0"/>
              </a:rPr>
              <a:t>     2. Какие </a:t>
            </a:r>
            <a:r>
              <a:rPr lang="ru-RU" altLang="ru-RU" sz="2000" dirty="0">
                <a:latin typeface="Arial Black" panose="020B0A04020102020204" pitchFamily="34" charset="0"/>
                <a:cs typeface="HiddenHorzOCR" charset="0"/>
              </a:rPr>
              <a:t>были использованы источники (учебники, законодательные акты, локальные нормативно-правовые акты, финансовая и бухгалтерская отчетность). </a:t>
            </a:r>
          </a:p>
          <a:p>
            <a:pPr indent="-3159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000" dirty="0">
              <a:cs typeface="HiddenHorzOCR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941168"/>
            <a:ext cx="259228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4838" cy="1138237"/>
          </a:xfrm>
          <a:ln/>
        </p:spPr>
        <p:txBody>
          <a:bodyPr/>
          <a:lstStyle/>
          <a:p>
            <a:pPr indent="450850" algn="ctr">
              <a:lnSpc>
                <a:spcPct val="15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Основная часть отчета 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487363" y="1439863"/>
            <a:ext cx="8224837" cy="5241925"/>
          </a:xfrm>
          <a:ln/>
        </p:spPr>
        <p:txBody>
          <a:bodyPr/>
          <a:lstStyle/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</a:rPr>
              <a:t>Отчет должен соответствовать требованиям,</a:t>
            </a:r>
          </a:p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</a:rPr>
              <a:t>указанных в  методических рекомендациях и в</a:t>
            </a:r>
          </a:p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</a:rPr>
              <a:t>рабочей программе практики.</a:t>
            </a:r>
          </a:p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</a:rPr>
              <a:t>Содержательная часть отчета отражает способности                          </a:t>
            </a:r>
          </a:p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</a:rPr>
              <a:t>обучающегося к сбору, обработке и отображению</a:t>
            </a:r>
          </a:p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</a:rPr>
              <a:t>полученной                      информации.</a:t>
            </a:r>
          </a:p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</a:rPr>
              <a:t>Оформление отчета свидетельствует об  уровне                                        </a:t>
            </a:r>
          </a:p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err="1" smtClean="0">
                <a:latin typeface="Arial Black" panose="020B0A04020102020204" pitchFamily="34" charset="0"/>
              </a:rPr>
              <a:t>сформированности</a:t>
            </a:r>
            <a:r>
              <a:rPr lang="ru-RU" altLang="ru-RU" sz="2000" dirty="0" smtClean="0">
                <a:latin typeface="Arial Black" panose="020B0A04020102020204" pitchFamily="34" charset="0"/>
              </a:rPr>
              <a:t> навыков работы с документами.</a:t>
            </a:r>
          </a:p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</a:rPr>
              <a:t>Избегайте в ваших отчетах разговорного стиля и </a:t>
            </a:r>
          </a:p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</a:rPr>
              <a:t>абстрактных                   высказываний.</a:t>
            </a:r>
          </a:p>
          <a:p>
            <a:pPr indent="-336550" algn="just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endParaRPr lang="ru-RU" altLang="ru-RU" sz="2000" dirty="0" smtClean="0">
              <a:latin typeface="Arial Black" panose="020B0A04020102020204" pitchFamily="34" charset="0"/>
            </a:endParaRPr>
          </a:p>
          <a:p>
            <a:pPr indent="-336550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r>
              <a:rPr lang="ru-RU" altLang="ru-RU" sz="2000" dirty="0" smtClean="0">
                <a:latin typeface="Arial Black" panose="020B0A04020102020204" pitchFamily="34" charset="0"/>
              </a:rPr>
              <a:t>     </a:t>
            </a:r>
            <a:endParaRPr lang="ru-RU" altLang="ru-RU" sz="2000" dirty="0">
              <a:cs typeface="Times New Roman" panose="02020603050405020304" pitchFamily="18" charset="0"/>
            </a:endParaRPr>
          </a:p>
          <a:p>
            <a:pPr indent="-315913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endParaRPr lang="ru-RU" altLang="ru-RU" sz="2600" dirty="0">
              <a:cs typeface="Times New Roman" panose="02020603050405020304" pitchFamily="18" charset="0"/>
            </a:endParaRPr>
          </a:p>
          <a:p>
            <a:pPr indent="-315913"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endParaRPr lang="ru-RU" altLang="ru-RU" sz="2600" dirty="0">
              <a:cs typeface="Lucida Sans Unicode" panose="020B0602030504020204" pitchFamily="34" charset="0"/>
            </a:endParaRPr>
          </a:p>
          <a:p>
            <a:pPr marL="0" indent="6350" algn="just" hangingPunct="0">
              <a:lnSpc>
                <a:spcPts val="975"/>
              </a:lnSpc>
              <a:spcBef>
                <a:spcPct val="0"/>
              </a:spcBef>
              <a:buClrTx/>
              <a:buFontTx/>
              <a:buNone/>
              <a:tabLst>
                <a:tab pos="342900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6500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  <a:tab pos="8980488" algn="l"/>
                <a:tab pos="9429750" algn="l"/>
                <a:tab pos="9879013" algn="l"/>
                <a:tab pos="10328275" algn="l"/>
                <a:tab pos="10777538" algn="l"/>
                <a:tab pos="10779125" algn="l"/>
                <a:tab pos="10780713" algn="l"/>
              </a:tabLst>
            </a:pPr>
            <a:endParaRPr lang="ru-RU" altLang="ru-RU" sz="2600" dirty="0">
              <a:cs typeface="Lucida Sans Unicode" panose="020B0602030504020204" pitchFamily="34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229200"/>
            <a:ext cx="2808312" cy="129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4838" cy="1138237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Заключение (Пример)</a:t>
            </a:r>
            <a:endParaRPr lang="ru-RU" altLang="ru-RU" sz="2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052736"/>
            <a:ext cx="8224838" cy="4680520"/>
          </a:xfrm>
          <a:ln/>
        </p:spPr>
        <p:txBody>
          <a:bodyPr>
            <a:normAutofit/>
          </a:bodyPr>
          <a:lstStyle/>
          <a:p>
            <a:pPr marL="0" indent="0" algn="just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sz="1800" b="1" dirty="0">
                <a:latin typeface="Arial Black" panose="020B0A04020102020204" pitchFamily="34" charset="0"/>
              </a:rPr>
              <a:t>Заключение должно содержать: </a:t>
            </a:r>
            <a:endParaRPr lang="ru-RU" sz="1800" b="1" dirty="0" smtClean="0">
              <a:latin typeface="Arial Black" panose="020B0A04020102020204" pitchFamily="34" charset="0"/>
            </a:endParaRPr>
          </a:p>
          <a:p>
            <a:pPr marL="0" indent="0" algn="just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1800" dirty="0" smtClean="0">
                <a:latin typeface="Arial Black" panose="020B0A04020102020204" pitchFamily="34" charset="0"/>
              </a:rPr>
              <a:t>- историю </a:t>
            </a:r>
            <a:r>
              <a:rPr lang="ru-RU" altLang="ru-RU" sz="1800" dirty="0">
                <a:latin typeface="Arial Black" panose="020B0A04020102020204" pitchFamily="34" charset="0"/>
              </a:rPr>
              <a:t>организации и ее </a:t>
            </a:r>
            <a:r>
              <a:rPr lang="ru-RU" altLang="ru-RU" sz="1800" dirty="0" smtClean="0">
                <a:latin typeface="Arial Black" panose="020B0A04020102020204" pitchFamily="34" charset="0"/>
              </a:rPr>
              <a:t>организационную структуру; </a:t>
            </a:r>
            <a:endParaRPr lang="ru-RU" altLang="ru-RU" sz="1800" dirty="0">
              <a:latin typeface="Arial Black" panose="020B0A04020102020204" pitchFamily="34" charset="0"/>
            </a:endParaRPr>
          </a:p>
          <a:p>
            <a:pPr algn="just">
              <a:buClrTx/>
              <a:buFontTx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1800" dirty="0" smtClean="0">
                <a:latin typeface="Arial Black" panose="020B0A04020102020204" pitchFamily="34" charset="0"/>
              </a:rPr>
              <a:t>локально-распорядительные и правовые  документы организации;</a:t>
            </a:r>
          </a:p>
          <a:p>
            <a:pPr algn="just">
              <a:buClrTx/>
              <a:buFontTx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1800" dirty="0">
                <a:latin typeface="Arial Black" panose="020B0A04020102020204" pitchFamily="34" charset="0"/>
              </a:rPr>
              <a:t>краткие выводы по результатам выполнения работы</a:t>
            </a:r>
            <a:r>
              <a:rPr lang="ru-RU" altLang="ru-RU" sz="1800" dirty="0" smtClean="0">
                <a:latin typeface="Arial Black" panose="020B0A04020102020204" pitchFamily="34" charset="0"/>
              </a:rPr>
              <a:t>;</a:t>
            </a:r>
            <a:endParaRPr lang="ru-RU" altLang="ru-RU" sz="1800" dirty="0">
              <a:latin typeface="Arial Black" panose="020B0A04020102020204" pitchFamily="34" charset="0"/>
            </a:endParaRPr>
          </a:p>
          <a:p>
            <a:pPr algn="just">
              <a:buClrTx/>
              <a:buFontTx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1800" dirty="0">
                <a:latin typeface="Arial Black" panose="020B0A04020102020204" pitchFamily="34" charset="0"/>
              </a:rPr>
              <a:t>оценку полноты решений поставленных целей</a:t>
            </a:r>
            <a:r>
              <a:rPr lang="ru-RU" altLang="ru-RU" sz="1800" dirty="0" smtClean="0">
                <a:latin typeface="Arial Black" panose="020B0A04020102020204" pitchFamily="34" charset="0"/>
              </a:rPr>
              <a:t>;</a:t>
            </a:r>
            <a:endParaRPr lang="ru-RU" altLang="ru-RU" sz="1800" dirty="0">
              <a:latin typeface="Arial Black" panose="020B0A04020102020204" pitchFamily="34" charset="0"/>
            </a:endParaRPr>
          </a:p>
          <a:p>
            <a:pPr algn="just">
              <a:buClrTx/>
              <a:buFontTx/>
              <a:buChar char="-"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1800" dirty="0">
                <a:latin typeface="Arial Black" panose="020B0A04020102020204" pitchFamily="34" charset="0"/>
              </a:rPr>
              <a:t>описание рекомендаций и исходных данных по конкретному использованию результатов работы.</a:t>
            </a:r>
          </a:p>
          <a:p>
            <a:pPr marL="0" indent="0" algn="just">
              <a:buClr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1800" dirty="0" smtClean="0">
                <a:latin typeface="Arial Black" panose="020B0A04020102020204" pitchFamily="34" charset="0"/>
              </a:rPr>
              <a:t>- подводятся итоги практики (таким образом, практика позволила ознакомиться с деятельностью ……………. подразделения и закрепить знания, полученные в процессе теоретического обучения).</a:t>
            </a:r>
          </a:p>
          <a:p>
            <a:pPr marL="0" indent="0" algn="just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1800" dirty="0" smtClean="0">
                <a:latin typeface="Arial Black" panose="020B0A04020102020204" pitchFamily="34" charset="0"/>
              </a:rPr>
              <a:t>  </a:t>
            </a:r>
            <a:r>
              <a:rPr lang="ru-RU" altLang="ru-RU" sz="2000" b="1" dirty="0" smtClean="0">
                <a:latin typeface="Arial Black" panose="020B0A04020102020204" pitchFamily="34" charset="0"/>
              </a:rPr>
              <a:t>В заключении указать чего вы достигли и что осуществили, что узнали нового, чему научились.</a:t>
            </a:r>
            <a:endParaRPr lang="ru-RU" altLang="ru-RU" sz="1800" dirty="0">
              <a:latin typeface="Arial Black" panose="020B0A04020102020204" pitchFamily="34" charset="0"/>
            </a:endParaRPr>
          </a:p>
          <a:p>
            <a:pPr marL="334963" indent="-330200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altLang="ru-RU" sz="1800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1" y="5373216"/>
            <a:ext cx="4752529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4838" cy="1138237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b="1" dirty="0" smtClean="0">
                <a:solidFill>
                  <a:srgbClr val="FF0000"/>
                </a:solidFill>
                <a:latin typeface="Arial Black" panose="020B0A04020102020204" pitchFamily="34" charset="0"/>
                <a:cs typeface="Lucida Sans Unicode" panose="020B0602030504020204" pitchFamily="34" charset="0"/>
              </a:rPr>
              <a:t>Библиографический список</a:t>
            </a:r>
            <a:endParaRPr lang="ru-RU" altLang="ru-RU" sz="2600" b="1" dirty="0">
              <a:solidFill>
                <a:srgbClr val="FF0000"/>
              </a:solidFill>
              <a:latin typeface="Arial Black" panose="020B0A040201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611560" y="1412875"/>
            <a:ext cx="8177337" cy="4032349"/>
          </a:xfrm>
          <a:ln/>
        </p:spPr>
        <p:txBody>
          <a:bodyPr lIns="0" tIns="23040" rIns="0" bIns="0">
            <a:normAutofit fontScale="25000" lnSpcReduction="20000"/>
          </a:bodyPr>
          <a:lstStyle/>
          <a:p>
            <a:pPr indent="-328613">
              <a:lnSpc>
                <a:spcPct val="93000"/>
              </a:lnSpc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600" dirty="0">
              <a:cs typeface="Segoe UI" panose="020B0502040204020203" pitchFamily="34" charset="0"/>
            </a:endParaRPr>
          </a:p>
          <a:p>
            <a:pPr marL="0" indent="0" algn="just">
              <a:buClrTx/>
              <a:buSz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400" dirty="0" smtClean="0">
                <a:latin typeface="Arial Black" panose="020B0A04020102020204" pitchFamily="34" charset="0"/>
                <a:cs typeface="Segoe UI" panose="020B0502040204020203" pitchFamily="34" charset="0"/>
              </a:rPr>
              <a:t>Структура списка:</a:t>
            </a:r>
          </a:p>
          <a:p>
            <a:pPr marL="0" indent="0" algn="just">
              <a:buClrTx/>
              <a:buSz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400" dirty="0">
                <a:latin typeface="Arial Black" panose="020B0A04020102020204" pitchFamily="34" charset="0"/>
                <a:cs typeface="Segoe UI" panose="020B0502040204020203" pitchFamily="34" charset="0"/>
              </a:rPr>
              <a:t>1) Источники</a:t>
            </a:r>
          </a:p>
          <a:p>
            <a:pPr marL="0" indent="0" algn="just">
              <a:buClrTx/>
              <a:buSz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400" dirty="0">
                <a:latin typeface="Arial Black" panose="020B0A04020102020204" pitchFamily="34" charset="0"/>
                <a:cs typeface="Segoe UI" panose="020B0502040204020203" pitchFamily="34" charset="0"/>
              </a:rPr>
              <a:t>(законодательные материалы, делопроизводственные документы, </a:t>
            </a:r>
            <a:r>
              <a:rPr lang="ru-RU" altLang="ru-RU" sz="6400" dirty="0" smtClean="0">
                <a:latin typeface="Arial Black" panose="020B0A04020102020204" pitchFamily="34" charset="0"/>
                <a:cs typeface="Segoe UI" panose="020B0502040204020203" pitchFamily="34" charset="0"/>
              </a:rPr>
              <a:t>статистические источники, стандарты</a:t>
            </a:r>
            <a:r>
              <a:rPr lang="ru-RU" altLang="ru-RU" sz="6400" dirty="0">
                <a:latin typeface="Arial Black" panose="020B0A04020102020204" pitchFamily="34" charset="0"/>
                <a:cs typeface="Segoe UI" panose="020B0502040204020203" pitchFamily="34" charset="0"/>
              </a:rPr>
              <a:t>, правила, инструкции, архивные документы</a:t>
            </a:r>
            <a:r>
              <a:rPr lang="ru-RU" altLang="ru-RU" sz="6400" dirty="0" smtClean="0">
                <a:latin typeface="Arial Black" panose="020B0A04020102020204" pitchFamily="34" charset="0"/>
                <a:cs typeface="Segoe UI" panose="020B0502040204020203" pitchFamily="34" charset="0"/>
              </a:rPr>
              <a:t>);</a:t>
            </a:r>
            <a:endParaRPr lang="ru-RU" altLang="ru-RU" sz="6400" dirty="0">
              <a:latin typeface="Arial Black" panose="020B0A04020102020204" pitchFamily="34" charset="0"/>
              <a:cs typeface="Segoe UI" panose="020B0502040204020203" pitchFamily="34" charset="0"/>
            </a:endParaRPr>
          </a:p>
          <a:p>
            <a:pPr marL="0" indent="0" algn="just">
              <a:buClrTx/>
              <a:buSz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400" dirty="0" smtClean="0">
                <a:latin typeface="Arial Black" panose="020B0A04020102020204" pitchFamily="34" charset="0"/>
                <a:cs typeface="Segoe UI" panose="020B0502040204020203" pitchFamily="34" charset="0"/>
              </a:rPr>
              <a:t>2</a:t>
            </a:r>
            <a:r>
              <a:rPr lang="ru-RU" altLang="ru-RU" sz="6400" dirty="0">
                <a:latin typeface="Arial Black" panose="020B0A04020102020204" pitchFamily="34" charset="0"/>
                <a:cs typeface="Segoe UI" panose="020B0502040204020203" pitchFamily="34" charset="0"/>
              </a:rPr>
              <a:t>) Литература</a:t>
            </a:r>
          </a:p>
          <a:p>
            <a:pPr marL="0" indent="0" algn="just">
              <a:buClrTx/>
              <a:buSz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400" dirty="0">
                <a:latin typeface="Arial Black" panose="020B0A04020102020204" pitchFamily="34" charset="0"/>
                <a:cs typeface="Segoe UI" panose="020B0502040204020203" pitchFamily="34" charset="0"/>
              </a:rPr>
              <a:t>(монографии, сборники, многотомные издания, учебно-методическая </a:t>
            </a:r>
            <a:r>
              <a:rPr lang="ru-RU" altLang="ru-RU" sz="6400" dirty="0" smtClean="0">
                <a:latin typeface="Arial Black" panose="020B0A04020102020204" pitchFamily="34" charset="0"/>
                <a:cs typeface="Segoe UI" panose="020B0502040204020203" pitchFamily="34" charset="0"/>
              </a:rPr>
              <a:t>литература, статьи </a:t>
            </a:r>
            <a:r>
              <a:rPr lang="ru-RU" altLang="ru-RU" sz="6400" dirty="0">
                <a:latin typeface="Arial Black" panose="020B0A04020102020204" pitchFamily="34" charset="0"/>
                <a:cs typeface="Segoe UI" panose="020B0502040204020203" pitchFamily="34" charset="0"/>
              </a:rPr>
              <a:t>из сборников и периодических </a:t>
            </a:r>
            <a:r>
              <a:rPr lang="ru-RU" altLang="ru-RU" sz="6400" dirty="0" smtClean="0">
                <a:latin typeface="Arial Black" panose="020B0A04020102020204" pitchFamily="34" charset="0"/>
                <a:cs typeface="Segoe UI" panose="020B0502040204020203" pitchFamily="34" charset="0"/>
              </a:rPr>
              <a:t>изданий);</a:t>
            </a:r>
            <a:endParaRPr lang="ru-RU" altLang="ru-RU" sz="6400" dirty="0">
              <a:latin typeface="Arial Black" panose="020B0A04020102020204" pitchFamily="34" charset="0"/>
              <a:cs typeface="Segoe UI" panose="020B0502040204020203" pitchFamily="34" charset="0"/>
            </a:endParaRPr>
          </a:p>
          <a:p>
            <a:pPr marL="0" indent="0" algn="just">
              <a:buClrTx/>
              <a:buSz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400" dirty="0">
                <a:latin typeface="Arial Black" panose="020B0A04020102020204" pitchFamily="34" charset="0"/>
                <a:cs typeface="Segoe UI" panose="020B0502040204020203" pitchFamily="34" charset="0"/>
              </a:rPr>
              <a:t>3) Ресурсы Интернет</a:t>
            </a:r>
          </a:p>
          <a:p>
            <a:pPr marL="0" indent="0" algn="just">
              <a:buClrTx/>
              <a:buSz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400" dirty="0">
                <a:latin typeface="Arial Black" panose="020B0A04020102020204" pitchFamily="34" charset="0"/>
                <a:cs typeface="Segoe UI" panose="020B0502040204020203" pitchFamily="34" charset="0"/>
              </a:rPr>
              <a:t>(сайты, порталы</a:t>
            </a:r>
            <a:r>
              <a:rPr lang="ru-RU" altLang="ru-RU" sz="6400" dirty="0" smtClean="0">
                <a:latin typeface="Arial Black" panose="020B0A04020102020204" pitchFamily="34" charset="0"/>
                <a:cs typeface="Segoe UI" panose="020B0502040204020203" pitchFamily="34" charset="0"/>
              </a:rPr>
              <a:t>).</a:t>
            </a:r>
          </a:p>
          <a:p>
            <a:pPr indent="-341313" algn="just">
              <a:buClrTx/>
              <a:buSz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400" dirty="0" smtClean="0">
                <a:latin typeface="Arial Black" panose="020B0A04020102020204" pitchFamily="34" charset="0"/>
                <a:cs typeface="Segoe UI" panose="020B0502040204020203" pitchFamily="34" charset="0"/>
              </a:rPr>
              <a:t>Необходимо включить  несколько источников литературы из</a:t>
            </a:r>
          </a:p>
          <a:p>
            <a:pPr indent="-341313" algn="just">
              <a:buClrTx/>
              <a:buSz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400" dirty="0" smtClean="0">
                <a:latin typeface="Arial Black" panose="020B0A04020102020204" pitchFamily="34" charset="0"/>
                <a:cs typeface="Segoe UI" panose="020B0502040204020203" pitchFamily="34" charset="0"/>
              </a:rPr>
              <a:t>ЭЛЕКТРОННО БИБЛИОТЕЧНОЙ СИСТЕМЫ (указать ссылку и дату</a:t>
            </a:r>
          </a:p>
          <a:p>
            <a:pPr indent="-341313" algn="just">
              <a:buClrTx/>
              <a:buSz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6400" dirty="0" smtClean="0">
                <a:latin typeface="Arial Black" panose="020B0A04020102020204" pitchFamily="34" charset="0"/>
                <a:cs typeface="Segoe UI" panose="020B0502040204020203" pitchFamily="34" charset="0"/>
              </a:rPr>
              <a:t>обращения) и из Рабочей программы практики.</a:t>
            </a:r>
            <a:endParaRPr lang="ru-RU" altLang="ru-RU" sz="6400" dirty="0">
              <a:latin typeface="Arial Black" panose="020B0A04020102020204" pitchFamily="34" charset="0"/>
              <a:cs typeface="Segoe UI" panose="020B0502040204020203" pitchFamily="34" charset="0"/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085184"/>
            <a:ext cx="2395835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65088"/>
            <a:ext cx="8224838" cy="1555750"/>
          </a:xfrm>
          <a:ln/>
        </p:spPr>
        <p:txBody>
          <a:bodyPr/>
          <a:lstStyle/>
          <a:p>
            <a:pPr marL="285750" indent="-279400" algn="ctr">
              <a:lnSpc>
                <a:spcPct val="105000"/>
              </a:lnSpc>
              <a:spcAft>
                <a:spcPts val="800"/>
              </a:spcAft>
              <a:buClrTx/>
              <a:buFontTx/>
              <a:buNone/>
              <a:tabLst>
                <a:tab pos="285750" algn="l"/>
                <a:tab pos="733425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</a:tabLst>
            </a:pPr>
            <a:r>
              <a:rPr lang="ru-RU" altLang="ru-RU" sz="2600" b="1" dirty="0">
                <a:solidFill>
                  <a:srgbClr val="FF0000"/>
                </a:solidFill>
                <a:latin typeface="Arial Black" panose="020B0A04020102020204" pitchFamily="34" charset="0"/>
              </a:rPr>
              <a:t>Оценка итогов </a:t>
            </a:r>
            <a:r>
              <a:rPr lang="ru-RU" altLang="ru-RU" sz="26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практики</a:t>
            </a:r>
            <a:endParaRPr lang="ru-RU" altLang="ru-RU" sz="26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xfrm>
            <a:off x="127000" y="1620838"/>
            <a:ext cx="8224838" cy="2819400"/>
          </a:xfrm>
          <a:ln/>
        </p:spPr>
        <p:txBody>
          <a:bodyPr>
            <a:normAutofit/>
          </a:bodyPr>
          <a:lstStyle/>
          <a:p>
            <a:pPr marL="338138" indent="-320675" algn="just">
              <a:buFont typeface="Wingdings" panose="05000000000000000000" pitchFamily="2" charset="2"/>
              <a:buChar char="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altLang="ru-RU" sz="2000" dirty="0"/>
              <a:t>  </a:t>
            </a:r>
            <a:r>
              <a:rPr lang="ru-RU" altLang="ru-RU" sz="2000" dirty="0">
                <a:latin typeface="Arial Black" panose="020B0A04020102020204" pitchFamily="34" charset="0"/>
              </a:rPr>
              <a:t>О</a:t>
            </a:r>
            <a:r>
              <a:rPr lang="ru-RU" altLang="ru-RU" sz="2000" dirty="0">
                <a:latin typeface="Arial Black" panose="020B0A04020102020204" pitchFamily="34" charset="0"/>
                <a:cs typeface="Lucida Sans Unicode" panose="020B0602030504020204" pitchFamily="34" charset="0"/>
              </a:rPr>
              <a:t>бучающийся должен пройти промежуточную аттестацию в форме </a:t>
            </a:r>
            <a:r>
              <a:rPr lang="ru-RU" altLang="ru-RU" sz="2000" dirty="0" smtClean="0">
                <a:latin typeface="Arial Black" panose="020B0A04020102020204" pitchFamily="34" charset="0"/>
                <a:cs typeface="Lucida Sans Unicode" panose="020B0602030504020204" pitchFamily="34" charset="0"/>
              </a:rPr>
              <a:t>зачета с оценкой.</a:t>
            </a:r>
            <a:endParaRPr lang="ru-RU" altLang="ru-RU" sz="2000" dirty="0">
              <a:latin typeface="Arial Black" panose="020B0A04020102020204" pitchFamily="34" charset="0"/>
              <a:cs typeface="Lucida Sans Unicode" panose="020B0602030504020204" pitchFamily="34" charset="0"/>
            </a:endParaRPr>
          </a:p>
          <a:p>
            <a:pPr marL="338138" indent="-320675" algn="just">
              <a:buFont typeface="Wingdings" panose="05000000000000000000" pitchFamily="2" charset="2"/>
              <a:buChar char=""/>
              <a:tabLst>
                <a:tab pos="338138" algn="l"/>
                <a:tab pos="442913" algn="l"/>
                <a:tab pos="892175" algn="l"/>
                <a:tab pos="1341438" algn="l"/>
                <a:tab pos="1790700" algn="l"/>
                <a:tab pos="2239963" algn="l"/>
                <a:tab pos="2689225" algn="l"/>
                <a:tab pos="3138488" algn="l"/>
                <a:tab pos="3587750" algn="l"/>
                <a:tab pos="4037013" algn="l"/>
                <a:tab pos="4486275" algn="l"/>
                <a:tab pos="4935538" algn="l"/>
                <a:tab pos="5384800" algn="l"/>
                <a:tab pos="5834063" algn="l"/>
                <a:tab pos="6283325" algn="l"/>
                <a:tab pos="6732588" algn="l"/>
                <a:tab pos="7181850" algn="l"/>
                <a:tab pos="7631113" algn="l"/>
                <a:tab pos="8080375" algn="l"/>
                <a:tab pos="8529638" algn="l"/>
                <a:tab pos="8978900" algn="l"/>
              </a:tabLst>
            </a:pPr>
            <a:r>
              <a:rPr lang="ru-RU" altLang="ru-RU" sz="2000" dirty="0">
                <a:latin typeface="Arial Black" panose="020B0A04020102020204" pitchFamily="34" charset="0"/>
                <a:cs typeface="Lucida Sans Unicode" panose="020B0602030504020204" pitchFamily="34" charset="0"/>
              </a:rPr>
              <a:t>  </a:t>
            </a:r>
            <a:r>
              <a:rPr lang="ru-RU" altLang="ru-RU" sz="2000" dirty="0">
                <a:latin typeface="Arial Black" panose="020B0A04020102020204" pitchFamily="34" charset="0"/>
              </a:rPr>
              <a:t>Основанием для допуска </a:t>
            </a:r>
            <a:r>
              <a:rPr lang="ru-RU" altLang="ru-RU" sz="2000" dirty="0">
                <a:latin typeface="Arial Black" panose="020B0A04020102020204" pitchFamily="34" charset="0"/>
                <a:cs typeface="Times New Roman" panose="02020603050405020304" pitchFamily="18" charset="0"/>
              </a:rPr>
              <a:t>обучающегося</a:t>
            </a:r>
            <a:r>
              <a:rPr lang="ru-RU" altLang="ru-RU" sz="2000" dirty="0">
                <a:latin typeface="Arial Black" panose="020B0A04020102020204" pitchFamily="34" charset="0"/>
              </a:rPr>
              <a:t> к зачету по практике является наличие полностью оформленного отчета о прохождении практики с визой руководителя практики от </a:t>
            </a:r>
            <a:r>
              <a:rPr lang="ru-RU" altLang="ru-RU" sz="2000" dirty="0">
                <a:latin typeface="Arial Black" panose="020B0A04020102020204" pitchFamily="34" charset="0"/>
                <a:cs typeface="Lucida Sans Unicode" panose="020B0602030504020204" pitchFamily="34" charset="0"/>
              </a:rPr>
              <a:t>профильной организации</a:t>
            </a:r>
            <a:r>
              <a:rPr lang="ru-RU" altLang="ru-RU" sz="2000" dirty="0">
                <a:latin typeface="Arial Black" panose="020B0A04020102020204" pitchFamily="34" charset="0"/>
              </a:rPr>
              <a:t> и всех необходимых документов.</a:t>
            </a: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13" y="4413250"/>
            <a:ext cx="163512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Спасибо за внимание!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2232025"/>
            <a:ext cx="299402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solidFill>
                  <a:srgbClr val="FF0000"/>
                </a:solidFill>
                <a:latin typeface="Arial Black" panose="020B0A04020102020204" pitchFamily="34" charset="0"/>
              </a:rPr>
              <a:t>С чего начать?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196752"/>
            <a:ext cx="8229600" cy="4929411"/>
          </a:xfrm>
          <a:ln/>
        </p:spPr>
        <p:txBody>
          <a:bodyPr>
            <a:normAutofit fontScale="77500" lnSpcReduction="20000"/>
          </a:bodyPr>
          <a:lstStyle/>
          <a:p>
            <a:pPr marL="341313" indent="-311150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ru-RU" sz="2800" dirty="0"/>
          </a:p>
          <a:p>
            <a:pPr marL="341313" indent="-328613" algn="just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1</a:t>
            </a:r>
            <a:r>
              <a:rPr lang="ru-RU" altLang="ru-RU" sz="28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. </a:t>
            </a:r>
            <a:r>
              <a:rPr lang="ru-RU" alt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Изучить Методические рекомендации по оформлению отчетных документов по практике.  </a:t>
            </a:r>
          </a:p>
          <a:p>
            <a:pPr marL="341313" indent="-328613" algn="just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alt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  2</a:t>
            </a:r>
            <a:r>
              <a:rPr lang="ru-RU" altLang="ru-RU" sz="24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. Ознакомиться  с </a:t>
            </a:r>
            <a:r>
              <a:rPr lang="ru-RU" alt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Рабочей программой практики. </a:t>
            </a:r>
            <a:r>
              <a:rPr lang="ru-RU" altLang="ru-RU" sz="2000" b="1" i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(Высылается  кафедрой рекламы и связей с общественностью)</a:t>
            </a:r>
            <a:endParaRPr lang="ru-RU" altLang="ru-RU" sz="2000" b="1" i="1" dirty="0" smtClean="0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341313" indent="-328613" algn="just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alt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  3. Подготовить </a:t>
            </a:r>
            <a:r>
              <a:rPr lang="ru-RU" altLang="ru-RU" sz="24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документы </a:t>
            </a:r>
            <a:r>
              <a:rPr lang="ru-RU" alt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– Заявление и Договор, который должен </a:t>
            </a:r>
            <a:r>
              <a:rPr lang="ru-RU" altLang="ru-RU" sz="24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быть </a:t>
            </a:r>
            <a:r>
              <a:rPr lang="ru-RU" alt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подписан и заверен печатью в </a:t>
            </a:r>
            <a:r>
              <a:rPr lang="ru-RU" altLang="ru-RU" sz="24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организации, где вы будете проходить </a:t>
            </a:r>
            <a:r>
              <a:rPr lang="ru-RU" alt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практику</a:t>
            </a:r>
          </a:p>
          <a:p>
            <a:pPr marL="341313" indent="-328613" algn="just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alt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  4. За две недели до начала практики предоставить заявление и договор в отдел практики (</a:t>
            </a:r>
            <a:r>
              <a:rPr lang="ru-RU" altLang="ru-RU" sz="2400" b="1" dirty="0" err="1" smtClean="0">
                <a:latin typeface="Arial Black" panose="020B0A04020102020204" pitchFamily="34" charset="0"/>
                <a:cs typeface="Times New Roman" panose="02020603050405020304" pitchFamily="18" charset="0"/>
              </a:rPr>
              <a:t>каб</a:t>
            </a:r>
            <a:r>
              <a:rPr lang="ru-RU" alt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. 302). </a:t>
            </a:r>
          </a:p>
          <a:p>
            <a:pPr marL="341313" indent="-328613" algn="just">
              <a:spcBef>
                <a:spcPts val="700"/>
              </a:spcBef>
              <a:buClrTx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altLang="ru-RU" sz="1400" b="1" i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*(</a:t>
            </a:r>
            <a:r>
              <a:rPr lang="ru-RU" altLang="ru-RU" sz="1400" b="1" i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ссылка на </a:t>
            </a:r>
            <a:r>
              <a:rPr lang="ru-RU" altLang="ru-RU" sz="1400" b="1" i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документы </a:t>
            </a:r>
            <a:r>
              <a:rPr lang="ru-RU" altLang="ru-RU" sz="1400" b="1" i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высылается индивидуально каждому </a:t>
            </a:r>
            <a:r>
              <a:rPr lang="ru-RU" altLang="ru-RU" sz="1400" b="1" i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студенту, </a:t>
            </a:r>
            <a:r>
              <a:rPr lang="ru-RU" altLang="ru-RU" sz="1400" b="1" i="1" u="sng" dirty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за месяц до начала </a:t>
            </a:r>
            <a:r>
              <a:rPr lang="ru-RU" altLang="ru-RU" sz="1400" b="1" i="1" u="sng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практики, вносить самостоятельные изменения в шаблонах документов не допускается) </a:t>
            </a:r>
            <a:endParaRPr lang="ru-RU" altLang="ru-RU" sz="1400" b="1" i="1" u="sng" dirty="0">
              <a:solidFill>
                <a:srgbClr val="FF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marL="341313" indent="-328613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ru-RU" sz="2400" b="1" dirty="0">
              <a:cs typeface="Times New Roman" panose="02020603050405020304" pitchFamily="18" charset="0"/>
            </a:endParaRPr>
          </a:p>
          <a:p>
            <a:pPr marL="0" indent="30163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ru-RU" sz="2400" b="1" dirty="0">
              <a:cs typeface="Times New Roman" panose="02020603050405020304" pitchFamily="18" charset="0"/>
            </a:endParaRPr>
          </a:p>
          <a:p>
            <a:pPr marL="0" indent="30163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ru-RU" sz="2200" b="1" dirty="0">
              <a:ea typeface="Microsoft YaHei" panose="020B0503020204020204" pitchFamily="34" charset="-122"/>
            </a:endParaRPr>
          </a:p>
          <a:p>
            <a:pPr marL="341313" indent="-311150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ru-RU" sz="2800" dirty="0"/>
          </a:p>
          <a:p>
            <a:pPr marL="341313" indent="-311150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altLang="ru-RU" sz="2800" dirty="0"/>
              <a:t>            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21088"/>
            <a:ext cx="3672407" cy="201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5502"/>
            <a:ext cx="8197850" cy="111125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Образец заполнения Заявления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 bwMode="auto">
          <a:xfrm flipV="1">
            <a:off x="1907704" y="4149080"/>
            <a:ext cx="3104430" cy="14401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5012134" y="3984429"/>
            <a:ext cx="1584176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0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Дата проставляется за две недели до начала практики</a:t>
            </a:r>
            <a:endParaRPr lang="ru-RU" sz="1000" b="1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 bwMode="auto">
          <a:xfrm flipV="1">
            <a:off x="3923928" y="1844824"/>
            <a:ext cx="2520280" cy="165618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459800" y="1425550"/>
            <a:ext cx="18002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9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Обязательно указывать отдел, в котором проходит практика, должен соответствовать направлению подготовки</a:t>
            </a:r>
            <a:endParaRPr lang="ru-RU" sz="900" b="1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 bwMode="auto">
          <a:xfrm flipV="1">
            <a:off x="3851920" y="3501008"/>
            <a:ext cx="3240360" cy="36004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7092280" y="3005080"/>
            <a:ext cx="17281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u="sng" dirty="0" smtClean="0">
                <a:solidFill>
                  <a:srgbClr val="FF0000"/>
                </a:solidFill>
              </a:rPr>
              <a:t>Должность руководителя практики от организации должна соответствовать направлению подготовки</a:t>
            </a:r>
            <a:endParaRPr lang="ru-RU" sz="1200" b="1" i="1" u="sng" dirty="0">
              <a:solidFill>
                <a:srgbClr val="FF0000"/>
              </a:solidFill>
            </a:endParaRPr>
          </a:p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582545"/>
              </p:ext>
            </p:extLst>
          </p:nvPr>
        </p:nvGraphicFramePr>
        <p:xfrm>
          <a:off x="1041400" y="1758950"/>
          <a:ext cx="3429000" cy="476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Document" r:id="rId3" imgW="6260553" imgH="8732385" progId="Word.Document.8">
                  <p:embed/>
                </p:oleObj>
              </mc:Choice>
              <mc:Fallback>
                <p:oleObj name="Document" r:id="rId3" imgW="6260553" imgH="8732385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1400" y="1758950"/>
                        <a:ext cx="3429000" cy="476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999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75" y="99792"/>
            <a:ext cx="8197850" cy="111125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u="sng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Образец заполнения 1-й страницы Договора</a:t>
            </a:r>
            <a:endParaRPr lang="ru-RU" sz="2000" u="sng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9904545"/>
              </p:ext>
            </p:extLst>
          </p:nvPr>
        </p:nvGraphicFramePr>
        <p:xfrm>
          <a:off x="877888" y="908050"/>
          <a:ext cx="3673475" cy="569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Документ" r:id="rId4" imgW="5925134" imgH="9189593" progId="Word.Document.12">
                  <p:embed/>
                </p:oleObj>
              </mc:Choice>
              <mc:Fallback>
                <p:oleObj name="Документ" r:id="rId4" imgW="5925134" imgH="91895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7888" y="908050"/>
                        <a:ext cx="3673475" cy="5699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687628" y="4766567"/>
            <a:ext cx="158417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0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ФИО руководителя от организации, указанного в качестве руководителя практики от организации в Заявлении</a:t>
            </a:r>
            <a:endParaRPr lang="ru-RU" sz="1000" b="1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8064" y="3775754"/>
            <a:ext cx="1800200" cy="7848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9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Обязательно </a:t>
            </a:r>
            <a:r>
              <a:rPr lang="ru-RU" sz="900" b="1" i="1" u="sng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указыватся</a:t>
            </a:r>
            <a:r>
              <a:rPr lang="ru-RU" sz="9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дата принятия Устава., либо  номер и дата  доверенности</a:t>
            </a:r>
            <a:endParaRPr lang="ru-RU" sz="900" b="1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 bwMode="auto">
          <a:xfrm>
            <a:off x="2937782" y="955847"/>
            <a:ext cx="3024336" cy="7200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Прямая со стрелкой 9"/>
          <p:cNvCxnSpPr/>
          <p:nvPr/>
        </p:nvCxnSpPr>
        <p:spPr bwMode="auto">
          <a:xfrm flipV="1">
            <a:off x="4431332" y="1008192"/>
            <a:ext cx="2160240" cy="43204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Box 11"/>
          <p:cNvSpPr txBox="1"/>
          <p:nvPr/>
        </p:nvSpPr>
        <p:spPr>
          <a:xfrm>
            <a:off x="6611257" y="800707"/>
            <a:ext cx="136815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Заполняется Вузом</a:t>
            </a:r>
            <a:endParaRPr lang="ru-RU" sz="1200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 bwMode="auto">
          <a:xfrm flipV="1">
            <a:off x="4395500" y="5056478"/>
            <a:ext cx="1296144" cy="66026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Прямая со стрелкой 21"/>
          <p:cNvCxnSpPr/>
          <p:nvPr/>
        </p:nvCxnSpPr>
        <p:spPr bwMode="auto">
          <a:xfrm flipV="1">
            <a:off x="3147286" y="1933672"/>
            <a:ext cx="2368195" cy="39139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5505209" y="1546168"/>
            <a:ext cx="2120484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i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Договор заключается с </a:t>
            </a:r>
            <a:r>
              <a:rPr lang="ru-RU" sz="1200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руководителем </a:t>
            </a:r>
            <a:r>
              <a:rPr lang="ru-RU" sz="1200" i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организации, </a:t>
            </a:r>
            <a:r>
              <a:rPr lang="ru-RU" sz="1200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действующим </a:t>
            </a:r>
            <a:r>
              <a:rPr lang="ru-RU" sz="1200" i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на основании Устава, либо с </a:t>
            </a:r>
            <a:r>
              <a:rPr lang="ru-RU" sz="1200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должностным </a:t>
            </a:r>
            <a:r>
              <a:rPr lang="ru-RU" sz="1200" i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лицом организации, </a:t>
            </a:r>
            <a:r>
              <a:rPr lang="ru-RU" sz="1200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действующим </a:t>
            </a:r>
            <a:r>
              <a:rPr lang="ru-RU" sz="1200" i="1" u="sng" dirty="0">
                <a:solidFill>
                  <a:srgbClr val="FF0000"/>
                </a:solidFill>
                <a:latin typeface="Arial Black" panose="020B0A04020102020204" pitchFamily="34" charset="0"/>
              </a:rPr>
              <a:t>на основании Доверенности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995936" y="2708920"/>
            <a:ext cx="1440160" cy="1066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62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b="1" dirty="0">
                <a:solidFill>
                  <a:srgbClr val="FF0000"/>
                </a:solidFill>
                <a:latin typeface="Arial Black" panose="020B0A04020102020204" pitchFamily="34" charset="0"/>
              </a:rPr>
              <a:t>Индивидуальное задание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830763"/>
          </a:xfrm>
          <a:ln/>
        </p:spPr>
        <p:txBody>
          <a:bodyPr/>
          <a:lstStyle/>
          <a:p>
            <a:pPr marL="341313" indent="-311150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ru-RU" sz="2800" dirty="0"/>
          </a:p>
          <a:p>
            <a:pPr marL="341313" indent="-328613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1800" dirty="0">
              <a:ea typeface="Microsoft YaHei" panose="020B0503020204020204" pitchFamily="34" charset="-122"/>
            </a:endParaRPr>
          </a:p>
          <a:p>
            <a:pPr marL="341313" indent="-311150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ru-RU" altLang="ru-RU" sz="2800" dirty="0"/>
          </a:p>
          <a:p>
            <a:pPr marL="341313" indent="-311150">
              <a:spcBef>
                <a:spcPts val="700"/>
              </a:spcBef>
              <a:buClrTx/>
              <a:buFontTx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ru-RU" altLang="ru-RU" sz="2800" dirty="0"/>
              <a:t>           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996559"/>
            <a:ext cx="1824037" cy="113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258682"/>
              </p:ext>
            </p:extLst>
          </p:nvPr>
        </p:nvGraphicFramePr>
        <p:xfrm>
          <a:off x="457200" y="1276378"/>
          <a:ext cx="4464496" cy="5581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Документ" r:id="rId6" imgW="5925852" imgH="9532139" progId="Word.Document.12">
                  <p:embed/>
                </p:oleObj>
              </mc:Choice>
              <mc:Fallback>
                <p:oleObj name="Документ" r:id="rId6" imgW="5925852" imgH="95321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7200" y="1276378"/>
                        <a:ext cx="4464496" cy="55816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flipV="1">
            <a:off x="4427984" y="2492896"/>
            <a:ext cx="1728192" cy="2088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149727" y="2084674"/>
            <a:ext cx="216024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указываются пункты задания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полученные </a:t>
            </a:r>
            <a:r>
              <a:rPr lang="ru-RU" b="1" dirty="0">
                <a:solidFill>
                  <a:srgbClr val="FF0000"/>
                </a:solidFill>
              </a:rPr>
              <a:t>от Руководителя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практики </a:t>
            </a:r>
            <a:r>
              <a:rPr lang="ru-RU" b="1" dirty="0">
                <a:solidFill>
                  <a:srgbClr val="FF0000"/>
                </a:solidFill>
              </a:rPr>
              <a:t>от Вуза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64394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dirty="0" smtClean="0">
                <a:solidFill>
                  <a:srgbClr val="FF0000"/>
                </a:solidFill>
                <a:latin typeface="Bahnschrift SemiBold" panose="020B0502040204020203" pitchFamily="34" charset="0"/>
              </a:rPr>
              <a:t>Совместный рабочий график (план) (Пример)</a:t>
            </a:r>
            <a:endParaRPr lang="ru-RU" altLang="ru-RU" sz="2600" dirty="0">
              <a:solidFill>
                <a:srgbClr val="FF0000"/>
              </a:solidFill>
              <a:latin typeface="Bahnschrift SemiBold" panose="020B0502040204020203" pitchFamily="34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412750" y="1341438"/>
            <a:ext cx="8007350" cy="4191000"/>
          </a:xfrm>
          <a:ln/>
        </p:spPr>
        <p:txBody>
          <a:bodyPr>
            <a:normAutofit/>
          </a:bodyPr>
          <a:lstStyle/>
          <a:p>
            <a:pPr marL="0" indent="1588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2800" dirty="0">
                <a:cs typeface="Lucida Sans Unicode" panose="020B0602030504020204" pitchFamily="34" charset="0"/>
              </a:rPr>
              <a:t>      </a:t>
            </a:r>
            <a:endParaRPr lang="ru-RU" altLang="ru-RU" sz="2200" dirty="0">
              <a:cs typeface="Lucida Sans Unicode" panose="020B0602030504020204" pitchFamily="34" charset="0"/>
            </a:endParaRPr>
          </a:p>
          <a:p>
            <a:pPr marL="0" indent="1588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altLang="ru-RU" sz="2800" dirty="0">
              <a:cs typeface="Times New Roman" panose="02020603050405020304" pitchFamily="18" charset="0"/>
            </a:endParaRPr>
          </a:p>
          <a:p>
            <a:pPr marL="0" indent="1588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altLang="ru-RU" sz="2800" dirty="0">
              <a:cs typeface="Times New Roman" panose="02020603050405020304" pitchFamily="18" charset="0"/>
            </a:endParaRPr>
          </a:p>
          <a:p>
            <a:pPr marL="0" indent="1588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altLang="ru-RU" sz="2800" dirty="0">
                <a:cs typeface="Times New Roman" panose="02020603050405020304" pitchFamily="18" charset="0"/>
              </a:rPr>
              <a:t> </a:t>
            </a:r>
          </a:p>
          <a:p>
            <a:pPr marL="0" indent="1588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altLang="ru-RU" sz="2800" dirty="0">
              <a:cs typeface="Times New Roman" panose="02020603050405020304" pitchFamily="18" charset="0"/>
            </a:endParaRPr>
          </a:p>
          <a:p>
            <a:pPr marL="0" indent="1588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altLang="ru-RU" sz="2800" dirty="0"/>
          </a:p>
          <a:p>
            <a:pPr marL="0" indent="31750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altLang="ru-RU" dirty="0"/>
          </a:p>
          <a:p>
            <a:pPr marL="0" indent="31750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alt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961" y="5067140"/>
            <a:ext cx="3095625" cy="129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48301"/>
              </p:ext>
            </p:extLst>
          </p:nvPr>
        </p:nvGraphicFramePr>
        <p:xfrm>
          <a:off x="251519" y="831850"/>
          <a:ext cx="4104456" cy="470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Документ" r:id="rId6" imgW="5925852" imgH="9329135" progId="Word.Document.12">
                  <p:embed/>
                </p:oleObj>
              </mc:Choice>
              <mc:Fallback>
                <p:oleObj name="Документ" r:id="rId6" imgW="5925852" imgH="93291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1519" y="831850"/>
                        <a:ext cx="4104456" cy="4700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flipV="1">
            <a:off x="3419872" y="1700808"/>
            <a:ext cx="1944216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64088" y="1628800"/>
            <a:ext cx="321724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Указывается дата лекции по практике, согласно расписанию</a:t>
            </a:r>
            <a:endParaRPr lang="ru-RU" sz="1200" b="1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3563888" y="2276872"/>
            <a:ext cx="1800200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07590" y="2302700"/>
            <a:ext cx="3700052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Указывается дата первого дня практики</a:t>
            </a:r>
            <a:endParaRPr lang="ru-RU" sz="1200" b="1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3923928" y="2924944"/>
            <a:ext cx="158417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80113" y="2986589"/>
            <a:ext cx="300121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Указывается дата за три-пять дней до начала практики</a:t>
            </a:r>
            <a:endParaRPr lang="ru-RU" sz="1200" b="1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3982526" y="3717032"/>
            <a:ext cx="1201174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41126" y="4785300"/>
            <a:ext cx="265489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2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Дата, согласно расписанию</a:t>
            </a:r>
            <a:endParaRPr lang="ru-RU" sz="1200" b="1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150171" y="3589562"/>
            <a:ext cx="1512168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2558" y="4116752"/>
            <a:ext cx="2088232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Указываете период два – три дня</a:t>
            </a:r>
            <a:endParaRPr lang="ru-RU" sz="1200" b="1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4139952" y="3212976"/>
            <a:ext cx="1656184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806355" y="3580172"/>
            <a:ext cx="295702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Указываете период не более одной – двух недель</a:t>
            </a:r>
            <a:endParaRPr lang="ru-RU" sz="1200" b="1" i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618653" y="3363908"/>
            <a:ext cx="1872208" cy="2429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2751" y="5851828"/>
            <a:ext cx="235905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FF0000"/>
                </a:solidFill>
              </a:rPr>
              <a:t>Указывается период начиная с даты окончания сбора информации до даты составления отчета по практике</a:t>
            </a:r>
            <a:endParaRPr lang="ru-RU" sz="1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8229600" cy="1143000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Дневник практики (Пример)</a:t>
            </a:r>
            <a:endParaRPr lang="ru-RU" alt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008063"/>
            <a:ext cx="8229600" cy="5002212"/>
          </a:xfrm>
          <a:ln/>
        </p:spPr>
        <p:txBody>
          <a:bodyPr numCol="3">
            <a:normAutofit/>
          </a:bodyPr>
          <a:lstStyle/>
          <a:p>
            <a:pPr indent="-328613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>
                <a:cs typeface="Times New Roman" panose="02020603050405020304" pitchFamily="18" charset="0"/>
              </a:rPr>
              <a:t>       </a:t>
            </a:r>
          </a:p>
          <a:p>
            <a:pPr algn="just">
              <a:lnSpc>
                <a:spcPct val="100000"/>
              </a:lnSpc>
            </a:pPr>
            <a:r>
              <a:rPr lang="ru-RU" sz="1400" dirty="0" smtClean="0">
                <a:latin typeface="Bahnschrift SemiBold" panose="020B0502040204020203" pitchFamily="34" charset="0"/>
              </a:rPr>
              <a:t>Дневник практики является основным документом, отражающим краткое содержание работы практиканта.</a:t>
            </a:r>
          </a:p>
          <a:p>
            <a:pPr algn="just">
              <a:lnSpc>
                <a:spcPct val="100000"/>
              </a:lnSpc>
            </a:pPr>
            <a:r>
              <a:rPr lang="ru-RU" sz="1400" dirty="0" smtClean="0">
                <a:latin typeface="Bahnschrift SemiBold" panose="020B0502040204020203" pitchFamily="34" charset="0"/>
              </a:rPr>
              <a:t>Результаты контроля выполнения мероприятий отмечаются в соответствующей графе и заверяются подписью руководителя практики от предприятия, организации. </a:t>
            </a:r>
            <a:endParaRPr lang="ru-RU" altLang="ru-RU" sz="2400" b="1" dirty="0">
              <a:cs typeface="Times New Roman" panose="02020603050405020304" pitchFamily="18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68313" y="5523607"/>
            <a:ext cx="1901255" cy="1234083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dirty="0"/>
              <a:t>,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539" y="1104876"/>
            <a:ext cx="4413374" cy="4905399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3059832" y="3933056"/>
            <a:ext cx="2232248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63688" y="4556052"/>
            <a:ext cx="172819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i="1" u="sng" dirty="0" smtClean="0">
                <a:solidFill>
                  <a:srgbClr val="FF0000"/>
                </a:solidFill>
              </a:rPr>
              <a:t>Обязательно! проводится в первый день практики</a:t>
            </a:r>
            <a:endParaRPr lang="ru-RU" sz="1200" b="1" i="1" u="sng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707904" y="4556052"/>
            <a:ext cx="1368152" cy="967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634755" y="4941168"/>
            <a:ext cx="1441301" cy="582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75573" y="5533987"/>
            <a:ext cx="2088842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400" b="1" i="1" u="sng" dirty="0" smtClean="0">
                <a:solidFill>
                  <a:srgbClr val="FF0000"/>
                </a:solidFill>
              </a:rPr>
              <a:t>Указывается день, </a:t>
            </a:r>
          </a:p>
          <a:p>
            <a:r>
              <a:rPr lang="ru-RU" sz="1400" b="1" i="1" u="sng" dirty="0" smtClean="0">
                <a:solidFill>
                  <a:srgbClr val="FF0000"/>
                </a:solidFill>
              </a:rPr>
              <a:t>либо период, согласно </a:t>
            </a:r>
          </a:p>
          <a:p>
            <a:r>
              <a:rPr lang="ru-RU" sz="1400" b="1" i="1" u="sng" dirty="0" smtClean="0">
                <a:solidFill>
                  <a:srgbClr val="FF0000"/>
                </a:solidFill>
              </a:rPr>
              <a:t>совместному рабочему</a:t>
            </a:r>
          </a:p>
          <a:p>
            <a:r>
              <a:rPr lang="ru-RU" sz="1400" b="1" i="1" u="sng" dirty="0" smtClean="0">
                <a:solidFill>
                  <a:srgbClr val="FF0000"/>
                </a:solidFill>
              </a:rPr>
              <a:t> графику</a:t>
            </a:r>
            <a:endParaRPr lang="ru-RU" sz="14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8588"/>
            <a:ext cx="8229600" cy="1435100"/>
          </a:xfrm>
          <a:ln/>
        </p:spPr>
        <p:txBody>
          <a:bodyPr/>
          <a:lstStyle/>
          <a:p>
            <a:pPr algn="ctr">
              <a:lnSpc>
                <a:spcPct val="15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Характеристика</a:t>
            </a:r>
            <a:endParaRPr lang="ru-RU" alt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xfrm>
            <a:off x="411163" y="1655763"/>
            <a:ext cx="8229600" cy="1341189"/>
          </a:xfrm>
          <a:ln/>
        </p:spPr>
        <p:txBody>
          <a:bodyPr/>
          <a:lstStyle/>
          <a:p>
            <a:pPr algn="just"/>
            <a:r>
              <a:rPr lang="ru-RU" sz="2400" dirty="0" smtClean="0">
                <a:latin typeface="Bahnschrift SemiBold" panose="020B0502040204020203" pitchFamily="34" charset="0"/>
              </a:rPr>
              <a:t>Заполняется </a:t>
            </a:r>
            <a:r>
              <a:rPr lang="ru-RU" sz="2400" dirty="0">
                <a:latin typeface="Bahnschrift SemiBold" panose="020B0502040204020203" pitchFamily="34" charset="0"/>
              </a:rPr>
              <a:t>руководителем от организации на официальном бланке организации или удостоверяется официальной печатью организации</a:t>
            </a:r>
            <a:r>
              <a:rPr lang="ru-RU" sz="2400" dirty="0" smtClean="0">
                <a:latin typeface="Bahnschrift SemiBold" panose="020B0502040204020203" pitchFamily="34" charset="0"/>
              </a:rPr>
              <a:t>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653136"/>
            <a:ext cx="252028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228012" cy="1141412"/>
          </a:xfrm>
          <a:ln/>
        </p:spPr>
        <p:txBody>
          <a:bodyPr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Документы по практике: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179513" y="1584325"/>
            <a:ext cx="8604126" cy="3788891"/>
          </a:xfrm>
          <a:ln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 Black" panose="020B0A04020102020204" pitchFamily="34" charset="0"/>
              </a:rPr>
              <a:t>По </a:t>
            </a:r>
            <a:r>
              <a:rPr lang="ru-RU" sz="2400" dirty="0">
                <a:latin typeface="Arial Black" panose="020B0A04020102020204" pitchFamily="34" charset="0"/>
              </a:rPr>
              <a:t>окончании практики студент </a:t>
            </a:r>
            <a:r>
              <a:rPr lang="ru-RU" sz="2400" dirty="0" smtClean="0">
                <a:latin typeface="Arial Black" panose="020B0A04020102020204" pitchFamily="34" charset="0"/>
              </a:rPr>
              <a:t>должен представить </a:t>
            </a:r>
            <a:r>
              <a:rPr lang="ru-RU" sz="2400" dirty="0">
                <a:latin typeface="Arial Black" panose="020B0A04020102020204" pitchFamily="34" charset="0"/>
              </a:rPr>
              <a:t>следующие документы:</a:t>
            </a:r>
          </a:p>
          <a:p>
            <a:pPr marL="0" indent="0">
              <a:buNone/>
            </a:pPr>
            <a:r>
              <a:rPr lang="ru-RU" sz="2400" dirty="0">
                <a:latin typeface="Arial Black" panose="020B0A04020102020204" pitchFamily="34" charset="0"/>
              </a:rPr>
              <a:t>- </a:t>
            </a:r>
            <a:r>
              <a:rPr lang="ru-RU" sz="2400" dirty="0" smtClean="0">
                <a:latin typeface="Arial Black" panose="020B0A04020102020204" pitchFamily="34" charset="0"/>
              </a:rPr>
              <a:t>Отчет </a:t>
            </a:r>
            <a:r>
              <a:rPr lang="ru-RU" sz="2400" dirty="0">
                <a:latin typeface="Arial Black" panose="020B0A04020102020204" pitchFamily="34" charset="0"/>
              </a:rPr>
              <a:t>о прохождении практики;</a:t>
            </a:r>
          </a:p>
          <a:p>
            <a:pPr marL="0" indent="0">
              <a:buNone/>
            </a:pPr>
            <a:r>
              <a:rPr lang="ru-RU" sz="2400" dirty="0">
                <a:latin typeface="Arial Black" panose="020B0A04020102020204" pitchFamily="34" charset="0"/>
              </a:rPr>
              <a:t>- </a:t>
            </a:r>
            <a:r>
              <a:rPr lang="ru-RU" sz="2400" dirty="0" smtClean="0">
                <a:latin typeface="Arial Black" panose="020B0A04020102020204" pitchFamily="34" charset="0"/>
              </a:rPr>
              <a:t>Индивидуальное </a:t>
            </a:r>
            <a:r>
              <a:rPr lang="ru-RU" sz="2400" dirty="0">
                <a:latin typeface="Arial Black" panose="020B0A04020102020204" pitchFamily="34" charset="0"/>
              </a:rPr>
              <a:t>задание на </a:t>
            </a:r>
            <a:r>
              <a:rPr lang="ru-RU" sz="2400" dirty="0" smtClean="0">
                <a:latin typeface="Arial Black" panose="020B0A04020102020204" pitchFamily="34" charset="0"/>
              </a:rPr>
              <a:t>практику;</a:t>
            </a:r>
            <a:endParaRPr lang="ru-RU" sz="24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 Black" panose="020B0A04020102020204" pitchFamily="34" charset="0"/>
              </a:rPr>
              <a:t>- </a:t>
            </a:r>
            <a:r>
              <a:rPr lang="ru-RU" sz="2400" dirty="0" smtClean="0">
                <a:latin typeface="Arial Black" panose="020B0A04020102020204" pitchFamily="34" charset="0"/>
              </a:rPr>
              <a:t>Совместный </a:t>
            </a:r>
            <a:r>
              <a:rPr lang="ru-RU" sz="2400" dirty="0">
                <a:latin typeface="Arial Black" panose="020B0A04020102020204" pitchFamily="34" charset="0"/>
              </a:rPr>
              <a:t>рабочий график (план</a:t>
            </a:r>
            <a:r>
              <a:rPr lang="ru-RU" sz="2400" dirty="0" smtClean="0">
                <a:latin typeface="Arial Black" panose="020B0A04020102020204" pitchFamily="34" charset="0"/>
              </a:rPr>
              <a:t>);</a:t>
            </a:r>
            <a:endParaRPr lang="ru-RU" sz="24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 Black" panose="020B0A04020102020204" pitchFamily="34" charset="0"/>
              </a:rPr>
              <a:t>- </a:t>
            </a:r>
            <a:r>
              <a:rPr lang="ru-RU" sz="2400" dirty="0" smtClean="0">
                <a:latin typeface="Arial Black" panose="020B0A04020102020204" pitchFamily="34" charset="0"/>
              </a:rPr>
              <a:t>Дневник </a:t>
            </a:r>
            <a:r>
              <a:rPr lang="ru-RU" sz="2400" dirty="0">
                <a:latin typeface="Arial Black" panose="020B0A04020102020204" pitchFamily="34" charset="0"/>
              </a:rPr>
              <a:t>прохождения </a:t>
            </a:r>
            <a:r>
              <a:rPr lang="ru-RU" sz="2400" dirty="0" smtClean="0">
                <a:latin typeface="Arial Black" panose="020B0A04020102020204" pitchFamily="34" charset="0"/>
              </a:rPr>
              <a:t>практики;</a:t>
            </a:r>
            <a:endParaRPr lang="ru-RU" sz="24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 Black" panose="020B0A04020102020204" pitchFamily="34" charset="0"/>
              </a:rPr>
              <a:t>- </a:t>
            </a:r>
            <a:r>
              <a:rPr lang="ru-RU" sz="2400" dirty="0" smtClean="0">
                <a:latin typeface="Arial Black" panose="020B0A04020102020204" pitchFamily="34" charset="0"/>
              </a:rPr>
              <a:t>Характеристику </a:t>
            </a:r>
            <a:r>
              <a:rPr lang="ru-RU" sz="2400" dirty="0">
                <a:latin typeface="Arial Black" panose="020B0A04020102020204" pitchFamily="34" charset="0"/>
              </a:rPr>
              <a:t>с места </a:t>
            </a:r>
            <a:r>
              <a:rPr lang="ru-RU" sz="2400" dirty="0" smtClean="0">
                <a:latin typeface="Arial Black" panose="020B0A04020102020204" pitchFamily="34" charset="0"/>
              </a:rPr>
              <a:t>практики.</a:t>
            </a:r>
            <a:endParaRPr lang="ru-RU" sz="2400" dirty="0">
              <a:latin typeface="Arial Black" panose="020B0A04020102020204" pitchFamily="34" charset="0"/>
            </a:endParaRPr>
          </a:p>
          <a:p>
            <a:pPr marL="336550" indent="-306388">
              <a:buClrTx/>
              <a:buFontTx/>
              <a:buNone/>
              <a:tabLst>
                <a:tab pos="336550" algn="l"/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321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</a:tabLst>
            </a:pPr>
            <a:endParaRPr lang="ru-RU" altLang="ru-RU" sz="24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603" y="4869160"/>
            <a:ext cx="1785937" cy="178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3991</TotalTime>
  <Words>891</Words>
  <Application>Microsoft Office PowerPoint</Application>
  <PresentationFormat>Экран (4:3)</PresentationFormat>
  <Paragraphs>151</Paragraphs>
  <Slides>17</Slides>
  <Notes>14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31" baseType="lpstr">
      <vt:lpstr>Microsoft YaHei</vt:lpstr>
      <vt:lpstr>Arial</vt:lpstr>
      <vt:lpstr>Arial Black</vt:lpstr>
      <vt:lpstr>Bahnschrift SemiBold</vt:lpstr>
      <vt:lpstr>Calibri</vt:lpstr>
      <vt:lpstr>Calibri Light</vt:lpstr>
      <vt:lpstr>HiddenHorzOCR</vt:lpstr>
      <vt:lpstr>Lucida Sans Unicode</vt:lpstr>
      <vt:lpstr>Segoe UI</vt:lpstr>
      <vt:lpstr>Times New Roman</vt:lpstr>
      <vt:lpstr>Wingdings</vt:lpstr>
      <vt:lpstr>Тема Office</vt:lpstr>
      <vt:lpstr>Документ Microsoft Word 97–2003</vt:lpstr>
      <vt:lpstr>Документ</vt:lpstr>
      <vt:lpstr>Рекомендации по прохождению учебной, производственной и преддипломной практик в АНОВО «Московский Международный Университет»</vt:lpstr>
      <vt:lpstr>С чего начать?</vt:lpstr>
      <vt:lpstr>Образец заполнения Заявления</vt:lpstr>
      <vt:lpstr>Образец заполнения 1-й страницы Договора</vt:lpstr>
      <vt:lpstr>Индивидуальное задание</vt:lpstr>
      <vt:lpstr>Совместный рабочий график (план) (Пример)</vt:lpstr>
      <vt:lpstr>Дневник практики (Пример)</vt:lpstr>
      <vt:lpstr>Характеристика</vt:lpstr>
      <vt:lpstr>Документы по практике:</vt:lpstr>
      <vt:lpstr>Структура отчета</vt:lpstr>
      <vt:lpstr>Содержание (Пример)</vt:lpstr>
      <vt:lpstr>Введение</vt:lpstr>
      <vt:lpstr>Основная часть отчета </vt:lpstr>
      <vt:lpstr>Заключение (Пример)</vt:lpstr>
      <vt:lpstr>Библиографический список</vt:lpstr>
      <vt:lpstr>Оценка итогов практики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подготовки к сертификации системы менеджмента качества факультета управления</dc:title>
  <dc:creator>Timchenko</dc:creator>
  <cp:lastModifiedBy>Амирова Зарема Буттаевна</cp:lastModifiedBy>
  <cp:revision>257</cp:revision>
  <cp:lastPrinted>1601-01-01T00:00:00Z</cp:lastPrinted>
  <dcterms:created xsi:type="dcterms:W3CDTF">2004-11-10T19:17:14Z</dcterms:created>
  <dcterms:modified xsi:type="dcterms:W3CDTF">2020-09-08T14:56:43Z</dcterms:modified>
</cp:coreProperties>
</file>