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3"/>
  </p:notesMasterIdLst>
  <p:handoutMasterIdLst>
    <p:handoutMasterId r:id="rId44"/>
  </p:handoutMasterIdLst>
  <p:sldIdLst>
    <p:sldId id="405" r:id="rId2"/>
    <p:sldId id="647" r:id="rId3"/>
    <p:sldId id="652" r:id="rId4"/>
    <p:sldId id="714" r:id="rId5"/>
    <p:sldId id="715" r:id="rId6"/>
    <p:sldId id="720" r:id="rId7"/>
    <p:sldId id="716" r:id="rId8"/>
    <p:sldId id="717" r:id="rId9"/>
    <p:sldId id="718" r:id="rId10"/>
    <p:sldId id="719" r:id="rId11"/>
    <p:sldId id="672" r:id="rId12"/>
    <p:sldId id="671" r:id="rId13"/>
    <p:sldId id="674" r:id="rId14"/>
    <p:sldId id="651" r:id="rId15"/>
    <p:sldId id="650" r:id="rId16"/>
    <p:sldId id="675" r:id="rId17"/>
    <p:sldId id="676" r:id="rId18"/>
    <p:sldId id="677" r:id="rId19"/>
    <p:sldId id="658" r:id="rId20"/>
    <p:sldId id="678" r:id="rId21"/>
    <p:sldId id="680" r:id="rId22"/>
    <p:sldId id="681" r:id="rId23"/>
    <p:sldId id="682" r:id="rId24"/>
    <p:sldId id="683" r:id="rId25"/>
    <p:sldId id="711" r:id="rId26"/>
    <p:sldId id="685" r:id="rId27"/>
    <p:sldId id="695" r:id="rId28"/>
    <p:sldId id="696" r:id="rId29"/>
    <p:sldId id="698" r:id="rId30"/>
    <p:sldId id="699" r:id="rId31"/>
    <p:sldId id="701" r:id="rId32"/>
    <p:sldId id="700" r:id="rId33"/>
    <p:sldId id="703" r:id="rId34"/>
    <p:sldId id="722" r:id="rId35"/>
    <p:sldId id="723" r:id="rId36"/>
    <p:sldId id="724" r:id="rId37"/>
    <p:sldId id="725" r:id="rId38"/>
    <p:sldId id="656" r:id="rId39"/>
    <p:sldId id="708" r:id="rId40"/>
    <p:sldId id="709" r:id="rId41"/>
    <p:sldId id="710" r:id="rId42"/>
  </p:sldIdLst>
  <p:sldSz cx="10693400" cy="7561263"/>
  <p:notesSz cx="6669088" cy="9928225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531">
          <p15:clr>
            <a:srgbClr val="A4A3A4"/>
          </p15:clr>
        </p15:guide>
        <p15:guide id="4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атя" initials="К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00"/>
    <a:srgbClr val="EB0000"/>
    <a:srgbClr val="EB1E00"/>
    <a:srgbClr val="E51F26"/>
    <a:srgbClr val="EB1E28"/>
    <a:srgbClr val="C81F3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408" autoAdjust="0"/>
  </p:normalViewPr>
  <p:slideViewPr>
    <p:cSldViewPr showGuides="1">
      <p:cViewPr varScale="1">
        <p:scale>
          <a:sx n="76" d="100"/>
          <a:sy n="76" d="100"/>
        </p:scale>
        <p:origin x="1229" y="53"/>
      </p:cViewPr>
      <p:guideLst>
        <p:guide orient="horz" pos="2296"/>
        <p:guide pos="2880"/>
        <p:guide orient="horz" pos="253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Составить</a:t>
            </a:r>
            <a:r>
              <a:rPr lang="ru-RU" baseline="0" dirty="0" smtClean="0"/>
              <a:t> схему: в</a:t>
            </a:r>
            <a:r>
              <a:rPr lang="ru-RU" dirty="0" smtClean="0"/>
              <a:t>иды юридической ответственности </a:t>
            </a:r>
            <a:endParaRPr lang="ru-RU" dirty="0"/>
          </a:p>
        </c:rich>
      </c:tx>
      <c:layout>
        <c:manualLayout>
          <c:xMode val="edge"/>
          <c:yMode val="edge"/>
          <c:x val="0.20832388240989219"/>
          <c:y val="2.939430066182414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77A-42D6-BF77-BCE82C4A1C1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77A-42D6-BF77-BCE82C4A1C1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77A-42D6-BF77-BCE82C4A1C1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77A-42D6-BF77-BCE82C4A1C13}"/>
              </c:ext>
            </c:extLst>
          </c:dPt>
          <c:cat>
            <c:strRef>
              <c:f>Лист1!$A$2:$A$5</c:f>
              <c:strCache>
                <c:ptCount val="4"/>
                <c:pt idx="0">
                  <c:v>Безработные граждане</c:v>
                </c:pt>
                <c:pt idx="1">
                  <c:v>Многодетные</c:v>
                </c:pt>
                <c:pt idx="2">
                  <c:v>Пенсионеры</c:v>
                </c:pt>
                <c:pt idx="3">
                  <c:v>Инвалиды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77A-42D6-BF77-BCE82C4A1C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42F822-8608-4E22-A5C8-87738ECA2DB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AE503B-994B-4A26-893B-8667805E8184}">
      <dgm:prSet phldrT="[Текст]" custT="1"/>
      <dgm:spPr/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Конституция РФ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113C0D-C082-4FCF-AD49-272D722B66D3}" type="parTrans" cxnId="{60873B10-F669-40D5-93A9-59522B13148D}">
      <dgm:prSet/>
      <dgm:spPr/>
      <dgm:t>
        <a:bodyPr/>
        <a:lstStyle/>
        <a:p>
          <a:endParaRPr lang="ru-RU"/>
        </a:p>
      </dgm:t>
    </dgm:pt>
    <dgm:pt modelId="{FEB8EB0E-EDF4-4C42-B472-4B5A936D7D4F}" type="sibTrans" cxnId="{60873B10-F669-40D5-93A9-59522B13148D}">
      <dgm:prSet/>
      <dgm:spPr/>
      <dgm:t>
        <a:bodyPr/>
        <a:lstStyle/>
        <a:p>
          <a:endParaRPr lang="ru-RU"/>
        </a:p>
      </dgm:t>
    </dgm:pt>
    <dgm:pt modelId="{2C56C610-2F32-4FB4-ABD0-8FDE2C4FEFC5}">
      <dgm:prSet phldrT="[Текст]" custT="1"/>
      <dgm:spPr/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Федеральные законы (перечислить)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DBBF095-EE56-4E01-9E4A-5C0CC61BBA38}" type="parTrans" cxnId="{C18658F1-4AD5-41E9-BACF-A588180173ED}">
      <dgm:prSet/>
      <dgm:spPr/>
      <dgm:t>
        <a:bodyPr/>
        <a:lstStyle/>
        <a:p>
          <a:endParaRPr lang="ru-RU"/>
        </a:p>
      </dgm:t>
    </dgm:pt>
    <dgm:pt modelId="{EF8A7991-45B3-4CE9-84B8-5CBFC205BB65}" type="sibTrans" cxnId="{C18658F1-4AD5-41E9-BACF-A588180173ED}">
      <dgm:prSet/>
      <dgm:spPr/>
      <dgm:t>
        <a:bodyPr/>
        <a:lstStyle/>
        <a:p>
          <a:endParaRPr lang="ru-RU"/>
        </a:p>
      </dgm:t>
    </dgm:pt>
    <dgm:pt modelId="{9855A405-A060-48A8-BBAF-FE16745B5582}">
      <dgm:prSet phldrT="[Текст]" custT="1"/>
      <dgm:spPr/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Законы субъектов (перечислить)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F86EF36-9C09-440A-BEE1-D05912408709}" type="parTrans" cxnId="{F098A333-91B8-43BC-9C9F-0B94139077C9}">
      <dgm:prSet/>
      <dgm:spPr/>
      <dgm:t>
        <a:bodyPr/>
        <a:lstStyle/>
        <a:p>
          <a:endParaRPr lang="ru-RU"/>
        </a:p>
      </dgm:t>
    </dgm:pt>
    <dgm:pt modelId="{6580424C-08B9-4A10-9ACA-74FB2E567EC1}" type="sibTrans" cxnId="{F098A333-91B8-43BC-9C9F-0B94139077C9}">
      <dgm:prSet/>
      <dgm:spPr/>
      <dgm:t>
        <a:bodyPr/>
        <a:lstStyle/>
        <a:p>
          <a:endParaRPr lang="ru-RU"/>
        </a:p>
      </dgm:t>
    </dgm:pt>
    <dgm:pt modelId="{2D959A3F-53BD-4505-8257-6F2A31EBC79D}">
      <dgm:prSet custT="1"/>
      <dgm:spPr/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934D7E-EB10-493F-B095-3AE49E6DCC4E}" type="parTrans" cxnId="{16281188-524D-4126-8C86-FD6116B5EA15}">
      <dgm:prSet/>
      <dgm:spPr/>
      <dgm:t>
        <a:bodyPr/>
        <a:lstStyle/>
        <a:p>
          <a:endParaRPr lang="ru-RU"/>
        </a:p>
      </dgm:t>
    </dgm:pt>
    <dgm:pt modelId="{D9773CB0-6E46-433C-90A3-D19DC3EA9348}" type="sibTrans" cxnId="{16281188-524D-4126-8C86-FD6116B5EA15}">
      <dgm:prSet/>
      <dgm:spPr/>
      <dgm:t>
        <a:bodyPr/>
        <a:lstStyle/>
        <a:p>
          <a:endParaRPr lang="ru-RU"/>
        </a:p>
      </dgm:t>
    </dgm:pt>
    <dgm:pt modelId="{70430705-3E24-492B-B46D-E1775956AE14}">
      <dgm:prSet custT="1"/>
      <dgm:spPr/>
      <dgm:t>
        <a:bodyPr/>
        <a:lstStyle/>
        <a:p>
          <a:r>
            <a:rPr lang="ru-RU" sz="2000" dirty="0" smtClean="0">
              <a:latin typeface="Arial" panose="020B0604020202020204" pitchFamily="34" charset="0"/>
              <a:cs typeface="Arial" panose="020B0604020202020204" pitchFamily="34" charset="0"/>
            </a:rPr>
            <a:t>Международно- правовые акты</a:t>
          </a:r>
          <a:endParaRPr lang="ru-RU" sz="20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B4C0EE-253F-46A5-8437-8C9AFD27C6EF}" type="parTrans" cxnId="{D73FAD58-1BD0-46BC-931D-80889C4C1A9B}">
      <dgm:prSet/>
      <dgm:spPr/>
      <dgm:t>
        <a:bodyPr/>
        <a:lstStyle/>
        <a:p>
          <a:endParaRPr lang="ru-RU"/>
        </a:p>
      </dgm:t>
    </dgm:pt>
    <dgm:pt modelId="{8C3026B5-768E-43DA-B040-FEC359C95965}" type="sibTrans" cxnId="{D73FAD58-1BD0-46BC-931D-80889C4C1A9B}">
      <dgm:prSet/>
      <dgm:spPr/>
      <dgm:t>
        <a:bodyPr/>
        <a:lstStyle/>
        <a:p>
          <a:endParaRPr lang="ru-RU"/>
        </a:p>
      </dgm:t>
    </dgm:pt>
    <dgm:pt modelId="{D8B46527-5C32-45A0-9274-BB0A7412586B}" type="pres">
      <dgm:prSet presAssocID="{6642F822-8608-4E22-A5C8-87738ECA2DB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FBB8588-649E-4639-9911-10AE2AF1D4F7}" type="pres">
      <dgm:prSet presAssocID="{6642F822-8608-4E22-A5C8-87738ECA2DB6}" presName="pyramid" presStyleLbl="node1" presStyleIdx="0" presStyleCnt="1" custLinFactNeighborX="1441" custLinFactNeighborY="7577"/>
      <dgm:spPr/>
    </dgm:pt>
    <dgm:pt modelId="{2175694A-F2D3-495A-BB33-CC526C01982B}" type="pres">
      <dgm:prSet presAssocID="{6642F822-8608-4E22-A5C8-87738ECA2DB6}" presName="theList" presStyleCnt="0"/>
      <dgm:spPr/>
    </dgm:pt>
    <dgm:pt modelId="{81677CFE-ED87-401A-AEEE-63D103CACDA7}" type="pres">
      <dgm:prSet presAssocID="{13AE503B-994B-4A26-893B-8667805E8184}" presName="aNode" presStyleLbl="fgAcc1" presStyleIdx="0" presStyleCnt="5" custLinFactY="55627" custLinFactNeighborX="104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5B6E9-DBFE-4B4A-8E68-296B3F71F42D}" type="pres">
      <dgm:prSet presAssocID="{13AE503B-994B-4A26-893B-8667805E8184}" presName="aSpace" presStyleCnt="0"/>
      <dgm:spPr/>
    </dgm:pt>
    <dgm:pt modelId="{10B841D6-143A-4443-A3AB-33B959483E29}" type="pres">
      <dgm:prSet presAssocID="{2C56C610-2F32-4FB4-ABD0-8FDE2C4FEFC5}" presName="aNode" presStyleLbl="fgAcc1" presStyleIdx="1" presStyleCnt="5" custLinFactY="49685" custLinFactNeighborX="104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8FC2E5-AB32-4C77-8B43-979112369BB4}" type="pres">
      <dgm:prSet presAssocID="{2C56C610-2F32-4FB4-ABD0-8FDE2C4FEFC5}" presName="aSpace" presStyleCnt="0"/>
      <dgm:spPr/>
    </dgm:pt>
    <dgm:pt modelId="{6ECAEFAA-28BA-48D4-8A8E-6AC4C0D2F4CA}" type="pres">
      <dgm:prSet presAssocID="{9855A405-A060-48A8-BBAF-FE16745B5582}" presName="aNode" presStyleLbl="fgAcc1" presStyleIdx="2" presStyleCnt="5" custLinFactY="65055" custLinFactNeighborX="104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0DA80-8F9D-4F9D-BC57-07F398AA8E1A}" type="pres">
      <dgm:prSet presAssocID="{9855A405-A060-48A8-BBAF-FE16745B5582}" presName="aSpace" presStyleCnt="0"/>
      <dgm:spPr/>
    </dgm:pt>
    <dgm:pt modelId="{952638E5-F3DA-46EF-9961-04C4CF325806}" type="pres">
      <dgm:prSet presAssocID="{2D959A3F-53BD-4505-8257-6F2A31EBC79D}" presName="aNode" presStyleLbl="fgAcc1" presStyleIdx="3" presStyleCnt="5" custLinFactY="69769" custLinFactNeighborX="104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FE5313-8804-43E4-89BB-38BCE1760B31}" type="pres">
      <dgm:prSet presAssocID="{2D959A3F-53BD-4505-8257-6F2A31EBC79D}" presName="aSpace" presStyleCnt="0"/>
      <dgm:spPr/>
    </dgm:pt>
    <dgm:pt modelId="{9B798BF2-064D-4DCC-B425-509ABAA1107B}" type="pres">
      <dgm:prSet presAssocID="{70430705-3E24-492B-B46D-E1775956AE14}" presName="aNode" presStyleLbl="fgAcc1" presStyleIdx="4" presStyleCnt="5" custLinFactY="-425931" custLinFactNeighborX="1047" custLinFactNeighborY="-5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947D2-03FC-4278-A0DF-27B855DD02FF}" type="pres">
      <dgm:prSet presAssocID="{70430705-3E24-492B-B46D-E1775956AE14}" presName="aSpace" presStyleCnt="0"/>
      <dgm:spPr/>
    </dgm:pt>
  </dgm:ptLst>
  <dgm:cxnLst>
    <dgm:cxn modelId="{16281188-524D-4126-8C86-FD6116B5EA15}" srcId="{6642F822-8608-4E22-A5C8-87738ECA2DB6}" destId="{2D959A3F-53BD-4505-8257-6F2A31EBC79D}" srcOrd="3" destOrd="0" parTransId="{95934D7E-EB10-493F-B095-3AE49E6DCC4E}" sibTransId="{D9773CB0-6E46-433C-90A3-D19DC3EA9348}"/>
    <dgm:cxn modelId="{C0F20D7A-67A5-4BDD-9ED9-AEDC09F14160}" type="presOf" srcId="{70430705-3E24-492B-B46D-E1775956AE14}" destId="{9B798BF2-064D-4DCC-B425-509ABAA1107B}" srcOrd="0" destOrd="0" presId="urn:microsoft.com/office/officeart/2005/8/layout/pyramid2"/>
    <dgm:cxn modelId="{C18658F1-4AD5-41E9-BACF-A588180173ED}" srcId="{6642F822-8608-4E22-A5C8-87738ECA2DB6}" destId="{2C56C610-2F32-4FB4-ABD0-8FDE2C4FEFC5}" srcOrd="1" destOrd="0" parTransId="{ADBBF095-EE56-4E01-9E4A-5C0CC61BBA38}" sibTransId="{EF8A7991-45B3-4CE9-84B8-5CBFC205BB65}"/>
    <dgm:cxn modelId="{F098A333-91B8-43BC-9C9F-0B94139077C9}" srcId="{6642F822-8608-4E22-A5C8-87738ECA2DB6}" destId="{9855A405-A060-48A8-BBAF-FE16745B5582}" srcOrd="2" destOrd="0" parTransId="{AF86EF36-9C09-440A-BEE1-D05912408709}" sibTransId="{6580424C-08B9-4A10-9ACA-74FB2E567EC1}"/>
    <dgm:cxn modelId="{43FFB536-F864-4CA9-A14F-5014F11299C8}" type="presOf" srcId="{6642F822-8608-4E22-A5C8-87738ECA2DB6}" destId="{D8B46527-5C32-45A0-9274-BB0A7412586B}" srcOrd="0" destOrd="0" presId="urn:microsoft.com/office/officeart/2005/8/layout/pyramid2"/>
    <dgm:cxn modelId="{2A067CB6-6684-44B7-B873-A4AE119D374B}" type="presOf" srcId="{2C56C610-2F32-4FB4-ABD0-8FDE2C4FEFC5}" destId="{10B841D6-143A-4443-A3AB-33B959483E29}" srcOrd="0" destOrd="0" presId="urn:microsoft.com/office/officeart/2005/8/layout/pyramid2"/>
    <dgm:cxn modelId="{DDB2CB60-DE1C-4C9A-8D8A-3CAAD7FE50DC}" type="presOf" srcId="{2D959A3F-53BD-4505-8257-6F2A31EBC79D}" destId="{952638E5-F3DA-46EF-9961-04C4CF325806}" srcOrd="0" destOrd="0" presId="urn:microsoft.com/office/officeart/2005/8/layout/pyramid2"/>
    <dgm:cxn modelId="{60873B10-F669-40D5-93A9-59522B13148D}" srcId="{6642F822-8608-4E22-A5C8-87738ECA2DB6}" destId="{13AE503B-994B-4A26-893B-8667805E8184}" srcOrd="0" destOrd="0" parTransId="{22113C0D-C082-4FCF-AD49-272D722B66D3}" sibTransId="{FEB8EB0E-EDF4-4C42-B472-4B5A936D7D4F}"/>
    <dgm:cxn modelId="{1B2B4B5E-5C4E-4212-9F4C-A974D9E33647}" type="presOf" srcId="{9855A405-A060-48A8-BBAF-FE16745B5582}" destId="{6ECAEFAA-28BA-48D4-8A8E-6AC4C0D2F4CA}" srcOrd="0" destOrd="0" presId="urn:microsoft.com/office/officeart/2005/8/layout/pyramid2"/>
    <dgm:cxn modelId="{BD4054F9-B2DB-424F-8397-C29AE2D0B385}" type="presOf" srcId="{13AE503B-994B-4A26-893B-8667805E8184}" destId="{81677CFE-ED87-401A-AEEE-63D103CACDA7}" srcOrd="0" destOrd="0" presId="urn:microsoft.com/office/officeart/2005/8/layout/pyramid2"/>
    <dgm:cxn modelId="{D73FAD58-1BD0-46BC-931D-80889C4C1A9B}" srcId="{6642F822-8608-4E22-A5C8-87738ECA2DB6}" destId="{70430705-3E24-492B-B46D-E1775956AE14}" srcOrd="4" destOrd="0" parTransId="{0EB4C0EE-253F-46A5-8437-8C9AFD27C6EF}" sibTransId="{8C3026B5-768E-43DA-B040-FEC359C95965}"/>
    <dgm:cxn modelId="{B060832C-E8A3-4744-A196-E6AE8DC9DC26}" type="presParOf" srcId="{D8B46527-5C32-45A0-9274-BB0A7412586B}" destId="{FFBB8588-649E-4639-9911-10AE2AF1D4F7}" srcOrd="0" destOrd="0" presId="urn:microsoft.com/office/officeart/2005/8/layout/pyramid2"/>
    <dgm:cxn modelId="{D24C6E04-489A-4220-A011-479B75B63F28}" type="presParOf" srcId="{D8B46527-5C32-45A0-9274-BB0A7412586B}" destId="{2175694A-F2D3-495A-BB33-CC526C01982B}" srcOrd="1" destOrd="0" presId="urn:microsoft.com/office/officeart/2005/8/layout/pyramid2"/>
    <dgm:cxn modelId="{B647FB5C-C0A8-409E-90F2-4A713AB794E4}" type="presParOf" srcId="{2175694A-F2D3-495A-BB33-CC526C01982B}" destId="{81677CFE-ED87-401A-AEEE-63D103CACDA7}" srcOrd="0" destOrd="0" presId="urn:microsoft.com/office/officeart/2005/8/layout/pyramid2"/>
    <dgm:cxn modelId="{757DB8FF-DB01-4D18-9BBD-81B850145D01}" type="presParOf" srcId="{2175694A-F2D3-495A-BB33-CC526C01982B}" destId="{C255B6E9-DBFE-4B4A-8E68-296B3F71F42D}" srcOrd="1" destOrd="0" presId="urn:microsoft.com/office/officeart/2005/8/layout/pyramid2"/>
    <dgm:cxn modelId="{3569CD36-BE2C-40A7-950B-338F9FF6D764}" type="presParOf" srcId="{2175694A-F2D3-495A-BB33-CC526C01982B}" destId="{10B841D6-143A-4443-A3AB-33B959483E29}" srcOrd="2" destOrd="0" presId="urn:microsoft.com/office/officeart/2005/8/layout/pyramid2"/>
    <dgm:cxn modelId="{9F476045-8774-4838-B18A-CFD2F1B58996}" type="presParOf" srcId="{2175694A-F2D3-495A-BB33-CC526C01982B}" destId="{6B8FC2E5-AB32-4C77-8B43-979112369BB4}" srcOrd="3" destOrd="0" presId="urn:microsoft.com/office/officeart/2005/8/layout/pyramid2"/>
    <dgm:cxn modelId="{8DC8FCA7-48E3-4E14-9F7A-5547A785B86A}" type="presParOf" srcId="{2175694A-F2D3-495A-BB33-CC526C01982B}" destId="{6ECAEFAA-28BA-48D4-8A8E-6AC4C0D2F4CA}" srcOrd="4" destOrd="0" presId="urn:microsoft.com/office/officeart/2005/8/layout/pyramid2"/>
    <dgm:cxn modelId="{E08BB031-6806-4BEA-A46F-E0C26ACB91D3}" type="presParOf" srcId="{2175694A-F2D3-495A-BB33-CC526C01982B}" destId="{9BE0DA80-8F9D-4F9D-BC57-07F398AA8E1A}" srcOrd="5" destOrd="0" presId="urn:microsoft.com/office/officeart/2005/8/layout/pyramid2"/>
    <dgm:cxn modelId="{94B6385F-E581-49BE-9D72-E0C313101242}" type="presParOf" srcId="{2175694A-F2D3-495A-BB33-CC526C01982B}" destId="{952638E5-F3DA-46EF-9961-04C4CF325806}" srcOrd="6" destOrd="0" presId="urn:microsoft.com/office/officeart/2005/8/layout/pyramid2"/>
    <dgm:cxn modelId="{333B9F4E-9E61-45FB-97BA-311A833EACAC}" type="presParOf" srcId="{2175694A-F2D3-495A-BB33-CC526C01982B}" destId="{22FE5313-8804-43E4-89BB-38BCE1760B31}" srcOrd="7" destOrd="0" presId="urn:microsoft.com/office/officeart/2005/8/layout/pyramid2"/>
    <dgm:cxn modelId="{8332E6D5-3C3E-4FED-AF2D-55CE2C5F0F34}" type="presParOf" srcId="{2175694A-F2D3-495A-BB33-CC526C01982B}" destId="{9B798BF2-064D-4DCC-B425-509ABAA1107B}" srcOrd="8" destOrd="0" presId="urn:microsoft.com/office/officeart/2005/8/layout/pyramid2"/>
    <dgm:cxn modelId="{07774AF2-C2E7-4998-8C0B-37C187CD5EAB}" type="presParOf" srcId="{2175694A-F2D3-495A-BB33-CC526C01982B}" destId="{0E6947D2-03FC-4278-A0DF-27B855DD02FF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2715DD-3956-43A9-A54A-BE6B91DA303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1F9EA6-1A6B-4476-97C9-7F6332387BD4}">
      <dgm:prSet phldrT="[Текст]"/>
      <dgm:spPr/>
      <dgm:t>
        <a:bodyPr/>
        <a:lstStyle/>
        <a:p>
          <a:r>
            <a:rPr lang="ru-RU" dirty="0" smtClean="0"/>
            <a:t>Наименование должности</a:t>
          </a:r>
          <a:endParaRPr lang="ru-RU" dirty="0"/>
        </a:p>
      </dgm:t>
    </dgm:pt>
    <dgm:pt modelId="{BB099C3A-677C-4201-AE5B-B17044164C1B}" type="parTrans" cxnId="{E77FB791-EFC0-46C0-B6ED-7D794DC2408D}">
      <dgm:prSet/>
      <dgm:spPr/>
      <dgm:t>
        <a:bodyPr/>
        <a:lstStyle/>
        <a:p>
          <a:endParaRPr lang="ru-RU"/>
        </a:p>
      </dgm:t>
    </dgm:pt>
    <dgm:pt modelId="{65D53335-4F6F-49E6-85A8-D48759820041}" type="sibTrans" cxnId="{E77FB791-EFC0-46C0-B6ED-7D794DC2408D}">
      <dgm:prSet/>
      <dgm:spPr/>
      <dgm:t>
        <a:bodyPr/>
        <a:lstStyle/>
        <a:p>
          <a:endParaRPr lang="ru-RU"/>
        </a:p>
      </dgm:t>
    </dgm:pt>
    <dgm:pt modelId="{A72E0A10-C19F-46AB-9A74-84B919727A00}">
      <dgm:prSet phldrT="[Текст]"/>
      <dgm:spPr/>
      <dgm:t>
        <a:bodyPr/>
        <a:lstStyle/>
        <a:p>
          <a:r>
            <a:rPr lang="ru-RU" dirty="0" smtClean="0"/>
            <a:t>Основные обязанности</a:t>
          </a:r>
          <a:endParaRPr lang="ru-RU" dirty="0"/>
        </a:p>
      </dgm:t>
    </dgm:pt>
    <dgm:pt modelId="{C1BC3590-5464-4289-B1BF-251174B5FE23}" type="parTrans" cxnId="{EBB56C66-E0A6-49D4-BC9F-3785DE59F6A8}">
      <dgm:prSet/>
      <dgm:spPr/>
      <dgm:t>
        <a:bodyPr/>
        <a:lstStyle/>
        <a:p>
          <a:endParaRPr lang="ru-RU"/>
        </a:p>
      </dgm:t>
    </dgm:pt>
    <dgm:pt modelId="{056AB820-BD64-4BF4-8902-EDED0115BE22}" type="sibTrans" cxnId="{EBB56C66-E0A6-49D4-BC9F-3785DE59F6A8}">
      <dgm:prSet/>
      <dgm:spPr/>
      <dgm:t>
        <a:bodyPr/>
        <a:lstStyle/>
        <a:p>
          <a:endParaRPr lang="ru-RU"/>
        </a:p>
      </dgm:t>
    </dgm:pt>
    <dgm:pt modelId="{1EC33D12-76F9-49BC-AE55-01C4F7012D24}">
      <dgm:prSet phldrT="[Текст]"/>
      <dgm:spPr/>
      <dgm:t>
        <a:bodyPr/>
        <a:lstStyle/>
        <a:p>
          <a:r>
            <a:rPr lang="ru-RU" dirty="0" smtClean="0"/>
            <a:t>Функциональные </a:t>
          </a:r>
          <a:r>
            <a:rPr lang="ru-RU" dirty="0" smtClean="0"/>
            <a:t>обязанности</a:t>
          </a:r>
          <a:endParaRPr lang="ru-RU" dirty="0"/>
        </a:p>
      </dgm:t>
    </dgm:pt>
    <dgm:pt modelId="{5239624D-D2EC-4A5D-BF3D-7463E15DBD45}" type="parTrans" cxnId="{48051DA8-FFCC-4AB6-A1C5-AA3A1FC863A0}">
      <dgm:prSet/>
      <dgm:spPr/>
      <dgm:t>
        <a:bodyPr/>
        <a:lstStyle/>
        <a:p>
          <a:endParaRPr lang="ru-RU"/>
        </a:p>
      </dgm:t>
    </dgm:pt>
    <dgm:pt modelId="{B81BDF39-9769-4F39-BF19-7863100BFD12}" type="sibTrans" cxnId="{48051DA8-FFCC-4AB6-A1C5-AA3A1FC863A0}">
      <dgm:prSet/>
      <dgm:spPr/>
      <dgm:t>
        <a:bodyPr/>
        <a:lstStyle/>
        <a:p>
          <a:endParaRPr lang="ru-RU"/>
        </a:p>
      </dgm:t>
    </dgm:pt>
    <dgm:pt modelId="{C5A36C6F-6E4B-49BD-B0AC-73359D0F78D1}">
      <dgm:prSet phldrT="[Текст]"/>
      <dgm:spPr/>
      <dgm:t>
        <a:bodyPr/>
        <a:lstStyle/>
        <a:p>
          <a:r>
            <a:rPr lang="ru-RU" dirty="0" smtClean="0"/>
            <a:t>Наименование должности</a:t>
          </a:r>
          <a:endParaRPr lang="ru-RU" dirty="0"/>
        </a:p>
      </dgm:t>
    </dgm:pt>
    <dgm:pt modelId="{634B4178-BBB5-425A-9E1C-07B386EC94C3}" type="parTrans" cxnId="{882ACE5A-9AE9-41B8-87C0-C93EBF6421AB}">
      <dgm:prSet/>
      <dgm:spPr/>
      <dgm:t>
        <a:bodyPr/>
        <a:lstStyle/>
        <a:p>
          <a:endParaRPr lang="ru-RU"/>
        </a:p>
      </dgm:t>
    </dgm:pt>
    <dgm:pt modelId="{F46CAF54-E112-4E43-A3FD-8ACD99FA4A3B}" type="sibTrans" cxnId="{882ACE5A-9AE9-41B8-87C0-C93EBF6421AB}">
      <dgm:prSet/>
      <dgm:spPr/>
      <dgm:t>
        <a:bodyPr/>
        <a:lstStyle/>
        <a:p>
          <a:endParaRPr lang="ru-RU"/>
        </a:p>
      </dgm:t>
    </dgm:pt>
    <dgm:pt modelId="{BB889669-2D42-4E29-831F-1997E604A906}">
      <dgm:prSet phldrT="[Текст]"/>
      <dgm:spPr/>
      <dgm:t>
        <a:bodyPr/>
        <a:lstStyle/>
        <a:p>
          <a:r>
            <a:rPr lang="ru-RU" dirty="0" smtClean="0"/>
            <a:t>Основные обязанности </a:t>
          </a:r>
          <a:endParaRPr lang="ru-RU" dirty="0"/>
        </a:p>
      </dgm:t>
    </dgm:pt>
    <dgm:pt modelId="{4DD2D836-49D7-46A1-8DE7-B14644AAF1E0}" type="parTrans" cxnId="{9FC2856B-46F2-464E-AC2F-DB9F8716A608}">
      <dgm:prSet/>
      <dgm:spPr/>
      <dgm:t>
        <a:bodyPr/>
        <a:lstStyle/>
        <a:p>
          <a:endParaRPr lang="ru-RU"/>
        </a:p>
      </dgm:t>
    </dgm:pt>
    <dgm:pt modelId="{85383090-1A4E-4EB4-8ED8-DB35EFD60AE2}" type="sibTrans" cxnId="{9FC2856B-46F2-464E-AC2F-DB9F8716A608}">
      <dgm:prSet/>
      <dgm:spPr/>
      <dgm:t>
        <a:bodyPr/>
        <a:lstStyle/>
        <a:p>
          <a:endParaRPr lang="ru-RU"/>
        </a:p>
      </dgm:t>
    </dgm:pt>
    <dgm:pt modelId="{FD373A72-F0DB-4D80-9E7E-542FC121C1C3}">
      <dgm:prSet phldrT="[Текст]"/>
      <dgm:spPr/>
      <dgm:t>
        <a:bodyPr/>
        <a:lstStyle/>
        <a:p>
          <a:r>
            <a:rPr lang="ru-RU" dirty="0" smtClean="0"/>
            <a:t>Функциональные обязанности</a:t>
          </a:r>
          <a:endParaRPr lang="ru-RU" dirty="0"/>
        </a:p>
      </dgm:t>
    </dgm:pt>
    <dgm:pt modelId="{13F2694C-C365-41B3-9274-1943330337ED}" type="parTrans" cxnId="{93E04ACE-3D30-4486-B3A2-0F604639DE63}">
      <dgm:prSet/>
      <dgm:spPr/>
      <dgm:t>
        <a:bodyPr/>
        <a:lstStyle/>
        <a:p>
          <a:endParaRPr lang="ru-RU"/>
        </a:p>
      </dgm:t>
    </dgm:pt>
    <dgm:pt modelId="{D66DBCBB-4490-4003-9818-6B27E0BEA258}" type="sibTrans" cxnId="{93E04ACE-3D30-4486-B3A2-0F604639DE63}">
      <dgm:prSet/>
      <dgm:spPr/>
      <dgm:t>
        <a:bodyPr/>
        <a:lstStyle/>
        <a:p>
          <a:endParaRPr lang="ru-RU"/>
        </a:p>
      </dgm:t>
    </dgm:pt>
    <dgm:pt modelId="{98164CF5-92D8-4577-B63C-4F0DF755BA45}">
      <dgm:prSet phldrT="[Текст]"/>
      <dgm:spPr/>
      <dgm:t>
        <a:bodyPr/>
        <a:lstStyle/>
        <a:p>
          <a:r>
            <a:rPr lang="ru-RU" dirty="0" smtClean="0"/>
            <a:t>Наименование должности</a:t>
          </a:r>
          <a:endParaRPr lang="ru-RU" dirty="0"/>
        </a:p>
      </dgm:t>
    </dgm:pt>
    <dgm:pt modelId="{4D26ED1C-F3BB-419A-9133-B7ED5BCA4D13}" type="parTrans" cxnId="{0BE1A422-3F11-40DB-B3EE-491CA16B82B2}">
      <dgm:prSet/>
      <dgm:spPr/>
      <dgm:t>
        <a:bodyPr/>
        <a:lstStyle/>
        <a:p>
          <a:endParaRPr lang="ru-RU"/>
        </a:p>
      </dgm:t>
    </dgm:pt>
    <dgm:pt modelId="{C5EF342B-5139-45A0-BB58-05878E8AE521}" type="sibTrans" cxnId="{0BE1A422-3F11-40DB-B3EE-491CA16B82B2}">
      <dgm:prSet/>
      <dgm:spPr/>
      <dgm:t>
        <a:bodyPr/>
        <a:lstStyle/>
        <a:p>
          <a:endParaRPr lang="ru-RU"/>
        </a:p>
      </dgm:t>
    </dgm:pt>
    <dgm:pt modelId="{80E15344-9E83-4D89-8FF1-AFFCE8AE8CB7}">
      <dgm:prSet phldrT="[Текст]"/>
      <dgm:spPr/>
      <dgm:t>
        <a:bodyPr/>
        <a:lstStyle/>
        <a:p>
          <a:r>
            <a:rPr lang="ru-RU" dirty="0" smtClean="0"/>
            <a:t>Основные обязанности</a:t>
          </a:r>
          <a:endParaRPr lang="ru-RU" dirty="0"/>
        </a:p>
      </dgm:t>
    </dgm:pt>
    <dgm:pt modelId="{D73C3983-8BA8-4649-A946-9785E3841402}" type="parTrans" cxnId="{72CAADE1-3D20-4681-B578-7024C31C73AE}">
      <dgm:prSet/>
      <dgm:spPr/>
      <dgm:t>
        <a:bodyPr/>
        <a:lstStyle/>
        <a:p>
          <a:endParaRPr lang="ru-RU"/>
        </a:p>
      </dgm:t>
    </dgm:pt>
    <dgm:pt modelId="{E6175285-3243-4E14-B948-7616A88FBC8D}" type="sibTrans" cxnId="{72CAADE1-3D20-4681-B578-7024C31C73AE}">
      <dgm:prSet/>
      <dgm:spPr/>
      <dgm:t>
        <a:bodyPr/>
        <a:lstStyle/>
        <a:p>
          <a:endParaRPr lang="ru-RU"/>
        </a:p>
      </dgm:t>
    </dgm:pt>
    <dgm:pt modelId="{DB2C6266-ABB0-4CBF-B34C-88BC5630FFBB}">
      <dgm:prSet phldrT="[Текст]"/>
      <dgm:spPr/>
      <dgm:t>
        <a:bodyPr/>
        <a:lstStyle/>
        <a:p>
          <a:r>
            <a:rPr lang="ru-RU" dirty="0" smtClean="0"/>
            <a:t>Функциональные обязанности</a:t>
          </a:r>
          <a:endParaRPr lang="ru-RU" dirty="0"/>
        </a:p>
      </dgm:t>
    </dgm:pt>
    <dgm:pt modelId="{FC7B65C5-35B8-481C-850B-50DA7586CF47}" type="parTrans" cxnId="{0979A3C9-6518-4C56-BF2D-9E9EC9D399FC}">
      <dgm:prSet/>
      <dgm:spPr/>
      <dgm:t>
        <a:bodyPr/>
        <a:lstStyle/>
        <a:p>
          <a:endParaRPr lang="ru-RU"/>
        </a:p>
      </dgm:t>
    </dgm:pt>
    <dgm:pt modelId="{B28BC533-7675-4069-8F5D-58FEE4243131}" type="sibTrans" cxnId="{0979A3C9-6518-4C56-BF2D-9E9EC9D399FC}">
      <dgm:prSet/>
      <dgm:spPr/>
      <dgm:t>
        <a:bodyPr/>
        <a:lstStyle/>
        <a:p>
          <a:endParaRPr lang="ru-RU"/>
        </a:p>
      </dgm:t>
    </dgm:pt>
    <dgm:pt modelId="{64543402-17D7-4436-BD9C-F4F1EE91F19D}" type="pres">
      <dgm:prSet presAssocID="{BF2715DD-3956-43A9-A54A-BE6B91DA303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0F3089-5845-49DF-BD2F-DA64A46339C5}" type="pres">
      <dgm:prSet presAssocID="{3F1F9EA6-1A6B-4476-97C9-7F6332387BD4}" presName="composite" presStyleCnt="0"/>
      <dgm:spPr/>
    </dgm:pt>
    <dgm:pt modelId="{95B26A66-B5B9-4842-AC91-14739EE5EA48}" type="pres">
      <dgm:prSet presAssocID="{3F1F9EA6-1A6B-4476-97C9-7F6332387BD4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1D3A4-3EC8-45A6-89DF-BE093D525E74}" type="pres">
      <dgm:prSet presAssocID="{3F1F9EA6-1A6B-4476-97C9-7F6332387BD4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78A3F-AAF1-451A-AAF7-047B3899AF68}" type="pres">
      <dgm:prSet presAssocID="{65D53335-4F6F-49E6-85A8-D48759820041}" presName="space" presStyleCnt="0"/>
      <dgm:spPr/>
    </dgm:pt>
    <dgm:pt modelId="{D00030E1-B3C6-4F4B-AAB0-B97324F129C5}" type="pres">
      <dgm:prSet presAssocID="{C5A36C6F-6E4B-49BD-B0AC-73359D0F78D1}" presName="composite" presStyleCnt="0"/>
      <dgm:spPr/>
    </dgm:pt>
    <dgm:pt modelId="{09F8355E-0D64-4282-9756-8DE14DC8771F}" type="pres">
      <dgm:prSet presAssocID="{C5A36C6F-6E4B-49BD-B0AC-73359D0F78D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2C3F38-0A3F-4B04-902C-CC201A9D9400}" type="pres">
      <dgm:prSet presAssocID="{C5A36C6F-6E4B-49BD-B0AC-73359D0F78D1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B1B13B-122D-46FE-9370-651AE042DDE5}" type="pres">
      <dgm:prSet presAssocID="{F46CAF54-E112-4E43-A3FD-8ACD99FA4A3B}" presName="space" presStyleCnt="0"/>
      <dgm:spPr/>
    </dgm:pt>
    <dgm:pt modelId="{6D97A9D0-3264-4DAE-81BA-1CA0BF715A30}" type="pres">
      <dgm:prSet presAssocID="{98164CF5-92D8-4577-B63C-4F0DF755BA45}" presName="composite" presStyleCnt="0"/>
      <dgm:spPr/>
    </dgm:pt>
    <dgm:pt modelId="{0021411B-36B2-4EA7-9F95-5D8A2F908CF9}" type="pres">
      <dgm:prSet presAssocID="{98164CF5-92D8-4577-B63C-4F0DF755BA4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15DDFC-168C-4EEF-B82B-F70EC0DE2A2C}" type="pres">
      <dgm:prSet presAssocID="{98164CF5-92D8-4577-B63C-4F0DF755BA4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439DA2-6B07-49D4-B7E1-9133E0627579}" type="presOf" srcId="{DB2C6266-ABB0-4CBF-B34C-88BC5630FFBB}" destId="{7915DDFC-168C-4EEF-B82B-F70EC0DE2A2C}" srcOrd="0" destOrd="1" presId="urn:microsoft.com/office/officeart/2005/8/layout/hList1"/>
    <dgm:cxn modelId="{0979A3C9-6518-4C56-BF2D-9E9EC9D399FC}" srcId="{98164CF5-92D8-4577-B63C-4F0DF755BA45}" destId="{DB2C6266-ABB0-4CBF-B34C-88BC5630FFBB}" srcOrd="1" destOrd="0" parTransId="{FC7B65C5-35B8-481C-850B-50DA7586CF47}" sibTransId="{B28BC533-7675-4069-8F5D-58FEE4243131}"/>
    <dgm:cxn modelId="{882ACE5A-9AE9-41B8-87C0-C93EBF6421AB}" srcId="{BF2715DD-3956-43A9-A54A-BE6B91DA303C}" destId="{C5A36C6F-6E4B-49BD-B0AC-73359D0F78D1}" srcOrd="1" destOrd="0" parTransId="{634B4178-BBB5-425A-9E1C-07B386EC94C3}" sibTransId="{F46CAF54-E112-4E43-A3FD-8ACD99FA4A3B}"/>
    <dgm:cxn modelId="{0BE1A422-3F11-40DB-B3EE-491CA16B82B2}" srcId="{BF2715DD-3956-43A9-A54A-BE6B91DA303C}" destId="{98164CF5-92D8-4577-B63C-4F0DF755BA45}" srcOrd="2" destOrd="0" parTransId="{4D26ED1C-F3BB-419A-9133-B7ED5BCA4D13}" sibTransId="{C5EF342B-5139-45A0-BB58-05878E8AE521}"/>
    <dgm:cxn modelId="{E77FB791-EFC0-46C0-B6ED-7D794DC2408D}" srcId="{BF2715DD-3956-43A9-A54A-BE6B91DA303C}" destId="{3F1F9EA6-1A6B-4476-97C9-7F6332387BD4}" srcOrd="0" destOrd="0" parTransId="{BB099C3A-677C-4201-AE5B-B17044164C1B}" sibTransId="{65D53335-4F6F-49E6-85A8-D48759820041}"/>
    <dgm:cxn modelId="{1FE8E541-B822-4C1D-B5AF-30E6CB509932}" type="presOf" srcId="{A72E0A10-C19F-46AB-9A74-84B919727A00}" destId="{1E11D3A4-3EC8-45A6-89DF-BE093D525E74}" srcOrd="0" destOrd="0" presId="urn:microsoft.com/office/officeart/2005/8/layout/hList1"/>
    <dgm:cxn modelId="{4AFA827D-6D84-4827-BC34-0BDEDAD83FD7}" type="presOf" srcId="{BB889669-2D42-4E29-831F-1997E604A906}" destId="{2E2C3F38-0A3F-4B04-902C-CC201A9D9400}" srcOrd="0" destOrd="0" presId="urn:microsoft.com/office/officeart/2005/8/layout/hList1"/>
    <dgm:cxn modelId="{E0CFE1B7-4492-4070-9826-FB6E4C3F383F}" type="presOf" srcId="{FD373A72-F0DB-4D80-9E7E-542FC121C1C3}" destId="{2E2C3F38-0A3F-4B04-902C-CC201A9D9400}" srcOrd="0" destOrd="1" presId="urn:microsoft.com/office/officeart/2005/8/layout/hList1"/>
    <dgm:cxn modelId="{F3E860C3-2702-4935-B094-E9733BE42430}" type="presOf" srcId="{BF2715DD-3956-43A9-A54A-BE6B91DA303C}" destId="{64543402-17D7-4436-BD9C-F4F1EE91F19D}" srcOrd="0" destOrd="0" presId="urn:microsoft.com/office/officeart/2005/8/layout/hList1"/>
    <dgm:cxn modelId="{48051DA8-FFCC-4AB6-A1C5-AA3A1FC863A0}" srcId="{3F1F9EA6-1A6B-4476-97C9-7F6332387BD4}" destId="{1EC33D12-76F9-49BC-AE55-01C4F7012D24}" srcOrd="1" destOrd="0" parTransId="{5239624D-D2EC-4A5D-BF3D-7463E15DBD45}" sibTransId="{B81BDF39-9769-4F39-BF19-7863100BFD12}"/>
    <dgm:cxn modelId="{72CAADE1-3D20-4681-B578-7024C31C73AE}" srcId="{98164CF5-92D8-4577-B63C-4F0DF755BA45}" destId="{80E15344-9E83-4D89-8FF1-AFFCE8AE8CB7}" srcOrd="0" destOrd="0" parTransId="{D73C3983-8BA8-4649-A946-9785E3841402}" sibTransId="{E6175285-3243-4E14-B948-7616A88FBC8D}"/>
    <dgm:cxn modelId="{2C47A969-FA7A-4B3B-8612-5E7B69362000}" type="presOf" srcId="{C5A36C6F-6E4B-49BD-B0AC-73359D0F78D1}" destId="{09F8355E-0D64-4282-9756-8DE14DC8771F}" srcOrd="0" destOrd="0" presId="urn:microsoft.com/office/officeart/2005/8/layout/hList1"/>
    <dgm:cxn modelId="{93E04ACE-3D30-4486-B3A2-0F604639DE63}" srcId="{C5A36C6F-6E4B-49BD-B0AC-73359D0F78D1}" destId="{FD373A72-F0DB-4D80-9E7E-542FC121C1C3}" srcOrd="1" destOrd="0" parTransId="{13F2694C-C365-41B3-9274-1943330337ED}" sibTransId="{D66DBCBB-4490-4003-9818-6B27E0BEA258}"/>
    <dgm:cxn modelId="{02A750C1-E026-4379-A5B1-A7055571BC6E}" type="presOf" srcId="{80E15344-9E83-4D89-8FF1-AFFCE8AE8CB7}" destId="{7915DDFC-168C-4EEF-B82B-F70EC0DE2A2C}" srcOrd="0" destOrd="0" presId="urn:microsoft.com/office/officeart/2005/8/layout/hList1"/>
    <dgm:cxn modelId="{569BD568-B69A-434A-8152-2E9C393A44AA}" type="presOf" srcId="{3F1F9EA6-1A6B-4476-97C9-7F6332387BD4}" destId="{95B26A66-B5B9-4842-AC91-14739EE5EA48}" srcOrd="0" destOrd="0" presId="urn:microsoft.com/office/officeart/2005/8/layout/hList1"/>
    <dgm:cxn modelId="{EBB56C66-E0A6-49D4-BC9F-3785DE59F6A8}" srcId="{3F1F9EA6-1A6B-4476-97C9-7F6332387BD4}" destId="{A72E0A10-C19F-46AB-9A74-84B919727A00}" srcOrd="0" destOrd="0" parTransId="{C1BC3590-5464-4289-B1BF-251174B5FE23}" sibTransId="{056AB820-BD64-4BF4-8902-EDED0115BE22}"/>
    <dgm:cxn modelId="{382A9A39-69FD-4704-BE1A-ED7A24F27BE7}" type="presOf" srcId="{1EC33D12-76F9-49BC-AE55-01C4F7012D24}" destId="{1E11D3A4-3EC8-45A6-89DF-BE093D525E74}" srcOrd="0" destOrd="1" presId="urn:microsoft.com/office/officeart/2005/8/layout/hList1"/>
    <dgm:cxn modelId="{9FC2856B-46F2-464E-AC2F-DB9F8716A608}" srcId="{C5A36C6F-6E4B-49BD-B0AC-73359D0F78D1}" destId="{BB889669-2D42-4E29-831F-1997E604A906}" srcOrd="0" destOrd="0" parTransId="{4DD2D836-49D7-46A1-8DE7-B14644AAF1E0}" sibTransId="{85383090-1A4E-4EB4-8ED8-DB35EFD60AE2}"/>
    <dgm:cxn modelId="{8C37577D-1978-4F09-8959-E25F7BA72490}" type="presOf" srcId="{98164CF5-92D8-4577-B63C-4F0DF755BA45}" destId="{0021411B-36B2-4EA7-9F95-5D8A2F908CF9}" srcOrd="0" destOrd="0" presId="urn:microsoft.com/office/officeart/2005/8/layout/hList1"/>
    <dgm:cxn modelId="{519181D9-7092-4F3B-AFC5-0E3EC1A44F1E}" type="presParOf" srcId="{64543402-17D7-4436-BD9C-F4F1EE91F19D}" destId="{8A0F3089-5845-49DF-BD2F-DA64A46339C5}" srcOrd="0" destOrd="0" presId="urn:microsoft.com/office/officeart/2005/8/layout/hList1"/>
    <dgm:cxn modelId="{3EB95576-12C0-4B99-A9DB-DC0E0D5DECCE}" type="presParOf" srcId="{8A0F3089-5845-49DF-BD2F-DA64A46339C5}" destId="{95B26A66-B5B9-4842-AC91-14739EE5EA48}" srcOrd="0" destOrd="0" presId="urn:microsoft.com/office/officeart/2005/8/layout/hList1"/>
    <dgm:cxn modelId="{47C74179-AA94-42BA-B0F0-EC1E56F4A613}" type="presParOf" srcId="{8A0F3089-5845-49DF-BD2F-DA64A46339C5}" destId="{1E11D3A4-3EC8-45A6-89DF-BE093D525E74}" srcOrd="1" destOrd="0" presId="urn:microsoft.com/office/officeart/2005/8/layout/hList1"/>
    <dgm:cxn modelId="{F893601C-7D7A-4D25-B8CF-D5040762BB56}" type="presParOf" srcId="{64543402-17D7-4436-BD9C-F4F1EE91F19D}" destId="{31C78A3F-AAF1-451A-AAF7-047B3899AF68}" srcOrd="1" destOrd="0" presId="urn:microsoft.com/office/officeart/2005/8/layout/hList1"/>
    <dgm:cxn modelId="{50AEE067-9063-4139-897F-A5E3E0F1892E}" type="presParOf" srcId="{64543402-17D7-4436-BD9C-F4F1EE91F19D}" destId="{D00030E1-B3C6-4F4B-AAB0-B97324F129C5}" srcOrd="2" destOrd="0" presId="urn:microsoft.com/office/officeart/2005/8/layout/hList1"/>
    <dgm:cxn modelId="{BA08F8F7-6069-4ABE-A284-7FE7F8527E2D}" type="presParOf" srcId="{D00030E1-B3C6-4F4B-AAB0-B97324F129C5}" destId="{09F8355E-0D64-4282-9756-8DE14DC8771F}" srcOrd="0" destOrd="0" presId="urn:microsoft.com/office/officeart/2005/8/layout/hList1"/>
    <dgm:cxn modelId="{AEBFF041-DB9A-4DA9-BF59-E3648B150CDD}" type="presParOf" srcId="{D00030E1-B3C6-4F4B-AAB0-B97324F129C5}" destId="{2E2C3F38-0A3F-4B04-902C-CC201A9D9400}" srcOrd="1" destOrd="0" presId="urn:microsoft.com/office/officeart/2005/8/layout/hList1"/>
    <dgm:cxn modelId="{FB460621-178E-4DDA-A688-6D84698236FE}" type="presParOf" srcId="{64543402-17D7-4436-BD9C-F4F1EE91F19D}" destId="{F0B1B13B-122D-46FE-9370-651AE042DDE5}" srcOrd="3" destOrd="0" presId="urn:microsoft.com/office/officeart/2005/8/layout/hList1"/>
    <dgm:cxn modelId="{7AC416B5-5059-4643-A8F7-9611C9296C58}" type="presParOf" srcId="{64543402-17D7-4436-BD9C-F4F1EE91F19D}" destId="{6D97A9D0-3264-4DAE-81BA-1CA0BF715A30}" srcOrd="4" destOrd="0" presId="urn:microsoft.com/office/officeart/2005/8/layout/hList1"/>
    <dgm:cxn modelId="{E051CCF5-6F67-4C9B-A181-805BFA089FCC}" type="presParOf" srcId="{6D97A9D0-3264-4DAE-81BA-1CA0BF715A30}" destId="{0021411B-36B2-4EA7-9F95-5D8A2F908CF9}" srcOrd="0" destOrd="0" presId="urn:microsoft.com/office/officeart/2005/8/layout/hList1"/>
    <dgm:cxn modelId="{4B65DCEB-A8ED-47F6-8A71-99823DE3F418}" type="presParOf" srcId="{6D97A9D0-3264-4DAE-81BA-1CA0BF715A30}" destId="{7915DDFC-168C-4EEF-B82B-F70EC0DE2A2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BB8588-649E-4639-9911-10AE2AF1D4F7}">
      <dsp:nvSpPr>
        <dsp:cNvPr id="0" name=""/>
        <dsp:cNvSpPr/>
      </dsp:nvSpPr>
      <dsp:spPr>
        <a:xfrm>
          <a:off x="900194" y="0"/>
          <a:ext cx="4752621" cy="475262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77CFE-ED87-401A-AEEE-63D103CACDA7}">
      <dsp:nvSpPr>
        <dsp:cNvPr id="0" name=""/>
        <dsp:cNvSpPr/>
      </dsp:nvSpPr>
      <dsp:spPr>
        <a:xfrm>
          <a:off x="3240363" y="936103"/>
          <a:ext cx="3089204" cy="6757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Конституция РФ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3351" y="969091"/>
        <a:ext cx="3023228" cy="609787"/>
      </dsp:txXfrm>
    </dsp:sp>
    <dsp:sp modelId="{10B841D6-143A-4443-A3AB-33B959483E29}">
      <dsp:nvSpPr>
        <dsp:cNvPr id="0" name=""/>
        <dsp:cNvSpPr/>
      </dsp:nvSpPr>
      <dsp:spPr>
        <a:xfrm>
          <a:off x="3240363" y="1656183"/>
          <a:ext cx="3089204" cy="6757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Федеральные законы (перечислить)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3351" y="1689171"/>
        <a:ext cx="3023228" cy="609787"/>
      </dsp:txXfrm>
    </dsp:sp>
    <dsp:sp modelId="{6ECAEFAA-28BA-48D4-8A8E-6AC4C0D2F4CA}">
      <dsp:nvSpPr>
        <dsp:cNvPr id="0" name=""/>
        <dsp:cNvSpPr/>
      </dsp:nvSpPr>
      <dsp:spPr>
        <a:xfrm>
          <a:off x="3240363" y="2520282"/>
          <a:ext cx="3089204" cy="6757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Законы субъектов (перечислить)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3351" y="2553270"/>
        <a:ext cx="3023228" cy="609787"/>
      </dsp:txXfrm>
    </dsp:sp>
    <dsp:sp modelId="{952638E5-F3DA-46EF-9961-04C4CF325806}">
      <dsp:nvSpPr>
        <dsp:cNvPr id="0" name=""/>
        <dsp:cNvSpPr/>
      </dsp:nvSpPr>
      <dsp:spPr>
        <a:xfrm>
          <a:off x="3240363" y="3312371"/>
          <a:ext cx="3089204" cy="6757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Иное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3351" y="3345359"/>
        <a:ext cx="3023228" cy="609787"/>
      </dsp:txXfrm>
    </dsp:sp>
    <dsp:sp modelId="{9B798BF2-064D-4DCC-B425-509ABAA1107B}">
      <dsp:nvSpPr>
        <dsp:cNvPr id="0" name=""/>
        <dsp:cNvSpPr/>
      </dsp:nvSpPr>
      <dsp:spPr>
        <a:xfrm>
          <a:off x="3240363" y="216023"/>
          <a:ext cx="3089204" cy="6757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Arial" panose="020B0604020202020204" pitchFamily="34" charset="0"/>
              <a:cs typeface="Arial" panose="020B0604020202020204" pitchFamily="34" charset="0"/>
            </a:rPr>
            <a:t>Международно- правовые акты</a:t>
          </a:r>
          <a:endParaRPr lang="ru-RU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273351" y="249011"/>
        <a:ext cx="3023228" cy="6097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B26A66-B5B9-4842-AC91-14739EE5EA48}">
      <dsp:nvSpPr>
        <dsp:cNvPr id="0" name=""/>
        <dsp:cNvSpPr/>
      </dsp:nvSpPr>
      <dsp:spPr>
        <a:xfrm>
          <a:off x="2621" y="1231812"/>
          <a:ext cx="2556024" cy="7614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Наименование должности</a:t>
          </a:r>
          <a:endParaRPr lang="ru-RU" sz="2100" kern="1200" dirty="0"/>
        </a:p>
      </dsp:txBody>
      <dsp:txXfrm>
        <a:off x="2621" y="1231812"/>
        <a:ext cx="2556024" cy="761403"/>
      </dsp:txXfrm>
    </dsp:sp>
    <dsp:sp modelId="{1E11D3A4-3EC8-45A6-89DF-BE093D525E74}">
      <dsp:nvSpPr>
        <dsp:cNvPr id="0" name=""/>
        <dsp:cNvSpPr/>
      </dsp:nvSpPr>
      <dsp:spPr>
        <a:xfrm>
          <a:off x="2621" y="1993216"/>
          <a:ext cx="2556024" cy="152759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Основные обязанности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Функциональные </a:t>
          </a:r>
          <a:r>
            <a:rPr lang="ru-RU" sz="2100" kern="1200" dirty="0" smtClean="0"/>
            <a:t>обязанности</a:t>
          </a:r>
          <a:endParaRPr lang="ru-RU" sz="2100" kern="1200" dirty="0"/>
        </a:p>
      </dsp:txBody>
      <dsp:txXfrm>
        <a:off x="2621" y="1993216"/>
        <a:ext cx="2556024" cy="1527592"/>
      </dsp:txXfrm>
    </dsp:sp>
    <dsp:sp modelId="{09F8355E-0D64-4282-9756-8DE14DC8771F}">
      <dsp:nvSpPr>
        <dsp:cNvPr id="0" name=""/>
        <dsp:cNvSpPr/>
      </dsp:nvSpPr>
      <dsp:spPr>
        <a:xfrm>
          <a:off x="2916488" y="1231812"/>
          <a:ext cx="2556024" cy="7614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Наименование должности</a:t>
          </a:r>
          <a:endParaRPr lang="ru-RU" sz="2100" kern="1200" dirty="0"/>
        </a:p>
      </dsp:txBody>
      <dsp:txXfrm>
        <a:off x="2916488" y="1231812"/>
        <a:ext cx="2556024" cy="761403"/>
      </dsp:txXfrm>
    </dsp:sp>
    <dsp:sp modelId="{2E2C3F38-0A3F-4B04-902C-CC201A9D9400}">
      <dsp:nvSpPr>
        <dsp:cNvPr id="0" name=""/>
        <dsp:cNvSpPr/>
      </dsp:nvSpPr>
      <dsp:spPr>
        <a:xfrm>
          <a:off x="2916488" y="1993216"/>
          <a:ext cx="2556024" cy="152759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Основные обязанности 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Функциональные обязанности</a:t>
          </a:r>
          <a:endParaRPr lang="ru-RU" sz="2100" kern="1200" dirty="0"/>
        </a:p>
      </dsp:txBody>
      <dsp:txXfrm>
        <a:off x="2916488" y="1993216"/>
        <a:ext cx="2556024" cy="1527592"/>
      </dsp:txXfrm>
    </dsp:sp>
    <dsp:sp modelId="{0021411B-36B2-4EA7-9F95-5D8A2F908CF9}">
      <dsp:nvSpPr>
        <dsp:cNvPr id="0" name=""/>
        <dsp:cNvSpPr/>
      </dsp:nvSpPr>
      <dsp:spPr>
        <a:xfrm>
          <a:off x="5830356" y="1231812"/>
          <a:ext cx="2556024" cy="7614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Наименование должности</a:t>
          </a:r>
          <a:endParaRPr lang="ru-RU" sz="2100" kern="1200" dirty="0"/>
        </a:p>
      </dsp:txBody>
      <dsp:txXfrm>
        <a:off x="5830356" y="1231812"/>
        <a:ext cx="2556024" cy="761403"/>
      </dsp:txXfrm>
    </dsp:sp>
    <dsp:sp modelId="{7915DDFC-168C-4EEF-B82B-F70EC0DE2A2C}">
      <dsp:nvSpPr>
        <dsp:cNvPr id="0" name=""/>
        <dsp:cNvSpPr/>
      </dsp:nvSpPr>
      <dsp:spPr>
        <a:xfrm>
          <a:off x="5830356" y="1993216"/>
          <a:ext cx="2556024" cy="152759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Основные обязанности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Функциональные обязанности</a:t>
          </a:r>
          <a:endParaRPr lang="ru-RU" sz="2100" kern="1200" dirty="0"/>
        </a:p>
      </dsp:txBody>
      <dsp:txXfrm>
        <a:off x="5830356" y="1993216"/>
        <a:ext cx="2556024" cy="15275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671583C3-CA27-4496-BECA-C771D03A36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987283-449F-49A3-9FA6-20B92A61CE8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3481F-6E72-4171-A9C8-98D56C39F96E}" type="datetimeFigureOut">
              <a:rPr lang="ru-RU" smtClean="0"/>
              <a:t>15.03.2023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B2E802-5847-4DA6-BAD8-A92EA4C57E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830C92-6658-426B-8F97-72EB78E0A8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C4CA1-B95C-48CD-AB14-2CAA4305D9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338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4E9510-8D81-4F7D-A3DD-ECD88FF9FF52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A9037-5C04-413C-AFF2-1B3777C3E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290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52F706F-AFAA-4FA6-90FD-A6042EEAC4E3}"/>
              </a:ext>
            </a:extLst>
          </p:cNvPr>
          <p:cNvSpPr/>
          <p:nvPr userDrawn="1"/>
        </p:nvSpPr>
        <p:spPr>
          <a:xfrm>
            <a:off x="0" y="1954612"/>
            <a:ext cx="10693400" cy="4058267"/>
          </a:xfrm>
          <a:prstGeom prst="rect">
            <a:avLst/>
          </a:prstGeom>
          <a:solidFill>
            <a:srgbClr val="2B314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358D1E9-CE0B-40E2-B7B4-0FA4354CB526}"/>
              </a:ext>
            </a:extLst>
          </p:cNvPr>
          <p:cNvSpPr/>
          <p:nvPr userDrawn="1"/>
        </p:nvSpPr>
        <p:spPr>
          <a:xfrm>
            <a:off x="0" y="3755251"/>
            <a:ext cx="151490" cy="1332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349F62CD-3B5C-4018-AC46-2285EBFB89E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67" y="679218"/>
            <a:ext cx="312737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512A90-7C52-4CB6-A385-FCF56ED6BF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811B1396-9D3B-4AEC-A3F5-32D25265EAE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1784" y="3348583"/>
            <a:ext cx="9679452" cy="1915285"/>
          </a:xfrm>
        </p:spPr>
        <p:txBody>
          <a:bodyPr anchor="b">
            <a:normAutofit/>
          </a:bodyPr>
          <a:lstStyle>
            <a:lvl1pPr algn="ctr">
              <a:defRPr lang="ru-RU" sz="55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pPr marL="0" lvl="0" algn="l" defTabSz="1043056" rtl="0" eaLnBrk="1" latinLnBrk="0" hangingPunct="1">
              <a:defRPr/>
            </a:pPr>
            <a:r>
              <a:rPr lang="ru-RU" dirty="0"/>
              <a:t>ОБРАЗЕЦ ЗАГОЛОВКА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EDFA97E-57D3-4908-B503-1A4CD5FEDBA4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74666" y="5386216"/>
            <a:ext cx="9768578" cy="453716"/>
          </a:xfrm>
        </p:spPr>
        <p:txBody>
          <a:bodyPr anchor="b">
            <a:normAutofit/>
          </a:bodyPr>
          <a:lstStyle>
            <a:lvl1pPr marL="87313" indent="0">
              <a:buNone/>
              <a:defRPr sz="23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0052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9114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822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7343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5645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19557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34687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7380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1291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06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35171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13534" y="2012836"/>
            <a:ext cx="4544695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8500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6565" y="2761961"/>
            <a:ext cx="4523809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13534" y="1853560"/>
            <a:ext cx="4546088" cy="90840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13534" y="2761961"/>
            <a:ext cx="4546088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364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2048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10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46088" y="1088683"/>
            <a:ext cx="5413534" cy="5373398"/>
          </a:xfrm>
        </p:spPr>
        <p:txBody>
          <a:bodyPr/>
          <a:lstStyle>
            <a:lvl1pPr marL="0" indent="0">
              <a:buNone/>
              <a:defRPr sz="2700"/>
            </a:lvl1pPr>
            <a:lvl2pPr marL="391146" indent="0">
              <a:buNone/>
              <a:defRPr sz="2400"/>
            </a:lvl2pPr>
            <a:lvl3pPr marL="782292" indent="0">
              <a:buNone/>
              <a:defRPr sz="2100"/>
            </a:lvl3pPr>
            <a:lvl4pPr marL="1173438" indent="0">
              <a:buNone/>
              <a:defRPr sz="1700"/>
            </a:lvl4pPr>
            <a:lvl5pPr marL="1564584" indent="0">
              <a:buNone/>
              <a:defRPr sz="1700"/>
            </a:lvl5pPr>
            <a:lvl6pPr marL="1955730" indent="0">
              <a:buNone/>
              <a:defRPr sz="1700"/>
            </a:lvl6pPr>
            <a:lvl7pPr marL="2346876" indent="0">
              <a:buNone/>
              <a:defRPr sz="1700"/>
            </a:lvl7pPr>
            <a:lvl8pPr marL="2738022" indent="0">
              <a:buNone/>
              <a:defRPr sz="1700"/>
            </a:lvl8pPr>
            <a:lvl9pPr marL="3129168" indent="0">
              <a:buNone/>
              <a:defRPr sz="17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6564" y="2268379"/>
            <a:ext cx="3448900" cy="4202453"/>
          </a:xfrm>
        </p:spPr>
        <p:txBody>
          <a:bodyPr/>
          <a:lstStyle>
            <a:lvl1pPr marL="0" indent="0">
              <a:buNone/>
              <a:defRPr sz="1400"/>
            </a:lvl1pPr>
            <a:lvl2pPr marL="391146" indent="0">
              <a:buNone/>
              <a:defRPr sz="1200"/>
            </a:lvl2pPr>
            <a:lvl3pPr marL="782292" indent="0">
              <a:buNone/>
              <a:defRPr sz="1000"/>
            </a:lvl3pPr>
            <a:lvl4pPr marL="1173438" indent="0">
              <a:buNone/>
              <a:defRPr sz="900"/>
            </a:lvl4pPr>
            <a:lvl5pPr marL="1564584" indent="0">
              <a:buNone/>
              <a:defRPr sz="900"/>
            </a:lvl5pPr>
            <a:lvl6pPr marL="1955730" indent="0">
              <a:buNone/>
              <a:defRPr sz="900"/>
            </a:lvl6pPr>
            <a:lvl7pPr marL="2346876" indent="0">
              <a:buNone/>
              <a:defRPr sz="900"/>
            </a:lvl7pPr>
            <a:lvl8pPr marL="2738022" indent="0">
              <a:buNone/>
              <a:defRPr sz="900"/>
            </a:lvl8pPr>
            <a:lvl9pPr marL="312916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765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4550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652465" y="402567"/>
            <a:ext cx="2305764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35172" y="402567"/>
            <a:ext cx="6783626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12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_DEN\_ПРОЕКТЫ\_МФПА\Университет СИНЕРГИЯ\презентации\Рисунок1.jpg">
            <a:extLst>
              <a:ext uri="{FF2B5EF4-FFF2-40B4-BE49-F238E27FC236}">
                <a16:creationId xmlns:a16="http://schemas.microsoft.com/office/drawing/2014/main" id="{04EA8244-8613-47EF-ADFF-CECBFAAFD3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725898" cy="756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2D85A3D9-8E6C-42BC-A646-80F2D6AECC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7" y="1001906"/>
            <a:ext cx="2610490" cy="46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92507453-DF3E-4843-9C37-520D26E5A1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6766" y="2196455"/>
            <a:ext cx="9599868" cy="3807156"/>
          </a:xfrm>
        </p:spPr>
        <p:txBody>
          <a:bodyPr anchor="ctr">
            <a:normAutofit/>
          </a:bodyPr>
          <a:lstStyle>
            <a:lvl1pPr marL="0" algn="l" defTabSz="10430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5000" b="1" kern="1200" dirty="0">
                <a:solidFill>
                  <a:schemeClr val="bg1"/>
                </a:solidFill>
                <a:latin typeface="Arial Black" panose="020B0A04020102020204" pitchFamily="34" charset="0"/>
                <a:ea typeface="+mn-ea"/>
                <a:cs typeface="+mn-cs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41802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C1DD5A-7DBA-4220-B8D8-20048D0ABCE3}"/>
              </a:ext>
            </a:extLst>
          </p:cNvPr>
          <p:cNvSpPr/>
          <p:nvPr userDrawn="1"/>
        </p:nvSpPr>
        <p:spPr>
          <a:xfrm>
            <a:off x="0" y="1795828"/>
            <a:ext cx="10693400" cy="4793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919243"/>
            <a:ext cx="9824904" cy="3488816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3632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FCBA8602-5369-476D-B67C-4D459E2AD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3" y="2700511"/>
            <a:ext cx="9824904" cy="3707548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94963" y="2124447"/>
            <a:ext cx="9824904" cy="421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111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3" y="561291"/>
            <a:ext cx="9687193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5C6B6E1A-7427-4160-A1D6-036AF3FE4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962" y="2141571"/>
            <a:ext cx="9824905" cy="442469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52835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5" name="Объект 2">
            <a:extLst>
              <a:ext uri="{FF2B5EF4-FFF2-40B4-BE49-F238E27FC236}">
                <a16:creationId xmlns:a16="http://schemas.microsoft.com/office/drawing/2014/main" id="{73CB2135-A489-4E6B-8FED-92D74838E2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212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EA6920BC-95BA-4EE0-B6B9-ABDFC2E139F7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324212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4" name="Объект 2">
            <a:extLst>
              <a:ext uri="{FF2B5EF4-FFF2-40B4-BE49-F238E27FC236}">
                <a16:creationId xmlns:a16="http://schemas.microsoft.com/office/drawing/2014/main" id="{A4523AE8-D259-411C-A6A2-3CD2D16943E6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741209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:a16="http://schemas.microsoft.com/office/drawing/2014/main" id="{2C6B67E9-E51A-4189-9E6F-B8FBB553E1FC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3741209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D9E4D091-F7FD-4BCB-B863-BE189268567B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7158207" y="3559861"/>
            <a:ext cx="3154337" cy="3006407"/>
          </a:xfrm>
        </p:spPr>
        <p:txBody>
          <a:bodyPr/>
          <a:lstStyle>
            <a:lvl1pPr marL="271463" indent="-271463"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27AE658B-019B-4257-BC1E-5402C16CD9C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7158207" y="2141571"/>
            <a:ext cx="3154337" cy="1276490"/>
          </a:xfrm>
        </p:spPr>
        <p:txBody>
          <a:bodyPr anchor="b">
            <a:normAutofit/>
          </a:bodyPr>
          <a:lstStyle>
            <a:lvl1pPr marL="87313" indent="0">
              <a:buNone/>
              <a:defRPr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8" name="Заголовок 1">
            <a:extLst>
              <a:ext uri="{FF2B5EF4-FFF2-40B4-BE49-F238E27FC236}">
                <a16:creationId xmlns:a16="http://schemas.microsoft.com/office/drawing/2014/main" id="{92BB8558-F0D2-4EE4-AD81-BEA8F8628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674" y="561291"/>
            <a:ext cx="9779870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4525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EB9B11F2-6547-4B66-9341-F3EB5FC81BDB}"/>
              </a:ext>
            </a:extLst>
          </p:cNvPr>
          <p:cNvSpPr/>
          <p:nvPr userDrawn="1"/>
        </p:nvSpPr>
        <p:spPr>
          <a:xfrm>
            <a:off x="7759261" y="2470407"/>
            <a:ext cx="2359400" cy="40903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0A0A2E56-80E9-457C-85A2-379B7F01E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</p:spPr>
        <p:txBody>
          <a:bodyPr/>
          <a:lstStyle/>
          <a:p>
            <a:pPr algn="l"/>
            <a:fld id="{725C68B6-61C2-468F-89AB-4B9F7531AA68}" type="slidenum">
              <a:rPr lang="ru-RU" smtClean="0"/>
              <a:pPr algn="l"/>
              <a:t>‹#›</a:t>
            </a:fld>
            <a:endParaRPr lang="ru-RU" dirty="0"/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5130363-D71A-4697-B9E0-FBA487FC8CD2}"/>
              </a:ext>
            </a:extLst>
          </p:cNvPr>
          <p:cNvSpPr/>
          <p:nvPr userDrawn="1"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C2420F8-15A4-4618-82BB-55758199BB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064950" y="6588943"/>
            <a:ext cx="1628450" cy="900750"/>
          </a:xfrm>
          <a:prstGeom prst="rect">
            <a:avLst/>
          </a:prstGeom>
        </p:spPr>
      </p:pic>
      <p:sp>
        <p:nvSpPr>
          <p:cNvPr id="18" name="object 3">
            <a:extLst>
              <a:ext uri="{FF2B5EF4-FFF2-40B4-BE49-F238E27FC236}">
                <a16:creationId xmlns:a16="http://schemas.microsoft.com/office/drawing/2014/main" id="{4C967A7A-8161-4185-84CA-97E80FC9B322}"/>
              </a:ext>
            </a:extLst>
          </p:cNvPr>
          <p:cNvSpPr/>
          <p:nvPr userDrawn="1"/>
        </p:nvSpPr>
        <p:spPr>
          <a:xfrm>
            <a:off x="7222" y="252239"/>
            <a:ext cx="125720" cy="1815708"/>
          </a:xfrm>
          <a:custGeom>
            <a:avLst/>
            <a:gdLst/>
            <a:ahLst/>
            <a:cxnLst/>
            <a:rect l="l" t="t" r="r" b="b"/>
            <a:pathLst>
              <a:path w="81280" h="1144905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Заголовок 1">
            <a:extLst>
              <a:ext uri="{FF2B5EF4-FFF2-40B4-BE49-F238E27FC236}">
                <a16:creationId xmlns:a16="http://schemas.microsoft.com/office/drawing/2014/main" id="{BDCE2DE8-E62B-4A34-8FC0-6B605B6B6D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2355" y="1133896"/>
            <a:ext cx="9499375" cy="567848"/>
          </a:xfrm>
        </p:spPr>
        <p:txBody>
          <a:bodyPr vert="horz" wrap="square" lIns="0" tIns="0" rIns="0" bIns="0" rtlCol="0">
            <a:spAutoFit/>
          </a:bodyPr>
          <a:lstStyle>
            <a:lvl1pPr>
              <a:defRPr lang="ru-RU" sz="4100" b="1">
                <a:solidFill>
                  <a:srgbClr val="E60000"/>
                </a:solidFill>
                <a:latin typeface="Arial Black" panose="020B0A04020102020204" pitchFamily="34" charset="0"/>
              </a:defRPr>
            </a:lvl1pPr>
          </a:lstStyle>
          <a:p>
            <a:pPr marL="0" lvl="0" defTabSz="914400"/>
            <a:r>
              <a:rPr lang="ru-RU" dirty="0"/>
              <a:t>ОБРАЗЕЦ ЗАГОЛОВКА</a:t>
            </a:r>
          </a:p>
        </p:txBody>
      </p:sp>
      <p:sp>
        <p:nvSpPr>
          <p:cNvPr id="31" name="Текст 2">
            <a:extLst>
              <a:ext uri="{FF2B5EF4-FFF2-40B4-BE49-F238E27FC236}">
                <a16:creationId xmlns:a16="http://schemas.microsoft.com/office/drawing/2014/main" id="{2B0BFA9E-BDB0-415B-8B27-5B6AB1518DB8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562355" y="489910"/>
            <a:ext cx="9499375" cy="276999"/>
          </a:xfrm>
        </p:spPr>
        <p:txBody>
          <a:bodyPr vert="horz" wrap="square" lIns="0" tIns="0" rIns="0" bIns="0" rtlCol="0" anchor="ctr">
            <a:spAutoFit/>
          </a:bodyPr>
          <a:lstStyle>
            <a:lvl1pPr>
              <a:defRPr lang="ru-RU" sz="2000" b="1" dirty="0">
                <a:solidFill>
                  <a:srgbClr val="E600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pPr marL="0" lvl="0" defTabSz="914400">
              <a:spcBef>
                <a:spcPct val="0"/>
              </a:spcBef>
              <a:buNone/>
            </a:pPr>
            <a:r>
              <a:rPr lang="ru-RU" dirty="0"/>
              <a:t>ОБРАЗЕЦ ТЕКСТА</a:t>
            </a:r>
          </a:p>
        </p:txBody>
      </p:sp>
      <p:sp>
        <p:nvSpPr>
          <p:cNvPr id="42" name="Объект 2">
            <a:extLst>
              <a:ext uri="{FF2B5EF4-FFF2-40B4-BE49-F238E27FC236}">
                <a16:creationId xmlns:a16="http://schemas.microsoft.com/office/drawing/2014/main" id="{DDA1D208-AC82-41CD-AC19-AA520B2C2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91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3" name="Объект 2">
            <a:extLst>
              <a:ext uri="{FF2B5EF4-FFF2-40B4-BE49-F238E27FC236}">
                <a16:creationId xmlns:a16="http://schemas.microsoft.com/office/drawing/2014/main" id="{2CB3BD24-831A-4664-875C-E9C7FB7F8C36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3017334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4" name="Объект 2">
            <a:extLst>
              <a:ext uri="{FF2B5EF4-FFF2-40B4-BE49-F238E27FC236}">
                <a16:creationId xmlns:a16="http://schemas.microsoft.com/office/drawing/2014/main" id="{F8D3A8DA-DE38-47DD-9DD4-6DEB7240F645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5388977" y="5058739"/>
            <a:ext cx="2304000" cy="150206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EE8C385B-C208-4106-8613-8BC5223A3F5C}"/>
              </a:ext>
            </a:extLst>
          </p:cNvPr>
          <p:cNvSpPr/>
          <p:nvPr userDrawn="1"/>
        </p:nvSpPr>
        <p:spPr>
          <a:xfrm>
            <a:off x="648087" y="4846672"/>
            <a:ext cx="7043531" cy="516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52" name="Текст 2">
            <a:extLst>
              <a:ext uri="{FF2B5EF4-FFF2-40B4-BE49-F238E27FC236}">
                <a16:creationId xmlns:a16="http://schemas.microsoft.com/office/drawing/2014/main" id="{7CEAFFC1-C332-47C7-9CFE-8FE0B3FD0457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7757731" y="2484487"/>
            <a:ext cx="2304000" cy="292598"/>
          </a:xfrm>
        </p:spPr>
        <p:txBody>
          <a:bodyPr anchor="b">
            <a:normAutofit/>
          </a:bodyPr>
          <a:lstStyle>
            <a:lvl1pPr marL="0" indent="0" algn="l">
              <a:buNone/>
              <a:defRPr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1146" indent="0">
              <a:buNone/>
              <a:defRPr sz="1700" b="1"/>
            </a:lvl2pPr>
            <a:lvl3pPr marL="782292" indent="0">
              <a:buNone/>
              <a:defRPr sz="1500" b="1"/>
            </a:lvl3pPr>
            <a:lvl4pPr marL="1173438" indent="0">
              <a:buNone/>
              <a:defRPr sz="1400" b="1"/>
            </a:lvl4pPr>
            <a:lvl5pPr marL="1564584" indent="0">
              <a:buNone/>
              <a:defRPr sz="1400" b="1"/>
            </a:lvl5pPr>
            <a:lvl6pPr marL="1955730" indent="0">
              <a:buNone/>
              <a:defRPr sz="1400" b="1"/>
            </a:lvl6pPr>
            <a:lvl7pPr marL="2346876" indent="0">
              <a:buNone/>
              <a:defRPr sz="1400" b="1"/>
            </a:lvl7pPr>
            <a:lvl8pPr marL="2738022" indent="0">
              <a:buNone/>
              <a:defRPr sz="1400" b="1"/>
            </a:lvl8pPr>
            <a:lvl9pPr marL="3129168" indent="0">
              <a:buNone/>
              <a:defRPr sz="14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4" name="Объект 2">
            <a:extLst>
              <a:ext uri="{FF2B5EF4-FFF2-40B4-BE49-F238E27FC236}">
                <a16:creationId xmlns:a16="http://schemas.microsoft.com/office/drawing/2014/main" id="{BDB58731-0025-45AA-B7E6-AE93EE2F2764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7759260" y="2945191"/>
            <a:ext cx="2311011" cy="346286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8" name="Объект 2">
            <a:extLst>
              <a:ext uri="{FF2B5EF4-FFF2-40B4-BE49-F238E27FC236}">
                <a16:creationId xmlns:a16="http://schemas.microsoft.com/office/drawing/2014/main" id="{E9331FB5-268A-4AC3-A50C-029CFF37D9C2}"/>
              </a:ext>
            </a:extLst>
          </p:cNvPr>
          <p:cNvSpPr>
            <a:spLocks noGrp="1"/>
          </p:cNvSpPr>
          <p:nvPr>
            <p:ph idx="25"/>
          </p:nvPr>
        </p:nvSpPr>
        <p:spPr>
          <a:xfrm>
            <a:off x="665571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9" name="Объект 2">
            <a:extLst>
              <a:ext uri="{FF2B5EF4-FFF2-40B4-BE49-F238E27FC236}">
                <a16:creationId xmlns:a16="http://schemas.microsoft.com/office/drawing/2014/main" id="{073B8669-4C3C-4E00-85DA-6D255EE3B472}"/>
              </a:ext>
            </a:extLst>
          </p:cNvPr>
          <p:cNvSpPr>
            <a:spLocks noGrp="1"/>
          </p:cNvSpPr>
          <p:nvPr>
            <p:ph idx="26"/>
          </p:nvPr>
        </p:nvSpPr>
        <p:spPr>
          <a:xfrm>
            <a:off x="3037214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0" name="Объект 2">
            <a:extLst>
              <a:ext uri="{FF2B5EF4-FFF2-40B4-BE49-F238E27FC236}">
                <a16:creationId xmlns:a16="http://schemas.microsoft.com/office/drawing/2014/main" id="{6D28D3A1-3506-42DA-8E0C-5D900B154BFB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5408857" y="2470407"/>
            <a:ext cx="2304000" cy="237626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  <a:lvl2pPr marL="391146" indent="0">
              <a:buFontTx/>
              <a:buNone/>
              <a:defRPr sz="1600"/>
            </a:lvl2pPr>
            <a:lvl3pPr marL="782292" indent="0">
              <a:buFontTx/>
              <a:buNone/>
              <a:defRPr sz="1600"/>
            </a:lvl3pPr>
            <a:lvl4pPr marL="1173438" indent="0">
              <a:buFontTx/>
              <a:buNone/>
              <a:defRPr sz="1600"/>
            </a:lvl4pPr>
            <a:lvl5pPr marL="1564584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21439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6675" y="1237457"/>
            <a:ext cx="8020050" cy="2632440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</p:spPr>
        <p:txBody>
          <a:bodyPr/>
          <a:lstStyle>
            <a:lvl1pPr marL="0" indent="0" algn="ctr">
              <a:buNone/>
              <a:defRPr sz="2100"/>
            </a:lvl1pPr>
            <a:lvl2pPr marL="391146" indent="0" algn="ctr">
              <a:buNone/>
              <a:defRPr sz="1700"/>
            </a:lvl2pPr>
            <a:lvl3pPr marL="782292" indent="0" algn="ctr">
              <a:buNone/>
              <a:defRPr sz="1500"/>
            </a:lvl3pPr>
            <a:lvl4pPr marL="1173438" indent="0" algn="ctr">
              <a:buNone/>
              <a:defRPr sz="1400"/>
            </a:lvl4pPr>
            <a:lvl5pPr marL="1564584" indent="0" algn="ctr">
              <a:buNone/>
              <a:defRPr sz="1400"/>
            </a:lvl5pPr>
            <a:lvl6pPr marL="1955730" indent="0" algn="ctr">
              <a:buNone/>
              <a:defRPr sz="1400"/>
            </a:lvl6pPr>
            <a:lvl7pPr marL="2346876" indent="0" algn="ctr">
              <a:buNone/>
              <a:defRPr sz="1400"/>
            </a:lvl7pPr>
            <a:lvl8pPr marL="2738022" indent="0" algn="ctr">
              <a:buNone/>
              <a:defRPr sz="1400"/>
            </a:lvl8pPr>
            <a:lvl9pPr marL="3129168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1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5265" y="280935"/>
            <a:ext cx="1512396" cy="277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451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B0CA2-EE7C-4F21-BC99-1B7BC45BB5BA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B95CB-C0AE-4384-84F4-5E78CCE15A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32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5" r:id="rId2"/>
    <p:sldLayoutId id="2147483719" r:id="rId3"/>
    <p:sldLayoutId id="2147483739" r:id="rId4"/>
    <p:sldLayoutId id="2147483736" r:id="rId5"/>
    <p:sldLayoutId id="2147483738" r:id="rId6"/>
    <p:sldLayoutId id="2147483737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20" r:id="rId14"/>
    <p:sldLayoutId id="2147483721" r:id="rId15"/>
    <p:sldLayoutId id="2147483722" r:id="rId16"/>
    <p:sldLayoutId id="2147483723" r:id="rId17"/>
  </p:sldLayoutIdLst>
  <p:txStyles>
    <p:titleStyle>
      <a:lvl1pPr algn="l" defTabSz="782292" rtl="0" eaLnBrk="1" latinLnBrk="0" hangingPunct="1">
        <a:lnSpc>
          <a:spcPct val="90000"/>
        </a:lnSpc>
        <a:spcBef>
          <a:spcPct val="0"/>
        </a:spcBef>
        <a:buNone/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5573" indent="-195573" algn="l" defTabSz="782292" rtl="0" eaLnBrk="1" latinLnBrk="0" hangingPunct="1">
        <a:lnSpc>
          <a:spcPct val="90000"/>
        </a:lnSpc>
        <a:spcBef>
          <a:spcPts val="85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8671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7786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1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60157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51303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542449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933595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324741" indent="-195573" algn="l" defTabSz="782292" rtl="0" eaLnBrk="1" latinLnBrk="0" hangingPunct="1">
        <a:lnSpc>
          <a:spcPct val="90000"/>
        </a:lnSpc>
        <a:spcBef>
          <a:spcPts val="428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9114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8229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7343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4584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55730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46876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38022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29168" algn="l" defTabSz="782292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AEBF47-2662-48D1-B238-FBEE452D2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5790" y="3924647"/>
            <a:ext cx="9679452" cy="2203317"/>
          </a:xfrm>
        </p:spPr>
        <p:txBody>
          <a:bodyPr>
            <a:normAutofit fontScale="90000"/>
          </a:bodyPr>
          <a:lstStyle/>
          <a:p>
            <a:r>
              <a:rPr lang="ru-RU" sz="2100" dirty="0" smtClean="0"/>
              <a:t/>
            </a:r>
            <a:br>
              <a:rPr lang="ru-RU" sz="2100" dirty="0" smtClean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100" dirty="0" smtClean="0"/>
              <a:t/>
            </a:r>
            <a:br>
              <a:rPr lang="ru-RU" sz="2100" dirty="0" smtClean="0"/>
            </a:br>
            <a:r>
              <a:rPr lang="ru-RU" sz="2100" dirty="0" smtClean="0"/>
              <a:t>ОТЧЕТ </a:t>
            </a:r>
            <a:br>
              <a:rPr lang="ru-RU" sz="2100" dirty="0" smtClean="0"/>
            </a:br>
            <a:r>
              <a:rPr lang="ru-RU" sz="2100" dirty="0" smtClean="0"/>
              <a:t>о прохождении производственной практики </a:t>
            </a:r>
            <a:br>
              <a:rPr lang="ru-RU" sz="2100" dirty="0" smtClean="0"/>
            </a:br>
            <a:r>
              <a:rPr lang="ru-RU" sz="2100" dirty="0" smtClean="0"/>
              <a:t>(по профилю специальности)</a:t>
            </a:r>
            <a:br>
              <a:rPr lang="ru-RU" sz="2100" dirty="0" smtClean="0"/>
            </a:br>
            <a:r>
              <a:rPr lang="ru-RU" sz="2100" dirty="0" smtClean="0"/>
              <a:t> </a:t>
            </a:r>
            <a:br>
              <a:rPr lang="ru-RU" sz="2100" dirty="0" smtClean="0"/>
            </a:br>
            <a:r>
              <a:rPr lang="ru-RU" sz="2100" dirty="0"/>
              <a:t>по профессиональному модулю </a:t>
            </a:r>
            <a:r>
              <a:rPr lang="ru-RU" sz="2100" dirty="0" smtClean="0"/>
              <a:t/>
            </a:r>
            <a:br>
              <a:rPr lang="ru-RU" sz="2100" dirty="0" smtClean="0"/>
            </a:br>
            <a:r>
              <a:rPr lang="ru-RU" sz="2100" dirty="0" smtClean="0"/>
              <a:t>ПМ.01 </a:t>
            </a:r>
            <a:r>
              <a:rPr lang="ru-RU" sz="2100" dirty="0"/>
              <a:t>Обеспечение реализации прав граждан в сфере пенсионного обеспечения и социальной </a:t>
            </a:r>
            <a:r>
              <a:rPr lang="ru-RU" sz="2100" dirty="0" smtClean="0"/>
              <a:t>защиты </a:t>
            </a:r>
            <a:br>
              <a:rPr lang="ru-RU" sz="2100" dirty="0" smtClean="0"/>
            </a:br>
            <a:r>
              <a:rPr lang="ru-RU" sz="2100" dirty="0" smtClean="0"/>
              <a:t>в </a:t>
            </a:r>
            <a:r>
              <a:rPr lang="ru-RU" sz="2100" dirty="0"/>
              <a:t>период с </a:t>
            </a:r>
            <a:r>
              <a:rPr lang="ru-RU" sz="2100" dirty="0" smtClean="0"/>
              <a:t>«16» марта 2023 г</a:t>
            </a:r>
            <a:r>
              <a:rPr lang="ru-RU" sz="2100" dirty="0"/>
              <a:t>. по </a:t>
            </a:r>
            <a:r>
              <a:rPr lang="ru-RU" sz="2100" dirty="0" smtClean="0"/>
              <a:t>«29» марта 2023 г</a:t>
            </a:r>
            <a:r>
              <a:rPr lang="ru-RU" sz="2100" dirty="0"/>
              <a:t>. 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Специальность 40.02.01 Право </a:t>
            </a:r>
            <a:r>
              <a:rPr lang="ru-RU" sz="2000" dirty="0"/>
              <a:t>и организация социального обеспечения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EC7E33D-1387-4B56-A695-F4C72A50F4EE}"/>
              </a:ext>
            </a:extLst>
          </p:cNvPr>
          <p:cNvSpPr txBox="1">
            <a:spLocks/>
          </p:cNvSpPr>
          <p:nvPr/>
        </p:nvSpPr>
        <p:spPr bwMode="auto">
          <a:xfrm>
            <a:off x="426967" y="5980906"/>
            <a:ext cx="871296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1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ФИО обучающегося</a:t>
            </a: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: </a:t>
            </a:r>
            <a:r>
              <a:rPr lang="ru-RU" altLang="ru-RU" sz="2400" dirty="0" smtClean="0">
                <a:solidFill>
                  <a:srgbClr val="FF0000"/>
                </a:solidFill>
                <a:latin typeface="Calibri"/>
              </a:rPr>
              <a:t>____________________________________</a:t>
            </a:r>
            <a:endParaRPr lang="ru-RU" altLang="ru-RU" sz="2400" dirty="0">
              <a:solidFill>
                <a:srgbClr val="FF0000"/>
              </a:solidFill>
              <a:latin typeface="Calibri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altLang="ru-RU" sz="2400" dirty="0">
                <a:solidFill>
                  <a:srgbClr val="FF0000"/>
                </a:solidFill>
                <a:latin typeface="Calibri"/>
              </a:rPr>
              <a:t>Группа: </a:t>
            </a:r>
            <a:r>
              <a:rPr lang="ru-RU" altLang="ru-RU" sz="2400" dirty="0" smtClean="0">
                <a:solidFill>
                  <a:srgbClr val="FF0000"/>
                </a:solidFill>
                <a:latin typeface="Calibri"/>
              </a:rPr>
              <a:t>_______________________________________________</a:t>
            </a:r>
            <a:endParaRPr lang="ru-RU" altLang="ru-RU" sz="2400" dirty="0">
              <a:solidFill>
                <a:srgbClr val="FF0000"/>
              </a:solidFill>
              <a:latin typeface="Calibri"/>
            </a:endParaRPr>
          </a:p>
          <a:p>
            <a:pPr lvl="0" algn="l" defTabSz="914400" eaLnBrk="1" hangingPunct="1">
              <a:lnSpc>
                <a:spcPct val="80000"/>
              </a:lnSpc>
              <a:spcBef>
                <a:spcPct val="0"/>
              </a:spcBef>
              <a:defRPr/>
            </a:pPr>
            <a:r>
              <a:rPr kumimoji="0" lang="ru-RU" altLang="ru-RU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ФИО Руководителя: </a:t>
            </a:r>
            <a:r>
              <a:rPr lang="ru-RU" altLang="ru-RU" sz="2200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altLang="ru-RU" sz="2200" u="sng" dirty="0" err="1" smtClean="0">
                <a:solidFill>
                  <a:srgbClr val="FF0000"/>
                </a:solidFill>
                <a:latin typeface="Arial" charset="0"/>
              </a:rPr>
              <a:t>Маграмова</a:t>
            </a:r>
            <a:r>
              <a:rPr lang="ru-RU" altLang="ru-RU" sz="2200" u="sng" dirty="0" smtClean="0">
                <a:solidFill>
                  <a:srgbClr val="FF0000"/>
                </a:solidFill>
                <a:latin typeface="Arial" charset="0"/>
              </a:rPr>
              <a:t> Светлана </a:t>
            </a:r>
            <a:r>
              <a:rPr lang="ru-RU" altLang="ru-RU" sz="2200" u="sng" dirty="0" err="1" smtClean="0">
                <a:solidFill>
                  <a:srgbClr val="FF0000"/>
                </a:solidFill>
                <a:latin typeface="Arial" charset="0"/>
              </a:rPr>
              <a:t>Сейфулловна</a:t>
            </a:r>
            <a:endParaRPr lang="ru-RU" altLang="ru-RU" sz="2200" u="sng" dirty="0">
              <a:solidFill>
                <a:srgbClr val="FF0000"/>
              </a:solidFill>
              <a:latin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22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1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ru-RU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altLang="ru-RU" sz="800" b="0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A02C01-F3A7-4DE2-9DF2-AD08FA482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516" y="198043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НЕГОСУДАРСТВЕННОЕ ОБРАЗОВАТЕЛЬНОЕ ЧАСТНОЕ УЧРЕЖДЕНИЕ ВЫСШЕГО ОБРАЗОВАНИЯ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«МОСКОВСКИЙ ФИНАНСОВО-ПРОМЫШЛЕННЫЙ УНИВЕРСИТЕТ «СИНЕРГИЯ»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prstClr val="white"/>
                </a:solidFill>
                <a:latin typeface="Arial" charset="0"/>
              </a:rPr>
              <a:t>Колледж «Синергия»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prstClr val="white"/>
                </a:solidFill>
                <a:latin typeface="Arial" charset="0"/>
              </a:rPr>
              <a:t>Кафедра Правового регулирования бизнеса и </a:t>
            </a:r>
            <a:r>
              <a:rPr lang="ru-RU" altLang="ru-RU" sz="1400" b="1" dirty="0" smtClean="0">
                <a:solidFill>
                  <a:prstClr val="white"/>
                </a:solidFill>
                <a:latin typeface="Arial" charset="0"/>
              </a:rPr>
              <a:t>гражданского судопроизводства</a:t>
            </a:r>
            <a:endParaRPr lang="ru-RU" altLang="ru-RU" sz="1400" b="1" dirty="0">
              <a:solidFill>
                <a:prstClr val="white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806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156" y="219022"/>
            <a:ext cx="9975225" cy="1329595"/>
          </a:xfrm>
        </p:spPr>
        <p:txBody>
          <a:bodyPr/>
          <a:lstStyle/>
          <a:p>
            <a:r>
              <a:rPr lang="ru-RU" sz="2400" dirty="0" smtClean="0"/>
              <a:t>Перечень нормативных правовых актов, регламентирующих </a:t>
            </a:r>
            <a:r>
              <a:rPr lang="ru-RU" sz="2400" dirty="0"/>
              <a:t>организацию работы органов </a:t>
            </a:r>
            <a:r>
              <a:rPr lang="ru-RU" sz="2400" dirty="0" smtClean="0"/>
              <a:t>Социального </a:t>
            </a:r>
            <a:r>
              <a:rPr lang="ru-RU" sz="2400" dirty="0"/>
              <a:t>фонда </a:t>
            </a:r>
            <a:r>
              <a:rPr lang="ru-RU" sz="2400" dirty="0" smtClean="0"/>
              <a:t>РФ и </a:t>
            </a:r>
            <a:r>
              <a:rPr lang="ru-RU" sz="2400" dirty="0"/>
              <a:t>социальной защиты населения</a:t>
            </a:r>
            <a:endParaRPr lang="ru-RU" sz="36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10957138"/>
              </p:ext>
            </p:extLst>
          </p:nvPr>
        </p:nvGraphicFramePr>
        <p:xfrm>
          <a:off x="1746300" y="1908423"/>
          <a:ext cx="7128933" cy="4752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3782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3" y="324247"/>
            <a:ext cx="9687193" cy="997196"/>
          </a:xfrm>
        </p:spPr>
        <p:txBody>
          <a:bodyPr/>
          <a:lstStyle/>
          <a:p>
            <a:r>
              <a:rPr lang="ru-RU" sz="2400" dirty="0" smtClean="0"/>
              <a:t>Способы информирования граждан и должностных лиц об изменениях в области пенсионного обеспечения и социальной защиты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3103" y="2412479"/>
            <a:ext cx="99561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Перечислить способы информирования граждан </a:t>
            </a:r>
            <a:r>
              <a:rPr lang="ru-RU" dirty="0"/>
              <a:t>и должностных лиц </a:t>
            </a:r>
            <a:r>
              <a:rPr lang="ru-RU" dirty="0" smtClean="0"/>
              <a:t>об изменениях </a:t>
            </a:r>
            <a:r>
              <a:rPr lang="ru-RU" dirty="0"/>
              <a:t>в области пенсионного обеспечения и социальной </a:t>
            </a:r>
            <a:r>
              <a:rPr lang="ru-RU" dirty="0" smtClean="0"/>
              <a:t>защиты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86208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3" y="335163"/>
            <a:ext cx="9687193" cy="997196"/>
          </a:xfrm>
        </p:spPr>
        <p:txBody>
          <a:bodyPr/>
          <a:lstStyle/>
          <a:p>
            <a:r>
              <a:rPr lang="ru-RU" sz="2400" dirty="0" smtClean="0"/>
              <a:t>Особенности </a:t>
            </a:r>
            <a:r>
              <a:rPr lang="ru-RU" sz="2400" dirty="0"/>
              <a:t>профессиональной этики специалиста органов и учреждений социальной защиты населения, органов </a:t>
            </a:r>
            <a:r>
              <a:rPr lang="ru-RU" sz="2400" dirty="0" smtClean="0"/>
              <a:t>Социального </a:t>
            </a:r>
            <a:r>
              <a:rPr lang="ru-RU" sz="2400" dirty="0"/>
              <a:t>фонда </a:t>
            </a:r>
            <a:r>
              <a:rPr lang="ru-RU" sz="2400" dirty="0" smtClean="0"/>
              <a:t>Российской Федерации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564" y="2916535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845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3" y="429354"/>
            <a:ext cx="9687193" cy="830997"/>
          </a:xfrm>
        </p:spPr>
        <p:txBody>
          <a:bodyPr/>
          <a:lstStyle/>
          <a:p>
            <a:r>
              <a:rPr lang="ru-RU" sz="2000" dirty="0" smtClean="0"/>
              <a:t>Перечень </a:t>
            </a:r>
            <a:r>
              <a:rPr lang="ru-RU" sz="2000" dirty="0"/>
              <a:t>нормативных правовых актов в сфере противодействия коррупции, регламентирующих реализацию прав граждан в сфере пенсионного обеспечения и социальной защиты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3103" y="2340471"/>
            <a:ext cx="53467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Первый НПА.</a:t>
            </a:r>
          </a:p>
          <a:p>
            <a:pPr marL="457200" lvl="0" indent="-457200">
              <a:buFont typeface="+mj-lt"/>
              <a:buAutoNum type="arabicPeriod"/>
            </a:pPr>
            <a:endParaRPr lang="ru-RU" dirty="0">
              <a:solidFill>
                <a:prstClr val="black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Второй НПА.</a:t>
            </a:r>
          </a:p>
          <a:p>
            <a:pPr marL="457200" lvl="0" indent="-457200">
              <a:buFont typeface="+mj-lt"/>
              <a:buAutoNum type="arabicPeriod"/>
            </a:pPr>
            <a:endParaRPr lang="ru-RU" dirty="0">
              <a:solidFill>
                <a:prstClr val="black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dirty="0">
                <a:solidFill>
                  <a:prstClr val="black"/>
                </a:solidFill>
              </a:rPr>
              <a:t>Третий НПА.</a:t>
            </a:r>
          </a:p>
        </p:txBody>
      </p:sp>
    </p:spTree>
    <p:extLst>
      <p:ext uri="{BB962C8B-B14F-4D97-AF65-F5344CB8AC3E}">
        <p14:creationId xmlns:p14="http://schemas.microsoft.com/office/powerpoint/2010/main" val="2062599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7"/>
            <a:ext cx="9687193" cy="1163395"/>
          </a:xfrm>
        </p:spPr>
        <p:txBody>
          <a:bodyPr/>
          <a:lstStyle/>
          <a:p>
            <a:r>
              <a:rPr lang="ru-RU" sz="2800" dirty="0" smtClean="0"/>
              <a:t>Схема </a:t>
            </a:r>
            <a:r>
              <a:rPr lang="ru-RU" sz="2800" dirty="0"/>
              <a:t>структуры территориального </a:t>
            </a:r>
            <a:r>
              <a:rPr lang="ru-RU" sz="2800" dirty="0" smtClean="0"/>
              <a:t>отделения Социального </a:t>
            </a:r>
            <a:r>
              <a:rPr lang="ru-RU" sz="2800" dirty="0"/>
              <a:t>Фонда РФ </a:t>
            </a:r>
            <a:r>
              <a:rPr lang="ru-RU" sz="2800" dirty="0" smtClean="0"/>
              <a:t>и/или социальной </a:t>
            </a:r>
            <a:r>
              <a:rPr lang="ru-RU" sz="2800" dirty="0"/>
              <a:t>защиты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72" y="1764407"/>
            <a:ext cx="9073008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06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468263"/>
            <a:ext cx="9687193" cy="1121846"/>
          </a:xfrm>
        </p:spPr>
        <p:txBody>
          <a:bodyPr/>
          <a:lstStyle/>
          <a:p>
            <a:r>
              <a:rPr lang="ru-RU" sz="2000" dirty="0" smtClean="0"/>
              <a:t>Схема </a:t>
            </a:r>
            <a:r>
              <a:rPr lang="ru-RU" sz="2000" dirty="0"/>
              <a:t>обязанностей должностных лиц отдела</a:t>
            </a:r>
            <a:r>
              <a:rPr lang="ru-RU" sz="2000" dirty="0" smtClean="0"/>
              <a:t>,* </a:t>
            </a:r>
            <a:r>
              <a:rPr lang="ru-RU" sz="20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в котором </a:t>
            </a:r>
            <a:r>
              <a:rPr lang="ru-RU" sz="2000" b="0" i="1" dirty="0">
                <a:latin typeface="Arial" panose="020B0604020202020204" pitchFamily="34" charset="0"/>
                <a:cs typeface="Arial" panose="020B0604020202020204" pitchFamily="34" charset="0"/>
              </a:rPr>
              <a:t>обучающийся (практикант) </a:t>
            </a:r>
            <a:r>
              <a:rPr lang="ru-RU" sz="2000" b="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проходит практику</a:t>
            </a:r>
            <a:r>
              <a:rPr lang="ru-RU" b="0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0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78792828"/>
              </p:ext>
            </p:extLst>
          </p:nvPr>
        </p:nvGraphicFramePr>
        <p:xfrm>
          <a:off x="882204" y="2052439"/>
          <a:ext cx="8389002" cy="4752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7333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470" y="257756"/>
            <a:ext cx="9687193" cy="1107996"/>
          </a:xfrm>
        </p:spPr>
        <p:txBody>
          <a:bodyPr/>
          <a:lstStyle/>
          <a:p>
            <a:r>
              <a:rPr lang="ru-RU" sz="2000" dirty="0" smtClean="0"/>
              <a:t>Документы</a:t>
            </a:r>
            <a:r>
              <a:rPr lang="ru-RU" sz="2000" dirty="0"/>
              <a:t>, </a:t>
            </a:r>
            <a:r>
              <a:rPr lang="ru-RU" sz="2000" dirty="0" smtClean="0"/>
              <a:t>оформляемые при личном приеме граждан, представителей учреждений, предприятий, организаций по вопросам пенсионного </a:t>
            </a:r>
            <a:r>
              <a:rPr lang="ru-RU" sz="2000" dirty="0"/>
              <a:t>обеспечения и социальной </a:t>
            </a:r>
            <a:r>
              <a:rPr lang="ru-RU" sz="2000" dirty="0" smtClean="0"/>
              <a:t>защиты (на примере конкретного вида пенсионного обеспечения)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38188" y="2052439"/>
            <a:ext cx="950505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Например, в соответствии с ФЗ №400-ФЗ «О страховых пенсиях» для оформления страховой пенсии по случаю потери кормильца необходимо предоставить следующий пакет документов: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5989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178" y="185748"/>
            <a:ext cx="9687193" cy="1384995"/>
          </a:xfrm>
        </p:spPr>
        <p:txBody>
          <a:bodyPr/>
          <a:lstStyle/>
          <a:p>
            <a:r>
              <a:rPr lang="ru-RU" sz="2000" dirty="0" smtClean="0"/>
              <a:t>Выписка из журнала регистрации и приема граждан, представителей предприятий, учреждений, организаций начальником (ведущим специалистом) территориального отделения Социального </a:t>
            </a:r>
            <a:r>
              <a:rPr lang="ru-RU" sz="2000" dirty="0"/>
              <a:t>ф</a:t>
            </a:r>
            <a:r>
              <a:rPr lang="ru-RU" sz="2000" dirty="0" smtClean="0"/>
              <a:t>онда Российской Федерации и/или социальной защиты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641" y="2829572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42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180" y="539977"/>
            <a:ext cx="9687193" cy="664797"/>
          </a:xfrm>
        </p:spPr>
        <p:txBody>
          <a:bodyPr/>
          <a:lstStyle/>
          <a:p>
            <a:r>
              <a:rPr lang="ru-RU" sz="2400" dirty="0"/>
              <a:t>Проект ответа на письменное обращение гражданина по вопросу пенсионного обеспечения 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641" y="2829572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795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767445"/>
            <a:ext cx="9687193" cy="886397"/>
          </a:xfrm>
        </p:spPr>
        <p:txBody>
          <a:bodyPr/>
          <a:lstStyle/>
          <a:p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 txBox="1">
            <a:spLocks/>
          </p:cNvSpPr>
          <p:nvPr/>
        </p:nvSpPr>
        <p:spPr>
          <a:xfrm>
            <a:off x="594172" y="418438"/>
            <a:ext cx="9687193" cy="99719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78229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100" b="1" kern="1200">
                <a:solidFill>
                  <a:srgbClr val="E60000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cs typeface="Arial" panose="020B0604020202020204" pitchFamily="34" charset="0"/>
              </a:rPr>
              <a:t>Заявление о назначении страховой пенсии по старости, по инвалидности, по случаю потери кормильца (на примере одного вида пенсии)</a:t>
            </a:r>
            <a:endParaRPr lang="ru-RU" sz="2400" dirty="0"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641" y="2829572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63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793" y="828303"/>
            <a:ext cx="9687193" cy="498598"/>
          </a:xfrm>
        </p:spPr>
        <p:txBody>
          <a:bodyPr/>
          <a:lstStyle/>
          <a:p>
            <a:r>
              <a:rPr lang="ru-RU" sz="3600" dirty="0" smtClean="0"/>
              <a:t>Содержание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2256" y="2556495"/>
            <a:ext cx="99729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just">
              <a:lnSpc>
                <a:spcPct val="150000"/>
              </a:lnSpc>
              <a:buFont typeface="+mj-lt"/>
              <a:buAutoNum type="romanUcPeriod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Инструктаж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 технике безопасности и охране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труда</a:t>
            </a:r>
          </a:p>
          <a:p>
            <a:pPr marL="400050" indent="-400050" algn="just">
              <a:lnSpc>
                <a:spcPct val="150000"/>
              </a:lnSpc>
              <a:buFont typeface="+mj-lt"/>
              <a:buAutoNum type="romanUcPeriod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Нормативно-правовая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база, регламентирующая реализацию прав граждан в сфере пенсионного обеспечения и социальной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защиты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 algn="just">
              <a:lnSpc>
                <a:spcPct val="150000"/>
              </a:lnSpc>
              <a:buFont typeface="+mj-lt"/>
              <a:buAutoNum type="romanUcPeriod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Общая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характеристика деятельности органов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Фонда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пенсионного и социального страхования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РФ (далее - Социального фонда РФ) и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социальной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защиты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 algn="just">
              <a:lnSpc>
                <a:spcPct val="150000"/>
              </a:lnSpc>
              <a:buFont typeface="+mj-lt"/>
              <a:buAutoNum type="romanUcPeriod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Экспериментально-практическая работа</a:t>
            </a:r>
            <a:endParaRPr 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indent="-400050" algn="just">
              <a:lnSpc>
                <a:spcPct val="150000"/>
              </a:lnSpc>
              <a:buFont typeface="+mj-lt"/>
              <a:buAutoNum type="romanUcPeriod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Результаты систематизации материалов по практике</a:t>
            </a:r>
          </a:p>
          <a:p>
            <a:pPr marL="400050" indent="-400050">
              <a:buAutoNum type="romanUcPeriod"/>
            </a:pP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err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564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864" y="540271"/>
            <a:ext cx="9687193" cy="664797"/>
          </a:xfrm>
        </p:spPr>
        <p:txBody>
          <a:bodyPr/>
          <a:lstStyle/>
          <a:p>
            <a:r>
              <a:rPr lang="ru-RU" sz="2400" dirty="0" smtClean="0"/>
              <a:t>Компьютерные программы по назначению пенсий, пособий и других выплат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03103" y="2628503"/>
            <a:ext cx="8856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319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612279"/>
            <a:ext cx="9687193" cy="332399"/>
          </a:xfrm>
        </p:spPr>
        <p:txBody>
          <a:bodyPr/>
          <a:lstStyle/>
          <a:p>
            <a:r>
              <a:rPr lang="ru-RU" sz="2400" dirty="0" smtClean="0"/>
              <a:t>Правила заполнения трудовых книжек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503103" y="2628503"/>
            <a:ext cx="8856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7584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324247"/>
            <a:ext cx="9687193" cy="1107996"/>
          </a:xfrm>
        </p:spPr>
        <p:txBody>
          <a:bodyPr/>
          <a:lstStyle/>
          <a:p>
            <a:r>
              <a:rPr lang="ru-RU" sz="2000" dirty="0" smtClean="0"/>
              <a:t>Проект ответа на письменное заявление гражданина о назначении какого-либо вида пенсии по государственному пенсионному обеспечению </a:t>
            </a:r>
            <a:r>
              <a:rPr lang="ru-RU" sz="2000" b="0" i="1" dirty="0" smtClean="0"/>
              <a:t>(также добавить скан-копию заявления)</a:t>
            </a:r>
            <a:endParaRPr lang="ru-RU" sz="2800" b="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641" y="2829572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20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124" y="324247"/>
            <a:ext cx="9687193" cy="997196"/>
          </a:xfrm>
        </p:spPr>
        <p:txBody>
          <a:bodyPr/>
          <a:lstStyle/>
          <a:p>
            <a:r>
              <a:rPr lang="ru-RU" sz="2400" dirty="0" smtClean="0"/>
              <a:t>Порядок </a:t>
            </a:r>
            <a:r>
              <a:rPr lang="ru-RU" sz="2400" dirty="0"/>
              <a:t>подтверждения страхового стажа для назначения пенсий по государственному пенсионному обеспечению</a:t>
            </a:r>
            <a:endParaRPr lang="ru-RU" sz="3200" b="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03103" y="2628503"/>
            <a:ext cx="8856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99806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335163"/>
            <a:ext cx="9687193" cy="997196"/>
          </a:xfrm>
        </p:spPr>
        <p:txBody>
          <a:bodyPr/>
          <a:lstStyle/>
          <a:p>
            <a:r>
              <a:rPr lang="ru-RU" sz="2400" dirty="0" smtClean="0"/>
              <a:t>Документы, подтверждающие </a:t>
            </a:r>
            <a:r>
              <a:rPr lang="ru-RU" sz="2400" dirty="0"/>
              <a:t>страховой, специальный трудовой стаж (выслугу лет</a:t>
            </a:r>
            <a:r>
              <a:rPr lang="ru-RU" sz="2400" dirty="0" smtClean="0"/>
              <a:t>) – перечислить и прикрепить скан-копии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03103" y="2628503"/>
            <a:ext cx="8856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88663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435046"/>
            <a:ext cx="9687193" cy="1551194"/>
          </a:xfrm>
        </p:spPr>
        <p:txBody>
          <a:bodyPr/>
          <a:lstStyle/>
          <a:p>
            <a:r>
              <a:rPr lang="ru-RU" sz="2400" dirty="0"/>
              <a:t>Образцы документов, подтверждающих страховой, специальный трудовой стаж (выслугу лет)</a:t>
            </a:r>
            <a:br>
              <a:rPr lang="ru-RU" sz="2400" dirty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212" y="2700511"/>
            <a:ext cx="1902117" cy="1902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6980" y="2700511"/>
            <a:ext cx="1902117" cy="1902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858" y="2700511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4251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2" y="540271"/>
            <a:ext cx="9687193" cy="664797"/>
          </a:xfrm>
        </p:spPr>
        <p:txBody>
          <a:bodyPr/>
          <a:lstStyle/>
          <a:p>
            <a:r>
              <a:rPr lang="ru-RU" sz="2400" dirty="0" smtClean="0"/>
              <a:t>Запрос пенсионного дела </a:t>
            </a:r>
            <a:r>
              <a:rPr lang="ru-RU" sz="2400" i="1" dirty="0" smtClean="0"/>
              <a:t>(прикрепить </a:t>
            </a:r>
            <a:r>
              <a:rPr lang="ru-RU" sz="2400" i="1" dirty="0" smtClean="0"/>
              <a:t>скан-копию, а также приложить сопроводительное письмо) </a:t>
            </a:r>
            <a:endParaRPr lang="ru-RU" sz="24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641" y="2829572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9904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822845"/>
            <a:ext cx="9687193" cy="775597"/>
          </a:xfrm>
        </p:spPr>
        <p:txBody>
          <a:bodyPr/>
          <a:lstStyle/>
          <a:p>
            <a:r>
              <a:rPr lang="ru-RU" sz="2400" dirty="0"/>
              <a:t>Заявление о перерасчете пенсии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641" y="2829572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913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164" y="180231"/>
            <a:ext cx="9687193" cy="1828193"/>
          </a:xfrm>
        </p:spPr>
        <p:txBody>
          <a:bodyPr/>
          <a:lstStyle/>
          <a:p>
            <a:r>
              <a:rPr lang="ru-RU" sz="2200" dirty="0" smtClean="0"/>
              <a:t>Виды </a:t>
            </a:r>
            <a:r>
              <a:rPr lang="ru-RU" sz="2200" dirty="0"/>
              <a:t>юридической </a:t>
            </a:r>
            <a:r>
              <a:rPr lang="ru-RU" sz="2200" dirty="0" smtClean="0"/>
              <a:t>ответственности юридических </a:t>
            </a:r>
            <a:r>
              <a:rPr lang="ru-RU" sz="2200" dirty="0"/>
              <a:t>и физических лиц за предоставление в </a:t>
            </a:r>
            <a:r>
              <a:rPr lang="ru-RU" sz="2200" dirty="0" smtClean="0"/>
              <a:t>территориальное отделение Социального фонда РФ недостоверных </a:t>
            </a:r>
            <a:r>
              <a:rPr lang="ru-RU" sz="2200" dirty="0"/>
              <a:t>сведений для назначения, выплаты пенсии по государственному пенсионному </a:t>
            </a:r>
            <a:r>
              <a:rPr lang="ru-RU" sz="2200" dirty="0" smtClean="0"/>
              <a:t>обеспечению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203047117"/>
              </p:ext>
            </p:extLst>
          </p:nvPr>
        </p:nvGraphicFramePr>
        <p:xfrm>
          <a:off x="1602284" y="1764407"/>
          <a:ext cx="7128933" cy="4968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77251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03" y="252239"/>
            <a:ext cx="9687193" cy="1218795"/>
          </a:xfrm>
        </p:spPr>
        <p:txBody>
          <a:bodyPr/>
          <a:lstStyle/>
          <a:p>
            <a:r>
              <a:rPr lang="ru-RU" sz="2200" dirty="0" smtClean="0"/>
              <a:t>Порядок </a:t>
            </a:r>
            <a:r>
              <a:rPr lang="ru-RU" sz="2200" dirty="0"/>
              <a:t>оплаты </a:t>
            </a:r>
            <a:r>
              <a:rPr lang="ru-RU" sz="2200" dirty="0" smtClean="0"/>
              <a:t>территориальным отделением Социального </a:t>
            </a:r>
            <a:r>
              <a:rPr lang="ru-RU" sz="2200" dirty="0"/>
              <a:t>ф</a:t>
            </a:r>
            <a:r>
              <a:rPr lang="ru-RU" sz="2200" dirty="0" smtClean="0"/>
              <a:t>онда </a:t>
            </a:r>
            <a:r>
              <a:rPr lang="ru-RU" sz="2200" dirty="0"/>
              <a:t>Российской Федерации неработающим пенсионерам, проживающим в районах Крайнего Севера, проезда к месту отдыха и обратно один раз в два года</a:t>
            </a:r>
            <a:endParaRPr lang="ru-RU" sz="22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4172" y="2412479"/>
            <a:ext cx="9505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Отразить порядок оплаты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территориальным органом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Социального фонда РФ неработающим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пенсионерам,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проживающим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районах Крайнего Севера,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проезда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 месту отдыха и обратно один раз в два 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1485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457416"/>
            <a:ext cx="9687193" cy="775597"/>
          </a:xfrm>
        </p:spPr>
        <p:txBody>
          <a:bodyPr/>
          <a:lstStyle/>
          <a:p>
            <a:r>
              <a:rPr lang="ru-RU" sz="2800" dirty="0" smtClean="0"/>
              <a:t>Правила техники безопасности в организации – месте прохождения практики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82204" y="2124447"/>
            <a:ext cx="88569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Описать правила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техники безопасности в организации – месте прохождения практики</a:t>
            </a:r>
          </a:p>
        </p:txBody>
      </p:sp>
    </p:spTree>
    <p:extLst>
      <p:ext uri="{BB962C8B-B14F-4D97-AF65-F5344CB8AC3E}">
        <p14:creationId xmlns:p14="http://schemas.microsoft.com/office/powerpoint/2010/main" val="35020902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180" y="684287"/>
            <a:ext cx="9687193" cy="332399"/>
          </a:xfrm>
        </p:spPr>
        <p:txBody>
          <a:bodyPr/>
          <a:lstStyle/>
          <a:p>
            <a:r>
              <a:rPr lang="ru-RU" sz="2400" dirty="0" smtClean="0"/>
              <a:t>Проект </a:t>
            </a:r>
            <a:r>
              <a:rPr lang="ru-RU" sz="2400" dirty="0"/>
              <a:t>решения о выплате пособия на погребение</a:t>
            </a:r>
            <a:endParaRPr lang="ru-RU" sz="2400" b="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80" y="2916535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2928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396255"/>
            <a:ext cx="9687193" cy="997196"/>
          </a:xfrm>
        </p:spPr>
        <p:txBody>
          <a:bodyPr/>
          <a:lstStyle/>
          <a:p>
            <a:r>
              <a:rPr lang="ru-RU" sz="2400" dirty="0"/>
              <a:t>П</a:t>
            </a:r>
            <a:r>
              <a:rPr lang="ru-RU" sz="2400" dirty="0" smtClean="0"/>
              <a:t>роект </a:t>
            </a:r>
            <a:r>
              <a:rPr lang="ru-RU" sz="2400" dirty="0"/>
              <a:t>решения о выплате компенсации неработающим пенсионерам </a:t>
            </a:r>
            <a:r>
              <a:rPr lang="ru-RU" sz="2400"/>
              <a:t>в </a:t>
            </a:r>
            <a:r>
              <a:rPr lang="ru-RU" sz="2400" smtClean="0"/>
              <a:t>районах </a:t>
            </a:r>
            <a:r>
              <a:rPr lang="ru-RU" sz="2400" dirty="0"/>
              <a:t>Крайнего Севера на проезд к месту отдыха и обратно</a:t>
            </a:r>
            <a:endParaRPr lang="ru-RU" sz="2400" b="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80" y="315551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9624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540271"/>
            <a:ext cx="9687193" cy="664797"/>
          </a:xfrm>
        </p:spPr>
        <p:txBody>
          <a:bodyPr/>
          <a:lstStyle/>
          <a:p>
            <a:r>
              <a:rPr lang="ru-RU" sz="2400" dirty="0" smtClean="0"/>
              <a:t>Проект </a:t>
            </a:r>
            <a:r>
              <a:rPr lang="ru-RU" sz="2400" dirty="0"/>
              <a:t>решения о выплате материнского (семейного) </a:t>
            </a:r>
            <a:r>
              <a:rPr lang="ru-RU" sz="2400" dirty="0" smtClean="0"/>
              <a:t>капитала</a:t>
            </a:r>
            <a:endParaRPr lang="ru-RU" sz="2400" b="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80" y="3155513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6507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222" y="407346"/>
            <a:ext cx="9687193" cy="830997"/>
          </a:xfrm>
        </p:spPr>
        <p:txBody>
          <a:bodyPr/>
          <a:lstStyle/>
          <a:p>
            <a:r>
              <a:rPr lang="ru-RU" sz="2000" dirty="0"/>
              <a:t>Макет пенсионного дела: страховой пенсии по </a:t>
            </a:r>
            <a:r>
              <a:rPr lang="ru-RU" sz="2000" dirty="0" smtClean="0"/>
              <a:t>старости (перечень документов, </a:t>
            </a:r>
            <a:r>
              <a:rPr lang="ru-RU" sz="2000" dirty="0"/>
              <a:t>необходимых для оформления </a:t>
            </a:r>
            <a:r>
              <a:rPr lang="ru-RU" sz="2000" dirty="0" smtClean="0"/>
              <a:t>страховой </a:t>
            </a:r>
            <a:r>
              <a:rPr lang="ru-RU" sz="2000" dirty="0"/>
              <a:t>пенсии по </a:t>
            </a:r>
            <a:r>
              <a:rPr lang="ru-RU" sz="2000" dirty="0" smtClean="0"/>
              <a:t>старости, также необходимо приложить скан-копии)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73350" y="1794679"/>
            <a:ext cx="53467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 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3103" y="2628503"/>
            <a:ext cx="8856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98" y="4500711"/>
            <a:ext cx="1902117" cy="1902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536" y="4500711"/>
            <a:ext cx="1902117" cy="1902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924" y="4500711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7538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222" y="268847"/>
            <a:ext cx="9687193" cy="1107996"/>
          </a:xfrm>
        </p:spPr>
        <p:txBody>
          <a:bodyPr/>
          <a:lstStyle/>
          <a:p>
            <a:r>
              <a:rPr lang="ru-RU" sz="2000" dirty="0"/>
              <a:t>Макет пенсионного дела: страховой пенсии по инвалидности (</a:t>
            </a:r>
            <a:r>
              <a:rPr lang="ru-RU" sz="2000" dirty="0" smtClean="0"/>
              <a:t>перечень документов, </a:t>
            </a:r>
            <a:r>
              <a:rPr lang="ru-RU" sz="2000" dirty="0"/>
              <a:t>необходимых для оформления </a:t>
            </a:r>
            <a:r>
              <a:rPr lang="ru-RU" sz="2000" dirty="0" smtClean="0"/>
              <a:t>страховой </a:t>
            </a:r>
            <a:r>
              <a:rPr lang="ru-RU" sz="2000" dirty="0"/>
              <a:t>пенсии по инвалидности, </a:t>
            </a:r>
            <a:r>
              <a:rPr lang="ru-RU" sz="2000" dirty="0" smtClean="0"/>
              <a:t>также необходимо приложить скан-копии)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73350" y="1794679"/>
            <a:ext cx="53467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 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3103" y="2628503"/>
            <a:ext cx="8856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98" y="4500711"/>
            <a:ext cx="1902117" cy="1902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536" y="4500711"/>
            <a:ext cx="1902117" cy="1902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924" y="4500711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5938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222" y="268847"/>
            <a:ext cx="9687193" cy="1107996"/>
          </a:xfrm>
        </p:spPr>
        <p:txBody>
          <a:bodyPr/>
          <a:lstStyle/>
          <a:p>
            <a:r>
              <a:rPr lang="ru-RU" sz="2000" dirty="0"/>
              <a:t>Макет пенсионного дела: страховой пенсии по случаю потери кормильца (</a:t>
            </a:r>
            <a:r>
              <a:rPr lang="ru-RU" sz="2000" dirty="0" smtClean="0"/>
              <a:t>перечень документов, </a:t>
            </a:r>
            <a:r>
              <a:rPr lang="ru-RU" sz="2000" dirty="0"/>
              <a:t>необходимых для оформления </a:t>
            </a:r>
            <a:r>
              <a:rPr lang="ru-RU" sz="2000" dirty="0" smtClean="0"/>
              <a:t>страховой </a:t>
            </a:r>
            <a:r>
              <a:rPr lang="ru-RU" sz="2000" dirty="0"/>
              <a:t>пенсии по случаю потери кормильца, </a:t>
            </a:r>
            <a:r>
              <a:rPr lang="ru-RU" sz="2000" dirty="0" smtClean="0"/>
              <a:t>также необходимо приложить скан-копии)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73350" y="1794679"/>
            <a:ext cx="53467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 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3103" y="2628503"/>
            <a:ext cx="8856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98" y="4500711"/>
            <a:ext cx="1902117" cy="1902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536" y="4500711"/>
            <a:ext cx="1902117" cy="1902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924" y="4500711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566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222" y="407346"/>
            <a:ext cx="9687193" cy="830997"/>
          </a:xfrm>
        </p:spPr>
        <p:txBody>
          <a:bodyPr/>
          <a:lstStyle/>
          <a:p>
            <a:r>
              <a:rPr lang="ru-RU" sz="2000" dirty="0"/>
              <a:t>Макет </a:t>
            </a:r>
            <a:r>
              <a:rPr lang="ru-RU" sz="2000" dirty="0" smtClean="0"/>
              <a:t>дела</a:t>
            </a:r>
            <a:r>
              <a:rPr lang="ru-RU" sz="2000" dirty="0"/>
              <a:t>: пособие на погребение </a:t>
            </a:r>
            <a:r>
              <a:rPr lang="ru-RU" sz="2000" dirty="0" smtClean="0"/>
              <a:t>(перечень документов, </a:t>
            </a:r>
            <a:r>
              <a:rPr lang="ru-RU" sz="2000" dirty="0"/>
              <a:t>необходимых для оформления </a:t>
            </a:r>
            <a:r>
              <a:rPr lang="ru-RU" sz="2000" dirty="0" smtClean="0"/>
              <a:t>пособия на погребение, также необходимо приложить скан-копии)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73350" y="1794679"/>
            <a:ext cx="53467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 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3103" y="2628503"/>
            <a:ext cx="8856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98" y="4500711"/>
            <a:ext cx="1902117" cy="1902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536" y="4500711"/>
            <a:ext cx="1902117" cy="1902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924" y="4500711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792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222" y="268847"/>
            <a:ext cx="9687193" cy="1107996"/>
          </a:xfrm>
        </p:spPr>
        <p:txBody>
          <a:bodyPr/>
          <a:lstStyle/>
          <a:p>
            <a:r>
              <a:rPr lang="ru-RU" sz="2000" dirty="0"/>
              <a:t>Макет </a:t>
            </a:r>
            <a:r>
              <a:rPr lang="ru-RU" sz="2000" dirty="0" smtClean="0"/>
              <a:t>дела</a:t>
            </a:r>
            <a:r>
              <a:rPr lang="ru-RU" sz="2000" dirty="0"/>
              <a:t>: материнского (семейного) капитала</a:t>
            </a:r>
            <a:br>
              <a:rPr lang="ru-RU" sz="2000" dirty="0"/>
            </a:br>
            <a:r>
              <a:rPr lang="ru-RU" sz="2000" dirty="0" smtClean="0"/>
              <a:t>(перечень документов, </a:t>
            </a:r>
            <a:r>
              <a:rPr lang="ru-RU" sz="2000" dirty="0"/>
              <a:t>необходимых для оформления материнского (семейного) </a:t>
            </a:r>
            <a:r>
              <a:rPr lang="ru-RU" sz="2000" dirty="0" smtClean="0"/>
              <a:t>капитала, также необходимо приложить скан-копии)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73350" y="1794679"/>
            <a:ext cx="53467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 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3103" y="2628503"/>
            <a:ext cx="8856984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98" y="4500711"/>
            <a:ext cx="1902117" cy="19021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536" y="4500711"/>
            <a:ext cx="1902117" cy="19021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2924" y="4500711"/>
            <a:ext cx="1902117" cy="19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2912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595670"/>
            <a:ext cx="9687193" cy="553998"/>
          </a:xfrm>
        </p:spPr>
        <p:txBody>
          <a:bodyPr/>
          <a:lstStyle/>
          <a:p>
            <a:r>
              <a:rPr lang="ru-RU" sz="2000" dirty="0"/>
              <a:t>Техника изучения юристом личности клиентов, нуждающихся в социально-правовой помощи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172" y="2052439"/>
            <a:ext cx="9433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Описать </a:t>
            </a:r>
            <a:r>
              <a:rPr lang="ru-RU" dirty="0"/>
              <a:t>технику </a:t>
            </a:r>
            <a:r>
              <a:rPr lang="ru-RU" dirty="0" smtClean="0"/>
              <a:t>изучения юристом </a:t>
            </a:r>
            <a:r>
              <a:rPr lang="ru-RU" dirty="0"/>
              <a:t>личности клиентов, нуждающихся в социально-правовой помощи  </a:t>
            </a:r>
          </a:p>
        </p:txBody>
      </p:sp>
    </p:spTree>
    <p:extLst>
      <p:ext uri="{BB962C8B-B14F-4D97-AF65-F5344CB8AC3E}">
        <p14:creationId xmlns:p14="http://schemas.microsoft.com/office/powerpoint/2010/main" val="34893061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418262"/>
            <a:ext cx="9687193" cy="830997"/>
          </a:xfrm>
        </p:spPr>
        <p:txBody>
          <a:bodyPr/>
          <a:lstStyle/>
          <a:p>
            <a:r>
              <a:rPr lang="ru-RU" sz="2000" dirty="0"/>
              <a:t>Приемы эффективного общения в профессиональной деятельности и </a:t>
            </a:r>
            <a:r>
              <a:rPr lang="ru-RU" sz="2000" dirty="0" err="1"/>
              <a:t>саморегуляции</a:t>
            </a:r>
            <a:r>
              <a:rPr lang="ru-RU" sz="2000" dirty="0"/>
              <a:t> поведения в процессе межличностного общения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4172" y="2268463"/>
            <a:ext cx="9505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Описать приемы эффективного общения в профессиональной деятельности и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саморегуляции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поведения в процессе межличностного общения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4198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457416"/>
            <a:ext cx="9687193" cy="775597"/>
          </a:xfrm>
        </p:spPr>
        <p:txBody>
          <a:bodyPr/>
          <a:lstStyle/>
          <a:p>
            <a:r>
              <a:rPr lang="ru-RU" sz="2800" dirty="0"/>
              <a:t>Наименование места прохождения практики, местонахождение, фото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641" y="2829572"/>
            <a:ext cx="1902117" cy="19021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30276" y="5940871"/>
            <a:ext cx="78488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Название организации, местонахождение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3676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595670"/>
            <a:ext cx="9687193" cy="553998"/>
          </a:xfrm>
        </p:spPr>
        <p:txBody>
          <a:bodyPr/>
          <a:lstStyle/>
          <a:p>
            <a:r>
              <a:rPr lang="ru-RU" sz="2000" dirty="0"/>
              <a:t>Приемы профилактики </a:t>
            </a:r>
            <a:r>
              <a:rPr lang="ru-RU" sz="2000" dirty="0" err="1"/>
              <a:t>девиантного</a:t>
            </a:r>
            <a:r>
              <a:rPr lang="ru-RU" sz="2000" dirty="0"/>
              <a:t> поведения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у </a:t>
            </a:r>
            <a:r>
              <a:rPr lang="ru-RU" sz="2000" dirty="0"/>
              <a:t>представителей различных возрастных групп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4172" y="2268463"/>
            <a:ext cx="9361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приемы профилактики 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девиантного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поведения у представителей различных возрастных групп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7520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172" y="185748"/>
            <a:ext cx="9687193" cy="1384995"/>
          </a:xfrm>
        </p:spPr>
        <p:txBody>
          <a:bodyPr/>
          <a:lstStyle/>
          <a:p>
            <a:r>
              <a:rPr lang="ru-RU" sz="2000" dirty="0"/>
              <a:t>Предложения и рекомендации на основе сравнения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с </a:t>
            </a:r>
            <a:r>
              <a:rPr lang="ru-RU" sz="2000" dirty="0"/>
              <a:t>пройденным по профессиональному модулю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ПМ.01 </a:t>
            </a:r>
            <a:r>
              <a:rPr lang="ru-RU" sz="2000" dirty="0"/>
              <a:t>Обеспечение реализации прав граждан в сфере пенсионного обеспечения и социальной защиты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теоретическим </a:t>
            </a:r>
            <a:r>
              <a:rPr lang="ru-RU" sz="2000" dirty="0"/>
              <a:t>материалом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172" y="2628503"/>
            <a:ext cx="94330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Описать предложения </a:t>
            </a:r>
            <a:r>
              <a:rPr lang="ru-RU" dirty="0"/>
              <a:t>и рекомендации на основе сравнения с пройденным по профессиональному модулю ПМ.01 Обеспечение реализации прав граждан в сфере пенсионного обеспечения и социальной защиты теоретическим материалом</a:t>
            </a:r>
          </a:p>
        </p:txBody>
      </p:sp>
    </p:spTree>
    <p:extLst>
      <p:ext uri="{BB962C8B-B14F-4D97-AF65-F5344CB8AC3E}">
        <p14:creationId xmlns:p14="http://schemas.microsoft.com/office/powerpoint/2010/main" val="1545569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7"/>
            <a:ext cx="9687193" cy="1163395"/>
          </a:xfrm>
        </p:spPr>
        <p:txBody>
          <a:bodyPr/>
          <a:lstStyle/>
          <a:p>
            <a:r>
              <a:rPr lang="ru-RU" sz="2800" dirty="0"/>
              <a:t>Правила поведения обучающихся в месте прохождения практики и требования к внешнему виду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2204" y="2124447"/>
            <a:ext cx="88569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Описать правила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поведения обучающихся в месте прохождения практики и требования к внешнему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виду.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299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263517"/>
            <a:ext cx="9687193" cy="1163395"/>
          </a:xfrm>
        </p:spPr>
        <p:txBody>
          <a:bodyPr/>
          <a:lstStyle/>
          <a:p>
            <a:r>
              <a:rPr lang="ru-RU" sz="2800" dirty="0"/>
              <a:t>Правила поведения обучающихся в месте прохождения практики и требования к внешнему виду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641" y="2829572"/>
            <a:ext cx="1902117" cy="19021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30276" y="5940871"/>
            <a:ext cx="78488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 надлежащего внешнего вида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23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402017"/>
            <a:ext cx="9687193" cy="886397"/>
          </a:xfrm>
        </p:spPr>
        <p:txBody>
          <a:bodyPr/>
          <a:lstStyle/>
          <a:p>
            <a:r>
              <a:rPr lang="ru-RU" sz="3200" dirty="0" smtClean="0"/>
              <a:t>Перечень обязанностей в месте прохождения практики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32673" y="2124447"/>
            <a:ext cx="96871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Описать перечень обязанностей обучающегося при прохождении практики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8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623616"/>
            <a:ext cx="9687193" cy="443198"/>
          </a:xfrm>
        </p:spPr>
        <p:txBody>
          <a:bodyPr/>
          <a:lstStyle/>
          <a:p>
            <a:r>
              <a:rPr lang="ru-RU" sz="3200" dirty="0" smtClean="0"/>
              <a:t>График работы и выходные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82204" y="2124447"/>
            <a:ext cx="8856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Описать график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работы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 организации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6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9AA99-22D7-45B3-8069-6E1FEDD93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673" y="402017"/>
            <a:ext cx="9687193" cy="886397"/>
          </a:xfrm>
        </p:spPr>
        <p:txBody>
          <a:bodyPr/>
          <a:lstStyle/>
          <a:p>
            <a:r>
              <a:rPr lang="ru-RU" sz="3200" dirty="0" smtClean="0"/>
              <a:t>Пропускной режим и доступ к данным в организации 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852" y="2772519"/>
            <a:ext cx="1905000" cy="190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54212" y="3132559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Описать пропускной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режим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режим доступа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 данным в организации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252" y="2924919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454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_шаблончик A4 (1)" id="{CECEB147-F7F0-4995-89D0-2FD57D90FCEB}" vid="{306AE4ED-CFFA-434E-A652-8353525159A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презентация_шаблончик A4 (1)</Template>
  <TotalTime>2167</TotalTime>
  <Words>914</Words>
  <Application>Microsoft Office PowerPoint</Application>
  <PresentationFormat>Произвольный</PresentationFormat>
  <Paragraphs>150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Arial</vt:lpstr>
      <vt:lpstr>Arial Black</vt:lpstr>
      <vt:lpstr>Calibri</vt:lpstr>
      <vt:lpstr>Calibri Light</vt:lpstr>
      <vt:lpstr>Georgia</vt:lpstr>
      <vt:lpstr>Тема Office</vt:lpstr>
      <vt:lpstr>   ОТЧЕТ  о прохождении производственной практики  (по профилю специальности)   по профессиональному модулю  ПМ.01 Обеспечение реализации прав граждан в сфере пенсионного обеспечения и социальной защиты  в период с «16» марта 2023 г. по «29» марта 2023 г.   Специальность 40.02.01 Право и организация социального обеспечения </vt:lpstr>
      <vt:lpstr>Содержание</vt:lpstr>
      <vt:lpstr>Правила техники безопасности в организации – месте прохождения практики</vt:lpstr>
      <vt:lpstr>Наименование места прохождения практики, местонахождение, фото</vt:lpstr>
      <vt:lpstr>Правила поведения обучающихся в месте прохождения практики и требования к внешнему виду</vt:lpstr>
      <vt:lpstr>Правила поведения обучающихся в месте прохождения практики и требования к внешнему виду</vt:lpstr>
      <vt:lpstr>Перечень обязанностей в месте прохождения практики</vt:lpstr>
      <vt:lpstr>График работы и выходные</vt:lpstr>
      <vt:lpstr>Пропускной режим и доступ к данным в организации </vt:lpstr>
      <vt:lpstr>Перечень нормативных правовых актов, регламентирующих организацию работы органов Социального фонда РФ и социальной защиты населения</vt:lpstr>
      <vt:lpstr>Способы информирования граждан и должностных лиц об изменениях в области пенсионного обеспечения и социальной защиты</vt:lpstr>
      <vt:lpstr>Особенности профессиональной этики специалиста органов и учреждений социальной защиты населения, органов Социального фонда Российской Федерации</vt:lpstr>
      <vt:lpstr>Перечень нормативных правовых актов в сфере противодействия коррупции, регламентирующих реализацию прав граждан в сфере пенсионного обеспечения и социальной защиты</vt:lpstr>
      <vt:lpstr>Схема структуры территориального отделения Социального Фонда РФ и/или социальной защиты</vt:lpstr>
      <vt:lpstr>Схема обязанностей должностных лиц отдела,* в котором обучающийся (практикант) проходит практику </vt:lpstr>
      <vt:lpstr>Документы, оформляемые при личном приеме граждан, представителей учреждений, предприятий, организаций по вопросам пенсионного обеспечения и социальной защиты (на примере конкретного вида пенсионного обеспечения)</vt:lpstr>
      <vt:lpstr>Выписка из журнала регистрации и приема граждан, представителей предприятий, учреждений, организаций начальником (ведущим специалистом) территориального отделения Социального фонда Российской Федерации и/или социальной защиты</vt:lpstr>
      <vt:lpstr>Проект ответа на письменное обращение гражданина по вопросу пенсионного обеспечения </vt:lpstr>
      <vt:lpstr> </vt:lpstr>
      <vt:lpstr>Компьютерные программы по назначению пенсий, пособий и других выплат</vt:lpstr>
      <vt:lpstr>Правила заполнения трудовых книжек</vt:lpstr>
      <vt:lpstr>Проект ответа на письменное заявление гражданина о назначении какого-либо вида пенсии по государственному пенсионному обеспечению (также добавить скан-копию заявления)</vt:lpstr>
      <vt:lpstr>Порядок подтверждения страхового стажа для назначения пенсий по государственному пенсионному обеспечению</vt:lpstr>
      <vt:lpstr>Документы, подтверждающие страховой, специальный трудовой стаж (выслугу лет) – перечислить и прикрепить скан-копии</vt:lpstr>
      <vt:lpstr>Образцы документов, подтверждающих страховой, специальный трудовой стаж (выслугу лет)  </vt:lpstr>
      <vt:lpstr>Запрос пенсионного дела (прикрепить скан-копию, а также приложить сопроводительное письмо) </vt:lpstr>
      <vt:lpstr>Заявление о перерасчете пенсии </vt:lpstr>
      <vt:lpstr>Виды юридической ответственности юридических и физических лиц за предоставление в территориальное отделение Социального фонда РФ недостоверных сведений для назначения, выплаты пенсии по государственному пенсионному обеспечению </vt:lpstr>
      <vt:lpstr>Порядок оплаты территориальным отделением Социального фонда Российской Федерации неработающим пенсионерам, проживающим в районах Крайнего Севера, проезда к месту отдыха и обратно один раз в два года</vt:lpstr>
      <vt:lpstr>Проект решения о выплате пособия на погребение</vt:lpstr>
      <vt:lpstr>Проект решения о выплате компенсации неработающим пенсионерам в районах Крайнего Севера на проезд к месту отдыха и обратно</vt:lpstr>
      <vt:lpstr>Проект решения о выплате материнского (семейного) капитала</vt:lpstr>
      <vt:lpstr>Макет пенсионного дела: страховой пенсии по старости (перечень документов, необходимых для оформления страховой пенсии по старости, также необходимо приложить скан-копии) </vt:lpstr>
      <vt:lpstr>Макет пенсионного дела: страховой пенсии по инвалидности (перечень документов, необходимых для оформления страховой пенсии по инвалидности, также необходимо приложить скан-копии) </vt:lpstr>
      <vt:lpstr>Макет пенсионного дела: страховой пенсии по случаю потери кормильца (перечень документов, необходимых для оформления страховой пенсии по случаю потери кормильца, также необходимо приложить скан-копии) </vt:lpstr>
      <vt:lpstr>Макет дела: пособие на погребение (перечень документов, необходимых для оформления пособия на погребение, также необходимо приложить скан-копии) </vt:lpstr>
      <vt:lpstr>Макет дела: материнского (семейного) капитала (перечень документов, необходимых для оформления материнского (семейного) капитала, также необходимо приложить скан-копии) </vt:lpstr>
      <vt:lpstr>Техника изучения юристом личности клиентов, нуждающихся в социально-правовой помощи</vt:lpstr>
      <vt:lpstr>Приемы эффективного общения в профессиональной деятельности и саморегуляции поведения в процессе межличностного общения</vt:lpstr>
      <vt:lpstr>Приемы профилактики девиантного поведения  у представителей различных возрастных групп</vt:lpstr>
      <vt:lpstr>Предложения и рекомендации на основе сравнения  с пройденным по профессиональному модулю  ПМ.01 Обеспечение реализации прав граждан в сфере пенсионного обеспечения и социальной защиты  теоретическим материалом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synstp@outlook.com</cp:lastModifiedBy>
  <cp:revision>187</cp:revision>
  <cp:lastPrinted>2019-08-06T13:15:09Z</cp:lastPrinted>
  <dcterms:created xsi:type="dcterms:W3CDTF">2020-03-27T22:15:06Z</dcterms:created>
  <dcterms:modified xsi:type="dcterms:W3CDTF">2023-03-15T19:14:15Z</dcterms:modified>
</cp:coreProperties>
</file>