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7" r:id="rId2"/>
    <p:sldId id="334" r:id="rId3"/>
    <p:sldId id="335" r:id="rId4"/>
    <p:sldId id="338" r:id="rId5"/>
    <p:sldId id="336" r:id="rId6"/>
    <p:sldId id="337" r:id="rId7"/>
    <p:sldId id="333" r:id="rId8"/>
    <p:sldId id="331" r:id="rId9"/>
    <p:sldId id="323" r:id="rId10"/>
    <p:sldId id="330" r:id="rId11"/>
    <p:sldId id="339" r:id="rId12"/>
    <p:sldId id="354" r:id="rId13"/>
    <p:sldId id="340" r:id="rId14"/>
    <p:sldId id="342" r:id="rId15"/>
    <p:sldId id="316" r:id="rId16"/>
    <p:sldId id="319" r:id="rId17"/>
    <p:sldId id="332" r:id="rId18"/>
    <p:sldId id="297" r:id="rId19"/>
    <p:sldId id="298" r:id="rId20"/>
    <p:sldId id="318" r:id="rId21"/>
    <p:sldId id="302" r:id="rId22"/>
    <p:sldId id="303" r:id="rId23"/>
    <p:sldId id="325" r:id="rId24"/>
    <p:sldId id="304" r:id="rId25"/>
    <p:sldId id="343" r:id="rId26"/>
    <p:sldId id="345" r:id="rId27"/>
    <p:sldId id="344" r:id="rId28"/>
    <p:sldId id="310" r:id="rId29"/>
    <p:sldId id="346" r:id="rId30"/>
    <p:sldId id="347" r:id="rId31"/>
    <p:sldId id="348" r:id="rId32"/>
    <p:sldId id="349" r:id="rId33"/>
    <p:sldId id="279" r:id="rId34"/>
    <p:sldId id="352" r:id="rId35"/>
    <p:sldId id="353" r:id="rId36"/>
    <p:sldId id="284" r:id="rId37"/>
    <p:sldId id="286" r:id="rId38"/>
    <p:sldId id="287" r:id="rId39"/>
    <p:sldId id="288" r:id="rId40"/>
    <p:sldId id="285" r:id="rId41"/>
    <p:sldId id="291" r:id="rId42"/>
    <p:sldId id="292" r:id="rId43"/>
    <p:sldId id="293" r:id="rId44"/>
    <p:sldId id="266" r:id="rId45"/>
    <p:sldId id="351" r:id="rId46"/>
    <p:sldId id="264" r:id="rId47"/>
    <p:sldId id="295" r:id="rId48"/>
    <p:sldId id="267" r:id="rId49"/>
    <p:sldId id="269" r:id="rId50"/>
    <p:sldId id="273" r:id="rId51"/>
    <p:sldId id="270" r:id="rId52"/>
    <p:sldId id="280" r:id="rId53"/>
    <p:sldId id="271" r:id="rId54"/>
    <p:sldId id="355" r:id="rId55"/>
    <p:sldId id="356" r:id="rId5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426" y="96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F171C-32AA-4608-9AAE-4E09C9553929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EE5D6-DF46-4616-B1E1-1BFDE34653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7051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EE5D6-DF46-4616-B1E1-1BFDE34653AA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90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b="1" dirty="0"/>
              <a:t>Инсульт</a:t>
            </a:r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DA42FC-984C-470F-AED4-C76FE243F880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43608" y="1694587"/>
            <a:ext cx="7344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4.4. Первая помощь при острой сердечной недостаточности. Сердечно-легочная реанимация.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825" y="1131590"/>
            <a:ext cx="855955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Нитроглицерин</a:t>
            </a:r>
            <a:r>
              <a:rPr lang="ru-RU" sz="32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i="1" dirty="0">
                <a:latin typeface="Arial" pitchFamily="34" charset="0"/>
                <a:cs typeface="Arial" pitchFamily="34" charset="0"/>
              </a:rPr>
              <a:t>обладает способностью сильно расширять просвет коронарных сосудов, увеличивая приток крови к сердечной мышце. </a:t>
            </a:r>
          </a:p>
        </p:txBody>
      </p:sp>
    </p:spTree>
    <p:extLst>
      <p:ext uri="{BB962C8B-B14F-4D97-AF65-F5344CB8AC3E}">
        <p14:creationId xmlns:p14="http://schemas.microsoft.com/office/powerpoint/2010/main" val="2390369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7494"/>
            <a:ext cx="878497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Инфаркт миокарда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- это некроз (омертвение) участка сердечной мышцы по причине полного прекращения тока крови по коронарным артериям. </a:t>
            </a:r>
          </a:p>
          <a:p>
            <a:endParaRPr lang="ru-RU" sz="1600" dirty="0">
              <a:latin typeface="Arial" pitchFamily="34" charset="0"/>
              <a:cs typeface="Arial" pitchFamily="34" charset="0"/>
            </a:endParaRPr>
          </a:p>
          <a:p>
            <a:r>
              <a:rPr lang="ru-RU" sz="3200" i="1" dirty="0">
                <a:latin typeface="Arial" pitchFamily="34" charset="0"/>
                <a:cs typeface="Arial" pitchFamily="34" charset="0"/>
              </a:rPr>
              <a:t>Главный признак инфаркта – острые, нестерпимые боли, локализирующиеся за грудиной, в области сердца, в области левой лопатки или между лопатками. </a:t>
            </a:r>
          </a:p>
        </p:txBody>
      </p:sp>
    </p:spTree>
    <p:extLst>
      <p:ext uri="{BB962C8B-B14F-4D97-AF65-F5344CB8AC3E}">
        <p14:creationId xmlns:p14="http://schemas.microsoft.com/office/powerpoint/2010/main" val="1984819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7494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Симптомы инфаркта миокарда: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острая боль, распространяющаяся на область сердца, грудину;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нехватка воздуха, отдышка;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обильный </a:t>
            </a:r>
            <a:r>
              <a:rPr lang="ru-RU" sz="3200">
                <a:latin typeface="Arial" pitchFamily="34" charset="0"/>
                <a:cs typeface="Arial" pitchFamily="34" charset="0"/>
              </a:rPr>
              <a:t>холодный пот;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головокружение и обморок;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тошнота, нередко сопровождающаяся рвотой;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больной испытывает панику, чувство страха.</a:t>
            </a:r>
          </a:p>
        </p:txBody>
      </p:sp>
    </p:spTree>
    <p:extLst>
      <p:ext uri="{BB962C8B-B14F-4D97-AF65-F5344CB8AC3E}">
        <p14:creationId xmlns:p14="http://schemas.microsoft.com/office/powerpoint/2010/main" val="1477872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7544" y="0"/>
            <a:ext cx="8028384" cy="51435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300192" y="339502"/>
            <a:ext cx="223224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Блокировка коронарной артерии </a:t>
            </a:r>
          </a:p>
        </p:txBody>
      </p:sp>
      <p:cxnSp>
        <p:nvCxnSpPr>
          <p:cNvPr id="6" name="Прямая со стрелкой 5"/>
          <p:cNvCxnSpPr>
            <a:stCxn id="4" idx="2"/>
          </p:cNvCxnSpPr>
          <p:nvPr/>
        </p:nvCxnSpPr>
        <p:spPr>
          <a:xfrm flipH="1">
            <a:off x="5940152" y="1635646"/>
            <a:ext cx="1476164" cy="64807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076056" y="3363838"/>
            <a:ext cx="388843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Участок погибшей сердечной ткани из-за закупорки артерии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4211960" y="3507854"/>
            <a:ext cx="86409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93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008" y="123478"/>
            <a:ext cx="892899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помощь при инфаркте миокарда</a:t>
            </a:r>
          </a:p>
          <a:p>
            <a:r>
              <a:rPr lang="ru-RU" sz="3100" b="1" dirty="0">
                <a:latin typeface="Arial" pitchFamily="34" charset="0"/>
                <a:cs typeface="Arial" pitchFamily="34" charset="0"/>
              </a:rPr>
              <a:t>1.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Вызвать скорую помощь (специализированную бригаду).</a:t>
            </a:r>
          </a:p>
          <a:p>
            <a:r>
              <a:rPr lang="ru-RU" sz="3100" b="1" dirty="0">
                <a:latin typeface="Arial" pitchFamily="34" charset="0"/>
                <a:cs typeface="Arial" pitchFamily="34" charset="0"/>
              </a:rPr>
              <a:t>2.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Снизить нагрузку на сердце  (дать прилечь).</a:t>
            </a:r>
          </a:p>
          <a:p>
            <a:r>
              <a:rPr lang="ru-RU" sz="3100" b="1" dirty="0">
                <a:latin typeface="Arial" pitchFamily="34" charset="0"/>
                <a:cs typeface="Arial" pitchFamily="34" charset="0"/>
              </a:rPr>
              <a:t>3.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Дать успокоительные препараты (корвалол, валокордин)</a:t>
            </a:r>
          </a:p>
          <a:p>
            <a:r>
              <a:rPr lang="ru-RU" sz="3100" b="1" dirty="0">
                <a:latin typeface="Arial" pitchFamily="34" charset="0"/>
                <a:cs typeface="Arial" pitchFamily="34" charset="0"/>
              </a:rPr>
              <a:t>4.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Положить таблетку нитроглицерина под язык.</a:t>
            </a:r>
          </a:p>
          <a:p>
            <a:r>
              <a:rPr lang="ru-RU" sz="3100" b="1" dirty="0">
                <a:latin typeface="Arial" pitchFamily="34" charset="0"/>
                <a:cs typeface="Arial" pitchFamily="34" charset="0"/>
              </a:rPr>
              <a:t>5.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Попытаться купировать боль (анальгин, нестероидные препараты).</a:t>
            </a:r>
          </a:p>
        </p:txBody>
      </p:sp>
    </p:spTree>
    <p:extLst>
      <p:ext uri="{BB962C8B-B14F-4D97-AF65-F5344CB8AC3E}">
        <p14:creationId xmlns:p14="http://schemas.microsoft.com/office/powerpoint/2010/main" val="3162476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995686"/>
            <a:ext cx="7487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Острая сердечная недостаточность</a:t>
            </a:r>
          </a:p>
        </p:txBody>
      </p:sp>
    </p:spTree>
    <p:extLst>
      <p:ext uri="{BB962C8B-B14F-4D97-AF65-F5344CB8AC3E}">
        <p14:creationId xmlns:p14="http://schemas.microsoft.com/office/powerpoint/2010/main" val="3142743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26742"/>
            <a:ext cx="88204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Сердечная недостаточность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– это    клинический синдром, связанный с 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острым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 или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хроническим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нарушением работы сердца и, вследствие этого, недостаточным кровоснабжением органов и тканей. </a:t>
            </a:r>
          </a:p>
          <a:p>
            <a:r>
              <a:rPr lang="ru-RU" sz="3200" i="1" dirty="0">
                <a:latin typeface="Arial" pitchFamily="34" charset="0"/>
                <a:cs typeface="Arial" pitchFamily="34" charset="0"/>
              </a:rPr>
              <a:t>Первопричиной является ухудшение способности сердца к наполнению или опорожнению, обусловленное повреждением миокарда.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ezboleznej.ru/files/images/2017/04/58e990528a9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267493"/>
            <a:ext cx="6192689" cy="464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047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112" y="103411"/>
            <a:ext cx="859065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dirty="0">
                <a:latin typeface="Arial" pitchFamily="34" charset="0"/>
                <a:cs typeface="Arial" pitchFamily="34" charset="0"/>
              </a:rPr>
              <a:t>В развитии </a:t>
            </a:r>
            <a:r>
              <a:rPr lang="ru-RU" sz="3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ОСН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наблюдают три стадии:</a:t>
            </a:r>
          </a:p>
          <a:p>
            <a:r>
              <a:rPr lang="ru-RU" sz="3100" b="1" i="1" dirty="0">
                <a:latin typeface="Arial" pitchFamily="34" charset="0"/>
                <a:cs typeface="Arial" pitchFamily="34" charset="0"/>
              </a:rPr>
              <a:t>I. Предвестники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. Усиливается одышка, больные не могут принять горизонтальное положение (лечь). Возникает покашливание, чувство не хватки воздуха. </a:t>
            </a:r>
          </a:p>
          <a:p>
            <a:r>
              <a:rPr lang="ru-RU" sz="3100" b="1" i="1" dirty="0">
                <a:latin typeface="Arial" pitchFamily="34" charset="0"/>
                <a:cs typeface="Arial" pitchFamily="34" charset="0"/>
              </a:rPr>
              <a:t>II. Сердечная астма.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У больных появляется свистящее учащенное дыхание, кашель, страх смерти. Они принимают в постели вынужденное положение – полусидя. Отчетливо видны набухшие шейные вены. </a:t>
            </a:r>
          </a:p>
        </p:txBody>
      </p:sp>
    </p:spTree>
    <p:extLst>
      <p:ext uri="{BB962C8B-B14F-4D97-AF65-F5344CB8AC3E}">
        <p14:creationId xmlns:p14="http://schemas.microsoft.com/office/powerpoint/2010/main" val="1512374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3832" y="483518"/>
            <a:ext cx="859065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b="1" i="1" dirty="0">
                <a:latin typeface="Arial" pitchFamily="34" charset="0"/>
                <a:cs typeface="Arial" pitchFamily="34" charset="0"/>
              </a:rPr>
              <a:t>III. Отек легких.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Как правило, развивается внезапно. 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Состояние больных ухудшается. 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На губах появляется пенистая, иногда с розовым оттенком, мокрота, что говорит в пользу нарастания отека легких. 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Эта стадия как правило заканчивается летальным исходом</a:t>
            </a:r>
          </a:p>
        </p:txBody>
      </p:sp>
    </p:spTree>
    <p:extLst>
      <p:ext uri="{BB962C8B-B14F-4D97-AF65-F5344CB8AC3E}">
        <p14:creationId xmlns:p14="http://schemas.microsoft.com/office/powerpoint/2010/main" val="536924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429" y="771550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 настоящее время 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ведущими причинами общей смертности</a:t>
            </a:r>
            <a:r>
              <a:rPr lang="ru-RU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 в нашей стране являются следующие:</a:t>
            </a:r>
          </a:p>
          <a:p>
            <a:r>
              <a:rPr lang="ru-RU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1. Сердечно-сосудистые заболевания (31%).</a:t>
            </a:r>
          </a:p>
          <a:p>
            <a:r>
              <a:rPr lang="ru-RU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2. Несчастные случаи, травмы, отравления.</a:t>
            </a:r>
          </a:p>
          <a:p>
            <a:r>
              <a:rPr lang="ru-RU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3. Новообразования (рак).</a:t>
            </a:r>
            <a:endParaRPr lang="ru-RU" sz="3200" b="0" i="0" dirty="0"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0564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0" t="4436" r="17466"/>
          <a:stretch/>
        </p:blipFill>
        <p:spPr bwMode="auto">
          <a:xfrm>
            <a:off x="251520" y="195486"/>
            <a:ext cx="3250947" cy="465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11690" y="91939"/>
            <a:ext cx="4824536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Симптомы ОСН: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1. Кашель, одышка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2. Хрипы при дыхании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3. Невозможность лежать горизонтально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4. Набухание шейных вен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5. Увеличение печени в размерах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6. Отек ног</a:t>
            </a:r>
          </a:p>
        </p:txBody>
      </p:sp>
    </p:spTree>
    <p:extLst>
      <p:ext uri="{BB962C8B-B14F-4D97-AF65-F5344CB8AC3E}">
        <p14:creationId xmlns:p14="http://schemas.microsoft.com/office/powerpoint/2010/main" val="29144552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83518"/>
            <a:ext cx="86638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помощь при ОСН: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1.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Вызвать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скорую помощь (</a:t>
            </a:r>
            <a:r>
              <a:rPr lang="ru-RU" sz="3200" dirty="0" err="1">
                <a:latin typeface="Arial" pitchFamily="34" charset="0"/>
                <a:cs typeface="Arial" pitchFamily="34" charset="0"/>
              </a:rPr>
              <a:t>спецализированную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).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2.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Эмоционально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успокоить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больного.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3.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Обеспечить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доступ кислорода. 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4.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До приезда врачей больному необходимо обеспечить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полусидячее положение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в постели при помощи подушек. </a:t>
            </a:r>
          </a:p>
        </p:txBody>
      </p:sp>
    </p:spTree>
    <p:extLst>
      <p:ext uri="{BB962C8B-B14F-4D97-AF65-F5344CB8AC3E}">
        <p14:creationId xmlns:p14="http://schemas.microsoft.com/office/powerpoint/2010/main" val="581568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83518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помощь при ОСН: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5.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На область бедер необходимо наложить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жгуты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, спустя 10-15 мин. (</a:t>
            </a:r>
            <a:r>
              <a:rPr lang="ru-RU" sz="3200" i="1" dirty="0">
                <a:latin typeface="Arial" pitchFamily="34" charset="0"/>
                <a:cs typeface="Arial" pitchFamily="34" charset="0"/>
              </a:rPr>
              <a:t>после того, как больной будет приведен в полусидячее положение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).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6.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Под язык давать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нитроглицерин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по 1-2 таблетки, через каждые 10 минут с обязательным контролем АД. </a:t>
            </a:r>
          </a:p>
        </p:txBody>
      </p:sp>
    </p:spTree>
    <p:extLst>
      <p:ext uri="{BB962C8B-B14F-4D97-AF65-F5344CB8AC3E}">
        <p14:creationId xmlns:p14="http://schemas.microsoft.com/office/powerpoint/2010/main" val="24787649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7494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latin typeface="Arial" pitchFamily="34" charset="0"/>
                <a:cs typeface="Arial" pitchFamily="34" charset="0"/>
              </a:rPr>
              <a:t>Иногда такой подход к оказанию первой помощи больным с ОСН дает положительные результаты и спустя 5-15 минут наступает улучшение состояния.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В случае остановки сердца проведение искусственного массажа сердца до приезда скорой помощи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обязательно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347614"/>
            <a:ext cx="83837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Симптомы ОСН нужно знать, как самим больным, так и их родственникам, чтобы вовремя оказать первую помощь еще на доврачебном этапе. </a:t>
            </a:r>
          </a:p>
        </p:txBody>
      </p:sp>
    </p:spTree>
    <p:extLst>
      <p:ext uri="{BB962C8B-B14F-4D97-AF65-F5344CB8AC3E}">
        <p14:creationId xmlns:p14="http://schemas.microsoft.com/office/powerpoint/2010/main" val="2798530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067694"/>
            <a:ext cx="7720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Цереброваскулярные болезни (ЦВБ)</a:t>
            </a:r>
          </a:p>
        </p:txBody>
      </p:sp>
    </p:spTree>
    <p:extLst>
      <p:ext uri="{BB962C8B-B14F-4D97-AF65-F5344CB8AC3E}">
        <p14:creationId xmlns:p14="http://schemas.microsoft.com/office/powerpoint/2010/main" val="5073228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702" y="411510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Цереброваскулярные болезни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– это заболевания системы кровообращения, к которым относятся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геморрагический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и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ишемический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инсульты. </a:t>
            </a:r>
          </a:p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Инсульт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– это разрушение тканей мозга, вследствие предшествующего этому кровоизлияния или острого прекращения кровотока (ишемии). </a:t>
            </a:r>
          </a:p>
        </p:txBody>
      </p:sp>
    </p:spTree>
    <p:extLst>
      <p:ext uri="{BB962C8B-B14F-4D97-AF65-F5344CB8AC3E}">
        <p14:creationId xmlns:p14="http://schemas.microsoft.com/office/powerpoint/2010/main" val="36090878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546466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270" y="23090"/>
            <a:ext cx="7699814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6994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 t="1169"/>
          <a:stretch>
            <a:fillRect/>
          </a:stretch>
        </p:blipFill>
        <p:spPr bwMode="auto">
          <a:xfrm>
            <a:off x="5580112" y="771550"/>
            <a:ext cx="3563888" cy="3560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0" y="123478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Нарушение мозгового кровообращения (инсульт)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733078"/>
            <a:ext cx="5533706" cy="44104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07504" y="3507854"/>
            <a:ext cx="2736304" cy="1635646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Участок</a:t>
            </a:r>
            <a:r>
              <a:rPr lang="ru-RU" sz="28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погибшей мозговой ткани</a:t>
            </a:r>
          </a:p>
        </p:txBody>
      </p:sp>
      <p:cxnSp>
        <p:nvCxnSpPr>
          <p:cNvPr id="9" name="Прямая со стрелкой 8"/>
          <p:cNvCxnSpPr>
            <a:stCxn id="7" idx="0"/>
          </p:cNvCxnSpPr>
          <p:nvPr/>
        </p:nvCxnSpPr>
        <p:spPr>
          <a:xfrm flipV="1">
            <a:off x="1475656" y="2211710"/>
            <a:ext cx="648072" cy="1296144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1190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71093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Симптомы надвигающегося инсульта: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внезапная слабость в руке и ноге с одной стороны (или только в руке);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расстройства речи – сложность сформулировать мысль;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нарушения зрения (до слепоты);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сильная, внезапная головная боль;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головокружение, тошнота, рвота;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реже резкое снижение памяти.</a:t>
            </a:r>
          </a:p>
        </p:txBody>
      </p:sp>
    </p:spTree>
    <p:extLst>
      <p:ext uri="{BB962C8B-B14F-4D97-AF65-F5344CB8AC3E}">
        <p14:creationId xmlns:p14="http://schemas.microsoft.com/office/powerpoint/2010/main" val="2826857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26742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464545"/>
                </a:solidFill>
                <a:latin typeface="Arial"/>
              </a:rPr>
              <a:t>Выделяются факторы риска смерти от сердечно-сосудистых заболеваний:</a:t>
            </a:r>
          </a:p>
          <a:p>
            <a:r>
              <a:rPr lang="ru-RU" sz="3200" dirty="0">
                <a:solidFill>
                  <a:srgbClr val="464545"/>
                </a:solidFill>
                <a:latin typeface="Arial"/>
              </a:rPr>
              <a:t>- повышенное артериальное давление;</a:t>
            </a:r>
          </a:p>
          <a:p>
            <a:r>
              <a:rPr lang="ru-RU" sz="3200" dirty="0">
                <a:solidFill>
                  <a:srgbClr val="464545"/>
                </a:solidFill>
                <a:latin typeface="Arial"/>
              </a:rPr>
              <a:t>- высокий уровень холестерина;</a:t>
            </a:r>
          </a:p>
          <a:p>
            <a:r>
              <a:rPr lang="ru-RU" sz="3200" dirty="0">
                <a:solidFill>
                  <a:srgbClr val="464545"/>
                </a:solidFill>
                <a:latin typeface="Arial"/>
              </a:rPr>
              <a:t>- курение;</a:t>
            </a:r>
          </a:p>
          <a:p>
            <a:r>
              <a:rPr lang="ru-RU" sz="3200" dirty="0">
                <a:solidFill>
                  <a:srgbClr val="464545"/>
                </a:solidFill>
                <a:latin typeface="Arial"/>
              </a:rPr>
              <a:t>- злоупотребление алкоголем;</a:t>
            </a:r>
          </a:p>
          <a:p>
            <a:r>
              <a:rPr lang="ru-RU" sz="3200" dirty="0">
                <a:solidFill>
                  <a:srgbClr val="464545"/>
                </a:solidFill>
                <a:latin typeface="Arial"/>
              </a:rPr>
              <a:t>- хронический стресс;</a:t>
            </a:r>
          </a:p>
          <a:p>
            <a:r>
              <a:rPr lang="ru-RU" sz="3200" dirty="0">
                <a:solidFill>
                  <a:srgbClr val="464545"/>
                </a:solidFill>
                <a:latin typeface="Arial"/>
              </a:rPr>
              <a:t>- избыточная масса тела;</a:t>
            </a:r>
          </a:p>
          <a:p>
            <a:r>
              <a:rPr lang="ru-RU" sz="3200" dirty="0">
                <a:solidFill>
                  <a:srgbClr val="464545"/>
                </a:solidFill>
                <a:latin typeface="Arial"/>
              </a:rPr>
              <a:t>- инфекции различной этиологии.</a:t>
            </a:r>
            <a:endParaRPr lang="ru-RU" sz="3200" b="0" i="0" dirty="0">
              <a:solidFill>
                <a:srgbClr val="464545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15704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54884648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79087"/>
            <a:ext cx="5400601" cy="437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19537" y="140553"/>
            <a:ext cx="59066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Если вы подозреваете инсульт:</a:t>
            </a:r>
          </a:p>
        </p:txBody>
      </p:sp>
    </p:spTree>
    <p:extLst>
      <p:ext uri="{BB962C8B-B14F-4D97-AF65-F5344CB8AC3E}">
        <p14:creationId xmlns:p14="http://schemas.microsoft.com/office/powerpoint/2010/main" val="32035456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385" y="267494"/>
            <a:ext cx="8892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помощь при инсульте: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1. Уложить человека на ровную поверхность.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2. Исключить любые перемещения.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3. Обеспечить доступ кислорода.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4. Если нет дыхания, необходимо провести реанимационные действия.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5. Если человек в сознании, успокоить его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6. Постоянно следить состоянием больного.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7. Обязательно удалить изо рта все протезы.</a:t>
            </a:r>
          </a:p>
        </p:txBody>
      </p:sp>
    </p:spTree>
    <p:extLst>
      <p:ext uri="{BB962C8B-B14F-4D97-AF65-F5344CB8AC3E}">
        <p14:creationId xmlns:p14="http://schemas.microsoft.com/office/powerpoint/2010/main" val="10407774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за для оказания первой помощ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97" y="339502"/>
            <a:ext cx="732081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568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635646"/>
            <a:ext cx="8029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Внезапное прекращение дыхания и сердечной деятельности.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83518"/>
            <a:ext cx="869775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При внезапной остановке сердца - прекращении сердечной деятельности и дыхания наступает состояние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клинической смерти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Если сразу же приступить к непрямому массажу сердца и искусственному дыханию, то в ряде случаев удается спасти пострадавшего.</a:t>
            </a:r>
          </a:p>
        </p:txBody>
      </p:sp>
    </p:spTree>
    <p:extLst>
      <p:ext uri="{BB962C8B-B14F-4D97-AF65-F5344CB8AC3E}">
        <p14:creationId xmlns:p14="http://schemas.microsoft.com/office/powerpoint/2010/main" val="28454684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3" name="Picture 8" descr="19-"/>
          <p:cNvPicPr>
            <a:picLocks noChangeAspect="1" noChangeArrowheads="1"/>
          </p:cNvPicPr>
          <p:nvPr/>
        </p:nvPicPr>
        <p:blipFill>
          <a:blip r:embed="rId2" cstate="print"/>
          <a:srcRect t="12698" r="-299" b="4762"/>
          <a:stretch>
            <a:fillRect/>
          </a:stretch>
        </p:blipFill>
        <p:spPr bwMode="auto">
          <a:xfrm>
            <a:off x="179512" y="0"/>
            <a:ext cx="3168352" cy="272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4" descr="08-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99742"/>
            <a:ext cx="362131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6" descr="06-"/>
          <p:cNvPicPr>
            <a:picLocks noChangeAspect="1" noChangeArrowheads="1"/>
          </p:cNvPicPr>
          <p:nvPr/>
        </p:nvPicPr>
        <p:blipFill>
          <a:blip r:embed="rId4" cstate="print"/>
          <a:srcRect b="10352"/>
          <a:stretch>
            <a:fillRect/>
          </a:stretch>
        </p:blipFill>
        <p:spPr bwMode="auto">
          <a:xfrm>
            <a:off x="4067944" y="627534"/>
            <a:ext cx="369758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2267744" y="123478"/>
            <a:ext cx="65502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Признаки клинической смерти: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3995936" y="3147814"/>
            <a:ext cx="530670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Отсутствие сознания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Отсутствие дыхания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Отсутствие пульса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Отсутствие реакции зрачков</a:t>
            </a:r>
          </a:p>
        </p:txBody>
      </p:sp>
    </p:spTree>
    <p:extLst>
      <p:ext uri="{BB962C8B-B14F-4D97-AF65-F5344CB8AC3E}">
        <p14:creationId xmlns:p14="http://schemas.microsoft.com/office/powerpoint/2010/main" val="5280267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14808_m3w600h450q75v21517_urn-newsml-dpa-com-20090101-130611-99-01152_large_4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020272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71600" y="4227934"/>
            <a:ext cx="6849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Аллергическая реакция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kishki"/>
          <p:cNvPicPr>
            <a:picLocks noChangeAspect="1" noChangeArrowheads="1"/>
          </p:cNvPicPr>
          <p:nvPr/>
        </p:nvPicPr>
        <p:blipFill>
          <a:blip r:embed="rId2" cstate="print"/>
          <a:srcRect r="512" b="23195"/>
          <a:stretch>
            <a:fillRect/>
          </a:stretch>
        </p:blipFill>
        <p:spPr bwMode="auto">
          <a:xfrm>
            <a:off x="0" y="0"/>
            <a:ext cx="9242664" cy="5143500"/>
          </a:xfrm>
          <a:prstGeom prst="rect">
            <a:avLst/>
          </a:prstGeom>
          <a:noFill/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39552" y="4011910"/>
            <a:ext cx="512704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/>
              <a:t>Острые отравления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Asthma_Inhaler"/>
          <p:cNvPicPr>
            <a:picLocks noChangeAspect="1" noChangeArrowheads="1"/>
          </p:cNvPicPr>
          <p:nvPr/>
        </p:nvPicPr>
        <p:blipFill>
          <a:blip r:embed="rId2" cstate="print"/>
          <a:srcRect l="4167" t="2401" b="5201"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95536" y="4155926"/>
            <a:ext cx="622696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>
                <a:latin typeface="Arial" pitchFamily="34" charset="0"/>
                <a:cs typeface="Arial" pitchFamily="34" charset="0"/>
              </a:rPr>
              <a:t>Бронхиальная астма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lh5"/>
          <p:cNvPicPr>
            <a:picLocks noChangeAspect="1" noChangeArrowheads="1"/>
          </p:cNvPicPr>
          <p:nvPr/>
        </p:nvPicPr>
        <p:blipFill>
          <a:blip r:embed="rId2" cstate="print"/>
          <a:srcRect l="142" t="3801" r="4857" b="726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0" y="0"/>
            <a:ext cx="748833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>
                <a:latin typeface="Arial" pitchFamily="34" charset="0"/>
                <a:cs typeface="Arial" pitchFamily="34" charset="0"/>
              </a:rPr>
              <a:t>Нарушение ритма сердца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084" y="1683697"/>
            <a:ext cx="7587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Ишемические болезни сердца (ИБС)</a:t>
            </a:r>
          </a:p>
        </p:txBody>
      </p:sp>
    </p:spTree>
    <p:extLst>
      <p:ext uri="{BB962C8B-B14F-4D97-AF65-F5344CB8AC3E}">
        <p14:creationId xmlns:p14="http://schemas.microsoft.com/office/powerpoint/2010/main" val="6401808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01-утопл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5400000">
            <a:off x="2000247" y="-2000249"/>
            <a:ext cx="5143501" cy="9144002"/>
          </a:xfrm>
          <a:prstGeom prst="rect">
            <a:avLst/>
          </a:prstGeom>
          <a:noFill/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716016" y="267494"/>
            <a:ext cx="331488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>
                <a:latin typeface="Arial" pitchFamily="34" charset="0"/>
                <a:cs typeface="Arial" pitchFamily="34" charset="0"/>
              </a:rPr>
              <a:t>Утопление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1279145176_kratkaya-pamyatka-naseleniyu-po"/>
          <p:cNvPicPr>
            <a:picLocks noChangeAspect="1" noChangeArrowheads="1"/>
          </p:cNvPicPr>
          <p:nvPr/>
        </p:nvPicPr>
        <p:blipFill>
          <a:blip r:embed="rId2" cstate="print"/>
          <a:srcRect l="2499" t="8001" r="3334" b="8001"/>
          <a:stretch>
            <a:fillRect/>
          </a:stretch>
        </p:blipFill>
        <p:spPr bwMode="auto">
          <a:xfrm>
            <a:off x="-180528" y="-164554"/>
            <a:ext cx="9324528" cy="5308054"/>
          </a:xfrm>
          <a:prstGeom prst="rect">
            <a:avLst/>
          </a:prstGeom>
          <a:noFill/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0" y="3219822"/>
            <a:ext cx="634507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Поражение </a:t>
            </a:r>
          </a:p>
          <a:p>
            <a:r>
              <a:rPr lang="ru-RU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электрическим током</a:t>
            </a:r>
            <a:r>
              <a:rPr lang="ru-RU" sz="4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Verbrennung_3grad01"/>
          <p:cNvPicPr>
            <a:picLocks noChangeAspect="1" noChangeArrowheads="1"/>
          </p:cNvPicPr>
          <p:nvPr/>
        </p:nvPicPr>
        <p:blipFill>
          <a:blip r:embed="rId2" cstate="print"/>
          <a:srcRect l="4844" r="5263" b="6730"/>
          <a:stretch>
            <a:fillRect/>
          </a:stretch>
        </p:blipFill>
        <p:spPr bwMode="auto">
          <a:xfrm>
            <a:off x="0" y="-1"/>
            <a:ext cx="9144000" cy="5192141"/>
          </a:xfrm>
          <a:prstGeom prst="rect">
            <a:avLst/>
          </a:prstGeom>
          <a:noFill/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67544" y="555526"/>
            <a:ext cx="45137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Ожоговый шок</a:t>
            </a:r>
            <a:r>
              <a:rPr lang="ru-RU" sz="4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picture"/>
          <p:cNvPicPr>
            <a:picLocks noChangeAspect="1" noChangeArrowheads="1"/>
          </p:cNvPicPr>
          <p:nvPr/>
        </p:nvPicPr>
        <p:blipFill>
          <a:blip r:embed="rId2" cstate="print"/>
          <a:srcRect l="5113" t="9087" b="8361"/>
          <a:stretch>
            <a:fillRect/>
          </a:stretch>
        </p:blipFill>
        <p:spPr bwMode="auto">
          <a:xfrm>
            <a:off x="0" y="0"/>
            <a:ext cx="9144000" cy="5134930"/>
          </a:xfrm>
          <a:prstGeom prst="rect">
            <a:avLst/>
          </a:prstGeom>
          <a:noFill/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267744" y="0"/>
            <a:ext cx="618419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Травматический шок</a:t>
            </a:r>
            <a:r>
              <a:rPr lang="ru-RU" sz="44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11510"/>
            <a:ext cx="889248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Сердечно-легочная реанимация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– это  комплекс мер, направленных на восстановление сердечной деятельности и дыхания пострадавшего при их прекращении (клиническая смерть).</a:t>
            </a:r>
          </a:p>
          <a:p>
            <a:endParaRPr lang="ru-RU" sz="1200" dirty="0">
              <a:latin typeface="Arial" pitchFamily="34" charset="0"/>
              <a:cs typeface="Arial" pitchFamily="34" charset="0"/>
            </a:endParaRP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Включает искусственную вентиляцию лёгких 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(ИВЛ) и компрессию грудной клетки (НМС – непрямой массаж сердца).   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23478"/>
            <a:ext cx="907300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dirty="0">
                <a:latin typeface="Arial" pitchFamily="34" charset="0"/>
                <a:cs typeface="Arial" pitchFamily="34" charset="0"/>
              </a:rPr>
              <a:t>При подозрении на остановку сердца (отсутствие сознания, дыхания, пульса на сонных артериях) следует незамедлительно приступить к реанимации пострадавшего:</a:t>
            </a:r>
            <a:br>
              <a:rPr lang="ru-RU" sz="3100" dirty="0">
                <a:latin typeface="Arial" pitchFamily="34" charset="0"/>
                <a:cs typeface="Arial" pitchFamily="34" charset="0"/>
              </a:rPr>
            </a:br>
            <a:r>
              <a:rPr lang="ru-RU" sz="3100" b="1" dirty="0">
                <a:latin typeface="Arial" pitchFamily="34" charset="0"/>
                <a:cs typeface="Arial" pitchFamily="34" charset="0"/>
              </a:rPr>
              <a:t>1.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Проведению прекардиального удара (короткий сильный удар кулаком в область грудины);</a:t>
            </a:r>
          </a:p>
          <a:p>
            <a:r>
              <a:rPr lang="ru-RU" sz="3100" b="1" dirty="0">
                <a:latin typeface="Arial" pitchFamily="34" charset="0"/>
                <a:cs typeface="Arial" pitchFamily="34" charset="0"/>
              </a:rPr>
              <a:t>2. 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Проведению сердечно-легочной реанимации. </a:t>
            </a:r>
          </a:p>
          <a:p>
            <a:r>
              <a:rPr lang="ru-RU" sz="3100" i="1" dirty="0">
                <a:latin typeface="Arial" pitchFamily="34" charset="0"/>
                <a:cs typeface="Arial" pitchFamily="34" charset="0"/>
              </a:rPr>
              <a:t>Эти мероприятия следует продолжать до приезда скорой.</a:t>
            </a:r>
          </a:p>
        </p:txBody>
      </p:sp>
    </p:spTree>
    <p:extLst>
      <p:ext uri="{BB962C8B-B14F-4D97-AF65-F5344CB8AC3E}">
        <p14:creationId xmlns:p14="http://schemas.microsoft.com/office/powerpoint/2010/main" val="10577767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7494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latin typeface="Arial" pitchFamily="34" charset="0"/>
                <a:cs typeface="Arial" pitchFamily="34" charset="0"/>
              </a:rPr>
              <a:t>Прекардиальный удар </a:t>
            </a:r>
            <a:r>
              <a:rPr lang="ru-RU" sz="3000" dirty="0">
                <a:latin typeface="Arial" pitchFamily="34" charset="0"/>
                <a:cs typeface="Arial" pitchFamily="34" charset="0"/>
              </a:rPr>
              <a:t>наносится ребром сжатой в кулак ладони по грудине выше мечевидного отростка на 2–3 см. </a:t>
            </a:r>
          </a:p>
          <a:p>
            <a:r>
              <a:rPr lang="ru-RU" sz="3000" i="1" dirty="0">
                <a:latin typeface="Arial" pitchFamily="34" charset="0"/>
                <a:cs typeface="Arial" pitchFamily="34" charset="0"/>
              </a:rPr>
              <a:t>Почему бьют по грудине? </a:t>
            </a:r>
          </a:p>
          <a:p>
            <a:r>
              <a:rPr lang="ru-RU" sz="3000" dirty="0">
                <a:latin typeface="Arial" pitchFamily="34" charset="0"/>
                <a:cs typeface="Arial" pitchFamily="34" charset="0"/>
              </a:rPr>
              <a:t>Потому что сердце находится не слева (как нам всегда кажется!), а за грудиной, в середине грудной клетки! </a:t>
            </a:r>
          </a:p>
          <a:p>
            <a:r>
              <a:rPr lang="ru-RU" sz="3000" dirty="0">
                <a:latin typeface="Arial" pitchFamily="34" charset="0"/>
                <a:cs typeface="Arial" pitchFamily="34" charset="0"/>
              </a:rPr>
              <a:t>Мечевидный отросток грудины находится в центре между реберными дугами, в месте их прикрепления к грудине. 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/>
              <a:t>Положение сердца</a:t>
            </a:r>
            <a:endParaRPr lang="en-US" dirty="0"/>
          </a:p>
        </p:txBody>
      </p:sp>
      <p:pic>
        <p:nvPicPr>
          <p:cNvPr id="43011" name="Picture 11" descr="13"/>
          <p:cNvPicPr>
            <a:picLocks noChangeAspect="1" noChangeArrowheads="1"/>
          </p:cNvPicPr>
          <p:nvPr/>
        </p:nvPicPr>
        <p:blipFill>
          <a:blip r:embed="rId2" cstate="print"/>
          <a:srcRect l="13858" r="8304" b="42284"/>
          <a:stretch>
            <a:fillRect/>
          </a:stretch>
        </p:blipFill>
        <p:spPr bwMode="auto">
          <a:xfrm>
            <a:off x="4638469" y="987574"/>
            <a:ext cx="4187542" cy="38884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3012" name="Picture 12" descr="snap002"/>
          <p:cNvPicPr>
            <a:picLocks noChangeArrowheads="1"/>
          </p:cNvPicPr>
          <p:nvPr/>
        </p:nvPicPr>
        <p:blipFill>
          <a:blip r:embed="rId3" cstate="print"/>
          <a:srcRect l="3302" t="40335" r="4282" b="2051"/>
          <a:stretch>
            <a:fillRect/>
          </a:stretch>
        </p:blipFill>
        <p:spPr bwMode="auto">
          <a:xfrm>
            <a:off x="179512" y="987574"/>
            <a:ext cx="4248472" cy="38884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17" name="Group 27"/>
          <p:cNvGrpSpPr>
            <a:grpSpLocks/>
          </p:cNvGrpSpPr>
          <p:nvPr/>
        </p:nvGrpSpPr>
        <p:grpSpPr bwMode="auto">
          <a:xfrm>
            <a:off x="6660232" y="2139702"/>
            <a:ext cx="158750" cy="1606550"/>
            <a:chOff x="522" y="2691"/>
            <a:chExt cx="100" cy="1012"/>
          </a:xfrm>
        </p:grpSpPr>
        <p:sp>
          <p:nvSpPr>
            <p:cNvPr id="18" name="Line 19"/>
            <p:cNvSpPr>
              <a:spLocks noChangeShapeType="1"/>
            </p:cNvSpPr>
            <p:nvPr/>
          </p:nvSpPr>
          <p:spPr bwMode="auto">
            <a:xfrm>
              <a:off x="572" y="2691"/>
              <a:ext cx="0" cy="10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523" y="2691"/>
              <a:ext cx="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522" y="3365"/>
              <a:ext cx="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>
              <a:off x="522" y="3028"/>
              <a:ext cx="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22" y="3703"/>
              <a:ext cx="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29" name="Овал 28"/>
          <p:cNvSpPr/>
          <p:nvPr/>
        </p:nvSpPr>
        <p:spPr>
          <a:xfrm>
            <a:off x="6588224" y="3075806"/>
            <a:ext cx="288032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рекардиальный удар - Фото 5113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5486"/>
            <a:ext cx="4636381" cy="4729110"/>
          </a:xfrm>
          <a:prstGeom prst="rect">
            <a:avLst/>
          </a:prstGeom>
          <a:noFill/>
        </p:spPr>
      </p:pic>
      <p:pic>
        <p:nvPicPr>
          <p:cNvPr id="4" name="Picture 2" descr="Непрямой массаж сердца - Фото 24221/47"/>
          <p:cNvPicPr>
            <a:picLocks noChangeAspect="1" noChangeArrowheads="1"/>
          </p:cNvPicPr>
          <p:nvPr/>
        </p:nvPicPr>
        <p:blipFill>
          <a:blip r:embed="rId3" cstate="print"/>
          <a:srcRect l="31852" r="10909" b="1323"/>
          <a:stretch>
            <a:fillRect/>
          </a:stretch>
        </p:blipFill>
        <p:spPr bwMode="auto">
          <a:xfrm>
            <a:off x="4860032" y="0"/>
            <a:ext cx="4106643" cy="49480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pas01.ru/netcat_files/Image/Utop-11-1.jpg"/>
          <p:cNvPicPr>
            <a:picLocks noChangeAspect="1" noChangeArrowheads="1"/>
          </p:cNvPicPr>
          <p:nvPr/>
        </p:nvPicPr>
        <p:blipFill>
          <a:blip r:embed="rId2" cstate="print"/>
          <a:srcRect l="3024" t="2507" r="1721" b="3908"/>
          <a:stretch>
            <a:fillRect/>
          </a:stretch>
        </p:blipFill>
        <p:spPr bwMode="auto">
          <a:xfrm>
            <a:off x="251520" y="339502"/>
            <a:ext cx="4536504" cy="4680520"/>
          </a:xfrm>
          <a:prstGeom prst="rect">
            <a:avLst/>
          </a:prstGeom>
          <a:noFill/>
        </p:spPr>
      </p:pic>
      <p:pic>
        <p:nvPicPr>
          <p:cNvPr id="4100" name="Picture 4" descr="Первая помощь при поражении электрическим током Электрика доступным языком"/>
          <p:cNvPicPr>
            <a:picLocks noChangeAspect="1" noChangeArrowheads="1"/>
          </p:cNvPicPr>
          <p:nvPr/>
        </p:nvPicPr>
        <p:blipFill>
          <a:blip r:embed="rId3" cstate="print"/>
          <a:srcRect l="5040" t="2491" r="3413" b="7837"/>
          <a:stretch>
            <a:fillRect/>
          </a:stretch>
        </p:blipFill>
        <p:spPr bwMode="auto">
          <a:xfrm>
            <a:off x="5004049" y="190907"/>
            <a:ext cx="3672408" cy="48522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11509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Стенокардия</a:t>
            </a:r>
            <a:r>
              <a:rPr lang="ru-RU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– это приступы внезапно возникающей боли в груди, которые развиваются вследствие острого недостатка кровоснабжения сердечной мышцы (миокарда). </a:t>
            </a:r>
          </a:p>
          <a:p>
            <a:r>
              <a:rPr lang="ru-RU" sz="3200" i="1" dirty="0">
                <a:latin typeface="Arial" pitchFamily="34" charset="0"/>
                <a:cs typeface="Arial" pitchFamily="34" charset="0"/>
              </a:rPr>
              <a:t>Все причины нарушения питания миокарда связаны с уменьшением диаметра коронарных сосудов</a:t>
            </a:r>
          </a:p>
        </p:txBody>
      </p:sp>
    </p:spTree>
    <p:extLst>
      <p:ext uri="{BB962C8B-B14F-4D97-AF65-F5344CB8AC3E}">
        <p14:creationId xmlns:p14="http://schemas.microsoft.com/office/powerpoint/2010/main" val="38800660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Здоровье - 1я помощ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146" y="339501"/>
            <a:ext cx="8044302" cy="4516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Непрямой массаж сердца lemur59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0162"/>
            <a:ext cx="8352928" cy="4563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9502"/>
            <a:ext cx="86409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latin typeface="Arial" pitchFamily="34" charset="0"/>
                <a:cs typeface="Arial" pitchFamily="34" charset="0"/>
              </a:rPr>
              <a:t>Если </a:t>
            </a:r>
            <a:r>
              <a:rPr lang="ru-RU" sz="3000" b="1" i="1" dirty="0">
                <a:latin typeface="Arial" pitchFamily="34" charset="0"/>
                <a:cs typeface="Arial" pitchFamily="34" charset="0"/>
              </a:rPr>
              <a:t>СЛР</a:t>
            </a:r>
            <a:r>
              <a:rPr lang="ru-RU" sz="3000" dirty="0">
                <a:latin typeface="Arial" pitchFamily="34" charset="0"/>
                <a:cs typeface="Arial" pitchFamily="34" charset="0"/>
              </a:rPr>
              <a:t> проводится одним человеком, то два ИВЛ пострадавшего чередуются с 10-12 НМС, таким образом, соотношение ИВЛ: НМС = 2:12. </a:t>
            </a:r>
          </a:p>
          <a:p>
            <a:endParaRPr lang="ru-RU" sz="1200" dirty="0">
              <a:latin typeface="Arial" pitchFamily="34" charset="0"/>
              <a:cs typeface="Arial" pitchFamily="34" charset="0"/>
            </a:endParaRPr>
          </a:p>
          <a:p>
            <a:r>
              <a:rPr lang="ru-RU" sz="3000" dirty="0">
                <a:latin typeface="Arial" pitchFamily="34" charset="0"/>
                <a:cs typeface="Arial" pitchFamily="34" charset="0"/>
              </a:rPr>
              <a:t>Если </a:t>
            </a:r>
            <a:r>
              <a:rPr lang="ru-RU" sz="3000" b="1" i="1" dirty="0">
                <a:latin typeface="Arial" pitchFamily="34" charset="0"/>
                <a:cs typeface="Arial" pitchFamily="34" charset="0"/>
              </a:rPr>
              <a:t>СЛР</a:t>
            </a:r>
            <a:r>
              <a:rPr lang="ru-RU" sz="3000" dirty="0">
                <a:latin typeface="Arial" pitchFamily="34" charset="0"/>
                <a:cs typeface="Arial" pitchFamily="34" charset="0"/>
              </a:rPr>
              <a:t> проводится двумя спасателями, </a:t>
            </a:r>
          </a:p>
          <a:p>
            <a:r>
              <a:rPr lang="ru-RU" sz="3000" dirty="0">
                <a:latin typeface="Arial" pitchFamily="34" charset="0"/>
                <a:cs typeface="Arial" pitchFamily="34" charset="0"/>
              </a:rPr>
              <a:t>то соотношение будет 1:5 (1 ИВЛ + 5 НМС).</a:t>
            </a:r>
          </a:p>
          <a:p>
            <a:endParaRPr lang="ru-RU" sz="1200" dirty="0">
              <a:latin typeface="Arial" pitchFamily="34" charset="0"/>
              <a:cs typeface="Arial" pitchFamily="34" charset="0"/>
            </a:endParaRPr>
          </a:p>
          <a:p>
            <a:r>
              <a:rPr lang="ru-RU" sz="3000" dirty="0">
                <a:latin typeface="Arial" pitchFamily="34" charset="0"/>
                <a:cs typeface="Arial" pitchFamily="34" charset="0"/>
              </a:rPr>
              <a:t>Частота надавливания 60-70 раз в минуту</a:t>
            </a:r>
          </a:p>
          <a:p>
            <a:r>
              <a:rPr lang="ru-RU" sz="3000" dirty="0">
                <a:latin typeface="Arial" pitchFamily="34" charset="0"/>
                <a:cs typeface="Arial" pitchFamily="34" charset="0"/>
              </a:rPr>
              <a:t>Глубина продавливания 3-4 см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екомендации по выполнению заданий, оценка уэ-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8808" y="123478"/>
            <a:ext cx="5040593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E9AB1A-9663-45D2-AFD6-53769E6E1B6C}"/>
              </a:ext>
            </a:extLst>
          </p:cNvPr>
          <p:cNvSpPr txBox="1"/>
          <p:nvPr/>
        </p:nvSpPr>
        <p:spPr>
          <a:xfrm>
            <a:off x="251520" y="189719"/>
            <a:ext cx="8352928" cy="4764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задания по теме 4.4.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письменно.</a:t>
            </a:r>
            <a:endParaRPr lang="ru-RU" sz="1800" b="1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Назвать основные факторы смертности от сердечно-сосудистых заболеваний.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Дать определение стенокардии.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Назвать симптомы стенокардии?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Что относится к стенозу?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Какие причины стенокардии?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Как оказывается первая помощь при стенокардии.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Для чего необходим нитроглицерин при оказании первой помощи.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Дать определение инфаркту миокарда.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 Симптомы инфаркта миокарда.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 Первая помощь при инфаркте миокарда.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 Что такое сердечная недостаточность?</a:t>
            </a:r>
          </a:p>
        </p:txBody>
      </p:sp>
    </p:spTree>
    <p:extLst>
      <p:ext uri="{BB962C8B-B14F-4D97-AF65-F5344CB8AC3E}">
        <p14:creationId xmlns:p14="http://schemas.microsoft.com/office/powerpoint/2010/main" val="6009549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4B14FD-4173-4E4D-A1DB-5B7328AD69E3}"/>
              </a:ext>
            </a:extLst>
          </p:cNvPr>
          <p:cNvSpPr txBox="1"/>
          <p:nvPr/>
        </p:nvSpPr>
        <p:spPr>
          <a:xfrm>
            <a:off x="467544" y="627534"/>
            <a:ext cx="8208912" cy="3168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12. Какие наблюдаются стадии в развитии Острой сердечной недостаточности.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13. Какая первая помощь оказывается при острой сердечной недостаточности?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14. Что такое ишемический инсульт?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15. Что такое геморрагический инсульт?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16. Какие вы знаете симптомы надвигающегося инсульта?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17. Как оказывается первая помощь при инсульте?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18. Что такое сердечно-лёгочная реанимация?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19. Как проводится наружный массаж сердца?</a:t>
            </a:r>
          </a:p>
        </p:txBody>
      </p:sp>
    </p:spTree>
    <p:extLst>
      <p:ext uri="{BB962C8B-B14F-4D97-AF65-F5344CB8AC3E}">
        <p14:creationId xmlns:p14="http://schemas.microsoft.com/office/powerpoint/2010/main" val="3194881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50456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Основным симптомом является боль, в области сердца и носит сжимающий характер. </a:t>
            </a:r>
            <a:r>
              <a:rPr lang="ru-RU" sz="3200" i="1" dirty="0">
                <a:latin typeface="Arial" pitchFamily="34" charset="0"/>
                <a:cs typeface="Arial" pitchFamily="34" charset="0"/>
              </a:rPr>
              <a:t>Боль может отдавать (</a:t>
            </a:r>
            <a:r>
              <a:rPr lang="ru-RU" sz="3200" i="1" dirty="0" err="1">
                <a:latin typeface="Arial" pitchFamily="34" charset="0"/>
                <a:cs typeface="Arial" pitchFamily="34" charset="0"/>
              </a:rPr>
              <a:t>иррадиировать</a:t>
            </a:r>
            <a:r>
              <a:rPr lang="ru-RU" sz="3200" i="1" dirty="0">
                <a:latin typeface="Arial" pitchFamily="34" charset="0"/>
                <a:cs typeface="Arial" pitchFamily="34" charset="0"/>
              </a:rPr>
              <a:t>) в левое плечо, руку шею.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Кроме боли, стенокардия сопровождается: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одышкой;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головокружением;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тошнотой;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общей слабостью. </a:t>
            </a:r>
          </a:p>
        </p:txBody>
      </p:sp>
    </p:spTree>
    <p:extLst>
      <p:ext uri="{BB962C8B-B14F-4D97-AF65-F5344CB8AC3E}">
        <p14:creationId xmlns:p14="http://schemas.microsoft.com/office/powerpoint/2010/main" val="4060566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osudinfo.ru/wp-content/uploads/2013/11/54656446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63" t="2557" b="9538"/>
          <a:stretch/>
        </p:blipFill>
        <p:spPr bwMode="auto">
          <a:xfrm>
            <a:off x="827584" y="335510"/>
            <a:ext cx="6192688" cy="4579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24328" y="2102048"/>
            <a:ext cx="1529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Стеноз 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6876256" y="2625268"/>
            <a:ext cx="792088" cy="109861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endCxn id="4098" idx="3"/>
          </p:cNvCxnSpPr>
          <p:nvPr/>
        </p:nvCxnSpPr>
        <p:spPr>
          <a:xfrm flipH="1">
            <a:off x="7020272" y="2427734"/>
            <a:ext cx="504056" cy="1975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6804248" y="1635646"/>
            <a:ext cx="720080" cy="57606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376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55526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3A3A2F"/>
                </a:solidFill>
                <a:latin typeface="Arial" pitchFamily="34" charset="0"/>
                <a:cs typeface="Arial" pitchFamily="34" charset="0"/>
              </a:rPr>
              <a:t>Причинами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стенокардии</a:t>
            </a:r>
            <a:r>
              <a:rPr lang="ru-RU" sz="3200" dirty="0">
                <a:solidFill>
                  <a:srgbClr val="3A3A2F"/>
                </a:solidFill>
                <a:latin typeface="Arial" pitchFamily="34" charset="0"/>
                <a:cs typeface="Arial" pitchFamily="34" charset="0"/>
              </a:rPr>
              <a:t> могут быть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1. Ожирение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2. Курение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3.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Высокий уровень холестерина в крови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4. Сахарный диабет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5. Сильный эмоциональный стресс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6. Гиподинамия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7. Гипертоническая болезнь</a:t>
            </a:r>
          </a:p>
        </p:txBody>
      </p:sp>
    </p:spTree>
    <p:extLst>
      <p:ext uri="{BB962C8B-B14F-4D97-AF65-F5344CB8AC3E}">
        <p14:creationId xmlns:p14="http://schemas.microsoft.com/office/powerpoint/2010/main" val="209060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83518"/>
            <a:ext cx="87849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помощь при стенокардии: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1.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Больного следует усадить удобным образом при опущенных ногах. 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2.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Больного следует успокоить; </a:t>
            </a:r>
          </a:p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3.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Дать нитроглицерин под язык - 1 таблетку; </a:t>
            </a:r>
          </a:p>
          <a:p>
            <a:endParaRPr lang="ru-RU" sz="1400" i="1" dirty="0">
              <a:latin typeface="Arial" pitchFamily="34" charset="0"/>
              <a:cs typeface="Arial" pitchFamily="34" charset="0"/>
            </a:endParaRPr>
          </a:p>
          <a:p>
            <a:r>
              <a:rPr lang="ru-RU" sz="3200" i="1" dirty="0">
                <a:latin typeface="Arial" pitchFamily="34" charset="0"/>
                <a:cs typeface="Arial" pitchFamily="34" charset="0"/>
              </a:rPr>
              <a:t>Повторное использование нитроглицерина может быть произведено при соблюдении интервала в три минуты.</a:t>
            </a:r>
          </a:p>
        </p:txBody>
      </p:sp>
    </p:spTree>
    <p:extLst>
      <p:ext uri="{BB962C8B-B14F-4D97-AF65-F5344CB8AC3E}">
        <p14:creationId xmlns:p14="http://schemas.microsoft.com/office/powerpoint/2010/main" val="29608665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2124E694ECE46F41B3FFF6D49BF820D8" ma:contentTypeVersion="3" ma:contentTypeDescription="Создание документа." ma:contentTypeScope="" ma:versionID="deb7b86ff7c7ee76b14dfb872c823369">
  <xsd:schema xmlns:xsd="http://www.w3.org/2001/XMLSchema" xmlns:xs="http://www.w3.org/2001/XMLSchema" xmlns:p="http://schemas.microsoft.com/office/2006/metadata/properties" xmlns:ns2="55a62b8f-aeda-4104-bf08-b25aa1e1d7fb" targetNamespace="http://schemas.microsoft.com/office/2006/metadata/properties" ma:root="true" ma:fieldsID="75b90f2bfddbd036da93de5e97d7d42f" ns2:_="">
    <xsd:import namespace="55a62b8f-aeda-4104-bf08-b25aa1e1d7fb"/>
    <xsd:element name="properties">
      <xsd:complexType>
        <xsd:sequence>
          <xsd:element name="documentManagement">
            <xsd:complexType>
              <xsd:all>
                <xsd:element ref="ns2:ReferenceId" minOccurs="0"/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62b8f-aeda-4104-bf08-b25aa1e1d7fb" elementFormDefault="qualified">
    <xsd:import namespace="http://schemas.microsoft.com/office/2006/documentManagement/types"/>
    <xsd:import namespace="http://schemas.microsoft.com/office/infopath/2007/PartnerControls"/>
    <xsd:element name="ReferenceId" ma:index="8" nillable="true" ma:displayName="ReferenceId" ma:indexed="true" ma:internalName="ReferenceId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F6BD83-F914-414D-8511-6463499EAFEB}"/>
</file>

<file path=customXml/itemProps2.xml><?xml version="1.0" encoding="utf-8"?>
<ds:datastoreItem xmlns:ds="http://schemas.openxmlformats.org/officeDocument/2006/customXml" ds:itemID="{E39F2B5F-DD15-4D48-BAC9-FCBEAC201264}"/>
</file>

<file path=docProps/app.xml><?xml version="1.0" encoding="utf-8"?>
<Properties xmlns="http://schemas.openxmlformats.org/officeDocument/2006/extended-properties" xmlns:vt="http://schemas.openxmlformats.org/officeDocument/2006/docPropsVTypes">
  <TotalTime>1564</TotalTime>
  <Words>1363</Words>
  <Application>Microsoft Office PowerPoint</Application>
  <PresentationFormat>Экран (16:9)</PresentationFormat>
  <Paragraphs>164</Paragraphs>
  <Slides>55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Положение сердца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Mega</dc:creator>
  <cp:lastModifiedBy>Сергей Александрович Федотов</cp:lastModifiedBy>
  <cp:revision>113</cp:revision>
  <dcterms:created xsi:type="dcterms:W3CDTF">2015-04-20T04:33:04Z</dcterms:created>
  <dcterms:modified xsi:type="dcterms:W3CDTF">2022-05-19T06:45:09Z</dcterms:modified>
</cp:coreProperties>
</file>