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323" r:id="rId3"/>
    <p:sldId id="276" r:id="rId4"/>
    <p:sldId id="325" r:id="rId5"/>
    <p:sldId id="257" r:id="rId6"/>
    <p:sldId id="258" r:id="rId7"/>
    <p:sldId id="277" r:id="rId8"/>
    <p:sldId id="278" r:id="rId9"/>
    <p:sldId id="264" r:id="rId10"/>
    <p:sldId id="280" r:id="rId11"/>
    <p:sldId id="285" r:id="rId12"/>
    <p:sldId id="267" r:id="rId13"/>
    <p:sldId id="328" r:id="rId14"/>
    <p:sldId id="283" r:id="rId15"/>
    <p:sldId id="327" r:id="rId16"/>
    <p:sldId id="330" r:id="rId17"/>
    <p:sldId id="284" r:id="rId18"/>
    <p:sldId id="324" r:id="rId19"/>
    <p:sldId id="312" r:id="rId20"/>
    <p:sldId id="313" r:id="rId21"/>
    <p:sldId id="310" r:id="rId22"/>
    <p:sldId id="314" r:id="rId23"/>
    <p:sldId id="309" r:id="rId24"/>
    <p:sldId id="315" r:id="rId25"/>
    <p:sldId id="311" r:id="rId26"/>
    <p:sldId id="316" r:id="rId27"/>
    <p:sldId id="308" r:id="rId28"/>
    <p:sldId id="317" r:id="rId29"/>
    <p:sldId id="318" r:id="rId30"/>
    <p:sldId id="319" r:id="rId31"/>
    <p:sldId id="320" r:id="rId32"/>
    <p:sldId id="289" r:id="rId33"/>
    <p:sldId id="322" r:id="rId34"/>
    <p:sldId id="294" r:id="rId35"/>
    <p:sldId id="291" r:id="rId36"/>
    <p:sldId id="295" r:id="rId37"/>
    <p:sldId id="296" r:id="rId38"/>
    <p:sldId id="321" r:id="rId39"/>
    <p:sldId id="302" r:id="rId40"/>
    <p:sldId id="301" r:id="rId41"/>
    <p:sldId id="297" r:id="rId42"/>
    <p:sldId id="300" r:id="rId43"/>
    <p:sldId id="270" r:id="rId44"/>
    <p:sldId id="331" r:id="rId45"/>
    <p:sldId id="332" r:id="rId4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426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82460-481A-4C69-87AE-A7E62D7CD9F8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BD5122-77BB-481C-ABB2-E75AC5D8FE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151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BD5122-77BB-481C-ABB2-E75AC5D8FE7A}" type="slidenum">
              <a:rPr lang="ru-RU" smtClean="0"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947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71600" y="2211710"/>
            <a:ext cx="75608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Arial" pitchFamily="34" charset="0"/>
                <a:cs typeface="Arial" pitchFamily="34" charset="0"/>
              </a:rPr>
              <a:t>4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.3. Первая помощь при ожогах, отморожениях, электротравмах .</a:t>
            </a:r>
          </a:p>
        </p:txBody>
      </p:sp>
      <p:pic>
        <p:nvPicPr>
          <p:cNvPr id="7" name="Picture 6" descr="http://mediasubs.ru/group/imgupload_tmp/240_23299585_jMzZDRjMz.png"/>
          <p:cNvPicPr>
            <a:picLocks noChangeAspect="1" noChangeArrowheads="1"/>
          </p:cNvPicPr>
          <p:nvPr/>
        </p:nvPicPr>
        <p:blipFill>
          <a:blip r:embed="rId2" cstate="print"/>
          <a:srcRect l="41159" t="7930" r="1721"/>
          <a:stretch>
            <a:fillRect/>
          </a:stretch>
        </p:blipFill>
        <p:spPr bwMode="auto">
          <a:xfrm>
            <a:off x="3707904" y="522586"/>
            <a:ext cx="1656184" cy="1296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ega\Desktop\Рабочие тетеради\Склад учебных материалов\eda5779efb45e25465887a85a3d8fef6.jpg"/>
          <p:cNvPicPr>
            <a:picLocks noChangeAspect="1" noChangeArrowheads="1"/>
          </p:cNvPicPr>
          <p:nvPr/>
        </p:nvPicPr>
        <p:blipFill rotWithShape="1">
          <a:blip r:embed="rId2" cstate="print"/>
          <a:srcRect t="2549" b="6371"/>
          <a:stretch/>
        </p:blipFill>
        <p:spPr bwMode="auto">
          <a:xfrm>
            <a:off x="1" y="512489"/>
            <a:ext cx="5138842" cy="459080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138842" y="512489"/>
            <a:ext cx="38859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- головы и шеи - 9 %,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- груди - 9 %,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- живота - 9 %,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- задней поверхности тела  - 18 %,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- рук - каждой по 9 %,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- бедра - каждой по 9 %,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- голени и стопы - по 9 %,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- промежность и наружные половые органы - 1 %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3981" y="26911"/>
            <a:ext cx="78989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Площадь ожога определяется правилом девяток: </a:t>
            </a:r>
          </a:p>
        </p:txBody>
      </p:sp>
    </p:spTree>
    <p:extLst>
      <p:ext uri="{BB962C8B-B14F-4D97-AF65-F5344CB8AC3E}">
        <p14:creationId xmlns:p14="http://schemas.microsoft.com/office/powerpoint/2010/main" val="2753291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lib.convdocs.org/pars_docs/refs/12/11521/11521_html_m403799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0711" y="195486"/>
            <a:ext cx="3575419" cy="254739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6762802" y="1318905"/>
            <a:ext cx="2097241" cy="3693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>
                <a:latin typeface="Arial" pitchFamily="34" charset="0"/>
                <a:cs typeface="Arial" pitchFamily="34" charset="0"/>
              </a:rPr>
              <a:t>Правило ладони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2624538" y="1437193"/>
            <a:ext cx="1008112" cy="6637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58699" y="1252526"/>
            <a:ext cx="2169761" cy="3693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>
                <a:latin typeface="Arial" pitchFamily="34" charset="0"/>
                <a:cs typeface="Arial" pitchFamily="34" charset="0"/>
              </a:rPr>
              <a:t>Правило девяток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H="1" flipV="1">
            <a:off x="5706409" y="1370814"/>
            <a:ext cx="953823" cy="13275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251520" y="2931790"/>
            <a:ext cx="87502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latin typeface="Arial" pitchFamily="34" charset="0"/>
                <a:cs typeface="Arial" pitchFamily="34" charset="0"/>
              </a:rPr>
              <a:t>Схема эта дает довольно приблизительное представление о площади ожога, но проста в использовании и в экстренной ситуации позволяет быстро определить площадь пораженной кожи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01840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55526"/>
            <a:ext cx="8712968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1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Ожоговая болезнь</a:t>
            </a:r>
            <a:r>
              <a:rPr lang="ru-RU" sz="3100" dirty="0">
                <a:latin typeface="Arial" pitchFamily="34" charset="0"/>
                <a:cs typeface="Arial" pitchFamily="34" charset="0"/>
              </a:rPr>
              <a:t>: возникает: </a:t>
            </a:r>
          </a:p>
          <a:p>
            <a:r>
              <a:rPr lang="ru-RU" sz="3100" dirty="0">
                <a:latin typeface="Arial" pitchFamily="34" charset="0"/>
                <a:cs typeface="Arial" pitchFamily="34" charset="0"/>
              </a:rPr>
              <a:t>- при поверхностных ожогах более 30 % тела у взрослых; </a:t>
            </a:r>
          </a:p>
          <a:p>
            <a:r>
              <a:rPr lang="ru-RU" sz="3100" dirty="0">
                <a:latin typeface="Arial" pitchFamily="34" charset="0"/>
                <a:cs typeface="Arial" pitchFamily="34" charset="0"/>
              </a:rPr>
              <a:t>- при глубоких ожогах (3 и 4-й степеней) – более 10 % тела у взрослых и 5 % у детей; </a:t>
            </a:r>
          </a:p>
          <a:p>
            <a:r>
              <a:rPr lang="ru-RU" sz="3100" dirty="0">
                <a:latin typeface="Arial" pitchFamily="34" charset="0"/>
                <a:cs typeface="Arial" pitchFamily="34" charset="0"/>
              </a:rPr>
              <a:t>- у ослабленных лиц с заболеваниями или травмами может развиваться при глубоких ожогах при 3 % поверхности тела.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3371"/>
            <a:ext cx="835292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Ожоговая болезнь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– это совокупность клинических симптомов, общих реакций организма и нарушения функции внутренних органов при термических повреждениях кожи и подлежащих тканей. Степень и характер патологических сдвигов в организме обожженных различны и зависят в основном от площади и глубины поражения покровов тела.   </a:t>
            </a:r>
          </a:p>
        </p:txBody>
      </p:sp>
    </p:spTree>
    <p:extLst>
      <p:ext uri="{BB962C8B-B14F-4D97-AF65-F5344CB8AC3E}">
        <p14:creationId xmlns:p14="http://schemas.microsoft.com/office/powerpoint/2010/main" val="36111243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9856" y="267494"/>
            <a:ext cx="85746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Синдром эндогенной интоксикации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Синдром эндогенной интоксикации - это комплекс симптомов, развивающийся в результате накопления продуктов катаболизма, уровень которых нарастает из-за недостаточной функции печени и почек, перегруженных обработкой и выведением продуктов распада повреждённых тканей.</a:t>
            </a:r>
          </a:p>
        </p:txBody>
      </p:sp>
    </p:spTree>
    <p:extLst>
      <p:ext uri="{BB962C8B-B14F-4D97-AF65-F5344CB8AC3E}">
        <p14:creationId xmlns:p14="http://schemas.microsoft.com/office/powerpoint/2010/main" val="7376410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0"/>
            <a:ext cx="90364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Первая помощь при ожоговой травме: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1. </a:t>
            </a:r>
            <a:r>
              <a:rPr lang="ru-RU" sz="3200" b="1" i="1" dirty="0">
                <a:latin typeface="Arial" pitchFamily="34" charset="0"/>
                <a:cs typeface="Arial" pitchFamily="34" charset="0"/>
              </a:rPr>
              <a:t>Устранение поражающего фактора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- убрать воздействие термического агента (пламя, пар);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- прекратить воздействие химических веществ (кислота, щелочь);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2. </a:t>
            </a:r>
            <a:r>
              <a:rPr lang="ru-RU" sz="3200" b="1" i="1" dirty="0">
                <a:latin typeface="Arial" pitchFamily="34" charset="0"/>
                <a:cs typeface="Arial" pitchFamily="34" charset="0"/>
              </a:rPr>
              <a:t>Охлаждение и закрытие места ожога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;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- при 1 и 2 степени (холодная вода, лёд - в течение 10-15 минут);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- наложить асептическую повязку;</a:t>
            </a:r>
          </a:p>
        </p:txBody>
      </p:sp>
    </p:spTree>
    <p:extLst>
      <p:ext uri="{BB962C8B-B14F-4D97-AF65-F5344CB8AC3E}">
        <p14:creationId xmlns:p14="http://schemas.microsoft.com/office/powerpoint/2010/main" val="2066409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26742"/>
            <a:ext cx="90364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Первая помощь при ожоговой травме: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3. </a:t>
            </a:r>
            <a:r>
              <a:rPr lang="ru-RU" sz="3200" b="1" i="1" dirty="0">
                <a:latin typeface="Arial" pitchFamily="34" charset="0"/>
                <a:cs typeface="Arial" pitchFamily="34" charset="0"/>
              </a:rPr>
              <a:t>Обезболивание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(анальгин, парацетамол, можно алкоголь)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4. </a:t>
            </a:r>
            <a:r>
              <a:rPr lang="ru-RU" sz="3200" b="1" i="1" dirty="0">
                <a:latin typeface="Arial" pitchFamily="34" charset="0"/>
                <a:cs typeface="Arial" pitchFamily="34" charset="0"/>
              </a:rPr>
              <a:t>Борьба с переохлаждением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- пострадавшего укутать, дать горячий чай, кофе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5. </a:t>
            </a:r>
            <a:r>
              <a:rPr lang="ru-RU" sz="3200" b="1" i="1" dirty="0">
                <a:latin typeface="Arial" pitchFamily="34" charset="0"/>
                <a:cs typeface="Arial" pitchFamily="34" charset="0"/>
              </a:rPr>
              <a:t>Восстановление водно-солевого баланса.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6. </a:t>
            </a:r>
            <a:r>
              <a:rPr lang="ru-RU" sz="3200" b="1" i="1" dirty="0">
                <a:latin typeface="Arial" pitchFamily="34" charset="0"/>
                <a:cs typeface="Arial" pitchFamily="34" charset="0"/>
              </a:rPr>
              <a:t>Отправка в пострадавшего в ЛУ.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1037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1458" y="195486"/>
            <a:ext cx="867503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 ожогах категорически запрещается:</a:t>
            </a:r>
            <a:r>
              <a:rPr lang="ru-RU" sz="30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3000" dirty="0">
                <a:latin typeface="Arial" pitchFamily="34" charset="0"/>
                <a:cs typeface="Arial" pitchFamily="34" charset="0"/>
              </a:rPr>
              <a:t>- отрывать прилипшую одежду;</a:t>
            </a:r>
          </a:p>
          <a:p>
            <a:pPr>
              <a:buFontTx/>
              <a:buChar char="-"/>
            </a:pPr>
            <a:r>
              <a:rPr lang="ru-RU" sz="3000" dirty="0">
                <a:latin typeface="Arial" pitchFamily="34" charset="0"/>
                <a:cs typeface="Arial" pitchFamily="34" charset="0"/>
              </a:rPr>
              <a:t> применять мази, изготовленные на масляной основе, и прочие жиросодержащие продукты; </a:t>
            </a:r>
          </a:p>
          <a:p>
            <a:pPr>
              <a:buFontTx/>
              <a:buChar char="-"/>
            </a:pPr>
            <a:r>
              <a:rPr lang="ru-RU" sz="3000" dirty="0">
                <a:latin typeface="Arial" pitchFamily="34" charset="0"/>
                <a:cs typeface="Arial" pitchFamily="34" charset="0"/>
              </a:rPr>
              <a:t> обрабатывать кожу одеколоном и спиртосодержащими лосьонами; </a:t>
            </a:r>
          </a:p>
          <a:p>
            <a:pPr>
              <a:buFontTx/>
              <a:buChar char="-"/>
            </a:pPr>
            <a:r>
              <a:rPr lang="ru-RU" sz="3000" dirty="0">
                <a:latin typeface="Arial" pitchFamily="34" charset="0"/>
                <a:cs typeface="Arial" pitchFamily="34" charset="0"/>
              </a:rPr>
              <a:t> накрывать пластырем, так как это затруднит попадание воздуха; </a:t>
            </a:r>
          </a:p>
          <a:p>
            <a:pPr>
              <a:buFontTx/>
              <a:buChar char="-"/>
            </a:pPr>
            <a:r>
              <a:rPr lang="ru-RU" sz="3000" dirty="0">
                <a:latin typeface="Arial" pitchFamily="34" charset="0"/>
                <a:cs typeface="Arial" pitchFamily="34" charset="0"/>
              </a:rPr>
              <a:t> вскрывать пузыри, ведь таким образом может распространиться инфекция.</a:t>
            </a:r>
          </a:p>
        </p:txBody>
      </p:sp>
    </p:spTree>
    <p:extLst>
      <p:ext uri="{BB962C8B-B14F-4D97-AF65-F5344CB8AC3E}">
        <p14:creationId xmlns:p14="http://schemas.microsoft.com/office/powerpoint/2010/main" val="30836266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2906" y="1964328"/>
            <a:ext cx="43367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Обморожения</a:t>
            </a:r>
          </a:p>
        </p:txBody>
      </p:sp>
    </p:spTree>
    <p:extLst>
      <p:ext uri="{BB962C8B-B14F-4D97-AF65-F5344CB8AC3E}">
        <p14:creationId xmlns:p14="http://schemas.microsoft.com/office/powerpoint/2010/main" val="34303922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23478"/>
            <a:ext cx="9001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Обморожение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или 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отморожение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– повреждение тканей организма под воздействием низких температур. </a:t>
            </a:r>
          </a:p>
          <a:p>
            <a:endParaRPr lang="ru-RU" sz="1200" dirty="0">
              <a:latin typeface="Arial" pitchFamily="34" charset="0"/>
              <a:cs typeface="Arial" pitchFamily="34" charset="0"/>
            </a:endParaRPr>
          </a:p>
          <a:p>
            <a:r>
              <a:rPr lang="ru-RU" sz="3200" i="1" dirty="0">
                <a:latin typeface="Arial" pitchFamily="34" charset="0"/>
                <a:cs typeface="Arial" pitchFamily="34" charset="0"/>
              </a:rPr>
              <a:t>Нередко обморожение сопровождается общим переохлаждением организма и особенно часто затрагивает выступающие части тела, такие как ушные раковины, нос, недостаточно защищённые конечности, прежде всего пальцы рук и ног.</a:t>
            </a:r>
          </a:p>
        </p:txBody>
      </p:sp>
    </p:spTree>
    <p:extLst>
      <p:ext uri="{BB962C8B-B14F-4D97-AF65-F5344CB8AC3E}">
        <p14:creationId xmlns:p14="http://schemas.microsoft.com/office/powerpoint/2010/main" val="2004829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39644" y="1964328"/>
            <a:ext cx="61632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1.Ожоговые поражения</a:t>
            </a:r>
          </a:p>
        </p:txBody>
      </p:sp>
    </p:spTree>
    <p:extLst>
      <p:ext uri="{BB962C8B-B14F-4D97-AF65-F5344CB8AC3E}">
        <p14:creationId xmlns:p14="http://schemas.microsoft.com/office/powerpoint/2010/main" val="34303922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5509" y="483518"/>
            <a:ext cx="849694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1-я легкая степень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Признаки: кожа на пораженных участках бледнеет, после ее согревания появляется небольшой отек, имеющий багрово-красный оттенок, затем начинается шелушение.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Кожа восстанавливается в течение недели, не оставляя других следов.</a:t>
            </a:r>
          </a:p>
        </p:txBody>
      </p:sp>
    </p:spTree>
    <p:extLst>
      <p:ext uri="{BB962C8B-B14F-4D97-AF65-F5344CB8AC3E}">
        <p14:creationId xmlns:p14="http://schemas.microsoft.com/office/powerpoint/2010/main" val="30497376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обморожение признаки и первая помощь у детей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85"/>
          <a:stretch/>
        </p:blipFill>
        <p:spPr bwMode="auto">
          <a:xfrm>
            <a:off x="1475656" y="155658"/>
            <a:ext cx="5976664" cy="4834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92223"/>
            <a:ext cx="835292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2-я степень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Признаки: кроме покраснения, шелушения кожи, образуются волдыри, содержащие прозрачную жидкость.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При согревании человек испытывает болезненные ощущения, зуд.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На полное восстановление может уйти около 2 недель.</a:t>
            </a:r>
          </a:p>
        </p:txBody>
      </p:sp>
    </p:spTree>
    <p:extLst>
      <p:ext uri="{BB962C8B-B14F-4D97-AF65-F5344CB8AC3E}">
        <p14:creationId xmlns:p14="http://schemas.microsoft.com/office/powerpoint/2010/main" val="34916322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fs3.ppt4web.ru/images/135901/201674/640/img6.jpg"/>
          <p:cNvPicPr>
            <a:picLocks noChangeAspect="1" noChangeArrowheads="1"/>
          </p:cNvPicPr>
          <p:nvPr/>
        </p:nvPicPr>
        <p:blipFill>
          <a:blip r:embed="rId2" cstate="print"/>
          <a:srcRect l="12994" t="12251" r="12588" b="23175"/>
          <a:stretch>
            <a:fillRect/>
          </a:stretch>
        </p:blipFill>
        <p:spPr bwMode="auto">
          <a:xfrm>
            <a:off x="1115616" y="255947"/>
            <a:ext cx="7144775" cy="4649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025" y="483518"/>
            <a:ext cx="8533455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3-я степень.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Очень опасное обморожение.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Признаки: появление пузырей, с кровянистым наполнением, обморожение часто заканчивается некрозом.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Восстановление кожи длительное, порой занимает месяц и более, заканчивается образованием рубцов.</a:t>
            </a:r>
          </a:p>
        </p:txBody>
      </p:sp>
    </p:spTree>
    <p:extLst>
      <p:ext uri="{BB962C8B-B14F-4D97-AF65-F5344CB8AC3E}">
        <p14:creationId xmlns:p14="http://schemas.microsoft.com/office/powerpoint/2010/main" val="20339352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://images.myshared.ru/10/961175/slide_8.jpg"/>
          <p:cNvPicPr>
            <a:picLocks noChangeAspect="1" noChangeArrowheads="1"/>
          </p:cNvPicPr>
          <p:nvPr/>
        </p:nvPicPr>
        <p:blipFill>
          <a:blip r:embed="rId2" cstate="print"/>
          <a:srcRect l="9051" t="4200" r="38188" b="53250"/>
          <a:stretch>
            <a:fillRect/>
          </a:stretch>
        </p:blipFill>
        <p:spPr bwMode="auto">
          <a:xfrm>
            <a:off x="795129" y="339502"/>
            <a:ext cx="7381217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725091"/>
            <a:ext cx="856895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4-я степень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Обморожение поражает все слои мягких тканей, характеризуется ярко выраженным отеком, утратой чувствительности, часто заканчивается некрозом, омертвлением тканей.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По статистике обморожение 4-й степени - причина ампутация конечностей.</a:t>
            </a:r>
          </a:p>
        </p:txBody>
      </p:sp>
    </p:spTree>
    <p:extLst>
      <p:ext uri="{BB962C8B-B14F-4D97-AF65-F5344CB8AC3E}">
        <p14:creationId xmlns:p14="http://schemas.microsoft.com/office/powerpoint/2010/main" val="40194210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pt4web.ru/images/1469/47205/640/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62018"/>
            <a:ext cx="6408712" cy="48065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1" y="483518"/>
            <a:ext cx="879471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Первая помощь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зависит от степени тяжести обморожения, общего переохлаждения.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Надо по возможности отвести человека в теплое помещение и согреть конечности, вернуть нормальное кровообращение. Необходимо 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вызвать врача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– своевременная медицинская помощь при обморожении поможет предотвратить инфекцию.</a:t>
            </a:r>
          </a:p>
        </p:txBody>
      </p:sp>
    </p:spTree>
    <p:extLst>
      <p:ext uri="{BB962C8B-B14F-4D97-AF65-F5344CB8AC3E}">
        <p14:creationId xmlns:p14="http://schemas.microsoft.com/office/powerpoint/2010/main" val="4060518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83518"/>
            <a:ext cx="828092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Первая степень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обморожения -  согревание переохлажденных частей тела до покраснения.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Теплыми руками: выполняйте легкие массирующие движения, растирая кожу тканью или дыханием.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После этого на пораженную область надо наложить теплую повязку</a:t>
            </a:r>
          </a:p>
        </p:txBody>
      </p:sp>
    </p:spTree>
    <p:extLst>
      <p:ext uri="{BB962C8B-B14F-4D97-AF65-F5344CB8AC3E}">
        <p14:creationId xmlns:p14="http://schemas.microsoft.com/office/powerpoint/2010/main" val="4245224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7494"/>
            <a:ext cx="88569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rial"/>
              </a:rPr>
              <a:t>Ожог</a:t>
            </a:r>
            <a:r>
              <a:rPr lang="ru-RU" sz="3200" dirty="0">
                <a:solidFill>
                  <a:srgbClr val="333333"/>
                </a:solidFill>
                <a:latin typeface="Arial"/>
              </a:rPr>
              <a:t> – </a:t>
            </a:r>
            <a:r>
              <a:rPr lang="ru-RU" sz="3200" dirty="0">
                <a:latin typeface="Arial"/>
              </a:rPr>
              <a:t>это повреждение кожных покровов, слизистых оболочек, глубже лежащих тканей, которое вызывается воздействием высокой температуры, химических веществ, электричества или лучевой энергией.</a:t>
            </a:r>
            <a:endParaRPr lang="ru-RU" sz="3200" dirty="0">
              <a:solidFill>
                <a:srgbClr val="333333"/>
              </a:solidFill>
              <a:latin typeface="Arial"/>
            </a:endParaRPr>
          </a:p>
          <a:p>
            <a:endParaRPr lang="ru-RU" sz="2400" dirty="0">
              <a:latin typeface="Arial"/>
            </a:endParaRPr>
          </a:p>
          <a:p>
            <a:r>
              <a:rPr lang="ru-RU" sz="3200" i="1" dirty="0">
                <a:latin typeface="Arial"/>
              </a:rPr>
              <a:t>По количеству смертельных исходов </a:t>
            </a:r>
            <a:r>
              <a:rPr lang="ru-RU" sz="3200" b="1" i="1" dirty="0">
                <a:solidFill>
                  <a:srgbClr val="FF0000"/>
                </a:solidFill>
                <a:latin typeface="Arial"/>
              </a:rPr>
              <a:t>ожоги</a:t>
            </a:r>
            <a:r>
              <a:rPr lang="ru-RU" sz="3200" i="1" dirty="0">
                <a:latin typeface="Arial"/>
              </a:rPr>
              <a:t> уступают только травмам, полученным в автомобильных авариях. </a:t>
            </a:r>
          </a:p>
        </p:txBody>
      </p:sp>
    </p:spTree>
    <p:extLst>
      <p:ext uri="{BB962C8B-B14F-4D97-AF65-F5344CB8AC3E}">
        <p14:creationId xmlns:p14="http://schemas.microsoft.com/office/powerpoint/2010/main" val="3355442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0931" y="339502"/>
            <a:ext cx="87129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" pitchFamily="34" charset="0"/>
                <a:cs typeface="Arial" pitchFamily="34" charset="0"/>
              </a:rPr>
              <a:t>При 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обморожении 2-й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и 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выше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степенях запрещены быстрые согревания, растирания и массаж.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На кожу надо наложить теплую повязку из ваты и марли, а сверху обмотать полиэтиленовой пленкой.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Обмороженные конечности надо зафиксировать любыми подручными средствами, наложив сверху повязку. </a:t>
            </a:r>
          </a:p>
        </p:txBody>
      </p:sp>
    </p:spTree>
    <p:extLst>
      <p:ext uri="{BB962C8B-B14F-4D97-AF65-F5344CB8AC3E}">
        <p14:creationId xmlns:p14="http://schemas.microsoft.com/office/powerpoint/2010/main" val="28737358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55526"/>
            <a:ext cx="885698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" pitchFamily="34" charset="0"/>
                <a:cs typeface="Arial" pitchFamily="34" charset="0"/>
              </a:rPr>
              <a:t>Во время оказания первой помощи при обморожении любой степени пострадавшему надо дать горячее питье и пищу, а также 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аспирин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анальгин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и 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но-шпу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.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Достаточно эффективен способ отогревания в ванне с температурой воды около 25-27 градусов изначально, а постепенно ее надо поднимать до 35-37 градусов. </a:t>
            </a:r>
          </a:p>
        </p:txBody>
      </p:sp>
    </p:spTree>
    <p:extLst>
      <p:ext uri="{BB962C8B-B14F-4D97-AF65-F5344CB8AC3E}">
        <p14:creationId xmlns:p14="http://schemas.microsoft.com/office/powerpoint/2010/main" val="38372705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26742"/>
            <a:ext cx="881587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Нельзя делать при обморожении: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- производить слишком быстрое разогревание обмороженного участка горячей водой;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- при обморожениях 2-й и выше степенях растирать обмороженный участок руками или снегом.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Бережное растирание и массирующие движения возможно при обморожении первой степени.</a:t>
            </a:r>
          </a:p>
        </p:txBody>
      </p:sp>
    </p:spTree>
    <p:extLst>
      <p:ext uri="{BB962C8B-B14F-4D97-AF65-F5344CB8AC3E}">
        <p14:creationId xmlns:p14="http://schemas.microsoft.com/office/powerpoint/2010/main" val="26180301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331" y="1964328"/>
            <a:ext cx="82879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3. Поражение электрическим током</a:t>
            </a:r>
          </a:p>
        </p:txBody>
      </p:sp>
    </p:spTree>
    <p:extLst>
      <p:ext uri="{BB962C8B-B14F-4D97-AF65-F5344CB8AC3E}">
        <p14:creationId xmlns:p14="http://schemas.microsoft.com/office/powerpoint/2010/main" val="14541015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411510"/>
            <a:ext cx="878497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" pitchFamily="34" charset="0"/>
                <a:cs typeface="Arial" pitchFamily="34" charset="0"/>
              </a:rPr>
              <a:t>Тяжесть поражения 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электрическим током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напрямую зависит от продолжительности действия тока на организм.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Для этого необходимо отключить электроустановку специально предназначенными для этого устройствами (выключателями, рубильниками, снятием предохранителей).</a:t>
            </a:r>
          </a:p>
        </p:txBody>
      </p:sp>
    </p:spTree>
    <p:extLst>
      <p:ext uri="{BB962C8B-B14F-4D97-AF65-F5344CB8AC3E}">
        <p14:creationId xmlns:p14="http://schemas.microsoft.com/office/powerpoint/2010/main" val="35978022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67494"/>
            <a:ext cx="87129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" pitchFamily="34" charset="0"/>
                <a:cs typeface="Arial" pitchFamily="34" charset="0"/>
              </a:rPr>
              <a:t>Если возможность быстрого отключения отсутствует необходимо с помощью подручных средств создать условия для быстрого отключения участка электроустановки с потерпевшим.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Это могут быть </a:t>
            </a:r>
            <a:r>
              <a:rPr lang="ru-RU" sz="3200" dirty="0" err="1">
                <a:latin typeface="Arial" pitchFamily="34" charset="0"/>
                <a:cs typeface="Arial" pitchFamily="34" charset="0"/>
              </a:rPr>
              <a:t>набросы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на ВЛ, перебивание топором кабеля или электропроводки, снятие предохранителей сухой ветошью и т.п.</a:t>
            </a:r>
          </a:p>
        </p:txBody>
      </p:sp>
    </p:spTree>
    <p:extLst>
      <p:ext uri="{BB962C8B-B14F-4D97-AF65-F5344CB8AC3E}">
        <p14:creationId xmlns:p14="http://schemas.microsoft.com/office/powerpoint/2010/main" val="41172392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83518"/>
            <a:ext cx="849694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Виды поражения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электричеством: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3200" b="1" i="1" dirty="0">
                <a:latin typeface="Arial" pitchFamily="34" charset="0"/>
                <a:cs typeface="Arial" pitchFamily="34" charset="0"/>
              </a:rPr>
              <a:t>электрический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i="1" dirty="0">
                <a:latin typeface="Arial" pitchFamily="34" charset="0"/>
                <a:cs typeface="Arial" pitchFamily="34" charset="0"/>
              </a:rPr>
              <a:t>удар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(шок) – воздействие на весь организм, он не вызывает ожогов, а приводит к параличу дыхания и/или сердца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3200" b="1" i="1" dirty="0">
                <a:latin typeface="Arial" pitchFamily="34" charset="0"/>
                <a:cs typeface="Arial" pitchFamily="34" charset="0"/>
              </a:rPr>
              <a:t>электрическая травма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– поражение  внешних частей тела: электрические знаки, ожоги, металлизация кожи.</a:t>
            </a:r>
          </a:p>
        </p:txBody>
      </p:sp>
    </p:spTree>
    <p:extLst>
      <p:ext uri="{BB962C8B-B14F-4D97-AF65-F5344CB8AC3E}">
        <p14:creationId xmlns:p14="http://schemas.microsoft.com/office/powerpoint/2010/main" val="20336503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4224" y="267494"/>
            <a:ext cx="87822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Воздействие электротоков</a:t>
            </a:r>
            <a:endParaRPr lang="ru-RU" sz="2800" dirty="0">
              <a:latin typeface="Arial" pitchFamily="34" charset="0"/>
              <a:cs typeface="Arial" pitchFamily="34" charset="0"/>
            </a:endParaRPr>
          </a:p>
          <a:p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ru-RU" sz="2800" b="1" i="1" dirty="0">
                <a:latin typeface="Arial" pitchFamily="34" charset="0"/>
                <a:cs typeface="Arial" pitchFamily="34" charset="0"/>
              </a:rPr>
              <a:t>Тепловое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– вследствие сопротивления тканей организма электрическая энергия переходит в тепловую, вызывая электрические ожоги, тепловая энергия изменяет и разрушает ткани. </a:t>
            </a:r>
          </a:p>
          <a:p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ru-RU" sz="2800" b="1" i="1" dirty="0">
                <a:latin typeface="Arial" pitchFamily="34" charset="0"/>
                <a:cs typeface="Arial" pitchFamily="34" charset="0"/>
              </a:rPr>
              <a:t>Электрохимическое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— приводит к сгущению и склеиванию клеток крови, перемещению ионов и изменению заряда белковых молекул. </a:t>
            </a:r>
          </a:p>
          <a:p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2800" b="1" i="1" dirty="0">
                <a:latin typeface="Arial" pitchFamily="34" charset="0"/>
                <a:cs typeface="Arial" pitchFamily="34" charset="0"/>
              </a:rPr>
              <a:t>Биологическое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— нарушается работа мускулатуры сердца, нервной и других систем.</a:t>
            </a:r>
          </a:p>
        </p:txBody>
      </p:sp>
    </p:spTree>
    <p:extLst>
      <p:ext uri="{BB962C8B-B14F-4D97-AF65-F5344CB8AC3E}">
        <p14:creationId xmlns:p14="http://schemas.microsoft.com/office/powerpoint/2010/main" val="32596418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95486"/>
            <a:ext cx="9001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" pitchFamily="34" charset="0"/>
                <a:cs typeface="Arial" pitchFamily="34" charset="0"/>
              </a:rPr>
              <a:t>При оценке состояния необходимо обратить внимание на основные признаки: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сознание: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нормальное, нарушенное (заторможенное или возбужденное), отсутствует;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дыхание: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нормальное, нарушенное (хрипящее), отсутствует;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пульс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 (определяется на сонных артериях): нормальный (определяется хорошо), нарушенный, отсутствует.</a:t>
            </a:r>
          </a:p>
        </p:txBody>
      </p:sp>
    </p:spTree>
    <p:extLst>
      <p:ext uri="{BB962C8B-B14F-4D97-AF65-F5344CB8AC3E}">
        <p14:creationId xmlns:p14="http://schemas.microsoft.com/office/powerpoint/2010/main" val="12763117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109538"/>
            <a:ext cx="8934450" cy="492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0847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199139"/>
            <a:ext cx="3215047" cy="55399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3000" b="1" dirty="0">
                <a:latin typeface="Arial" pitchFamily="34" charset="0"/>
                <a:cs typeface="Arial" pitchFamily="34" charset="0"/>
              </a:rPr>
              <a:t>Тяжесть ожогов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79887" y="1535543"/>
            <a:ext cx="2646494" cy="5847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  Площадь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6900" y="1541365"/>
            <a:ext cx="2430281" cy="5847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Arial" pitchFamily="34" charset="0"/>
                <a:cs typeface="Arial" pitchFamily="34" charset="0"/>
              </a:rPr>
              <a:t>  Глубина   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2682041" y="761409"/>
            <a:ext cx="1641662" cy="68032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cxnSpLocks/>
          </p:cNvCxnSpPr>
          <p:nvPr/>
        </p:nvCxnSpPr>
        <p:spPr>
          <a:xfrm>
            <a:off x="4860032" y="761409"/>
            <a:ext cx="1548338" cy="71134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547664" y="2268036"/>
            <a:ext cx="180607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 степень</a:t>
            </a:r>
          </a:p>
          <a:p>
            <a:r>
              <a:rPr lang="ru-RU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 степень</a:t>
            </a:r>
          </a:p>
          <a:p>
            <a:r>
              <a:rPr lang="ru-RU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 степень</a:t>
            </a:r>
          </a:p>
          <a:p>
            <a:r>
              <a:rPr lang="ru-RU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 степень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79887" y="2441217"/>
            <a:ext cx="305801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Правило девяток</a:t>
            </a:r>
          </a:p>
          <a:p>
            <a:r>
              <a:rPr lang="ru-RU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Правило ладони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67544" y="3990254"/>
            <a:ext cx="84969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Чем больше площадь и глубже повреждение тканей, тем тяжелее течение ожоговой травмы.</a:t>
            </a:r>
          </a:p>
        </p:txBody>
      </p:sp>
    </p:spTree>
    <p:extLst>
      <p:ext uri="{BB962C8B-B14F-4D97-AF65-F5344CB8AC3E}">
        <p14:creationId xmlns:p14="http://schemas.microsoft.com/office/powerpoint/2010/main" val="32123954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54" r="2982"/>
          <a:stretch/>
        </p:blipFill>
        <p:spPr bwMode="auto">
          <a:xfrm>
            <a:off x="196909" y="128586"/>
            <a:ext cx="8941209" cy="4947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18344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9072" y="123478"/>
            <a:ext cx="891492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Первая помощь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1) Освободить пострадавшего от действия электрического тока 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2) Оценить состояние пострадавшего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3) Определить характер травмы создающую наибольшую угрозу для жизни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4) Провести необходимые мероприятия по спасению жизни пострадавшего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5) Поддержание жизненных функций пострадавшего до прибытия медперсонала</a:t>
            </a:r>
          </a:p>
        </p:txBody>
      </p:sp>
    </p:spTree>
    <p:extLst>
      <p:ext uri="{BB962C8B-B14F-4D97-AF65-F5344CB8AC3E}">
        <p14:creationId xmlns:p14="http://schemas.microsoft.com/office/powerpoint/2010/main" val="352902706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4954" y="123478"/>
            <a:ext cx="87849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Необходимо</a:t>
            </a:r>
            <a:r>
              <a:rPr lang="ru-RU" sz="3000" dirty="0">
                <a:latin typeface="Arial" pitchFamily="34" charset="0"/>
                <a:cs typeface="Arial" pitchFamily="34" charset="0"/>
              </a:rPr>
              <a:t>: уложить пострадавшего, чтобы его голова размещалась ниже ног, пораженные участки закрыть чистой тканью, согреть пострадавшего.</a:t>
            </a:r>
          </a:p>
          <a:p>
            <a:r>
              <a:rPr lang="ru-RU" sz="3000" dirty="0">
                <a:latin typeface="Arial" pitchFamily="34" charset="0"/>
                <a:cs typeface="Arial" pitchFamily="34" charset="0"/>
              </a:rPr>
              <a:t>Каково бы не было состояние пострадавшего, следует незамедлительно вызвать скорую или доставить человека в медицинское учреждение. Смерть от удара током может наступить и через несколько часов. </a:t>
            </a:r>
          </a:p>
          <a:p>
            <a:r>
              <a:rPr lang="ru-RU" sz="3000" dirty="0">
                <a:latin typeface="Arial" pitchFamily="34" charset="0"/>
                <a:cs typeface="Arial" pitchFamily="34" charset="0"/>
              </a:rPr>
              <a:t>Внешняя картина не отражает внутренних повреждений после удара электрическим током.</a:t>
            </a:r>
          </a:p>
        </p:txBody>
      </p:sp>
    </p:spTree>
    <p:extLst>
      <p:ext uri="{BB962C8B-B14F-4D97-AF65-F5344CB8AC3E}">
        <p14:creationId xmlns:p14="http://schemas.microsoft.com/office/powerpoint/2010/main" val="15899585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ожоги и обморожения. Первая помощ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2619" y="1844317"/>
            <a:ext cx="4176464" cy="313234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11760" y="1004713"/>
            <a:ext cx="45981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Спасибо за внимание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7BD2939-D4D4-4904-98D9-9E16670FFDE5}"/>
              </a:ext>
            </a:extLst>
          </p:cNvPr>
          <p:cNvSpPr txBox="1"/>
          <p:nvPr/>
        </p:nvSpPr>
        <p:spPr>
          <a:xfrm>
            <a:off x="251520" y="190457"/>
            <a:ext cx="8280920" cy="47625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Вопросы для самоподготовки по теме № 4.3: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Дать определение ОЖОГА, опасность ожогов.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Как оценивается тяжесть ожогов по глубине и площади?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Дать кратко характеристику каждой степени ожога.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Дать характеристику первой степени ожога.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Дать характеристику второй степени ожога.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Дать характеристику третьей степени ожога.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Как определяется площадь ожога правилом девяток и ладони.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Что такое ожоговая болезнь?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Что такое синдром эндогенной интоксикации?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10. Как оказать первую помощь при ожоговой травме?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11. Что категорически запрещается при ожогах?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19942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35A3E71-D9A7-441F-A87C-31D0182EF80E}"/>
              </a:ext>
            </a:extLst>
          </p:cNvPr>
          <p:cNvSpPr txBox="1"/>
          <p:nvPr/>
        </p:nvSpPr>
        <p:spPr>
          <a:xfrm>
            <a:off x="143508" y="339502"/>
            <a:ext cx="8856984" cy="4699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12. Дать определение обморожению или отморожению.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13. Дать определение первой степени обморожения.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14. Дать определение второй степени обморожения.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15. Дать определение третьей степени обморожения.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16. Дать определение четвёртой степени обморожения.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17. Оказание первой помощи при первой степени обморожения.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18. Оказание первой помощи при второй степени обморожения и выше.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19. Что нельзя делать при обморожении?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20. От чего зависит тяжесть поражения электрическим током?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21. Виды поражения электрическим током.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22. Какие виды воздействия оказывает электрический ток на организм человека.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23. При оценке пострадавшего на какие признаки надо обратить внимание? Коротко раскрыть каждый признак.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24. Первая помощь при электротравмах.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25. Что нужно сделать с пострадавшим от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электротравмы.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078278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67494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" pitchFamily="34" charset="0"/>
                <a:cs typeface="Arial" pitchFamily="34" charset="0"/>
              </a:rPr>
              <a:t>Различают четыре степени ожогов:</a:t>
            </a:r>
          </a:p>
          <a:p>
            <a:pPr>
              <a:buFontTx/>
              <a:buChar char="-"/>
            </a:pPr>
            <a:r>
              <a:rPr lang="ru-RU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 степень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: покраснение кожи;</a:t>
            </a:r>
          </a:p>
          <a:p>
            <a:pPr>
              <a:buFontTx/>
              <a:buChar char="-"/>
            </a:pPr>
            <a:r>
              <a:rPr lang="ru-RU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 степень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: образование пузырей;</a:t>
            </a:r>
          </a:p>
          <a:p>
            <a:pPr>
              <a:buFontTx/>
              <a:buChar char="-"/>
            </a:pPr>
            <a:r>
              <a:rPr lang="ru-RU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 степень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: обугливание всей толщи кожи;</a:t>
            </a:r>
          </a:p>
          <a:p>
            <a:pPr>
              <a:buFontTx/>
              <a:buChar char="-"/>
            </a:pPr>
            <a:r>
              <a:rPr lang="ru-RU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 степень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:</a:t>
            </a:r>
            <a:r>
              <a:rPr lang="ru-RU" sz="32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обугливание кожи и нижележащих тканей.</a:t>
            </a:r>
          </a:p>
          <a:p>
            <a:r>
              <a:rPr lang="ru-RU" sz="3200" i="1" dirty="0">
                <a:latin typeface="Arial" pitchFamily="34" charset="0"/>
                <a:cs typeface="Arial" pitchFamily="34" charset="0"/>
              </a:rPr>
              <a:t>Особые формы ожогов— </a:t>
            </a:r>
            <a:r>
              <a:rPr lang="ru-RU" sz="3200" b="1" i="1" dirty="0">
                <a:latin typeface="Arial" pitchFamily="34" charset="0"/>
                <a:cs typeface="Arial" pitchFamily="34" charset="0"/>
              </a:rPr>
              <a:t>лучевые ожоги </a:t>
            </a:r>
            <a:r>
              <a:rPr lang="ru-RU" sz="3200" i="1" dirty="0">
                <a:latin typeface="Arial" pitchFamily="34" charset="0"/>
                <a:cs typeface="Arial" pitchFamily="34" charset="0"/>
              </a:rPr>
              <a:t>(солнечные, рентгеновские  и др.), а также поражение </a:t>
            </a:r>
            <a:r>
              <a:rPr lang="ru-RU" sz="3200" b="1" i="1" dirty="0">
                <a:latin typeface="Arial" pitchFamily="34" charset="0"/>
                <a:cs typeface="Arial" pitchFamily="34" charset="0"/>
              </a:rPr>
              <a:t>электрическим током</a:t>
            </a:r>
            <a:r>
              <a:rPr lang="ru-RU" sz="3200" i="1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Ожог ки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5804648" cy="51435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156176" y="2643758"/>
            <a:ext cx="2670668" cy="4616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Ожог 2-й степени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56176" y="3363838"/>
            <a:ext cx="2670668" cy="4616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Ожог 1-й степени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56176" y="1851670"/>
            <a:ext cx="2670668" cy="4616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Ожог 3-й степени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56176" y="1059582"/>
            <a:ext cx="2670668" cy="4616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Ожог 4-й степени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H="1" flipV="1">
            <a:off x="2915816" y="3579862"/>
            <a:ext cx="3168352" cy="1480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 flipV="1">
            <a:off x="2915816" y="1131591"/>
            <a:ext cx="3168352" cy="14401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4355976" y="2859782"/>
            <a:ext cx="1728192" cy="43204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483768" y="2067694"/>
            <a:ext cx="3600400" cy="36004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upload.wikimedia.org/wikipedia/ru/c/c4/Burn_Degree_Diagram.rus.png"/>
          <p:cNvPicPr>
            <a:picLocks noChangeAspect="1" noChangeArrowheads="1"/>
          </p:cNvPicPr>
          <p:nvPr/>
        </p:nvPicPr>
        <p:blipFill rotWithShape="1">
          <a:blip r:embed="rId2" cstate="print"/>
          <a:srcRect t="4558" r="79350"/>
          <a:stretch/>
        </p:blipFill>
        <p:spPr bwMode="auto">
          <a:xfrm>
            <a:off x="218998" y="339502"/>
            <a:ext cx="3888432" cy="423956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11960" y="123478"/>
            <a:ext cx="4824536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b="1" i="1" dirty="0">
                <a:latin typeface="Arial" pitchFamily="34" charset="0"/>
                <a:cs typeface="Arial" pitchFamily="34" charset="0"/>
              </a:rPr>
              <a:t>Первая степень</a:t>
            </a:r>
            <a:r>
              <a:rPr lang="ru-RU" sz="2700" i="1" dirty="0">
                <a:latin typeface="Arial" pitchFamily="34" charset="0"/>
                <a:cs typeface="Arial" pitchFamily="34" charset="0"/>
              </a:rPr>
              <a:t>. </a:t>
            </a:r>
          </a:p>
          <a:p>
            <a:r>
              <a:rPr lang="ru-RU" sz="2700" dirty="0">
                <a:latin typeface="Arial" pitchFamily="34" charset="0"/>
                <a:cs typeface="Arial" pitchFamily="34" charset="0"/>
              </a:rPr>
              <a:t>Поражается верхний слой ороговевшего эпителия. Проявляется покраснением кожи, небольшим отёком и болью. </a:t>
            </a:r>
          </a:p>
          <a:p>
            <a:r>
              <a:rPr lang="ru-RU" sz="2700" dirty="0">
                <a:latin typeface="Arial" pitchFamily="34" charset="0"/>
                <a:cs typeface="Arial" pitchFamily="34" charset="0"/>
              </a:rPr>
              <a:t>Через 2—4 дня происходит выздоровление. </a:t>
            </a:r>
          </a:p>
          <a:p>
            <a:r>
              <a:rPr lang="ru-RU" sz="2700" dirty="0">
                <a:latin typeface="Arial" pitchFamily="34" charset="0"/>
                <a:cs typeface="Arial" pitchFamily="34" charset="0"/>
              </a:rPr>
              <a:t>Погибший эпителий </a:t>
            </a:r>
            <a:r>
              <a:rPr lang="ru-RU" sz="2700" dirty="0" err="1">
                <a:latin typeface="Arial" pitchFamily="34" charset="0"/>
                <a:cs typeface="Arial" pitchFamily="34" charset="0"/>
              </a:rPr>
              <a:t>слущивается</a:t>
            </a:r>
            <a:r>
              <a:rPr lang="ru-RU" sz="2700" dirty="0">
                <a:latin typeface="Arial" pitchFamily="34" charset="0"/>
                <a:cs typeface="Arial" pitchFamily="34" charset="0"/>
              </a:rPr>
              <a:t>, следов поражения не остаётся</a:t>
            </a:r>
          </a:p>
        </p:txBody>
      </p:sp>
    </p:spTree>
    <p:extLst>
      <p:ext uri="{BB962C8B-B14F-4D97-AF65-F5344CB8AC3E}">
        <p14:creationId xmlns:p14="http://schemas.microsoft.com/office/powerpoint/2010/main" val="3380867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upload.wikimedia.org/wikipedia/ru/c/c4/Burn_Degree_Diagram.rus.png"/>
          <p:cNvPicPr>
            <a:picLocks noChangeAspect="1" noChangeArrowheads="1"/>
          </p:cNvPicPr>
          <p:nvPr/>
        </p:nvPicPr>
        <p:blipFill rotWithShape="1">
          <a:blip r:embed="rId2" cstate="print"/>
          <a:srcRect l="33194" t="5670" r="46223" b="-2071"/>
          <a:stretch/>
        </p:blipFill>
        <p:spPr bwMode="auto">
          <a:xfrm>
            <a:off x="219404" y="620888"/>
            <a:ext cx="3344484" cy="367905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23928" y="336755"/>
            <a:ext cx="496855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b="1" i="1" dirty="0">
                <a:latin typeface="Arial" pitchFamily="34" charset="0"/>
                <a:cs typeface="Arial" pitchFamily="34" charset="0"/>
              </a:rPr>
              <a:t>Вторая степень</a:t>
            </a:r>
          </a:p>
          <a:p>
            <a:r>
              <a:rPr lang="ru-RU" sz="2700" dirty="0">
                <a:latin typeface="Arial" pitchFamily="34" charset="0"/>
                <a:cs typeface="Arial" pitchFamily="34" charset="0"/>
              </a:rPr>
              <a:t>Повреждается ороговевший эпителий до росткового слоя. Формируются небольшие пузыри с серозным содержимым. </a:t>
            </a:r>
          </a:p>
          <a:p>
            <a:r>
              <a:rPr lang="ru-RU" sz="2700" dirty="0">
                <a:latin typeface="Arial" pitchFamily="34" charset="0"/>
                <a:cs typeface="Arial" pitchFamily="34" charset="0"/>
              </a:rPr>
              <a:t>Полностью заживают за счёт регенерации из сохранившегося росткового слоя за 1—2 недели.</a:t>
            </a:r>
          </a:p>
        </p:txBody>
      </p:sp>
    </p:spTree>
    <p:extLst>
      <p:ext uri="{BB962C8B-B14F-4D97-AF65-F5344CB8AC3E}">
        <p14:creationId xmlns:p14="http://schemas.microsoft.com/office/powerpoint/2010/main" val="14915486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3888" y="110249"/>
            <a:ext cx="5472608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b="1" i="1" dirty="0">
                <a:latin typeface="Arial" pitchFamily="34" charset="0"/>
                <a:cs typeface="Arial" pitchFamily="34" charset="0"/>
              </a:rPr>
              <a:t>Третья А степень</a:t>
            </a:r>
            <a:r>
              <a:rPr lang="ru-RU" sz="2700" b="1" dirty="0">
                <a:latin typeface="Arial" pitchFamily="34" charset="0"/>
                <a:cs typeface="Arial" pitchFamily="34" charset="0"/>
              </a:rPr>
              <a:t>.</a:t>
            </a:r>
            <a:r>
              <a:rPr lang="ru-RU" sz="2700" dirty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2700" dirty="0">
                <a:latin typeface="Arial" pitchFamily="34" charset="0"/>
                <a:cs typeface="Arial" pitchFamily="34" charset="0"/>
              </a:rPr>
              <a:t>Сразу после ожога выглядит, как чёрный или коричневый струп.. </a:t>
            </a:r>
          </a:p>
          <a:p>
            <a:r>
              <a:rPr lang="ru-RU" sz="2700" dirty="0">
                <a:latin typeface="Arial" pitchFamily="34" charset="0"/>
                <a:cs typeface="Arial" pitchFamily="34" charset="0"/>
              </a:rPr>
              <a:t>Возможно самостоятельное восстановление поверхности кожи, если ожог не осложнится инфекцией и не произойдёт вторичного углубления раны.</a:t>
            </a:r>
          </a:p>
          <a:p>
            <a:r>
              <a:rPr lang="ru-RU" sz="2700" b="1" i="1" dirty="0">
                <a:latin typeface="Arial" pitchFamily="34" charset="0"/>
                <a:cs typeface="Arial" pitchFamily="34" charset="0"/>
              </a:rPr>
              <a:t>Третья Б степень</a:t>
            </a:r>
            <a:r>
              <a:rPr lang="ru-RU" sz="2700" b="1" dirty="0">
                <a:latin typeface="Arial" pitchFamily="34" charset="0"/>
                <a:cs typeface="Arial" pitchFamily="34" charset="0"/>
              </a:rPr>
              <a:t>. </a:t>
            </a:r>
          </a:p>
          <a:p>
            <a:r>
              <a:rPr lang="ru-RU" sz="2700" dirty="0">
                <a:latin typeface="Arial" pitchFamily="34" charset="0"/>
                <a:cs typeface="Arial" pitchFamily="34" charset="0"/>
              </a:rPr>
              <a:t>Тотальная гибель кожи до подкожно-жировой клетчатки.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" t="17486" r="35864"/>
          <a:stretch/>
        </p:blipFill>
        <p:spPr bwMode="auto">
          <a:xfrm>
            <a:off x="184655" y="771550"/>
            <a:ext cx="3379233" cy="3348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2124E694ECE46F41B3FFF6D49BF820D8" ma:contentTypeVersion="3" ma:contentTypeDescription="Создание документа." ma:contentTypeScope="" ma:versionID="deb7b86ff7c7ee76b14dfb872c823369">
  <xsd:schema xmlns:xsd="http://www.w3.org/2001/XMLSchema" xmlns:xs="http://www.w3.org/2001/XMLSchema" xmlns:p="http://schemas.microsoft.com/office/2006/metadata/properties" xmlns:ns2="55a62b8f-aeda-4104-bf08-b25aa1e1d7fb" targetNamespace="http://schemas.microsoft.com/office/2006/metadata/properties" ma:root="true" ma:fieldsID="75b90f2bfddbd036da93de5e97d7d42f" ns2:_="">
    <xsd:import namespace="55a62b8f-aeda-4104-bf08-b25aa1e1d7fb"/>
    <xsd:element name="properties">
      <xsd:complexType>
        <xsd:sequence>
          <xsd:element name="documentManagement">
            <xsd:complexType>
              <xsd:all>
                <xsd:element ref="ns2:ReferenceId" minOccurs="0"/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a62b8f-aeda-4104-bf08-b25aa1e1d7fb" elementFormDefault="qualified">
    <xsd:import namespace="http://schemas.microsoft.com/office/2006/documentManagement/types"/>
    <xsd:import namespace="http://schemas.microsoft.com/office/infopath/2007/PartnerControls"/>
    <xsd:element name="ReferenceId" ma:index="8" nillable="true" ma:displayName="ReferenceId" ma:indexed="true" ma:internalName="ReferenceId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02E68CB-0CD7-4A50-8A18-54F53A9BFD68}"/>
</file>

<file path=customXml/itemProps2.xml><?xml version="1.0" encoding="utf-8"?>
<ds:datastoreItem xmlns:ds="http://schemas.openxmlformats.org/officeDocument/2006/customXml" ds:itemID="{7C2CCC6C-DB7C-4DDD-A5F2-FEAB490F1A28}"/>
</file>

<file path=docProps/app.xml><?xml version="1.0" encoding="utf-8"?>
<Properties xmlns="http://schemas.openxmlformats.org/officeDocument/2006/extended-properties" xmlns:vt="http://schemas.openxmlformats.org/officeDocument/2006/docPropsVTypes">
  <TotalTime>10729</TotalTime>
  <Words>1632</Words>
  <Application>Microsoft Office PowerPoint</Application>
  <PresentationFormat>Экран (16:9)</PresentationFormat>
  <Paragraphs>160</Paragraphs>
  <Slides>45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Mega</dc:creator>
  <cp:lastModifiedBy>Сергей Александрович Федотов</cp:lastModifiedBy>
  <cp:revision>82</cp:revision>
  <dcterms:created xsi:type="dcterms:W3CDTF">2015-10-09T23:14:25Z</dcterms:created>
  <dcterms:modified xsi:type="dcterms:W3CDTF">2022-05-18T05:04:27Z</dcterms:modified>
</cp:coreProperties>
</file>