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6" r:id="rId2"/>
    <p:sldId id="385" r:id="rId3"/>
    <p:sldId id="281" r:id="rId4"/>
    <p:sldId id="284" r:id="rId5"/>
    <p:sldId id="382" r:id="rId6"/>
    <p:sldId id="409" r:id="rId7"/>
    <p:sldId id="410" r:id="rId8"/>
    <p:sldId id="383" r:id="rId9"/>
    <p:sldId id="293" r:id="rId10"/>
    <p:sldId id="291" r:id="rId11"/>
    <p:sldId id="408" r:id="rId12"/>
    <p:sldId id="386" r:id="rId13"/>
    <p:sldId id="298" r:id="rId14"/>
    <p:sldId id="299" r:id="rId15"/>
    <p:sldId id="387" r:id="rId16"/>
    <p:sldId id="388" r:id="rId17"/>
    <p:sldId id="264" r:id="rId18"/>
    <p:sldId id="263" r:id="rId19"/>
    <p:sldId id="389" r:id="rId20"/>
    <p:sldId id="265" r:id="rId21"/>
    <p:sldId id="303" r:id="rId22"/>
    <p:sldId id="392" r:id="rId23"/>
    <p:sldId id="267" r:id="rId24"/>
    <p:sldId id="393" r:id="rId25"/>
    <p:sldId id="390" r:id="rId26"/>
    <p:sldId id="391" r:id="rId27"/>
    <p:sldId id="394" r:id="rId28"/>
    <p:sldId id="395" r:id="rId29"/>
    <p:sldId id="397" r:id="rId30"/>
    <p:sldId id="398" r:id="rId31"/>
    <p:sldId id="396" r:id="rId32"/>
    <p:sldId id="401" r:id="rId33"/>
    <p:sldId id="399" r:id="rId34"/>
    <p:sldId id="402" r:id="rId35"/>
    <p:sldId id="268" r:id="rId36"/>
    <p:sldId id="400" r:id="rId37"/>
    <p:sldId id="271" r:id="rId38"/>
    <p:sldId id="316" r:id="rId39"/>
    <p:sldId id="272" r:id="rId40"/>
    <p:sldId id="404" r:id="rId41"/>
    <p:sldId id="405" r:id="rId42"/>
    <p:sldId id="406" r:id="rId43"/>
    <p:sldId id="319" r:id="rId44"/>
    <p:sldId id="326" r:id="rId45"/>
    <p:sldId id="328" r:id="rId46"/>
    <p:sldId id="329" r:id="rId47"/>
    <p:sldId id="307" r:id="rId48"/>
    <p:sldId id="330" r:id="rId49"/>
    <p:sldId id="305" r:id="rId50"/>
    <p:sldId id="341" r:id="rId51"/>
    <p:sldId id="342" r:id="rId52"/>
    <p:sldId id="407" r:id="rId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57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2C4DB8-0089-47CA-8AD9-4D2970C81C7C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08E823-0372-4D85-927A-1F3486DA8A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940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08E823-0372-4D85-927A-1F3486DA8ADD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801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4D65-F315-4A82-836C-AD43F56B7EC6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895EA-FF63-4FB6-90CE-0B42F9DE3B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50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4D65-F315-4A82-836C-AD43F56B7EC6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895EA-FF63-4FB6-90CE-0B42F9DE3B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711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4D65-F315-4A82-836C-AD43F56B7EC6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895EA-FF63-4FB6-90CE-0B42F9DE3B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659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4D65-F315-4A82-836C-AD43F56B7EC6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895EA-FF63-4FB6-90CE-0B42F9DE3B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897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4D65-F315-4A82-836C-AD43F56B7EC6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895EA-FF63-4FB6-90CE-0B42F9DE3B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846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4D65-F315-4A82-836C-AD43F56B7EC6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895EA-FF63-4FB6-90CE-0B42F9DE3B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697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4D65-F315-4A82-836C-AD43F56B7EC6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895EA-FF63-4FB6-90CE-0B42F9DE3B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528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4D65-F315-4A82-836C-AD43F56B7EC6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895EA-FF63-4FB6-90CE-0B42F9DE3B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810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4D65-F315-4A82-836C-AD43F56B7EC6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895EA-FF63-4FB6-90CE-0B42F9DE3B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93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4D65-F315-4A82-836C-AD43F56B7EC6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895EA-FF63-4FB6-90CE-0B42F9DE3B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423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4D65-F315-4A82-836C-AD43F56B7EC6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895EA-FF63-4FB6-90CE-0B42F9DE3B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002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4D65-F315-4A82-836C-AD43F56B7EC6}" type="datetimeFigureOut">
              <a:rPr lang="ru-RU" smtClean="0"/>
              <a:pPr/>
              <a:t>15.10.2023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895EA-FF63-4FB6-90CE-0B42F9DE3B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3220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time_continue=40&amp;v=zibqyyPad38&amp;feature=emb_logo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Бизнес планирование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Структура и примеры бизнес -планов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68372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600" b="1" dirty="0">
                <a:solidFill>
                  <a:schemeClr val="accent4"/>
                </a:solidFill>
              </a:rPr>
              <a:t>Факторы, определяющие выбор формы предпринимательства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dirty="0">
                <a:solidFill>
                  <a:schemeClr val="tx2"/>
                </a:solidFill>
              </a:rPr>
              <a:t>размер капитала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dirty="0">
                <a:solidFill>
                  <a:schemeClr val="tx2"/>
                </a:solidFill>
              </a:rPr>
              <a:t>степень готовности предпринимателя взять на себя ответственность за результаты своей деятельности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dirty="0">
                <a:solidFill>
                  <a:schemeClr val="tx2"/>
                </a:solidFill>
              </a:rPr>
              <a:t>масштабы предполагаемой деятельности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dirty="0">
                <a:solidFill>
                  <a:schemeClr val="tx2"/>
                </a:solidFill>
              </a:rPr>
              <a:t>виды деятельности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dirty="0">
                <a:solidFill>
                  <a:schemeClr val="tx2"/>
                </a:solidFill>
              </a:rPr>
              <a:t>отраслевая направленность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dirty="0">
                <a:solidFill>
                  <a:schemeClr val="tx2"/>
                </a:solidFill>
              </a:rPr>
              <a:t>общеэкономическая ситуация в стране или регионе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>
                <a:solidFill>
                  <a:schemeClr val="tx2"/>
                </a:solidFill>
              </a:rPr>
              <a:t>c</a:t>
            </a:r>
            <a:r>
              <a:rPr lang="ru-RU" sz="2800" dirty="0">
                <a:solidFill>
                  <a:schemeClr val="tx2"/>
                </a:solidFill>
              </a:rPr>
              <a:t>социальная и политическая ситуация</a:t>
            </a:r>
          </a:p>
        </p:txBody>
      </p:sp>
    </p:spTree>
    <p:extLst>
      <p:ext uri="{BB962C8B-B14F-4D97-AF65-F5344CB8AC3E}">
        <p14:creationId xmlns:p14="http://schemas.microsoft.com/office/powerpoint/2010/main" val="1355830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A23527-F412-4AD3-2F42-DF207D020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33114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/>
              <a:t>Единый реестр субъектов малого и среднего предпринимательства ( МСП)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D380D5-C33F-966B-70FC-B5D647718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10146"/>
            <a:ext cx="9036496" cy="5747246"/>
          </a:xfrm>
        </p:spPr>
        <p:txBody>
          <a:bodyPr>
            <a:normAutofit fontScale="25000" lnSpcReduction="20000"/>
          </a:bodyPr>
          <a:lstStyle/>
          <a:p>
            <a:pPr algn="l">
              <a:lnSpc>
                <a:spcPct val="170000"/>
              </a:lnSpc>
            </a:pPr>
            <a:r>
              <a:rPr lang="ru-RU" sz="56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Ведение единого реестра субъектов малого и среднего предпринимательства осуществляется Федеральной налоговой службой в соответствии со статьей 4.1 Федерального закона от 24 июля 2007 года № 209-ФЗ «О развитии малого и среднего предпринимательства в Российской Федерации».</a:t>
            </a:r>
          </a:p>
          <a:p>
            <a:pPr algn="l">
              <a:lnSpc>
                <a:spcPct val="170000"/>
              </a:lnSpc>
            </a:pPr>
            <a:r>
              <a:rPr lang="ru-RU" sz="56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Внесение сведений о юридических лицах и об индивидуальных предпринимателях, отвечающих условиям отнесения к субъектам малого и среднего предпринимательства, в единый реестр субъектов малого и среднего предпринимательства и исключение таких сведений из указанного реестра осуществляются Федеральной налоговой службой на основании:</a:t>
            </a:r>
          </a:p>
          <a:p>
            <a:pPr algn="l" fontAlgn="t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ru-RU" sz="56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сведений, содержащихся в Едином государственном реестре юридических лиц, Едином государственном реестре индивидуальных предпринимателей;</a:t>
            </a:r>
          </a:p>
          <a:p>
            <a:pPr algn="l" fontAlgn="t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ru-RU" sz="56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представленных в соответствии с законодательством Российской Федерации о налогах и сборах сведений о среднесписочной численности работников за предшествующий календарный год, сведений о доходе, полученном от осуществления предпринимательской деятельности за предшествующий календарный год, сведений, содержащихся в документах, связанных с применением специальных налоговых режимов в предшествующем календарном году;</a:t>
            </a:r>
          </a:p>
          <a:p>
            <a:pPr algn="l" fontAlgn="t">
              <a:lnSpc>
                <a:spcPct val="170000"/>
              </a:lnSpc>
              <a:buFont typeface="Arial" panose="020B0604020202020204" pitchFamily="34" charset="0"/>
              <a:buChar char="•"/>
            </a:pPr>
            <a:r>
              <a:rPr lang="ru-RU" sz="56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сведений, представленных биржами, Минобрнауки России, Фондом «Сколково», Минэкономразвития России, Минпромторгом России, держателями реестров акционеров акционерных обществ, аудиторскими организациями (поставщики).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61164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1A717B-6953-42D2-A108-B2A209617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Семинар 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09E0E48-79CB-43C7-AD18-4BCA529C51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Предпринимательская среда компании</a:t>
            </a:r>
          </a:p>
          <a:p>
            <a:r>
              <a:rPr lang="ru-RU" dirty="0"/>
              <a:t> 2. Роль  бизнес- планирования для  компании в условиях рынка  </a:t>
            </a:r>
          </a:p>
        </p:txBody>
      </p:sp>
    </p:spTree>
    <p:extLst>
      <p:ext uri="{BB962C8B-B14F-4D97-AF65-F5344CB8AC3E}">
        <p14:creationId xmlns:p14="http://schemas.microsoft.com/office/powerpoint/2010/main" val="38790782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altLang="ru-RU" dirty="0"/>
              <a:t>Предпринимательская среда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0825" y="1268413"/>
            <a:ext cx="8445500" cy="120015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4"/>
                </a:solidFill>
              </a:rPr>
              <a:t>Под предпринимательской средой (ПС) понимается наличие условий и факторов, воздействующих на предпринимательскую деятельность и требующих  принятия управленческих решений для их устранения или приспособления к ним.</a:t>
            </a:r>
          </a:p>
        </p:txBody>
      </p:sp>
      <p:sp>
        <p:nvSpPr>
          <p:cNvPr id="7172" name="Прямоугольник 2"/>
          <p:cNvSpPr>
            <a:spLocks noChangeArrowheads="1"/>
          </p:cNvSpPr>
          <p:nvPr/>
        </p:nvSpPr>
        <p:spPr bwMode="auto">
          <a:xfrm>
            <a:off x="358775" y="2633663"/>
            <a:ext cx="8677275" cy="4330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>
                <a:solidFill>
                  <a:schemeClr val="accent4"/>
                </a:solidFill>
              </a:rPr>
              <a:t>Внешняя предпринимательская среда фирмы ( макросреда) </a:t>
            </a:r>
          </a:p>
          <a:p>
            <a:pPr algn="just" eaLnBrk="1" fontAlgn="t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>
                <a:solidFill>
                  <a:schemeClr val="accent4"/>
                </a:solidFill>
              </a:rPr>
              <a:t>Экономическое положение в стране</a:t>
            </a:r>
            <a:endParaRPr lang="ru-RU" altLang="ru-RU" sz="1600" dirty="0">
              <a:solidFill>
                <a:schemeClr val="accent4"/>
              </a:solidFill>
            </a:endParaRPr>
          </a:p>
          <a:p>
            <a:pPr algn="just" eaLnBrk="1" fontAlgn="t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>
                <a:solidFill>
                  <a:schemeClr val="accent4"/>
                </a:solidFill>
              </a:rPr>
              <a:t>Политическая ситуация</a:t>
            </a:r>
            <a:endParaRPr lang="ru-RU" altLang="ru-RU" sz="1600" dirty="0">
              <a:solidFill>
                <a:schemeClr val="accent4"/>
              </a:solidFill>
            </a:endParaRPr>
          </a:p>
          <a:p>
            <a:pPr algn="just" eaLnBrk="1" fontAlgn="t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>
                <a:solidFill>
                  <a:schemeClr val="accent4"/>
                </a:solidFill>
              </a:rPr>
              <a:t>Правовая среда</a:t>
            </a:r>
            <a:endParaRPr lang="ru-RU" altLang="ru-RU" sz="1600" dirty="0">
              <a:solidFill>
                <a:schemeClr val="accent4"/>
              </a:solidFill>
            </a:endParaRPr>
          </a:p>
          <a:p>
            <a:pPr algn="just" eaLnBrk="1" fontAlgn="t" hangingPunct="1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>
                <a:solidFill>
                  <a:schemeClr val="accent4"/>
                </a:solidFill>
              </a:rPr>
              <a:t>Государственное регулирование и поддержка предпринима­тельства </a:t>
            </a:r>
            <a:endParaRPr lang="ru-RU" altLang="ru-RU" sz="1600" dirty="0">
              <a:solidFill>
                <a:schemeClr val="accent4"/>
              </a:solidFill>
            </a:endParaRPr>
          </a:p>
          <a:p>
            <a:pPr algn="just" eaLnBrk="1" fontAlgn="t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>
                <a:solidFill>
                  <a:schemeClr val="accent4"/>
                </a:solidFill>
              </a:rPr>
              <a:t>Социально-экономическая обстановка</a:t>
            </a:r>
            <a:endParaRPr lang="ru-RU" altLang="ru-RU" sz="1600" dirty="0">
              <a:solidFill>
                <a:schemeClr val="accent4"/>
              </a:solidFill>
            </a:endParaRPr>
          </a:p>
          <a:p>
            <a:pPr algn="just" eaLnBrk="1" fontAlgn="t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>
                <a:solidFill>
                  <a:schemeClr val="accent4"/>
                </a:solidFill>
              </a:rPr>
              <a:t>Культурная среда,</a:t>
            </a:r>
            <a:endParaRPr lang="ru-RU" altLang="ru-RU" sz="1600" dirty="0">
              <a:solidFill>
                <a:schemeClr val="accent4"/>
              </a:solidFill>
            </a:endParaRPr>
          </a:p>
          <a:p>
            <a:pPr algn="just" eaLnBrk="1" fontAlgn="t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>
                <a:solidFill>
                  <a:schemeClr val="accent4"/>
                </a:solidFill>
              </a:rPr>
              <a:t>Наличие ресурсов</a:t>
            </a:r>
            <a:endParaRPr lang="ru-RU" altLang="ru-RU" sz="1600" dirty="0">
              <a:solidFill>
                <a:schemeClr val="accent4"/>
              </a:solidFill>
            </a:endParaRPr>
          </a:p>
          <a:p>
            <a:pPr algn="just" eaLnBrk="1" fontAlgn="t" hangingPunct="1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>
                <a:solidFill>
                  <a:schemeClr val="accent4"/>
                </a:solidFill>
              </a:rPr>
              <a:t>Научно-техническая, технологическая среда</a:t>
            </a:r>
            <a:endParaRPr lang="ru-RU" altLang="ru-RU" sz="1600" dirty="0">
              <a:solidFill>
                <a:schemeClr val="accent4"/>
              </a:solidFill>
            </a:endParaRPr>
          </a:p>
          <a:p>
            <a:pPr algn="just" eaLnBrk="1" fontAlgn="t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>
                <a:solidFill>
                  <a:schemeClr val="accent4"/>
                </a:solidFill>
              </a:rPr>
              <a:t>Физическая среда</a:t>
            </a:r>
            <a:endParaRPr lang="ru-RU" altLang="ru-RU" sz="1600" dirty="0">
              <a:solidFill>
                <a:schemeClr val="accent4"/>
              </a:solidFill>
            </a:endParaRPr>
          </a:p>
          <a:p>
            <a:pPr algn="just" eaLnBrk="1" fontAlgn="t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>
                <a:solidFill>
                  <a:schemeClr val="accent4"/>
                </a:solidFill>
              </a:rPr>
              <a:t>Институционально-организационная среда</a:t>
            </a:r>
            <a:endParaRPr lang="ru-RU" altLang="ru-RU" sz="16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3351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143000"/>
          </a:xfrm>
          <a:solidFill>
            <a:schemeClr val="bg1"/>
          </a:solidFill>
        </p:spPr>
        <p:txBody>
          <a:bodyPr/>
          <a:lstStyle/>
          <a:p>
            <a:pPr eaLnBrk="1" hangingPunct="1">
              <a:defRPr/>
            </a:pPr>
            <a:r>
              <a:rPr lang="ru-RU" altLang="ru-RU" sz="3200" u="sng" dirty="0"/>
              <a:t>Предпринимательская среда  </a:t>
            </a:r>
            <a:endParaRPr lang="ru-RU" altLang="ru-RU" sz="3200" dirty="0"/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1543586"/>
              </p:ext>
            </p:extLst>
          </p:nvPr>
        </p:nvGraphicFramePr>
        <p:xfrm>
          <a:off x="107504" y="1337114"/>
          <a:ext cx="8712967" cy="481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6120720" imgH="9253080" progId="Word.Picture.8">
                  <p:embed/>
                </p:oleObj>
              </mc:Choice>
              <mc:Fallback>
                <p:oleObj name="Picture" r:id="rId2" imgW="6120720" imgH="9253080" progId="Word.Picture.8">
                  <p:embed/>
                  <p:pic>
                    <p:nvPicPr>
                      <p:cNvPr id="16388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 t="778" b="49802"/>
                      <a:stretch>
                        <a:fillRect/>
                      </a:stretch>
                    </p:blipFill>
                    <p:spPr bwMode="auto">
                      <a:xfrm>
                        <a:off x="107504" y="1337114"/>
                        <a:ext cx="8712967" cy="4811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5235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A73EE9-EC95-4101-B57D-A416194DB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Роль бизнес-планирования для компании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2E4214-0AB6-4669-ACA7-79BE6C2000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386" y="1556792"/>
            <a:ext cx="8229600" cy="13967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YS Text"/>
              </a:rPr>
              <a:t>В условиях рыночной экономики нелегко добиться стабильного успеха в бизнесе, если не планировать эффективно его развитие, не анализировать постоянно информацию о собственных перспективах и возможностях, о состоянии целевых рынков, положении на них конкурентов и т. д.</a:t>
            </a: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B7A3C3-FE86-41DC-AB0F-D123D0199C23}"/>
              </a:ext>
            </a:extLst>
          </p:cNvPr>
          <p:cNvSpPr txBox="1"/>
          <p:nvPr/>
        </p:nvSpPr>
        <p:spPr>
          <a:xfrm>
            <a:off x="588386" y="3092698"/>
            <a:ext cx="7967228" cy="20313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Бизнес-план—многоплановый управленческий инструмент.</a:t>
            </a:r>
          </a:p>
          <a:p>
            <a:r>
              <a:rPr lang="ru-RU" dirty="0"/>
              <a:t> Он предусматривает решение как стратегических, так и тактических задач, независимо от его функциональной ориентации, в том числе организационно-управленческую и финансово-экономическую оценку состояния предприятия; выявление потенциальных возможностей бизнеса, анализ сильных и слабых его сторон; формирование инвестиционных целей на планируемый</a:t>
            </a:r>
          </a:p>
          <a:p>
            <a:r>
              <a:rPr lang="ru-RU" dirty="0"/>
              <a:t>период.</a:t>
            </a:r>
          </a:p>
        </p:txBody>
      </p:sp>
    </p:spTree>
    <p:extLst>
      <p:ext uri="{BB962C8B-B14F-4D97-AF65-F5344CB8AC3E}">
        <p14:creationId xmlns:p14="http://schemas.microsoft.com/office/powerpoint/2010/main" val="11206632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9E7D44-D5E2-49DA-87E2-E005B4043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Виды бизнес- планов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B786ED-EA7D-48F3-BA2C-E14C06BB66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008" y="1110754"/>
            <a:ext cx="8677472" cy="5472608"/>
          </a:xfrm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l"/>
            <a:r>
              <a:rPr lang="ru-RU" sz="1600" b="0" i="0" dirty="0">
                <a:solidFill>
                  <a:srgbClr val="000000"/>
                </a:solidFill>
                <a:effectLst/>
                <a:latin typeface="YS Text"/>
              </a:rPr>
              <a:t> Полный бизнес-план инвестиционного проекта — изложение для потенциального партнера или инвестора результатов маркетингового исследования, обоснование стратегии освоения рынка, предполагаемых финансовых результатов.</a:t>
            </a:r>
          </a:p>
          <a:p>
            <a:pPr algn="l"/>
            <a:r>
              <a:rPr lang="ru-RU" sz="1600" b="0" i="0" dirty="0">
                <a:solidFill>
                  <a:srgbClr val="000000"/>
                </a:solidFill>
                <a:effectLst/>
                <a:latin typeface="YS Text"/>
              </a:rPr>
              <a:t> Концепт-бизнес-план коммерческой идеи или инвестиционного проекта —основа для переговоров с потенциальным инвестором или партнером для выяснения степени его заинтересованности или возможной вовлеченности в проект.</a:t>
            </a:r>
          </a:p>
          <a:p>
            <a:pPr algn="l"/>
            <a:r>
              <a:rPr lang="ru-RU" sz="1600" b="0" i="0" dirty="0">
                <a:solidFill>
                  <a:srgbClr val="000000"/>
                </a:solidFill>
                <a:effectLst/>
                <a:latin typeface="YS Text"/>
              </a:rPr>
              <a:t>Бизнес-план компании — изложение перспектив развития компании (группы) на предстоящий плановый период перед советом директоров или собранием акционеров с указанием основных бюджетных наметок и хозяйственных показателей для обоснования объемов инвестиций или других ресурсов.</a:t>
            </a:r>
          </a:p>
          <a:p>
            <a:pPr algn="l"/>
            <a:r>
              <a:rPr lang="ru-RU" sz="1600" b="0" i="0" dirty="0">
                <a:solidFill>
                  <a:srgbClr val="000000"/>
                </a:solidFill>
                <a:effectLst/>
                <a:latin typeface="YS Text"/>
              </a:rPr>
              <a:t>Бизнес-план структурного подразделения — изложение перед руководством компании плана хозяйственной (операционной) деятельности подразделения для обоснования объемов и степени приоритетности выделяемых ресурсов или величины прироста оставляемой в распоряжении подразделения прибыли.</a:t>
            </a:r>
          </a:p>
          <a:p>
            <a:pPr algn="l"/>
            <a:r>
              <a:rPr lang="ru-RU" sz="1600" b="0" i="0" dirty="0">
                <a:solidFill>
                  <a:srgbClr val="000000"/>
                </a:solidFill>
                <a:effectLst/>
                <a:latin typeface="YS Text"/>
              </a:rPr>
              <a:t>Бизнес-план как заявка на кредит для получения на коммерческой основе заемных средств от организации-кредитора.</a:t>
            </a:r>
          </a:p>
          <a:p>
            <a:r>
              <a:rPr lang="ru-RU" sz="1600" dirty="0"/>
              <a:t>Бизнес-план как заявка на грант для получения средств из государственного бюджета или благотворительных фондов для решения социально-политических проблем с обоснованием прямых и косвенных выгод для региона или общества от выделения средств или ресурсов под данный проект.</a:t>
            </a:r>
          </a:p>
        </p:txBody>
      </p:sp>
    </p:spTree>
    <p:extLst>
      <p:ext uri="{BB962C8B-B14F-4D97-AF65-F5344CB8AC3E}">
        <p14:creationId xmlns:p14="http://schemas.microsoft.com/office/powerpoint/2010/main" val="37094918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Порядок разработки бизнес плана малого предприятия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 w="3175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ru-RU" dirty="0"/>
              <a:t>Бизнес-план компании должен  содержать цели и планы, для которых устанавливаются временные рамки. </a:t>
            </a:r>
          </a:p>
          <a:p>
            <a:r>
              <a:rPr lang="ru-RU" dirty="0"/>
              <a:t>Задачи должны быть реально выполнимыми и в тоже время немного амбициозными.</a:t>
            </a:r>
          </a:p>
          <a:p>
            <a:r>
              <a:rPr lang="ru-RU" dirty="0"/>
              <a:t>Потенциальным инвесторам важно увидеть потенциал бизнеса и результаты деятельности компании, если она работает не первый год.</a:t>
            </a:r>
          </a:p>
          <a:p>
            <a:r>
              <a:rPr lang="ru-RU" dirty="0"/>
              <a:t>Чем больше намеченных целей реализовано, тем выше репутация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44899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highlight>
                  <a:srgbClr val="00FFFF"/>
                </a:highlight>
              </a:rPr>
              <a:t>Порядок разработки бизнес плана малого предприятия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>
                <a:highlight>
                  <a:srgbClr val="00FFFF"/>
                </a:highlight>
              </a:rPr>
              <a:t>В бизнес плане необходимо отработать следующие моменты:</a:t>
            </a:r>
          </a:p>
          <a:p>
            <a:r>
              <a:rPr lang="ru-RU" sz="2600" dirty="0">
                <a:highlight>
                  <a:srgbClr val="00FFFF"/>
                </a:highlight>
              </a:rPr>
              <a:t>для чего создается дело;</a:t>
            </a:r>
          </a:p>
          <a:p>
            <a:r>
              <a:rPr lang="ru-RU" sz="2600" dirty="0">
                <a:highlight>
                  <a:srgbClr val="00FFFF"/>
                </a:highlight>
              </a:rPr>
              <a:t>каков результат ожиданий;</a:t>
            </a:r>
          </a:p>
          <a:p>
            <a:r>
              <a:rPr lang="ru-RU" sz="2600" dirty="0">
                <a:highlight>
                  <a:srgbClr val="00FFFF"/>
                </a:highlight>
              </a:rPr>
              <a:t>управленческий потенциал;</a:t>
            </a:r>
          </a:p>
          <a:p>
            <a:r>
              <a:rPr lang="ru-RU" sz="2600" dirty="0">
                <a:highlight>
                  <a:srgbClr val="00FFFF"/>
                </a:highlight>
              </a:rPr>
              <a:t>гибкость модели;</a:t>
            </a:r>
          </a:p>
          <a:p>
            <a:r>
              <a:rPr lang="ru-RU" sz="2600" dirty="0">
                <a:highlight>
                  <a:srgbClr val="00FFFF"/>
                </a:highlight>
              </a:rPr>
              <a:t>подверженность внешним факторам;</a:t>
            </a:r>
          </a:p>
          <a:p>
            <a:r>
              <a:rPr lang="ru-RU" sz="2600" dirty="0">
                <a:highlight>
                  <a:srgbClr val="00FFFF"/>
                </a:highlight>
              </a:rPr>
              <a:t>финансовая устойчивость;</a:t>
            </a:r>
          </a:p>
          <a:p>
            <a:r>
              <a:rPr lang="ru-RU" sz="2600" dirty="0">
                <a:highlight>
                  <a:srgbClr val="00FFFF"/>
                </a:highlight>
              </a:rPr>
              <a:t>конкурентоспособность.</a:t>
            </a:r>
          </a:p>
          <a:p>
            <a:endParaRPr lang="ru-RU" dirty="0">
              <a:highlight>
                <a:srgbClr val="FFFF00"/>
              </a:highligh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43787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61EBEA-1164-4D98-9858-8C25345C3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Структура бизнес- плана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FCC6E5E-96F7-4F08-8178-B80AB66EAD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506916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Резюме  </a:t>
            </a:r>
            <a:endParaRPr lang="en-US" sz="1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1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Описание  предприятия</a:t>
            </a:r>
            <a:r>
              <a:rPr lang="ru-RU" sz="1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продукции (услуг) </a:t>
            </a:r>
            <a:b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Рыночные исследования и анализ сбыта </a:t>
            </a:r>
            <a:b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Производственный план </a:t>
            </a:r>
            <a:b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Организационный план (план менеджмента)</a:t>
            </a:r>
            <a:b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План маркетинга </a:t>
            </a:r>
            <a:b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Финансовый план </a:t>
            </a:r>
            <a:b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Анализ рисков </a:t>
            </a:r>
            <a:br>
              <a:rPr lang="ru-RU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4088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DE8987-63D4-42AD-87EB-D9498D2BB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Семинар 1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F0F02B-D6FF-45BA-A2C9-970944889A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Организационно- правовые формы предпринимательства в РФ</a:t>
            </a:r>
          </a:p>
          <a:p>
            <a:r>
              <a:rPr lang="ru-RU" dirty="0"/>
              <a:t> 2.   Малое предпринимательство- критерии и преимущества</a:t>
            </a:r>
          </a:p>
        </p:txBody>
      </p:sp>
    </p:spTree>
    <p:extLst>
      <p:ext uri="{BB962C8B-B14F-4D97-AF65-F5344CB8AC3E}">
        <p14:creationId xmlns:p14="http://schemas.microsoft.com/office/powerpoint/2010/main" val="15983550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0070C0"/>
                </a:solidFill>
              </a:rPr>
              <a:t>Пункт 1 .Резюме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Резюме является вводным пунктом, оно посвящается тем, кого компания желает заинтересовать с целью получения дополнительных средств на развитие.</a:t>
            </a:r>
          </a:p>
          <a:p>
            <a:endParaRPr lang="ru-RU" dirty="0"/>
          </a:p>
          <a:p>
            <a:r>
              <a:rPr lang="ru-RU" dirty="0"/>
              <a:t>Писать резюме рекомендуется после завершения работы над всем планом. Почему? Потому что по факту оно излагает краткое содержание намерений, описываемых подробно в каждом пункте. Основная роль резюме – заинтересовать и побудить к дальнейшему прочтению.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50061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В резюме важно отразить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00200"/>
            <a:ext cx="8445624" cy="4853136"/>
          </a:xfrm>
          <a:ln>
            <a:solidFill>
              <a:srgbClr val="FF0000"/>
            </a:solidFill>
          </a:ln>
        </p:spPr>
        <p:txBody>
          <a:bodyPr>
            <a:normAutofit fontScale="62500" lnSpcReduction="20000"/>
          </a:bodyPr>
          <a:lstStyle/>
          <a:p>
            <a:r>
              <a:rPr lang="ru-RU" sz="3000" dirty="0">
                <a:latin typeface="+mj-lt"/>
                <a:ea typeface="+mj-ea"/>
                <a:cs typeface="+mj-cs"/>
              </a:rPr>
              <a:t>Кратко изложить  содержание всего бизнес-плана. </a:t>
            </a:r>
          </a:p>
          <a:p>
            <a:r>
              <a:rPr lang="ru-RU" sz="3000" dirty="0">
                <a:latin typeface="+mj-lt"/>
                <a:ea typeface="+mj-ea"/>
                <a:cs typeface="+mj-cs"/>
              </a:rPr>
              <a:t>Отразить  цели и стратегию бизнеса. </a:t>
            </a:r>
          </a:p>
          <a:p>
            <a:r>
              <a:rPr lang="ru-RU" sz="3000" dirty="0">
                <a:latin typeface="+mj-lt"/>
                <a:ea typeface="+mj-ea"/>
                <a:cs typeface="+mj-cs"/>
              </a:rPr>
              <a:t>Подчеркнуть  уникальность продукта или услуги</a:t>
            </a:r>
          </a:p>
          <a:p>
            <a:r>
              <a:rPr lang="ru-RU" sz="3000" dirty="0">
                <a:latin typeface="+mj-lt"/>
                <a:ea typeface="+mj-ea"/>
                <a:cs typeface="+mj-cs"/>
              </a:rPr>
              <a:t>Охарактеризовать потенциала рынка, продукта и технологии, которые компания собирается освоить.</a:t>
            </a:r>
            <a:br>
              <a:rPr lang="ru-RU" sz="3000" dirty="0">
                <a:latin typeface="+mj-lt"/>
                <a:ea typeface="+mj-ea"/>
                <a:cs typeface="+mj-cs"/>
              </a:rPr>
            </a:br>
            <a:endParaRPr lang="ru-RU" sz="3000" dirty="0"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endParaRPr lang="ru-RU" sz="2800" dirty="0"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ru-RU" sz="2800" dirty="0">
                <a:latin typeface="+mj-lt"/>
                <a:ea typeface="+mj-ea"/>
                <a:cs typeface="+mj-cs"/>
              </a:rPr>
              <a:t>Резюме должно освещать в сжатой и убедительной форме ключевые точки бизнес-плана: финансовые потребности компании, потенциал рынка и возможности получения этой поддержки.</a:t>
            </a:r>
          </a:p>
          <a:p>
            <a:pPr marL="0" indent="0">
              <a:buNone/>
            </a:pPr>
            <a:endParaRPr lang="ru-RU" sz="2800" dirty="0"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ru-RU" sz="2800" dirty="0">
                <a:latin typeface="+mj-lt"/>
                <a:ea typeface="+mj-ea"/>
                <a:cs typeface="+mj-cs"/>
              </a:rPr>
              <a:t>Текст должен быть краткий и емкий, чтобы  убедить  кредиторов или инвесторов прочитать бизнес-план от начала до конца.</a:t>
            </a:r>
          </a:p>
          <a:p>
            <a:pPr marL="0" indent="0">
              <a:buNone/>
            </a:pPr>
            <a:endParaRPr lang="ru-RU" sz="2800" dirty="0"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ru-RU" sz="2800" dirty="0">
                <a:latin typeface="+mj-lt"/>
                <a:ea typeface="+mj-ea"/>
                <a:cs typeface="+mj-cs"/>
              </a:rPr>
              <a:t> Слишком детальное и объемное резюме не достигнет целей. Не будет также</a:t>
            </a:r>
          </a:p>
          <a:p>
            <a:pPr marL="0" indent="0">
              <a:buNone/>
            </a:pPr>
            <a:r>
              <a:rPr lang="ru-RU" sz="2800" dirty="0">
                <a:latin typeface="+mj-lt"/>
                <a:ea typeface="+mj-ea"/>
                <a:cs typeface="+mj-cs"/>
              </a:rPr>
              <a:t>эффективным слишком короткое резюме, в котором пропущены основные моменты.</a:t>
            </a:r>
          </a:p>
          <a:p>
            <a:pPr marL="0" indent="0">
              <a:buNone/>
            </a:pPr>
            <a:r>
              <a:rPr lang="ru-RU" sz="2800" dirty="0">
                <a:latin typeface="+mj-lt"/>
                <a:ea typeface="+mj-ea"/>
                <a:cs typeface="+mj-cs"/>
              </a:rPr>
              <a:t>Резюме включает от одной до четырех страниц текста </a:t>
            </a:r>
          </a:p>
          <a:p>
            <a:pPr marL="0" indent="0">
              <a:buNone/>
            </a:pPr>
            <a:endParaRPr lang="ru-RU" sz="26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30224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865403-CCDE-44C6-83C1-2F3887DC3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9"/>
          </a:xfrm>
        </p:spPr>
        <p:txBody>
          <a:bodyPr>
            <a:normAutofit fontScale="90000"/>
          </a:bodyPr>
          <a:lstStyle/>
          <a:p>
            <a:r>
              <a:rPr lang="ru-RU" dirty="0"/>
              <a:t>Структура резюме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1B919F-3938-4AA3-A8EB-71C79A4C54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836712"/>
            <a:ext cx="8928992" cy="6021288"/>
          </a:xfrm>
        </p:spPr>
        <p:txBody>
          <a:bodyPr>
            <a:normAutofit fontScale="32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ru-RU" sz="2600" b="1" i="0" dirty="0">
                <a:solidFill>
                  <a:srgbClr val="000000"/>
                </a:solidFill>
                <a:effectLst/>
                <a:latin typeface="TimesNewRomanPSMT-Regular"/>
              </a:rPr>
              <a:t>                                           </a:t>
            </a:r>
            <a:br>
              <a:rPr lang="ru-RU" sz="1800" b="1" i="0" dirty="0">
                <a:solidFill>
                  <a:srgbClr val="000000"/>
                </a:solidFill>
                <a:effectLst/>
                <a:latin typeface="TimesNewRomanPSMT-Regular"/>
              </a:rPr>
            </a:br>
            <a:r>
              <a:rPr lang="ru-RU" sz="2600" b="0" i="0" dirty="0">
                <a:solidFill>
                  <a:srgbClr val="000000"/>
                </a:solidFill>
                <a:effectLst/>
                <a:latin typeface="SFRM1200"/>
              </a:rPr>
              <a:t>• 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наименование проекта;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характеристику организации, обращающейся за предоставлением средств:</a:t>
            </a:r>
            <a:br>
              <a:rPr lang="ru-RU" sz="3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наименование проекта (например: «Организация компании, предоставляющей аутсорсинговые услуги по разработке ПО»);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организационно-правовая форма (например: общество с ограниченной ответственностью);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численность персонала;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почтовый адрес, телефон;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банковские реквизиты (в т. ч. рублевый, валютный, депозитный счета);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лицо, представляющее проект (фамилия, имя, отчество, квалификация, контакты).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описание проекта, где особо выделено, идет ли речь о начале работы «с нуля» или о расширении существующего дела;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краткие сведения о квалификации управленческого персонала, какими особенностями, применительно к настоящему проекту, обладает управленческий персонал, каковы доли участия управленческого персонала в капитале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предприятия;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описание ситуации на рынке (отечественном и зарубежном) и в отрасли;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преимущество продукции или услуг предприятия, собственные ресурсы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компании и ее текущее финансовое состояние;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долгосрочные и краткосрочные цели проекта, какого роста можно ожидать,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какие доходы предполагается получить, за какой период времени;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степень согласования проекта с федеральными, региональными и отраслевыми приоритетами;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потребность в инвестициях, предполагаемые источники финансирования,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как они будут возвращаться (погашаться);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наличие лицензий, сертификатов, разрешений и т. д.;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ключевые экономические показатели эффективности проекта;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 возможные риски и система страховок.</a:t>
            </a:r>
            <a:r>
              <a:rPr lang="ru-RU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ru-RU" sz="3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2525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rgbClr val="0070C0"/>
                </a:solidFill>
              </a:rPr>
              <a:t> </a:t>
            </a:r>
            <a:br>
              <a:rPr lang="ru-RU" sz="2800" dirty="0"/>
            </a:br>
            <a:r>
              <a:rPr lang="ru-RU" sz="2800" dirty="0">
                <a:solidFill>
                  <a:srgbClr val="00B0F0"/>
                </a:solidFill>
              </a:rPr>
              <a:t>Пункт 2.</a:t>
            </a:r>
            <a:br>
              <a:rPr lang="ru-RU" sz="2800" dirty="0">
                <a:solidFill>
                  <a:srgbClr val="00B0F0"/>
                </a:solidFill>
              </a:rPr>
            </a:br>
            <a:r>
              <a:rPr lang="ru-RU" sz="2800" dirty="0">
                <a:solidFill>
                  <a:srgbClr val="00B0F0"/>
                </a:solidFill>
              </a:rPr>
              <a:t> Описание предлагаемых работ и услуг.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/>
              <a:t>Пункт отвечает на вопросы: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    что ваша компания предлагает потребителям;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    описание перечня услуг (наименований товара);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  характеристика продукции</a:t>
            </a:r>
            <a:r>
              <a:rPr lang="ru-RU" dirty="0">
                <a:hlinkClick r:id="rId2" action="ppaction://hlinksldjump"/>
              </a:rPr>
              <a:t>( см след слайд) </a:t>
            </a:r>
            <a:endParaRPr lang="ru-RU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  целевая аудитория</a:t>
            </a:r>
            <a:r>
              <a:rPr lang="en-US" dirty="0"/>
              <a:t> (</a:t>
            </a:r>
            <a:r>
              <a:rPr lang="ru-RU" dirty="0"/>
              <a:t>ЦА), кто способен заинтересоваться данными услугами, работами, товарами;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  почему спектр услуг вызовет интерес у определенной категории людей;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  почему ЦА может заинтересоваться аналогичным предложением у других фирм и проч.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22545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A947CA-D76E-4B42-9AC8-A2328610C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>
                <a:solidFill>
                  <a:srgbClr val="00B0F0"/>
                </a:solidFill>
              </a:rPr>
              <a:t>Характеристика продукции:</a:t>
            </a:r>
            <a:br>
              <a:rPr lang="ru-RU" sz="3100" dirty="0">
                <a:solidFill>
                  <a:srgbClr val="00B0F0"/>
                </a:solidFill>
              </a:rPr>
            </a:br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39CE87-55C3-460E-B2D2-3F06E4170F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700" dirty="0"/>
              <a:t>назначение продукции (услуг), для каких целей она предназначена;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700" dirty="0"/>
              <a:t>стоимость в зависимости от объемов производства;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700" dirty="0"/>
              <a:t>технологичность;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700" dirty="0"/>
              <a:t>универсальность;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700" dirty="0"/>
              <a:t>соответствие продукции принятым стандартам;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700" dirty="0"/>
              <a:t>на какой стадии находится продукт в настоящее время (идея, рабочий проект, опытный образец, серийное производство и т. п.);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700" dirty="0"/>
              <a:t>требования к контролю качества;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700" dirty="0"/>
              <a:t>требования к подготовке пользователей;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700" dirty="0"/>
              <a:t> требования к гарантийному и послегарантийному обслуживанию;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700" dirty="0"/>
              <a:t>имеются ли возможности для дальнейшего развития продукта;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700" dirty="0"/>
              <a:t>патентно-лицензионная защита </a:t>
            </a:r>
            <a:br>
              <a:rPr lang="ru-RU" sz="2700" dirty="0"/>
            </a:br>
            <a:endParaRPr lang="ru-RU" sz="2700" dirty="0"/>
          </a:p>
        </p:txBody>
      </p:sp>
    </p:spTree>
    <p:extLst>
      <p:ext uri="{BB962C8B-B14F-4D97-AF65-F5344CB8AC3E}">
        <p14:creationId xmlns:p14="http://schemas.microsoft.com/office/powerpoint/2010/main" val="2773483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9D9EBF-8E1E-4F6D-AE06-7243FAA92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rgbClr val="00B0F0"/>
                </a:solidFill>
              </a:rPr>
              <a:t>Пункт 3. Рыночные исследования и анализ сбыта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21BCC8-AAD1-4240-972B-3EC437F911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900" dirty="0">
                <a:latin typeface="+mj-lt"/>
                <a:ea typeface="+mj-ea"/>
                <a:cs typeface="+mj-cs"/>
              </a:rPr>
              <a:t>Этот раздел должен продемонстрировать возможности фирмы на целевых рынках. </a:t>
            </a:r>
          </a:p>
          <a:p>
            <a:pPr marL="0" indent="0">
              <a:buNone/>
            </a:pPr>
            <a:endParaRPr lang="ru-RU" sz="1900" dirty="0">
              <a:latin typeface="+mj-lt"/>
              <a:ea typeface="+mj-ea"/>
              <a:cs typeface="+mj-cs"/>
            </a:endParaRPr>
          </a:p>
          <a:p>
            <a:pPr marL="0" indent="0" algn="ctr">
              <a:buNone/>
            </a:pPr>
            <a:r>
              <a:rPr lang="ru-RU" sz="1900" b="1" dirty="0">
                <a:latin typeface="+mj-lt"/>
                <a:ea typeface="+mj-ea"/>
                <a:cs typeface="+mj-cs"/>
              </a:rPr>
              <a:t>В этом разделе надо отразить </a:t>
            </a:r>
          </a:p>
          <a:p>
            <a:r>
              <a:rPr lang="ru-RU" sz="1900" dirty="0">
                <a:latin typeface="+mj-lt"/>
                <a:ea typeface="+mj-ea"/>
                <a:cs typeface="+mj-cs"/>
              </a:rPr>
              <a:t> Конкурентную  среду рынка, перечислить основных конкурентов </a:t>
            </a:r>
          </a:p>
          <a:p>
            <a:r>
              <a:rPr lang="ru-RU" sz="1900" dirty="0">
                <a:latin typeface="+mj-lt"/>
                <a:ea typeface="+mj-ea"/>
                <a:cs typeface="+mj-cs"/>
              </a:rPr>
              <a:t> Дать  информацию  о текущих продажах и состоянии рынка </a:t>
            </a:r>
          </a:p>
          <a:p>
            <a:r>
              <a:rPr lang="ru-RU" sz="1900" dirty="0">
                <a:latin typeface="+mj-lt"/>
                <a:ea typeface="+mj-ea"/>
                <a:cs typeface="+mj-cs"/>
              </a:rPr>
              <a:t>Показать , какую доля рынка занимает ваша компания</a:t>
            </a:r>
          </a:p>
          <a:p>
            <a:r>
              <a:rPr lang="ru-RU" sz="1900" dirty="0">
                <a:latin typeface="+mj-lt"/>
                <a:ea typeface="+mj-ea"/>
                <a:cs typeface="+mj-cs"/>
              </a:rPr>
              <a:t> Перечислить конкурентные преимущества компании </a:t>
            </a:r>
          </a:p>
          <a:p>
            <a:r>
              <a:rPr lang="ru-RU" sz="1900" dirty="0">
                <a:latin typeface="+mj-lt"/>
                <a:ea typeface="+mj-ea"/>
                <a:cs typeface="+mj-cs"/>
              </a:rPr>
              <a:t>  Перечислить недостатки  компании</a:t>
            </a:r>
          </a:p>
          <a:p>
            <a:r>
              <a:rPr lang="ru-RU" sz="1900" dirty="0">
                <a:latin typeface="+mj-lt"/>
                <a:ea typeface="+mj-ea"/>
                <a:cs typeface="+mj-cs"/>
              </a:rPr>
              <a:t> Отразить, какие рынки  компания может  охватить прямыми продажами, какие посредством дистрибьюторов, представителей и т. п</a:t>
            </a:r>
          </a:p>
        </p:txBody>
      </p:sp>
    </p:spTree>
    <p:extLst>
      <p:ext uri="{BB962C8B-B14F-4D97-AF65-F5344CB8AC3E}">
        <p14:creationId xmlns:p14="http://schemas.microsoft.com/office/powerpoint/2010/main" val="27311132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E018A3-2A12-41E2-AF30-F7E01B714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sz="3200" dirty="0">
                <a:solidFill>
                  <a:srgbClr val="00B0F0"/>
                </a:solidFill>
              </a:rPr>
              <a:t>Пункт 4. Производственный план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8192998-63D0-430E-82D9-7F7AB97A5E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276872"/>
            <a:ext cx="8445624" cy="33843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900" dirty="0">
                <a:latin typeface="+mj-lt"/>
                <a:ea typeface="+mj-ea"/>
                <a:cs typeface="+mj-cs"/>
              </a:rPr>
              <a:t>В этом разделе должны быть описаны </a:t>
            </a:r>
          </a:p>
          <a:p>
            <a:r>
              <a:rPr lang="ru-RU" sz="1700" dirty="0">
                <a:latin typeface="+mj-lt"/>
                <a:ea typeface="+mj-ea"/>
                <a:cs typeface="+mj-cs"/>
              </a:rPr>
              <a:t>все производственные процессы, которые будут иметь место в вашей компании </a:t>
            </a:r>
          </a:p>
          <a:p>
            <a:r>
              <a:rPr lang="ru-RU" sz="1700" dirty="0">
                <a:latin typeface="+mj-lt"/>
                <a:ea typeface="+mj-ea"/>
                <a:cs typeface="+mj-cs"/>
              </a:rPr>
              <a:t>все вопросы, связанные с помещениями, их расположением, </a:t>
            </a:r>
          </a:p>
          <a:p>
            <a:r>
              <a:rPr lang="ru-RU" sz="1700" dirty="0">
                <a:latin typeface="+mj-lt"/>
                <a:ea typeface="+mj-ea"/>
                <a:cs typeface="+mj-cs"/>
              </a:rPr>
              <a:t>необходимое   производственное оборудование</a:t>
            </a:r>
          </a:p>
          <a:p>
            <a:r>
              <a:rPr lang="ru-RU" sz="1700" dirty="0">
                <a:latin typeface="+mj-lt"/>
                <a:ea typeface="+mj-ea"/>
                <a:cs typeface="+mj-cs"/>
              </a:rPr>
              <a:t>структура  персонала , </a:t>
            </a:r>
          </a:p>
          <a:p>
            <a:r>
              <a:rPr lang="ru-RU" sz="1700" dirty="0">
                <a:latin typeface="+mj-lt"/>
                <a:ea typeface="+mj-ea"/>
                <a:cs typeface="+mj-cs"/>
              </a:rPr>
              <a:t>материальные ресурсы . </a:t>
            </a:r>
          </a:p>
          <a:p>
            <a:r>
              <a:rPr lang="ru-RU" sz="1700" dirty="0">
                <a:latin typeface="+mj-lt"/>
                <a:ea typeface="+mj-ea"/>
                <a:cs typeface="+mj-cs"/>
              </a:rPr>
              <a:t>привлечение  субподрядчиков </a:t>
            </a:r>
            <a:br>
              <a:rPr lang="ru-RU" sz="1700" dirty="0">
                <a:latin typeface="+mj-lt"/>
                <a:ea typeface="+mj-ea"/>
                <a:cs typeface="+mj-cs"/>
              </a:rPr>
            </a:br>
            <a:endParaRPr lang="ru-RU" sz="17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298123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F44CC9-7167-4BBC-A65E-51618BFD9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В производственном плане отразить: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4FD82A-41A5-4BEF-B0CD-B147910B92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853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SFRM1200"/>
              </a:rPr>
              <a:t>• </a:t>
            </a:r>
            <a:r>
              <a:rPr lang="ru-RU" sz="1800" dirty="0">
                <a:latin typeface="+mj-lt"/>
                <a:ea typeface="+mj-ea"/>
                <a:cs typeface="+mj-cs"/>
              </a:rPr>
              <a:t>обеспеченность сырьем, оборудованием, комплектующими, энергией;</a:t>
            </a:r>
            <a:br>
              <a:rPr lang="ru-RU" sz="1800" dirty="0">
                <a:latin typeface="+mj-lt"/>
                <a:ea typeface="+mj-ea"/>
                <a:cs typeface="+mj-cs"/>
              </a:rPr>
            </a:br>
            <a:r>
              <a:rPr lang="ru-RU" sz="1800" dirty="0">
                <a:latin typeface="+mj-lt"/>
                <a:ea typeface="+mj-ea"/>
                <a:cs typeface="+mj-cs"/>
              </a:rPr>
              <a:t>• потребность и условия приобретения технологического и прочего оборудования;</a:t>
            </a:r>
            <a:br>
              <a:rPr lang="ru-RU" sz="1800" dirty="0">
                <a:latin typeface="+mj-lt"/>
                <a:ea typeface="+mj-ea"/>
                <a:cs typeface="+mj-cs"/>
              </a:rPr>
            </a:br>
            <a:r>
              <a:rPr lang="ru-RU" sz="1800" dirty="0">
                <a:latin typeface="+mj-lt"/>
                <a:ea typeface="+mj-ea"/>
                <a:cs typeface="+mj-cs"/>
              </a:rPr>
              <a:t>• потребность в участках земли, зданиях и сооружениях, коммуникациях;</a:t>
            </a:r>
            <a:br>
              <a:rPr lang="ru-RU" sz="1800" dirty="0">
                <a:latin typeface="+mj-lt"/>
                <a:ea typeface="+mj-ea"/>
                <a:cs typeface="+mj-cs"/>
              </a:rPr>
            </a:br>
            <a:r>
              <a:rPr lang="ru-RU" sz="1800" dirty="0">
                <a:latin typeface="+mj-lt"/>
                <a:ea typeface="+mj-ea"/>
                <a:cs typeface="+mj-cs"/>
              </a:rPr>
              <a:t>• потребность и условия поставки сырья, материалов, комплектующих, производственных услуг, контроль качества;</a:t>
            </a:r>
            <a:br>
              <a:rPr lang="ru-RU" sz="1800" dirty="0">
                <a:latin typeface="+mj-lt"/>
                <a:ea typeface="+mj-ea"/>
                <a:cs typeface="+mj-cs"/>
              </a:rPr>
            </a:br>
            <a:r>
              <a:rPr lang="ru-RU" sz="1800" dirty="0">
                <a:latin typeface="+mj-lt"/>
                <a:ea typeface="+mj-ea"/>
                <a:cs typeface="+mj-cs"/>
              </a:rPr>
              <a:t>• требования к источникам энергии и их доступность;</a:t>
            </a:r>
            <a:br>
              <a:rPr lang="ru-RU" sz="1800" dirty="0">
                <a:latin typeface="+mj-lt"/>
                <a:ea typeface="+mj-ea"/>
                <a:cs typeface="+mj-cs"/>
              </a:rPr>
            </a:br>
            <a:r>
              <a:rPr lang="ru-RU" sz="1800" dirty="0">
                <a:latin typeface="+mj-lt"/>
                <a:ea typeface="+mj-ea"/>
                <a:cs typeface="+mj-cs"/>
              </a:rPr>
              <a:t>• требования к численности и уровню подготовки персонала;</a:t>
            </a:r>
            <a:br>
              <a:rPr lang="ru-RU" sz="1800" dirty="0">
                <a:latin typeface="+mj-lt"/>
                <a:ea typeface="+mj-ea"/>
                <a:cs typeface="+mj-cs"/>
              </a:rPr>
            </a:br>
            <a:r>
              <a:rPr lang="ru-RU" sz="1800" dirty="0">
                <a:latin typeface="+mj-lt"/>
                <a:ea typeface="+mj-ea"/>
                <a:cs typeface="+mj-cs"/>
              </a:rPr>
              <a:t>• </a:t>
            </a:r>
            <a:r>
              <a:rPr lang="ru-RU" sz="1800" dirty="0">
                <a:highlight>
                  <a:srgbClr val="FFFF00"/>
                </a:highlight>
                <a:latin typeface="+mj-lt"/>
                <a:ea typeface="+mj-ea"/>
                <a:cs typeface="+mj-cs"/>
              </a:rPr>
              <a:t>условия оплаты и стимулирования персонала;</a:t>
            </a:r>
            <a:br>
              <a:rPr lang="ru-RU" sz="1800" dirty="0">
                <a:highlight>
                  <a:srgbClr val="FFFF00"/>
                </a:highlight>
                <a:latin typeface="+mj-lt"/>
                <a:ea typeface="+mj-ea"/>
                <a:cs typeface="+mj-cs"/>
              </a:rPr>
            </a:br>
            <a:r>
              <a:rPr lang="ru-RU" sz="1800" dirty="0">
                <a:highlight>
                  <a:srgbClr val="FFFF00"/>
                </a:highlight>
                <a:latin typeface="+mj-lt"/>
                <a:ea typeface="+mj-ea"/>
                <a:cs typeface="+mj-cs"/>
              </a:rPr>
              <a:t>• общую смету затрат на открытие бизнеса (реализацию проекта расширения</a:t>
            </a:r>
            <a:br>
              <a:rPr lang="ru-RU" sz="1800" dirty="0">
                <a:highlight>
                  <a:srgbClr val="FFFF00"/>
                </a:highlight>
                <a:latin typeface="+mj-lt"/>
                <a:ea typeface="+mj-ea"/>
                <a:cs typeface="+mj-cs"/>
              </a:rPr>
            </a:br>
            <a:r>
              <a:rPr lang="ru-RU" sz="1800" dirty="0">
                <a:highlight>
                  <a:srgbClr val="FFFF00"/>
                </a:highlight>
                <a:latin typeface="+mj-lt"/>
                <a:ea typeface="+mj-ea"/>
                <a:cs typeface="+mj-cs"/>
              </a:rPr>
              <a:t>бизнеса);</a:t>
            </a:r>
            <a:br>
              <a:rPr lang="ru-RU" sz="1800" dirty="0">
                <a:highlight>
                  <a:srgbClr val="FFFF00"/>
                </a:highlight>
                <a:latin typeface="+mj-lt"/>
                <a:ea typeface="+mj-ea"/>
                <a:cs typeface="+mj-cs"/>
              </a:rPr>
            </a:br>
            <a:r>
              <a:rPr lang="ru-RU" sz="1800" dirty="0">
                <a:latin typeface="+mj-lt"/>
                <a:ea typeface="+mj-ea"/>
                <a:cs typeface="+mj-cs"/>
              </a:rPr>
              <a:t>• </a:t>
            </a:r>
            <a:r>
              <a:rPr lang="ru-RU" sz="1800" dirty="0">
                <a:highlight>
                  <a:srgbClr val="FFFF00"/>
                </a:highlight>
                <a:latin typeface="+mj-lt"/>
                <a:ea typeface="+mj-ea"/>
                <a:cs typeface="+mj-cs"/>
              </a:rPr>
              <a:t>калькуляцию себестоимости продукции (услуги). Калькуляцию следует рассчитать для товара-представителя или для товара (услуги), занимающего</a:t>
            </a:r>
            <a:br>
              <a:rPr lang="ru-RU" sz="1800" dirty="0">
                <a:highlight>
                  <a:srgbClr val="FFFF00"/>
                </a:highlight>
                <a:latin typeface="+mj-lt"/>
                <a:ea typeface="+mj-ea"/>
                <a:cs typeface="+mj-cs"/>
              </a:rPr>
            </a:br>
            <a:r>
              <a:rPr lang="ru-RU" sz="1800" dirty="0">
                <a:highlight>
                  <a:srgbClr val="FFFF00"/>
                </a:highlight>
                <a:latin typeface="+mj-lt"/>
                <a:ea typeface="+mj-ea"/>
                <a:cs typeface="+mj-cs"/>
              </a:rPr>
              <a:t>наибольший удельный вес в ассортиментной группе </a:t>
            </a:r>
            <a:br>
              <a:rPr lang="ru-RU" sz="1800" dirty="0">
                <a:highlight>
                  <a:srgbClr val="FFFF00"/>
                </a:highlight>
                <a:latin typeface="+mj-lt"/>
                <a:ea typeface="+mj-ea"/>
                <a:cs typeface="+mj-cs"/>
              </a:rPr>
            </a:br>
            <a:endParaRPr lang="ru-RU" sz="1800" dirty="0">
              <a:highlight>
                <a:srgbClr val="FFFF00"/>
              </a:highligh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428495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19DA8E-12D3-4DC7-9368-409849909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0384" y="116632"/>
            <a:ext cx="8003232" cy="634082"/>
          </a:xfrm>
        </p:spPr>
        <p:txBody>
          <a:bodyPr>
            <a:normAutofit/>
          </a:bodyPr>
          <a:lstStyle/>
          <a:p>
            <a:r>
              <a:rPr lang="ru-RU" sz="2400" dirty="0"/>
              <a:t>Примеры таблиц производственного плана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84EE5D3-135B-43D2-9B47-811E5E5801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677" t="22981" r="12413" b="42092"/>
          <a:stretch/>
        </p:blipFill>
        <p:spPr>
          <a:xfrm>
            <a:off x="1547664" y="1268760"/>
            <a:ext cx="6048672" cy="1580802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6F52840-165E-458B-A552-EC0313464D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226" t="22589" r="18500" b="8000"/>
          <a:stretch/>
        </p:blipFill>
        <p:spPr>
          <a:xfrm>
            <a:off x="1517645" y="3163329"/>
            <a:ext cx="6480720" cy="357016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9B1BF27-0819-465C-A67B-D5FEEA667504}"/>
              </a:ext>
            </a:extLst>
          </p:cNvPr>
          <p:cNvSpPr txBox="1"/>
          <p:nvPr/>
        </p:nvSpPr>
        <p:spPr>
          <a:xfrm>
            <a:off x="2123728" y="832140"/>
            <a:ext cx="50405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/>
              <a:t> </a:t>
            </a:r>
            <a:r>
              <a:rPr lang="ru-RU" sz="1800" dirty="0">
                <a:solidFill>
                  <a:schemeClr val="tx2"/>
                </a:solidFill>
              </a:rPr>
              <a:t>Расчет потребности в площадях 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1F002E-31CF-4CDD-87B0-E70E222F2F57}"/>
              </a:ext>
            </a:extLst>
          </p:cNvPr>
          <p:cNvSpPr txBox="1"/>
          <p:nvPr/>
        </p:nvSpPr>
        <p:spPr>
          <a:xfrm>
            <a:off x="2771800" y="2849562"/>
            <a:ext cx="50405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/>
              <a:t> </a:t>
            </a:r>
            <a:r>
              <a:rPr lang="ru-RU" sz="1800" dirty="0">
                <a:solidFill>
                  <a:schemeClr val="tx2"/>
                </a:solidFill>
              </a:rPr>
              <a:t>Расчет потребности в оборудовании 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5083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19DA8E-12D3-4DC7-9368-409849909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0384" y="116632"/>
            <a:ext cx="8003232" cy="634082"/>
          </a:xfrm>
        </p:spPr>
        <p:txBody>
          <a:bodyPr>
            <a:normAutofit/>
          </a:bodyPr>
          <a:lstStyle/>
          <a:p>
            <a:r>
              <a:rPr lang="ru-RU" sz="2400" dirty="0"/>
              <a:t>Примеры таблиц производственного плана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B1BF27-0819-465C-A67B-D5FEEA667504}"/>
              </a:ext>
            </a:extLst>
          </p:cNvPr>
          <p:cNvSpPr txBox="1"/>
          <p:nvPr/>
        </p:nvSpPr>
        <p:spPr>
          <a:xfrm>
            <a:off x="2411760" y="599444"/>
            <a:ext cx="50405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/>
              <a:t> </a:t>
            </a:r>
            <a:r>
              <a:rPr lang="ru-RU" sz="1800" dirty="0">
                <a:solidFill>
                  <a:schemeClr val="tx2"/>
                </a:solidFill>
              </a:rPr>
              <a:t>Расчет потребности в персонале  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4955D21-F1A4-401F-B660-9A13E29E67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288" t="20601" r="21650" b="19200"/>
          <a:stretch/>
        </p:blipFill>
        <p:spPr>
          <a:xfrm>
            <a:off x="683568" y="1186838"/>
            <a:ext cx="7344816" cy="36004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2BDC222-3ED7-4C01-9E88-F07FFD422E4A}"/>
              </a:ext>
            </a:extLst>
          </p:cNvPr>
          <p:cNvSpPr txBox="1"/>
          <p:nvPr/>
        </p:nvSpPr>
        <p:spPr>
          <a:xfrm>
            <a:off x="2646040" y="476341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0" i="0" dirty="0">
                <a:solidFill>
                  <a:srgbClr val="000000"/>
                </a:solidFill>
                <a:effectLst/>
                <a:latin typeface="TimesNewRomanPSMT-Regular"/>
              </a:rPr>
              <a:t>Смета затрат на открытие бизнеса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3557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Материальная основа и организационные  формы  бизнеса 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Основу бизнеса составляет частная собственность, </a:t>
            </a:r>
          </a:p>
          <a:p>
            <a:r>
              <a:rPr lang="ru-RU" dirty="0"/>
              <a:t> В зависимости от видов   частной собственности  выделяют и основные организационно- правовые  формы бизнеса.</a:t>
            </a:r>
          </a:p>
        </p:txBody>
      </p:sp>
    </p:spTree>
    <p:extLst>
      <p:ext uri="{BB962C8B-B14F-4D97-AF65-F5344CB8AC3E}">
        <p14:creationId xmlns:p14="http://schemas.microsoft.com/office/powerpoint/2010/main" val="855349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B3F5FA-329C-4393-A6BA-03C461D3D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sz="2400" dirty="0"/>
              <a:t>Смета затрат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84555CB-E5ED-40E6-945C-24744884D4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6732" t="11769" r="20467" b="42092"/>
          <a:stretch/>
        </p:blipFill>
        <p:spPr>
          <a:xfrm>
            <a:off x="539552" y="1417638"/>
            <a:ext cx="8147247" cy="3955578"/>
          </a:xfrm>
        </p:spPr>
      </p:pic>
    </p:spTree>
    <p:extLst>
      <p:ext uri="{BB962C8B-B14F-4D97-AF65-F5344CB8AC3E}">
        <p14:creationId xmlns:p14="http://schemas.microsoft.com/office/powerpoint/2010/main" val="18788404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EBAB7C-FBF8-4617-99D4-3364BB369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solidFill>
                  <a:srgbClr val="00B0F0"/>
                </a:solidFill>
              </a:rPr>
              <a:t>Пункт 5 Организационный план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B8A9E7-AC40-4526-A6B5-D9D1BB403F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496944" cy="334096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400" dirty="0">
                <a:latin typeface="+mj-lt"/>
                <a:ea typeface="+mj-ea"/>
                <a:cs typeface="+mj-cs"/>
              </a:rPr>
              <a:t>             В этом разделе бизнес-плана должны быть освещены: </a:t>
            </a:r>
            <a:br>
              <a:rPr lang="ru-RU" sz="2400" dirty="0">
                <a:latin typeface="+mj-lt"/>
                <a:ea typeface="+mj-ea"/>
                <a:cs typeface="+mj-cs"/>
              </a:rPr>
            </a:br>
            <a:endParaRPr lang="ru-RU" sz="2400" dirty="0">
              <a:latin typeface="+mj-lt"/>
              <a:ea typeface="+mj-ea"/>
              <a:cs typeface="+mj-cs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2600" dirty="0">
                <a:latin typeface="+mj-lt"/>
                <a:ea typeface="+mj-ea"/>
                <a:cs typeface="+mj-cs"/>
              </a:rPr>
              <a:t>• кадровая политика и штатное расписание на первый год</a:t>
            </a:r>
            <a:br>
              <a:rPr lang="ru-RU" sz="2600" dirty="0">
                <a:latin typeface="+mj-lt"/>
                <a:ea typeface="+mj-ea"/>
                <a:cs typeface="+mj-cs"/>
              </a:rPr>
            </a:br>
            <a:r>
              <a:rPr lang="ru-RU" sz="2600" dirty="0">
                <a:latin typeface="+mj-lt"/>
                <a:ea typeface="+mj-ea"/>
                <a:cs typeface="+mj-cs"/>
              </a:rPr>
              <a:t>деятельности;</a:t>
            </a:r>
            <a:br>
              <a:rPr lang="ru-RU" sz="2600" dirty="0">
                <a:latin typeface="+mj-lt"/>
                <a:ea typeface="+mj-ea"/>
                <a:cs typeface="+mj-cs"/>
              </a:rPr>
            </a:br>
            <a:r>
              <a:rPr lang="ru-RU" sz="2600" dirty="0">
                <a:latin typeface="+mj-lt"/>
                <a:ea typeface="+mj-ea"/>
                <a:cs typeface="+mj-cs"/>
              </a:rPr>
              <a:t>• организационная структура создаваемой для реализации</a:t>
            </a:r>
            <a:br>
              <a:rPr lang="ru-RU" sz="2600" dirty="0">
                <a:latin typeface="+mj-lt"/>
                <a:ea typeface="+mj-ea"/>
                <a:cs typeface="+mj-cs"/>
              </a:rPr>
            </a:br>
            <a:r>
              <a:rPr lang="ru-RU" sz="2600" dirty="0">
                <a:latin typeface="+mj-lt"/>
                <a:ea typeface="+mj-ea"/>
                <a:cs typeface="+mj-cs"/>
              </a:rPr>
              <a:t>проекта компании;</a:t>
            </a:r>
            <a:br>
              <a:rPr lang="ru-RU" sz="2600" dirty="0">
                <a:latin typeface="+mj-lt"/>
                <a:ea typeface="+mj-ea"/>
                <a:cs typeface="+mj-cs"/>
              </a:rPr>
            </a:br>
            <a:r>
              <a:rPr lang="ru-RU" sz="2600" dirty="0">
                <a:latin typeface="+mj-lt"/>
                <a:ea typeface="+mj-ea"/>
                <a:cs typeface="+mj-cs"/>
              </a:rPr>
              <a:t>• распределение обязанностей и ответственности персонала </a:t>
            </a:r>
            <a:br>
              <a:rPr lang="ru-RU" sz="2600" dirty="0">
                <a:latin typeface="+mj-lt"/>
                <a:ea typeface="+mj-ea"/>
                <a:cs typeface="+mj-cs"/>
              </a:rPr>
            </a:br>
            <a:endParaRPr lang="ru-RU" sz="26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252325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/>
              <a:t>Организационно-штатная структура организации</a:t>
            </a:r>
            <a:br>
              <a:rPr lang="ru-RU" dirty="0"/>
            </a:b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Любая организационно-штатная структура служит отражением действующих на предприятии принципов управления персоналом, модели взаимоотношений между руководящим звеном и сотрудниками, тактики распределения между ними обязанностей и компетенции. </a:t>
            </a:r>
          </a:p>
          <a:p>
            <a:endParaRPr lang="ru-RU" dirty="0"/>
          </a:p>
          <a:p>
            <a:r>
              <a:rPr lang="ru-RU" dirty="0"/>
              <a:t> Отражает   особенности  иерархической системы управления  компаниями ,  обладающими  многоуровневой цепочкой подчиненности.</a:t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11674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89613F-D4E0-45E8-B173-6C63C6FD4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sz="2400" dirty="0"/>
              <a:t>Примеры таблиц организационного плана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319386E-C060-4CD5-8788-A7E083A2EF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151" t="14951" r="16888" b="19818"/>
          <a:stretch/>
        </p:blipFill>
        <p:spPr>
          <a:xfrm>
            <a:off x="269268" y="1614794"/>
            <a:ext cx="4824536" cy="2952328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308E087-7008-409E-86C6-286DECFF49EA}"/>
              </a:ext>
            </a:extLst>
          </p:cNvPr>
          <p:cNvSpPr txBox="1"/>
          <p:nvPr/>
        </p:nvSpPr>
        <p:spPr>
          <a:xfrm>
            <a:off x="539552" y="1218982"/>
            <a:ext cx="45542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tx2"/>
                </a:solidFill>
              </a:rPr>
              <a:t>Пример - Штатное расписание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F01C7C6-6D19-4E46-AF87-B352FAAD6F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100" t="8633" r="23226" b="72400"/>
          <a:stretch/>
        </p:blipFill>
        <p:spPr>
          <a:xfrm>
            <a:off x="3619733" y="4869160"/>
            <a:ext cx="4176464" cy="97561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492EE5F-907C-452D-B1F8-E082702096D1}"/>
              </a:ext>
            </a:extLst>
          </p:cNvPr>
          <p:cNvSpPr txBox="1"/>
          <p:nvPr/>
        </p:nvSpPr>
        <p:spPr>
          <a:xfrm>
            <a:off x="3347864" y="5962145"/>
            <a:ext cx="45542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tx2"/>
                </a:solidFill>
              </a:rPr>
              <a:t>Пример </a:t>
            </a:r>
            <a:r>
              <a:rPr lang="ru-RU" dirty="0" err="1">
                <a:solidFill>
                  <a:schemeClr val="tx2"/>
                </a:solidFill>
              </a:rPr>
              <a:t>оргструктуры</a:t>
            </a:r>
            <a:r>
              <a:rPr lang="ru-RU" dirty="0">
                <a:solidFill>
                  <a:schemeClr val="tx2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559876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hlinkClick r:id="" action="ppaction://noaction"/>
              </a:rPr>
              <a:t>Образец оформления штатного расписания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308" t="11137" r="15214" b="6130"/>
          <a:stretch/>
        </p:blipFill>
        <p:spPr>
          <a:xfrm>
            <a:off x="755576" y="1628800"/>
            <a:ext cx="8136904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6414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rgbClr val="0070C0"/>
                </a:solidFill>
              </a:rPr>
              <a:t>Пункт 5 (маркетинговый план)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>
            <a:normAutofit/>
          </a:bodyPr>
          <a:lstStyle/>
          <a:p>
            <a:r>
              <a:rPr lang="ru-RU" sz="2800" dirty="0"/>
              <a:t>Маркетинговый план служит инструментом, определяющим место сбыта. Что подлежит продаже, где, как, почему именно там; как заинтересовать, как продать, где искать своего потребителя.</a:t>
            </a:r>
          </a:p>
          <a:p>
            <a:r>
              <a:rPr lang="ru-RU" sz="2800" dirty="0"/>
              <a:t> Анализ рынка на основании маркетингового исследования с целью выяснения востребованности продукта бизнеса, возможность потенциальных клиентов оплачивать услуги, работы, товары, ценовой диапазон интересов.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953622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871115-AE46-487D-8353-2B677DC2B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 плане маркетинга  отразить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B966786-C311-4A38-8E42-C43F6F6190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1800" b="0" i="0" dirty="0">
              <a:solidFill>
                <a:srgbClr val="000000"/>
              </a:solidFill>
              <a:effectLst/>
              <a:latin typeface="SFRM120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SFRM1200"/>
              </a:rPr>
              <a:t>• </a:t>
            </a:r>
            <a:r>
              <a:rPr lang="ru-RU" sz="1900" dirty="0">
                <a:latin typeface="+mj-lt"/>
                <a:ea typeface="+mj-ea"/>
                <a:cs typeface="+mj-cs"/>
              </a:rPr>
              <a:t>ценообразование на продукцию (услуги);</a:t>
            </a:r>
            <a:br>
              <a:rPr lang="ru-RU" sz="1900" dirty="0">
                <a:latin typeface="+mj-lt"/>
                <a:ea typeface="+mj-ea"/>
                <a:cs typeface="+mj-cs"/>
              </a:rPr>
            </a:br>
            <a:r>
              <a:rPr lang="ru-RU" sz="1900" dirty="0">
                <a:latin typeface="+mj-lt"/>
                <a:ea typeface="+mj-ea"/>
                <a:cs typeface="+mj-cs"/>
              </a:rPr>
              <a:t>• сервисное и гарантийное обслуживание;</a:t>
            </a:r>
            <a:br>
              <a:rPr lang="ru-RU" sz="1900" dirty="0">
                <a:latin typeface="+mj-lt"/>
                <a:ea typeface="+mj-ea"/>
                <a:cs typeface="+mj-cs"/>
              </a:rPr>
            </a:br>
            <a:r>
              <a:rPr lang="ru-RU" sz="1900" dirty="0">
                <a:latin typeface="+mj-lt"/>
                <a:ea typeface="+mj-ea"/>
                <a:cs typeface="+mj-cs"/>
              </a:rPr>
              <a:t>• схемы реализации продукции;</a:t>
            </a:r>
            <a:br>
              <a:rPr lang="ru-RU" sz="1900" dirty="0">
                <a:latin typeface="+mj-lt"/>
                <a:ea typeface="+mj-ea"/>
                <a:cs typeface="+mj-cs"/>
              </a:rPr>
            </a:br>
            <a:r>
              <a:rPr lang="ru-RU" sz="1900" dirty="0">
                <a:latin typeface="+mj-lt"/>
                <a:ea typeface="+mj-ea"/>
                <a:cs typeface="+mj-cs"/>
              </a:rPr>
              <a:t>• размеры скидок;</a:t>
            </a:r>
            <a:br>
              <a:rPr lang="ru-RU" sz="1900" dirty="0">
                <a:latin typeface="+mj-lt"/>
                <a:ea typeface="+mj-ea"/>
                <a:cs typeface="+mj-cs"/>
              </a:rPr>
            </a:br>
            <a:r>
              <a:rPr lang="ru-RU" sz="1900" dirty="0">
                <a:latin typeface="+mj-lt"/>
                <a:ea typeface="+mj-ea"/>
                <a:cs typeface="+mj-cs"/>
              </a:rPr>
              <a:t>• рекламную стратегию (средства рекламы, рекламный бюджет);</a:t>
            </a:r>
            <a:br>
              <a:rPr lang="ru-RU" sz="1900" dirty="0">
                <a:latin typeface="+mj-lt"/>
                <a:ea typeface="+mj-ea"/>
                <a:cs typeface="+mj-cs"/>
              </a:rPr>
            </a:br>
            <a:r>
              <a:rPr lang="ru-RU" sz="1900" dirty="0">
                <a:latin typeface="+mj-lt"/>
                <a:ea typeface="+mj-ea"/>
                <a:cs typeface="+mj-cs"/>
              </a:rPr>
              <a:t>• рекламный бюджет;</a:t>
            </a:r>
            <a:br>
              <a:rPr lang="ru-RU" sz="1900" dirty="0">
                <a:latin typeface="+mj-lt"/>
                <a:ea typeface="+mj-ea"/>
                <a:cs typeface="+mj-cs"/>
              </a:rPr>
            </a:br>
            <a:r>
              <a:rPr lang="ru-RU" sz="1900" dirty="0">
                <a:latin typeface="+mj-lt"/>
                <a:ea typeface="+mj-ea"/>
                <a:cs typeface="+mj-cs"/>
              </a:rPr>
              <a:t>• средства стимулирования продаж;</a:t>
            </a:r>
            <a:br>
              <a:rPr lang="ru-RU" sz="1900" dirty="0">
                <a:latin typeface="+mj-lt"/>
                <a:ea typeface="+mj-ea"/>
                <a:cs typeface="+mj-cs"/>
              </a:rPr>
            </a:br>
            <a:r>
              <a:rPr lang="ru-RU" sz="1900" dirty="0">
                <a:latin typeface="+mj-lt"/>
                <a:ea typeface="+mj-ea"/>
                <a:cs typeface="+mj-cs"/>
              </a:rPr>
              <a:t>• связи с общественностью, стратегию PR. </a:t>
            </a:r>
            <a:br>
              <a:rPr lang="ru-RU" sz="1900" dirty="0">
                <a:latin typeface="+mj-lt"/>
                <a:ea typeface="+mj-ea"/>
                <a:cs typeface="+mj-cs"/>
              </a:rPr>
            </a:br>
            <a:endParaRPr lang="ru-RU" sz="19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761189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solidFill>
                  <a:srgbClr val="0070C0"/>
                </a:solidFill>
              </a:rPr>
              <a:t>Пункт 6 (финансовый план)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900" dirty="0">
                <a:latin typeface="+mj-lt"/>
                <a:ea typeface="+mj-ea"/>
                <a:cs typeface="+mj-cs"/>
              </a:rPr>
              <a:t>Необходимо подробным образом описать потребность в финансовых ресурсах, предполагаемые источники и схемы финансирования </a:t>
            </a:r>
          </a:p>
          <a:p>
            <a:pPr marL="0" indent="0">
              <a:lnSpc>
                <a:spcPct val="150000"/>
              </a:lnSpc>
              <a:buNone/>
            </a:pPr>
            <a:br>
              <a:rPr lang="ru-RU" sz="1900" dirty="0">
                <a:latin typeface="+mj-lt"/>
                <a:ea typeface="+mj-ea"/>
                <a:cs typeface="+mj-cs"/>
              </a:rPr>
            </a:br>
            <a:r>
              <a:rPr lang="ru-RU" sz="1900" dirty="0">
                <a:latin typeface="+mj-lt"/>
                <a:ea typeface="+mj-ea"/>
                <a:cs typeface="+mj-cs"/>
              </a:rPr>
              <a:t>                     </a:t>
            </a:r>
            <a:r>
              <a:rPr lang="ru-RU" sz="1900" b="1" dirty="0">
                <a:latin typeface="+mj-lt"/>
                <a:ea typeface="+mj-ea"/>
                <a:cs typeface="+mj-cs"/>
              </a:rPr>
              <a:t>Необходимо отразить (помесячно, поквартально, по годам):</a:t>
            </a:r>
            <a:br>
              <a:rPr lang="ru-RU" sz="1900" dirty="0">
                <a:latin typeface="+mj-lt"/>
                <a:ea typeface="+mj-ea"/>
                <a:cs typeface="+mj-cs"/>
              </a:rPr>
            </a:br>
            <a:r>
              <a:rPr lang="ru-RU" sz="1800" dirty="0">
                <a:solidFill>
                  <a:srgbClr val="000000"/>
                </a:solidFill>
                <a:latin typeface="TimesNewRomanPSMT-Regular"/>
              </a:rPr>
              <a:t>• </a:t>
            </a:r>
            <a:r>
              <a:rPr lang="ru-RU" sz="1900" dirty="0">
                <a:latin typeface="+mj-lt"/>
                <a:ea typeface="+mj-ea"/>
                <a:cs typeface="+mj-cs"/>
              </a:rPr>
              <a:t>все затраты на производство и сбыт продуктов (услуг);</a:t>
            </a:r>
            <a:br>
              <a:rPr lang="ru-RU" sz="1900" dirty="0">
                <a:latin typeface="+mj-lt"/>
                <a:ea typeface="+mj-ea"/>
                <a:cs typeface="+mj-cs"/>
              </a:rPr>
            </a:br>
            <a:r>
              <a:rPr lang="ru-RU" sz="1900" dirty="0">
                <a:latin typeface="+mj-lt"/>
                <a:ea typeface="+mj-ea"/>
                <a:cs typeface="+mj-cs"/>
              </a:rPr>
              <a:t>• </a:t>
            </a:r>
            <a:r>
              <a:rPr lang="ru-RU" sz="1900" dirty="0">
                <a:highlight>
                  <a:srgbClr val="FFFF00"/>
                </a:highlight>
                <a:latin typeface="+mj-lt"/>
                <a:ea typeface="+mj-ea"/>
                <a:cs typeface="+mj-cs"/>
              </a:rPr>
              <a:t>перечень и ставки налогов; </a:t>
            </a:r>
          </a:p>
          <a:p>
            <a:pPr>
              <a:lnSpc>
                <a:spcPct val="150000"/>
              </a:lnSpc>
            </a:pPr>
            <a:r>
              <a:rPr lang="ru-RU" sz="1900" dirty="0">
                <a:highlight>
                  <a:srgbClr val="FFFF00"/>
                </a:highlight>
                <a:latin typeface="+mj-lt"/>
                <a:ea typeface="+mj-ea"/>
                <a:cs typeface="+mj-cs"/>
              </a:rPr>
              <a:t>учет реального уровня инфляции;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900" dirty="0">
                <a:highlight>
                  <a:srgbClr val="FFFF00"/>
                </a:highlight>
                <a:latin typeface="+mj-lt"/>
                <a:ea typeface="+mj-ea"/>
                <a:cs typeface="+mj-cs"/>
              </a:rPr>
              <a:t>• формирование капитала за счет собственных средств, кредитов, выпуска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900" dirty="0">
                <a:highlight>
                  <a:srgbClr val="FFFF00"/>
                </a:highlight>
                <a:latin typeface="+mj-lt"/>
                <a:ea typeface="+mj-ea"/>
                <a:cs typeface="+mj-cs"/>
              </a:rPr>
              <a:t>акций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900" dirty="0">
                <a:highlight>
                  <a:srgbClr val="FFFF00"/>
                </a:highlight>
                <a:latin typeface="+mj-lt"/>
                <a:ea typeface="+mj-ea"/>
                <a:cs typeface="+mj-cs"/>
              </a:rPr>
              <a:t>• порядок выплаты займов, процентов по ним и т. д.</a:t>
            </a:r>
          </a:p>
        </p:txBody>
      </p:sp>
    </p:spTree>
    <p:extLst>
      <p:ext uri="{BB962C8B-B14F-4D97-AF65-F5344CB8AC3E}">
        <p14:creationId xmlns:p14="http://schemas.microsoft.com/office/powerpoint/2010/main" val="19186521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Финансовый план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</a:rPr>
              <a:t>Основная цель финансовой части бизнес-плана – контролировать баланс между прибылью и расходами</a:t>
            </a:r>
          </a:p>
          <a:p>
            <a:endParaRPr lang="ru-RU" sz="2000" dirty="0"/>
          </a:p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</a:rPr>
              <a:t>В финансовой части бизнес-плана обязательно должно быть указано следующее:</a:t>
            </a:r>
          </a:p>
          <a:p>
            <a:pPr marL="0" indent="0" algn="ctr">
              <a:buNone/>
            </a:pPr>
            <a:endParaRPr lang="ru-RU" dirty="0"/>
          </a:p>
          <a:p>
            <a:r>
              <a:rPr lang="ru-RU" dirty="0"/>
              <a:t>Начальные расходы – стартовый капитал и ежемесячные расходы.</a:t>
            </a:r>
          </a:p>
          <a:p>
            <a:r>
              <a:rPr lang="ru-RU" dirty="0"/>
              <a:t>Перечень всех затрат – на производство, закупку материалов/сырья, оклад работникам, налогообложение и так далее.</a:t>
            </a:r>
          </a:p>
          <a:p>
            <a:r>
              <a:rPr lang="ru-RU" dirty="0">
                <a:highlight>
                  <a:srgbClr val="FFFF00"/>
                </a:highlight>
              </a:rPr>
              <a:t>Примерный доход и прибыль.</a:t>
            </a:r>
          </a:p>
          <a:p>
            <a:r>
              <a:rPr lang="ru-RU" dirty="0">
                <a:highlight>
                  <a:srgbClr val="FFFF00"/>
                </a:highlight>
              </a:rPr>
              <a:t>Сроки окупаемости.</a:t>
            </a:r>
          </a:p>
          <a:p>
            <a:r>
              <a:rPr lang="ru-RU" dirty="0"/>
              <a:t>Каким образом предполагается повысить доход.</a:t>
            </a:r>
          </a:p>
          <a:p>
            <a:r>
              <a:rPr lang="ru-RU" dirty="0">
                <a:highlight>
                  <a:srgbClr val="FFFF00"/>
                </a:highlight>
              </a:rPr>
              <a:t>Если имел место кредит, то сроки его погашения, проценты.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969516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rgbClr val="0070C0"/>
                </a:solidFill>
              </a:rPr>
              <a:t>Основные разделы финансового плана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0892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ru-RU" sz="1800" b="0" i="0" dirty="0">
                <a:solidFill>
                  <a:srgbClr val="000000"/>
                </a:solidFill>
                <a:effectLst/>
                <a:latin typeface="TimesNewRomanPSMT-Regular"/>
              </a:rPr>
              <a:t> </a:t>
            </a:r>
            <a:br>
              <a:rPr lang="ru-RU" sz="1800" b="0" i="0" dirty="0">
                <a:solidFill>
                  <a:srgbClr val="000000"/>
                </a:solidFill>
                <a:effectLst/>
                <a:latin typeface="TimesNewRomanPSMT-Regular"/>
              </a:rPr>
            </a:br>
            <a:r>
              <a:rPr lang="ru-RU" sz="1800" b="0" i="0" dirty="0">
                <a:solidFill>
                  <a:srgbClr val="000000"/>
                </a:solidFill>
                <a:effectLst/>
                <a:latin typeface="SFRM1200"/>
              </a:rPr>
              <a:t>• </a:t>
            </a:r>
            <a:r>
              <a:rPr lang="ru-RU" sz="1900" b="1" dirty="0">
                <a:latin typeface="+mj-lt"/>
                <a:ea typeface="+mj-ea"/>
                <a:cs typeface="+mj-cs"/>
              </a:rPr>
              <a:t>план движения денежных средств (Кэш-Фло);</a:t>
            </a:r>
            <a:br>
              <a:rPr lang="ru-RU" sz="1900" b="1" dirty="0">
                <a:latin typeface="+mj-lt"/>
                <a:ea typeface="+mj-ea"/>
                <a:cs typeface="+mj-cs"/>
              </a:rPr>
            </a:br>
            <a:r>
              <a:rPr lang="ru-RU" sz="1900" b="1" dirty="0">
                <a:latin typeface="+mj-lt"/>
                <a:ea typeface="+mj-ea"/>
                <a:cs typeface="+mj-cs"/>
              </a:rPr>
              <a:t>• план  формирования прибыли;</a:t>
            </a:r>
            <a:br>
              <a:rPr lang="ru-RU" sz="1900" b="1" dirty="0">
                <a:latin typeface="+mj-lt"/>
                <a:ea typeface="+mj-ea"/>
                <a:cs typeface="+mj-cs"/>
              </a:rPr>
            </a:br>
            <a:r>
              <a:rPr lang="ru-RU" sz="1900" b="1" dirty="0">
                <a:latin typeface="+mj-lt"/>
                <a:ea typeface="+mj-ea"/>
                <a:cs typeface="+mj-cs"/>
              </a:rPr>
              <a:t>• оценка безубыточности  </a:t>
            </a:r>
            <a:br>
              <a:rPr lang="ru-RU" sz="1900" b="1" dirty="0">
                <a:latin typeface="+mj-lt"/>
                <a:ea typeface="+mj-ea"/>
                <a:cs typeface="+mj-cs"/>
              </a:rPr>
            </a:br>
            <a:endParaRPr lang="ru-RU" sz="1900" b="1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40597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75000"/>
            </a:schemeClr>
          </a:solidFill>
        </p:spPr>
        <p:txBody>
          <a:bodyPr/>
          <a:lstStyle/>
          <a:p>
            <a:r>
              <a:rPr lang="ru-RU" sz="2800" b="1" dirty="0"/>
              <a:t>Организационно- правовые формы    предпринимательства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036496" cy="4925144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sz="2800" dirty="0"/>
              <a:t>ОПФ - признаваемая законодательством той или иной страны форма хозяйствующего субъекта, фиксирующая способ закрепления и использования имущества хозяйствующим субъектом и вытекающие из этого его правовое положение и цели деятельности.</a:t>
            </a:r>
          </a:p>
          <a:p>
            <a:r>
              <a:rPr lang="ru-RU" sz="2800" dirty="0"/>
              <a:t>К хозяйствующим субъектам   относятся любые  юридические лица, а также организации, осуществляющие свою деятельность без образования юридического лица (  например,  представительства и филиалы) ,   индивидуальные предприниматели</a:t>
            </a:r>
          </a:p>
        </p:txBody>
      </p:sp>
    </p:spTree>
    <p:extLst>
      <p:ext uri="{BB962C8B-B14F-4D97-AF65-F5344CB8AC3E}">
        <p14:creationId xmlns:p14="http://schemas.microsoft.com/office/powerpoint/2010/main" val="34495283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F9C9A8-C0E0-48CD-8BEA-30E96430A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369332"/>
          </a:xfrm>
        </p:spPr>
        <p:txBody>
          <a:bodyPr>
            <a:normAutofit fontScale="90000"/>
          </a:bodyPr>
          <a:lstStyle/>
          <a:p>
            <a:r>
              <a:rPr lang="ru-RU" sz="2400" dirty="0"/>
              <a:t>Примеры таблиц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AF2A29B-44B1-4DE8-90E7-1236D4D7CF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7711" t="31343" r="38045" b="18228"/>
          <a:stretch/>
        </p:blipFill>
        <p:spPr>
          <a:xfrm>
            <a:off x="251520" y="1414510"/>
            <a:ext cx="6840760" cy="5398866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1C632E3-67A0-4705-A1FB-5690A19198C3}"/>
              </a:ext>
            </a:extLst>
          </p:cNvPr>
          <p:cNvSpPr txBox="1"/>
          <p:nvPr/>
        </p:nvSpPr>
        <p:spPr>
          <a:xfrm>
            <a:off x="899592" y="874224"/>
            <a:ext cx="45902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 План движения денежных средств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17772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F9C9A8-C0E0-48CD-8BEA-30E96430A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369332"/>
          </a:xfrm>
        </p:spPr>
        <p:txBody>
          <a:bodyPr>
            <a:normAutofit fontScale="90000"/>
          </a:bodyPr>
          <a:lstStyle/>
          <a:p>
            <a:r>
              <a:rPr lang="ru-RU" sz="2400" dirty="0"/>
              <a:t>Примеры таблиц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1C632E3-67A0-4705-A1FB-5690A19198C3}"/>
              </a:ext>
            </a:extLst>
          </p:cNvPr>
          <p:cNvSpPr txBox="1"/>
          <p:nvPr/>
        </p:nvSpPr>
        <p:spPr>
          <a:xfrm>
            <a:off x="899592" y="874224"/>
            <a:ext cx="45902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 План  получения прибыли</a:t>
            </a:r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24F2AF0C-5F2B-4341-8494-ED5FDFC399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6576" t="51871" r="36575" b="24592"/>
          <a:stretch/>
        </p:blipFill>
        <p:spPr>
          <a:xfrm>
            <a:off x="323528" y="1340768"/>
            <a:ext cx="3816424" cy="3600400"/>
          </a:xfr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CF95A11-2636-4A99-AFF4-E7F4E8D3FE4D}"/>
              </a:ext>
            </a:extLst>
          </p:cNvPr>
          <p:cNvSpPr txBox="1"/>
          <p:nvPr/>
        </p:nvSpPr>
        <p:spPr>
          <a:xfrm>
            <a:off x="4248472" y="1359642"/>
            <a:ext cx="4572000" cy="53245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/>
              <a:t>Переменные затраты </a:t>
            </a:r>
            <a:r>
              <a:rPr lang="ru-RU" sz="2000" dirty="0"/>
              <a:t>— это затраты, которые изменяются прямо пропорционально изменению объема производства; как правило, это затраты на сырье и заработную плату персонала основной деятельности.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/>
              <a:t>Постоянные затраты </a:t>
            </a:r>
            <a:r>
              <a:rPr lang="ru-RU" sz="2000" dirty="0"/>
              <a:t>— это затраты компании, которые не меняются в зависимости от изменений объема производства (объема продаж). К ним относят, как правило, затраты на зарплату административного и управленческого персонала, арендную плату, амортизацию оборудования и т. д. </a:t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236428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62489D-90A4-49EA-A36F-57200C402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0"/>
            <a:ext cx="6753513" cy="850106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Анализ безубыточности проекта </a:t>
            </a:r>
            <a:br>
              <a:rPr lang="ru-RU" sz="18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</a:br>
            <a:endParaRPr lang="ru-RU" sz="18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F8B2DE9-BF76-4B8A-AB09-94547CB80A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5825" t="54200" r="31888" b="23401"/>
          <a:stretch/>
        </p:blipFill>
        <p:spPr>
          <a:xfrm>
            <a:off x="395536" y="1052736"/>
            <a:ext cx="5112568" cy="316831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782B457-4FC0-4685-AB42-E17687C91847}"/>
              </a:ext>
            </a:extLst>
          </p:cNvPr>
          <p:cNvSpPr txBox="1"/>
          <p:nvPr/>
        </p:nvSpPr>
        <p:spPr>
          <a:xfrm>
            <a:off x="5580112" y="692696"/>
            <a:ext cx="3456384" cy="60016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altLang="ru-RU" sz="1600" b="1" dirty="0"/>
              <a:t>условно-постоянные затраты  </a:t>
            </a:r>
            <a:r>
              <a:rPr lang="ru-RU" altLang="ru-RU" sz="1600" dirty="0"/>
              <a:t>- это расходы величина которых существенно не меняется при увеличении или уменьшении объема выпуска продукции, в результате чего изменяется их отно­сительная величина на единицу продукции (затраты на отопление, освещение, заработную пла­ту управленческого персонала, </a:t>
            </a:r>
            <a:r>
              <a:rPr lang="ru-RU" altLang="ru-RU" sz="1600" dirty="0">
                <a:hlinkClick r:id="rId3" action="ppaction://hlinksldjump"/>
              </a:rPr>
              <a:t>амортизационные</a:t>
            </a:r>
            <a:r>
              <a:rPr lang="ru-RU" altLang="ru-RU" sz="1600" dirty="0"/>
              <a:t> отчисления, расходы на административно­-хозяйственные нужды и др.);</a:t>
            </a:r>
          </a:p>
          <a:p>
            <a:endParaRPr lang="ru-RU" altLang="ru-RU" sz="1600" dirty="0"/>
          </a:p>
          <a:p>
            <a:r>
              <a:rPr lang="ru-RU" altLang="ru-RU" sz="1600" dirty="0">
                <a:solidFill>
                  <a:srgbClr val="FF0000"/>
                </a:solidFill>
              </a:rPr>
              <a:t>-</a:t>
            </a:r>
            <a:r>
              <a:rPr lang="ru-RU" altLang="ru-RU" sz="1600" b="1" dirty="0"/>
              <a:t>условно-переменные затраты – это   </a:t>
            </a:r>
            <a:r>
              <a:rPr lang="ru-RU" altLang="ru-RU" sz="1600" dirty="0"/>
              <a:t>величина, которых зависит от объема производства, они растут или уменьшаются в соответствии с изменением объема выпуска продукции (затраты на сырье, основные материалы, топливо, основную заработную плату производственному персоналу и др.).</a:t>
            </a:r>
          </a:p>
        </p:txBody>
      </p:sp>
    </p:spTree>
    <p:extLst>
      <p:ext uri="{BB962C8B-B14F-4D97-AF65-F5344CB8AC3E}">
        <p14:creationId xmlns:p14="http://schemas.microsoft.com/office/powerpoint/2010/main" val="419588337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f.ppt-online.org/files1/slide/x/XA9pE0bfVvwJ4HjP6xeco17UDa2TmdGIKMOnqZWslC/slide-1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04664"/>
            <a:ext cx="8208912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477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dirty="0"/>
              <a:t>Для начинающего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Прогноз объема продаж </a:t>
            </a:r>
          </a:p>
          <a:p>
            <a:r>
              <a:rPr lang="ru-RU" dirty="0"/>
              <a:t>Оценка прибыли и убытков - складывается из следующих показателей: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доходы от реализации;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издержки производства;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суммарная прибыль;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общепроизводственные расходы;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Прибыль 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чистая прибыль (минус налоги).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432370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rgbClr val="00B0F0"/>
                </a:solidFill>
              </a:rPr>
              <a:t>Учет рисков в финансовом плане бизнес-плана</a:t>
            </a:r>
            <a:br>
              <a:rPr lang="ru-RU" b="1" dirty="0">
                <a:solidFill>
                  <a:srgbClr val="00B0F0"/>
                </a:solidFill>
              </a:rPr>
            </a:b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Разделяют три группы рисков в бизнес-плане:</a:t>
            </a:r>
          </a:p>
          <a:p>
            <a:r>
              <a:rPr lang="ru-RU" dirty="0"/>
              <a:t>Коммерческие.</a:t>
            </a:r>
          </a:p>
          <a:p>
            <a:r>
              <a:rPr lang="ru-RU" dirty="0"/>
              <a:t>Финансовые.</a:t>
            </a:r>
          </a:p>
          <a:p>
            <a:r>
              <a:rPr lang="ru-RU" dirty="0"/>
              <a:t>Производственные.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129213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Коммерческие риски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Коммерческие риски могут быть результатами взаимоотношений с инвесторами, партнерами по бизнесу, а также обусловлены внешней средой. </a:t>
            </a:r>
          </a:p>
          <a:p>
            <a:pPr marL="0" indent="0" algn="ctr">
              <a:buNone/>
            </a:pPr>
            <a:r>
              <a:rPr lang="ru-RU" dirty="0"/>
              <a:t> </a:t>
            </a:r>
            <a:r>
              <a:rPr lang="ru-RU" b="1" dirty="0"/>
              <a:t>внешних факторы:</a:t>
            </a:r>
          </a:p>
          <a:p>
            <a:r>
              <a:rPr lang="ru-RU" dirty="0"/>
              <a:t>Резкий всплеск конкуренции на рынке.</a:t>
            </a:r>
          </a:p>
          <a:p>
            <a:r>
              <a:rPr lang="ru-RU" dirty="0"/>
              <a:t>Снижение спроса на продукцию/услугу.</a:t>
            </a:r>
          </a:p>
          <a:p>
            <a:r>
              <a:rPr lang="ru-RU" dirty="0"/>
              <a:t>Проблемы со стороны поставщиков сырья, материалов, что привело к простоям в производстве, выпуске некачественной продукции и, как следствие этого, убытка.</a:t>
            </a:r>
          </a:p>
          <a:p>
            <a:r>
              <a:rPr lang="ru-RU" dirty="0"/>
              <a:t>Нестабильность цен на продукт или услуги, сюда же можно отнести сезонность.</a:t>
            </a:r>
          </a:p>
          <a:p>
            <a:r>
              <a:rPr lang="ru-RU" dirty="0"/>
              <a:t>Прочие форс-мажорные обстоятельства, которые нельзя проконтролировать и негативно сказываются на производстве.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99411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Финансовые риски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Финансовые риски – это непредвиденные статьи расходов или, наоборот, но что бывает крайне редко, доходов. К таковым рискам можно отнести следующее:</a:t>
            </a:r>
          </a:p>
          <a:p>
            <a:r>
              <a:rPr lang="ru-RU" dirty="0"/>
              <a:t>Нестабильность валюты.</a:t>
            </a:r>
          </a:p>
          <a:p>
            <a:r>
              <a:rPr lang="ru-RU" dirty="0"/>
              <a:t>Изменение в законодательстве, что приведет к повышенной налоговой ставке, изменения системы налогообложения, что в последствии будет невыгодно для предприятия.</a:t>
            </a:r>
          </a:p>
          <a:p>
            <a:r>
              <a:rPr lang="ru-RU" dirty="0"/>
              <a:t>Дебиторская задолженность, просрочка уплаты по ней.</a:t>
            </a:r>
          </a:p>
          <a:p>
            <a:r>
              <a:rPr lang="ru-RU" dirty="0"/>
              <a:t>Повышение процентной ставки кредиторами.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035562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Производственные риски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Производственные риски-  изменение работы предприятия по непредвиденным обстоятельствам. </a:t>
            </a:r>
          </a:p>
          <a:p>
            <a:pPr marL="0" indent="0" algn="ctr">
              <a:buNone/>
            </a:pPr>
            <a:r>
              <a:rPr lang="ru-RU" dirty="0"/>
              <a:t> </a:t>
            </a:r>
            <a:r>
              <a:rPr lang="ru-RU" dirty="0">
                <a:solidFill>
                  <a:schemeClr val="tx2"/>
                </a:solidFill>
              </a:rPr>
              <a:t>Наиболее распространенные производственные риски: 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Некомпетентность работников, особенно, если это специалист на важном технологическом этапе или на руководящей должности.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Протесты, забастовки, намеренная порча имущества предприятия, что приводит к сбою работы производства.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/>
              <a:t>Выпуск некачественной продукции.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188151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Видео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https://www.youtube.com/watch?time_continue=40&amp;v=zibqyyPad38&amp;feature=emb_logo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4377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9188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prstClr val="black"/>
                </a:solidFill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19616"/>
            <a:ext cx="8712968" cy="4877736"/>
          </a:xfrm>
        </p:spPr>
        <p:txBody>
          <a:bodyPr>
            <a:normAutofit/>
          </a:bodyPr>
          <a:lstStyle/>
          <a:p>
            <a:r>
              <a:rPr lang="ru-RU" sz="2000" b="1" dirty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-96266"/>
            <a:ext cx="7920880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ОРГАНИЗАЦИОННО-ПРАВОВЫЕ ФОРМЫ ЮРИДИЧЕСКИХ ЛИЦ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 коммерческих  организаций </a:t>
            </a:r>
          </a:p>
          <a:p>
            <a:pPr algn="ctr"/>
            <a:r>
              <a:rPr lang="ru-RU" sz="2400" b="1" dirty="0"/>
              <a:t>ПО АКТУАЛЬНОМУ ГК РФ</a:t>
            </a:r>
          </a:p>
        </p:txBody>
      </p:sp>
      <p:pic>
        <p:nvPicPr>
          <p:cNvPr id="164" name="Рисунок 163">
            <a:extLst>
              <a:ext uri="{FF2B5EF4-FFF2-40B4-BE49-F238E27FC236}">
                <a16:creationId xmlns:a16="http://schemas.microsoft.com/office/drawing/2014/main" id="{965C30C2-5DC0-493C-B28E-2DF93A9D4EBF}"/>
              </a:ext>
            </a:extLst>
          </p:cNvPr>
          <p:cNvPicPr/>
          <p:nvPr/>
        </p:nvPicPr>
        <p:blipFill rotWithShape="1">
          <a:blip r:embed="rId2"/>
          <a:srcRect l="31171" t="26682" r="33904" b="17217"/>
          <a:stretch/>
        </p:blipFill>
        <p:spPr bwMode="auto">
          <a:xfrm>
            <a:off x="1151620" y="1788147"/>
            <a:ext cx="6840760" cy="50371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3564390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Реализация бизнес- плана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Реализация бизнес-плана подразумевает его практическое воплощение</a:t>
            </a:r>
          </a:p>
          <a:p>
            <a:r>
              <a:rPr lang="ru-RU" dirty="0"/>
              <a:t>Стадия   реализации </a:t>
            </a:r>
            <a:r>
              <a:rPr lang="ru-RU" dirty="0" err="1"/>
              <a:t>б.п</a:t>
            </a:r>
            <a:r>
              <a:rPr lang="ru-RU" dirty="0"/>
              <a:t>.  -  отрезок времени, который начинается с момента принятия окончательного решения о реализации проекта (инвестировании) и заканчивается организацией производства продукции (выполнения работ, оказания услуг</a:t>
            </a:r>
          </a:p>
        </p:txBody>
      </p:sp>
    </p:spTree>
    <p:extLst>
      <p:ext uri="{BB962C8B-B14F-4D97-AF65-F5344CB8AC3E}">
        <p14:creationId xmlns:p14="http://schemas.microsoft.com/office/powerpoint/2010/main" val="416619660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!!!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Реализовать бизнес-план — значит решить все поставленные в нем задачи, необходимые для того, чтобы перевести бизнес-проект в стадию производства продукции (выполнения работ, оказания услуг). </a:t>
            </a:r>
          </a:p>
          <a:p>
            <a:r>
              <a:rPr lang="ru-RU" dirty="0"/>
              <a:t>Проект может считаться выполненным, если достигнуты основные его показатели.</a:t>
            </a:r>
          </a:p>
        </p:txBody>
      </p:sp>
    </p:spTree>
    <p:extLst>
      <p:ext uri="{BB962C8B-B14F-4D97-AF65-F5344CB8AC3E}">
        <p14:creationId xmlns:p14="http://schemas.microsoft.com/office/powerpoint/2010/main" val="14354125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2C9BA7-8A43-4017-B8D0-58B1F4393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См приложенный к </a:t>
            </a:r>
            <a:r>
              <a:rPr lang="ru-RU" dirty="0"/>
              <a:t>презентации  учебник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23A87CA-3D54-4695-B08C-B446A2050D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1645" t="10179" r="28882" b="8681"/>
          <a:stretch/>
        </p:blipFill>
        <p:spPr>
          <a:xfrm>
            <a:off x="2915816" y="2060847"/>
            <a:ext cx="2952328" cy="4248473"/>
          </a:xfr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56824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621727-D0F7-B270-E7D4-7F5E38F19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2021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Индивидуальный предприниматель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20212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 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112D9A-564A-2159-2762-44106A83CB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781128"/>
          </a:xfrm>
        </p:spPr>
        <p:txBody>
          <a:bodyPr>
            <a:normAutofit fontScale="92500" lnSpcReduction="10000"/>
          </a:bodyPr>
          <a:lstStyle/>
          <a:p>
            <a:r>
              <a:rPr lang="ru-RU" sz="2000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Индивидуальный предприниматель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( </a:t>
            </a:r>
            <a:r>
              <a:rPr lang="ru-RU" sz="2000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ИП</a:t>
            </a:r>
            <a:r>
              <a:rPr lang="ru-RU" sz="20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)  -  это </a:t>
            </a:r>
            <a:r>
              <a:rPr lang="ru-RU" sz="2000" dirty="0"/>
              <a:t>физическое лицо, зарегистрированное в установленном законом порядке и осуществляющее предпринимательскую деятельность без образования юридического лица: субъект предпринимательской деятельности.</a:t>
            </a:r>
          </a:p>
          <a:p>
            <a:pPr marL="0" indent="0" algn="l">
              <a:buNone/>
            </a:pPr>
            <a:endParaRPr lang="ru-RU" sz="1200" dirty="0">
              <a:solidFill>
                <a:srgbClr val="333333"/>
              </a:solidFill>
              <a:latin typeface="Arial" panose="020B0604020202020204" pitchFamily="34" charset="0"/>
            </a:endParaRPr>
          </a:p>
          <a:p>
            <a:pPr algn="l"/>
            <a:r>
              <a:rPr lang="ru-RU" sz="2000" dirty="0"/>
              <a:t>Индивидуальный предприниматель, может нанимать работников по трудовому договору. В этом случае он становится работодателем, а отношения с работниками регулирует Трудовой кодекс. Особенности трудовых отношений между ИП и его работниками описаны в главе 48 ТК РФ.</a:t>
            </a:r>
          </a:p>
          <a:p>
            <a:pPr algn="l"/>
            <a:endParaRPr lang="ru-RU" sz="2000" dirty="0"/>
          </a:p>
          <a:p>
            <a:pPr algn="l"/>
            <a:r>
              <a:rPr lang="ru-RU" sz="2000" dirty="0"/>
              <a:t>С  2023 г.  принимая сотрудника на работу в ИП, предприниматель несёт те же самые обязанности работодателя, что и организация, за небольшим исключением. Например, выплачивать компенсацию по сокращению штата обязаны только работодатели-юридические лица.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851657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0375AF-2E32-083A-0A1F-CAF4B7CB6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Регистрация  юридических  лиц и ИП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40E004-4EC3-53AE-A4FC-460E333414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268761"/>
            <a:ext cx="8291264" cy="10081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/>
              <a:t>Государственная регистрация и дальнейшая деятельность индивидуальных предпринимателей регламентируется Федеральным Законом РФ «О государственной регистрации юридических лиц и индивидуальных предпринимателей» N 129-ФЗ, Гражданским кодексом РФ, другими федеральными законами РФ, а также отдельными постановлениями Правительства РФ.</a:t>
            </a: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634E62-4BCB-6ABE-E8EC-32036A8C0ABB}"/>
              </a:ext>
            </a:extLst>
          </p:cNvPr>
          <p:cNvSpPr txBox="1"/>
          <p:nvPr/>
        </p:nvSpPr>
        <p:spPr>
          <a:xfrm>
            <a:off x="258333" y="2381512"/>
            <a:ext cx="885698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  Фирма, организованная 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в организационно- правовой форме, характерной  для  коммерческих организаций     юридических лиц обязана   зарегистрироваться в  е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дином государственном  </a:t>
            </a:r>
            <a:r>
              <a:rPr lang="ru-RU" i="0" dirty="0">
                <a:solidFill>
                  <a:srgbClr val="333333"/>
                </a:solidFill>
                <a:effectLst/>
                <a:latin typeface="YS Text"/>
              </a:rPr>
              <a:t>реестре  юридических лиц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</a:t>
            </a:r>
            <a:r>
              <a:rPr lang="ru-RU" dirty="0">
                <a:solidFill>
                  <a:srgbClr val="333333"/>
                </a:solidFill>
                <a:highlight>
                  <a:srgbClr val="FFFF00"/>
                </a:highlight>
                <a:latin typeface="YS Text"/>
              </a:rPr>
              <a:t>(</a:t>
            </a:r>
            <a:r>
              <a:rPr lang="ru-RU" b="0" i="0" dirty="0">
                <a:solidFill>
                  <a:srgbClr val="333333"/>
                </a:solidFill>
                <a:effectLst/>
                <a:highlight>
                  <a:srgbClr val="FFFF00"/>
                </a:highlight>
                <a:latin typeface="YS Text"/>
              </a:rPr>
              <a:t> </a:t>
            </a:r>
            <a:r>
              <a:rPr lang="ru-RU" b="1" i="0" dirty="0">
                <a:solidFill>
                  <a:srgbClr val="333333"/>
                </a:solidFill>
                <a:effectLst/>
                <a:highlight>
                  <a:srgbClr val="FFFF00"/>
                </a:highlight>
                <a:latin typeface="YS Text"/>
              </a:rPr>
              <a:t>ЕГРЮЛ)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.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     Выписка из единого государственного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реестра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юридических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лиц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содержит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информацию об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организации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, ее наименование, ИНН, ОГРН и другие данные. Данный документ также включает сведения о создании, изменении и прекращении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юридического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лица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. Он выдается в электронном виде с цифровой подписью и может быть использован для подтверждения правосубъектности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юридического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лица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.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B92DD2-2AB8-6038-8D3F-30467D3AB601}"/>
              </a:ext>
            </a:extLst>
          </p:cNvPr>
          <p:cNvSpPr txBox="1"/>
          <p:nvPr/>
        </p:nvSpPr>
        <p:spPr>
          <a:xfrm>
            <a:off x="395536" y="5301208"/>
            <a:ext cx="85689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YS Text"/>
                <a:ea typeface="+mn-ea"/>
                <a:cs typeface="+mn-cs"/>
              </a:rPr>
              <a:t>Фирма, организованная  в  форме ИП обязана   зарегистрироваться в  едином государственном реестре  индивидуальных предпринимателей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YS Text"/>
                <a:ea typeface="+mn-ea"/>
                <a:cs typeface="+mn-cs"/>
              </a:rPr>
              <a:t>( ЕГРИП)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854690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C05392-498E-492B-9A82-72D0E704B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Масштабы деятельности предприятия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596C9E-8106-46CE-8F6F-ABE28C28DD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2764904"/>
          </a:xfrm>
        </p:spPr>
        <p:txBody>
          <a:bodyPr/>
          <a:lstStyle/>
          <a:p>
            <a:r>
              <a:rPr lang="ru-RU" dirty="0"/>
              <a:t> МИКРО ПРЕДПРИЯТИЕ</a:t>
            </a:r>
          </a:p>
          <a:p>
            <a:r>
              <a:rPr lang="ru-RU" dirty="0"/>
              <a:t> МАЛОЕ ПРЕДПРИЯТИЕ</a:t>
            </a:r>
          </a:p>
          <a:p>
            <a:r>
              <a:rPr lang="ru-RU" dirty="0"/>
              <a:t> СРЕДНЕЕ ПРЕДПРИЯТИЕ </a:t>
            </a:r>
          </a:p>
          <a:p>
            <a:r>
              <a:rPr lang="ru-RU" dirty="0"/>
              <a:t> КРУПНОЕ ПРЕДПРИЯТИЕ </a:t>
            </a:r>
          </a:p>
        </p:txBody>
      </p:sp>
    </p:spTree>
    <p:extLst>
      <p:ext uri="{BB962C8B-B14F-4D97-AF65-F5344CB8AC3E}">
        <p14:creationId xmlns:p14="http://schemas.microsoft.com/office/powerpoint/2010/main" val="821704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68313" y="1773238"/>
          <a:ext cx="7991476" cy="490696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919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37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78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78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53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№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186" marR="49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Критерий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186" marR="49186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Предельное значение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186" marR="4918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348">
                <a:tc>
                  <a:txBody>
                    <a:bodyPr/>
                    <a:lstStyle/>
                    <a:p>
                      <a:endParaRPr lang="ru-RU" sz="1400" dirty="0">
                        <a:effectLst/>
                        <a:latin typeface="Calibri"/>
                      </a:endParaRPr>
                    </a:p>
                  </a:txBody>
                  <a:tcPr marL="49186" marR="49186" marT="0" marB="0"/>
                </a:tc>
                <a:tc>
                  <a:txBody>
                    <a:bodyPr/>
                    <a:lstStyle/>
                    <a:p>
                      <a:endParaRPr lang="ru-RU" sz="1400">
                        <a:effectLst/>
                        <a:latin typeface="Calibri"/>
                      </a:endParaRPr>
                    </a:p>
                  </a:txBody>
                  <a:tcPr marL="49186" marR="49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Микропредприятие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186" marR="49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Малое  предприятие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186" marR="49186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67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186" marR="49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Суммарная доля участия в уставном капитале ООО РФ, субъектов РФ, муниципальных образований, общественных, религиозных организаций, фондов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186" marR="49186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25%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186" marR="4918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67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186" marR="49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Суммарная доля участия в уставном капитале ООО других организаций, не являющихся субъектами малого и среднего предпринимательства, а также иностранных организаций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186" marR="49186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49%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186" marR="4918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6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186" marR="49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Среднесписочная численность работников за предшествующий календарный год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186" marR="49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15 человек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186" marR="49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100 человек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186" marR="49186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267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186" marR="49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Доход от предпринимательской деятельности (сумма выручки и внереализационных доходов) без учета НДС за предшествующий календарный год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186" marR="49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120 млн руб.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186" marR="4918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800 млн руб.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9186" marR="49186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3829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/>
              <a:t>Критерии малых и миро предприятий</a:t>
            </a:r>
            <a:br>
              <a:rPr lang="ru-RU" altLang="ru-RU" sz="2800">
                <a:ea typeface="Calibri" pitchFamily="34" charset="0"/>
                <a:cs typeface="Times New Roman" pitchFamily="18" charset="0"/>
              </a:rPr>
            </a:br>
            <a:endParaRPr lang="ru-RU" altLang="ru-RU" sz="2800"/>
          </a:p>
        </p:txBody>
      </p:sp>
    </p:spTree>
    <p:extLst>
      <p:ext uri="{BB962C8B-B14F-4D97-AF65-F5344CB8AC3E}">
        <p14:creationId xmlns:p14="http://schemas.microsoft.com/office/powerpoint/2010/main" val="36617795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2164</TotalTime>
  <Words>3103</Words>
  <Application>Microsoft Office PowerPoint</Application>
  <PresentationFormat>Экран (4:3)</PresentationFormat>
  <Paragraphs>277</Paragraphs>
  <Slides>52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60" baseType="lpstr">
      <vt:lpstr>Arial</vt:lpstr>
      <vt:lpstr>Calibri</vt:lpstr>
      <vt:lpstr>SFRM1200</vt:lpstr>
      <vt:lpstr>TimesNewRomanPSMT-Regular</vt:lpstr>
      <vt:lpstr>Wingdings</vt:lpstr>
      <vt:lpstr>YS Text</vt:lpstr>
      <vt:lpstr>Тема Office</vt:lpstr>
      <vt:lpstr>Picture</vt:lpstr>
      <vt:lpstr>Бизнес планирование</vt:lpstr>
      <vt:lpstr>    Семинар 1 </vt:lpstr>
      <vt:lpstr> Материальная основа и организационные  формы  бизнеса   </vt:lpstr>
      <vt:lpstr>Организационно- правовые формы    предпринимательства </vt:lpstr>
      <vt:lpstr> </vt:lpstr>
      <vt:lpstr>Индивидуальный предприниматель </vt:lpstr>
      <vt:lpstr>Регистрация  юридических  лиц и ИП </vt:lpstr>
      <vt:lpstr>Масштабы деятельности предприятия </vt:lpstr>
      <vt:lpstr>Критерии малых и миро предприятий </vt:lpstr>
      <vt:lpstr>Факторы, определяющие выбор формы предпринимательства</vt:lpstr>
      <vt:lpstr>Единый реестр субъектов малого и среднего предпринимательства ( МСП)</vt:lpstr>
      <vt:lpstr>Семинар 2</vt:lpstr>
      <vt:lpstr>Предпринимательская среда </vt:lpstr>
      <vt:lpstr>Предпринимательская среда  </vt:lpstr>
      <vt:lpstr>Роль бизнес-планирования для компании</vt:lpstr>
      <vt:lpstr>Виды бизнес- планов</vt:lpstr>
      <vt:lpstr>Порядок разработки бизнес плана малого предприятия</vt:lpstr>
      <vt:lpstr>Порядок разработки бизнес плана малого предприятия</vt:lpstr>
      <vt:lpstr>Структура бизнес- плана</vt:lpstr>
      <vt:lpstr>Пункт 1 .Резюме </vt:lpstr>
      <vt:lpstr>В резюме важно отразить </vt:lpstr>
      <vt:lpstr>Структура резюме</vt:lpstr>
      <vt:lpstr>  Пункт 2.  Описание предлагаемых работ и услуг.</vt:lpstr>
      <vt:lpstr>Характеристика продукции:  </vt:lpstr>
      <vt:lpstr>Пункт 3. Рыночные исследования и анализ сбыта</vt:lpstr>
      <vt:lpstr> Пункт 4. Производственный план </vt:lpstr>
      <vt:lpstr>В производственном плане отразить: </vt:lpstr>
      <vt:lpstr>Примеры таблиц производственного плана</vt:lpstr>
      <vt:lpstr>Примеры таблиц производственного плана</vt:lpstr>
      <vt:lpstr> Смета затрат </vt:lpstr>
      <vt:lpstr>Пункт 5 Организационный план</vt:lpstr>
      <vt:lpstr>Организационно-штатная структура организации  </vt:lpstr>
      <vt:lpstr> Примеры таблиц организационного плана </vt:lpstr>
      <vt:lpstr>Образец оформления штатного расписания</vt:lpstr>
      <vt:lpstr>Пункт 5 (маркетинговый план)</vt:lpstr>
      <vt:lpstr>В плане маркетинга  отразить </vt:lpstr>
      <vt:lpstr>Пункт 6 (финансовый план)</vt:lpstr>
      <vt:lpstr>Финансовый план</vt:lpstr>
      <vt:lpstr>Основные разделы финансового плана</vt:lpstr>
      <vt:lpstr>Примеры таблиц </vt:lpstr>
      <vt:lpstr>Примеры таблиц </vt:lpstr>
      <vt:lpstr>Анализ безубыточности проекта  </vt:lpstr>
      <vt:lpstr>Презентация PowerPoint</vt:lpstr>
      <vt:lpstr>Для начинающего проекта</vt:lpstr>
      <vt:lpstr>Учет рисков в финансовом плане бизнес-плана </vt:lpstr>
      <vt:lpstr>Коммерческие риски</vt:lpstr>
      <vt:lpstr>Финансовые риски</vt:lpstr>
      <vt:lpstr>Производственные риски </vt:lpstr>
      <vt:lpstr>Видео </vt:lpstr>
      <vt:lpstr>Реализация бизнес- плана</vt:lpstr>
      <vt:lpstr>!!!</vt:lpstr>
      <vt:lpstr>См приложенный к презентации  учебник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Бизнес планирование</dc:title>
  <dc:creator>Кирко Владимир Игоревич</dc:creator>
  <cp:lastModifiedBy>Новикова Елена Валерьевна</cp:lastModifiedBy>
  <cp:revision>92</cp:revision>
  <dcterms:created xsi:type="dcterms:W3CDTF">2015-03-02T04:24:27Z</dcterms:created>
  <dcterms:modified xsi:type="dcterms:W3CDTF">2023-10-15T11:53:49Z</dcterms:modified>
</cp:coreProperties>
</file>