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63" r:id="rId9"/>
    <p:sldId id="268" r:id="rId10"/>
    <p:sldId id="269" r:id="rId11"/>
    <p:sldId id="264" r:id="rId12"/>
    <p:sldId id="265" r:id="rId13"/>
    <p:sldId id="266" r:id="rId14"/>
    <p:sldId id="270" r:id="rId15"/>
    <p:sldId id="267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4" autoAdjust="0"/>
    <p:restoredTop sz="94660"/>
  </p:normalViewPr>
  <p:slideViewPr>
    <p:cSldViewPr snapToGrid="0">
      <p:cViewPr varScale="1">
        <p:scale>
          <a:sx n="64" d="100"/>
          <a:sy n="64" d="100"/>
        </p:scale>
        <p:origin x="-71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BA42C-9F4B-4A18-8A70-EAB7D6CDFCB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6BDEF-6038-471F-9B3C-43FD6EE274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4474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BA42C-9F4B-4A18-8A70-EAB7D6CDFCB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6BDEF-6038-471F-9B3C-43FD6EE274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1322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BA42C-9F4B-4A18-8A70-EAB7D6CDFCB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6BDEF-6038-471F-9B3C-43FD6EE274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2210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BA42C-9F4B-4A18-8A70-EAB7D6CDFCB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6BDEF-6038-471F-9B3C-43FD6EE274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2854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BA42C-9F4B-4A18-8A70-EAB7D6CDFCB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6BDEF-6038-471F-9B3C-43FD6EE274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9762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BA42C-9F4B-4A18-8A70-EAB7D6CDFCB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6BDEF-6038-471F-9B3C-43FD6EE274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2643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BA42C-9F4B-4A18-8A70-EAB7D6CDFCB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6BDEF-6038-471F-9B3C-43FD6EE274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8791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BA42C-9F4B-4A18-8A70-EAB7D6CDFCB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6BDEF-6038-471F-9B3C-43FD6EE274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9461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BA42C-9F4B-4A18-8A70-EAB7D6CDFCB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6BDEF-6038-471F-9B3C-43FD6EE274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7161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BA42C-9F4B-4A18-8A70-EAB7D6CDFCB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6BDEF-6038-471F-9B3C-43FD6EE274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4719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BA42C-9F4B-4A18-8A70-EAB7D6CDFCB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76BDEF-6038-471F-9B3C-43FD6EE274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21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BA42C-9F4B-4A18-8A70-EAB7D6CDFCB0}" type="datetimeFigureOut">
              <a:rPr lang="ru-RU" smtClean="0"/>
              <a:pPr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6BDEF-6038-471F-9B3C-43FD6EE274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6087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dmbotov@gmail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lifehacker.ru/2013/04/26/11-byudzhetnyx-instumentov-dizajnera-dlya-sozdaniya-interfejsov-i-maketov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Курсовая работа</a:t>
            </a:r>
            <a:br>
              <a:rPr lang="ru-RU" dirty="0" smtClean="0"/>
            </a:br>
            <a:r>
              <a:rPr lang="ru-RU" dirty="0" smtClean="0"/>
              <a:t>по дисциплине</a:t>
            </a:r>
            <a:br>
              <a:rPr lang="ru-RU" dirty="0" smtClean="0"/>
            </a:br>
            <a:r>
              <a:rPr lang="ru-RU" b="1" dirty="0" smtClean="0"/>
              <a:t>«Программная инженерия / Управление ЖЦ ИС»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Ст. преподаватель кафедры </a:t>
            </a:r>
            <a:r>
              <a:rPr lang="ru-RU" dirty="0" err="1" smtClean="0"/>
              <a:t>ИТиЭИ</a:t>
            </a:r>
            <a:endParaRPr lang="ru-RU" dirty="0" smtClean="0"/>
          </a:p>
          <a:p>
            <a:pPr algn="r"/>
            <a:r>
              <a:rPr lang="ru-RU" dirty="0" smtClean="0"/>
              <a:t>Ботов Дмитрий Сергеевич</a:t>
            </a:r>
          </a:p>
          <a:p>
            <a:pPr algn="r"/>
            <a:r>
              <a:rPr lang="en-US" dirty="0" smtClean="0">
                <a:hlinkClick r:id="rId2"/>
              </a:rPr>
              <a:t>dmbotov@gmail.com</a:t>
            </a:r>
            <a:endParaRPr lang="en-US" dirty="0" smtClean="0"/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416498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User Story Mapping</a:t>
            </a:r>
            <a:endParaRPr lang="ru-RU" b="1" dirty="0"/>
          </a:p>
        </p:txBody>
      </p:sp>
      <p:pic>
        <p:nvPicPr>
          <p:cNvPr id="3078" name="Picture 6" descr="Картинки по запросу User Story Mapping бындю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9664" y="1690688"/>
            <a:ext cx="7012671" cy="4720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3446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4. Проектирование решения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Проектирование структуры сайта/архитектуры системы</a:t>
            </a:r>
          </a:p>
          <a:p>
            <a:pPr lvl="1"/>
            <a:r>
              <a:rPr lang="ru-RU" dirty="0" smtClean="0"/>
              <a:t>В виде схемы в произвольной нотации</a:t>
            </a:r>
          </a:p>
          <a:p>
            <a:pPr lvl="1"/>
            <a:r>
              <a:rPr lang="en-US" dirty="0" smtClean="0"/>
              <a:t>UML-</a:t>
            </a:r>
            <a:r>
              <a:rPr lang="ru-RU" dirty="0" smtClean="0"/>
              <a:t>диаграмма компонентов / укрупненная диаграмма классов</a:t>
            </a:r>
          </a:p>
          <a:p>
            <a:r>
              <a:rPr lang="ru-RU" dirty="0" smtClean="0"/>
              <a:t>Проектирование БД </a:t>
            </a:r>
            <a:r>
              <a:rPr lang="ru-RU" sz="2000" i="1" dirty="0" smtClean="0"/>
              <a:t>(если есть)</a:t>
            </a:r>
          </a:p>
          <a:p>
            <a:r>
              <a:rPr lang="ru-RU" dirty="0" err="1" smtClean="0"/>
              <a:t>Прототипирование</a:t>
            </a:r>
            <a:r>
              <a:rPr lang="ru-RU" dirty="0" smtClean="0"/>
              <a:t> интерфейса пользователя</a:t>
            </a:r>
          </a:p>
          <a:p>
            <a:pPr lvl="1"/>
            <a:r>
              <a:rPr lang="ru-RU" dirty="0" smtClean="0">
                <a:hlinkClick r:id="rId2"/>
              </a:rPr>
              <a:t>Инструменты быстрого </a:t>
            </a:r>
            <a:r>
              <a:rPr lang="ru-RU" dirty="0" err="1" smtClean="0">
                <a:hlinkClick r:id="rId2"/>
              </a:rPr>
              <a:t>прототипирования</a:t>
            </a:r>
            <a:endParaRPr lang="en-US" dirty="0" smtClean="0"/>
          </a:p>
          <a:p>
            <a:pPr lvl="1"/>
            <a:r>
              <a:rPr lang="ru-RU" dirty="0" smtClean="0"/>
              <a:t>Рисунки экранов интерфейса/страниц сайта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078889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5. Программная реализация системы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Выбор технологий реализации:</a:t>
            </a:r>
          </a:p>
          <a:p>
            <a:pPr lvl="1"/>
            <a:r>
              <a:rPr lang="en-US" dirty="0" smtClean="0"/>
              <a:t>CMS</a:t>
            </a:r>
            <a:r>
              <a:rPr lang="ru-RU" dirty="0" smtClean="0"/>
              <a:t> (</a:t>
            </a:r>
            <a:r>
              <a:rPr lang="en-US" dirty="0" smtClean="0"/>
              <a:t>Joomla, </a:t>
            </a:r>
            <a:r>
              <a:rPr lang="en-US" dirty="0" err="1" smtClean="0"/>
              <a:t>WordPress</a:t>
            </a:r>
            <a:r>
              <a:rPr lang="en-US" dirty="0" smtClean="0"/>
              <a:t>, Drupal, 1C-</a:t>
            </a:r>
            <a:r>
              <a:rPr lang="ru-RU" dirty="0" err="1" smtClean="0"/>
              <a:t>Битрикс</a:t>
            </a:r>
            <a:r>
              <a:rPr lang="ru-RU" dirty="0" smtClean="0"/>
              <a:t>)</a:t>
            </a:r>
            <a:r>
              <a:rPr lang="en-US" dirty="0" smtClean="0"/>
              <a:t>, </a:t>
            </a:r>
            <a:r>
              <a:rPr lang="ru-RU" dirty="0" smtClean="0"/>
              <a:t>конструкторы сайтов и посадочных страниц</a:t>
            </a:r>
          </a:p>
          <a:p>
            <a:pPr lvl="1"/>
            <a:r>
              <a:rPr lang="ru-RU" dirty="0" smtClean="0"/>
              <a:t>Языки программирования</a:t>
            </a:r>
            <a:r>
              <a:rPr lang="en-US" dirty="0" smtClean="0"/>
              <a:t>: JS, PHP, Java, C#, C++, Python </a:t>
            </a:r>
            <a:r>
              <a:rPr lang="ru-RU" dirty="0" smtClean="0"/>
              <a:t>и т.д.</a:t>
            </a:r>
            <a:endParaRPr lang="en-US" dirty="0" smtClean="0"/>
          </a:p>
          <a:p>
            <a:pPr lvl="1"/>
            <a:r>
              <a:rPr lang="ru-RU" dirty="0" smtClean="0"/>
              <a:t>Фреймворки</a:t>
            </a:r>
            <a:r>
              <a:rPr lang="en-US" dirty="0" smtClean="0"/>
              <a:t>, SDK, </a:t>
            </a:r>
            <a:r>
              <a:rPr lang="ru-RU" dirty="0" smtClean="0"/>
              <a:t>инструменты быстрой разработки: </a:t>
            </a:r>
          </a:p>
          <a:p>
            <a:pPr lvl="2"/>
            <a:r>
              <a:rPr lang="en-US" dirty="0" smtClean="0"/>
              <a:t>Back-end</a:t>
            </a:r>
            <a:r>
              <a:rPr lang="ru-RU" dirty="0" smtClean="0"/>
              <a:t>: </a:t>
            </a:r>
            <a:r>
              <a:rPr lang="en-US" dirty="0" smtClean="0"/>
              <a:t>ASP.NET, Spring, </a:t>
            </a:r>
            <a:r>
              <a:rPr lang="en-US" dirty="0" err="1" smtClean="0"/>
              <a:t>Django</a:t>
            </a:r>
            <a:r>
              <a:rPr lang="ru-RU" dirty="0"/>
              <a:t>,</a:t>
            </a:r>
            <a:r>
              <a:rPr lang="en-US" dirty="0" smtClean="0"/>
              <a:t> </a:t>
            </a:r>
            <a:r>
              <a:rPr lang="en-US" dirty="0" err="1" smtClean="0"/>
              <a:t>Laravel</a:t>
            </a:r>
            <a:r>
              <a:rPr lang="ru-RU" dirty="0" smtClean="0"/>
              <a:t>, </a:t>
            </a:r>
            <a:r>
              <a:rPr lang="en-US" dirty="0" err="1" smtClean="0"/>
              <a:t>Symfony</a:t>
            </a:r>
            <a:r>
              <a:rPr lang="en-US" dirty="0" smtClean="0"/>
              <a:t>, </a:t>
            </a:r>
            <a:r>
              <a:rPr lang="en-US" dirty="0" err="1" smtClean="0"/>
              <a:t>Yii</a:t>
            </a:r>
            <a:r>
              <a:rPr lang="en-US" dirty="0" smtClean="0"/>
              <a:t>, </a:t>
            </a:r>
            <a:r>
              <a:rPr lang="ru-RU" dirty="0" smtClean="0"/>
              <a:t>собственный</a:t>
            </a:r>
            <a:r>
              <a:rPr lang="en-US" dirty="0" smtClean="0"/>
              <a:t> </a:t>
            </a:r>
            <a:r>
              <a:rPr lang="ru-RU" dirty="0" smtClean="0"/>
              <a:t>и т.д.</a:t>
            </a:r>
          </a:p>
          <a:p>
            <a:pPr lvl="2"/>
            <a:r>
              <a:rPr lang="en-US" dirty="0" smtClean="0"/>
              <a:t>Front-end: </a:t>
            </a:r>
            <a:r>
              <a:rPr lang="en-US" dirty="0" err="1" smtClean="0"/>
              <a:t>AngularJS</a:t>
            </a:r>
            <a:endParaRPr lang="ru-RU" dirty="0" smtClean="0"/>
          </a:p>
          <a:p>
            <a:pPr lvl="2"/>
            <a:r>
              <a:rPr lang="en-US" dirty="0" smtClean="0"/>
              <a:t>GUI: </a:t>
            </a:r>
            <a:r>
              <a:rPr lang="en-US" dirty="0" err="1" smtClean="0"/>
              <a:t>WinForms</a:t>
            </a:r>
            <a:r>
              <a:rPr lang="en-US" dirty="0" smtClean="0"/>
              <a:t>,</a:t>
            </a:r>
            <a:r>
              <a:rPr lang="ru-RU" dirty="0" smtClean="0"/>
              <a:t> </a:t>
            </a:r>
            <a:r>
              <a:rPr lang="en-US" dirty="0" err="1" smtClean="0"/>
              <a:t>Qt</a:t>
            </a:r>
            <a:r>
              <a:rPr lang="en-US" dirty="0" smtClean="0"/>
              <a:t>, Swing </a:t>
            </a:r>
            <a:r>
              <a:rPr lang="ru-RU" dirty="0" smtClean="0"/>
              <a:t>и т.д.</a:t>
            </a:r>
          </a:p>
          <a:p>
            <a:pPr lvl="2"/>
            <a:r>
              <a:rPr lang="ru-RU" dirty="0" smtClean="0"/>
              <a:t>Взаимодействие с БД</a:t>
            </a:r>
            <a:endParaRPr lang="en-US" dirty="0" smtClean="0"/>
          </a:p>
          <a:p>
            <a:pPr lvl="2"/>
            <a:r>
              <a:rPr lang="ru-RU" dirty="0" smtClean="0"/>
              <a:t>Инструменты быстрой разработки: </a:t>
            </a:r>
            <a:r>
              <a:rPr lang="en-US" dirty="0" smtClean="0"/>
              <a:t>Delphi/Builder C++/MS Access</a:t>
            </a:r>
            <a:endParaRPr lang="ru-RU" dirty="0" smtClean="0"/>
          </a:p>
          <a:p>
            <a:pPr lvl="2"/>
            <a:r>
              <a:rPr lang="ru-RU" dirty="0" smtClean="0"/>
              <a:t>Мобильные приложения: </a:t>
            </a:r>
            <a:r>
              <a:rPr lang="en-US" dirty="0" smtClean="0"/>
              <a:t>Android SDK, </a:t>
            </a:r>
            <a:r>
              <a:rPr lang="en-US" dirty="0" err="1" smtClean="0"/>
              <a:t>Xamarin</a:t>
            </a:r>
            <a:r>
              <a:rPr lang="en-US" dirty="0" smtClean="0"/>
              <a:t> </a:t>
            </a:r>
            <a:r>
              <a:rPr lang="ru-RU" dirty="0" smtClean="0"/>
              <a:t> и т.д.</a:t>
            </a:r>
          </a:p>
          <a:p>
            <a:pPr lvl="1"/>
            <a:r>
              <a:rPr lang="ru-RU" dirty="0" smtClean="0"/>
              <a:t>СУБД: </a:t>
            </a:r>
            <a:r>
              <a:rPr lang="en-US" dirty="0" err="1" smtClean="0"/>
              <a:t>MySQl</a:t>
            </a:r>
            <a:r>
              <a:rPr lang="en-US" dirty="0" smtClean="0"/>
              <a:t>, MS SQL Server, Oracle, </a:t>
            </a:r>
            <a:r>
              <a:rPr lang="en-US" dirty="0" err="1" smtClean="0"/>
              <a:t>PostgreSQL</a:t>
            </a:r>
            <a:r>
              <a:rPr lang="en-US" dirty="0" smtClean="0"/>
              <a:t>, MS Access, SQLite</a:t>
            </a:r>
            <a:r>
              <a:rPr lang="ru-RU" dirty="0" smtClean="0"/>
              <a:t> и т.д.</a:t>
            </a:r>
            <a:endParaRPr lang="en-US" dirty="0" smtClean="0"/>
          </a:p>
          <a:p>
            <a:r>
              <a:rPr lang="ru-RU" dirty="0" smtClean="0"/>
              <a:t>Описание процессов реализации (</a:t>
            </a:r>
            <a:r>
              <a:rPr lang="ru-RU" i="1" dirty="0" smtClean="0"/>
              <a:t>особенно интересные моменты</a:t>
            </a:r>
            <a:r>
              <a:rPr lang="ru-RU" dirty="0" smtClean="0"/>
              <a:t>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4051981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6. Тестирование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Функциональное тестирование</a:t>
            </a:r>
          </a:p>
          <a:p>
            <a:r>
              <a:rPr lang="ru-RU" dirty="0" smtClean="0"/>
              <a:t>Описание тестовых сценариев (</a:t>
            </a:r>
            <a:r>
              <a:rPr lang="en-US" dirty="0" smtClean="0"/>
              <a:t>Test Cases</a:t>
            </a:r>
            <a:r>
              <a:rPr lang="ru-RU" dirty="0" smtClean="0"/>
              <a:t>)</a:t>
            </a:r>
            <a:endParaRPr lang="en-US" dirty="0" smtClean="0"/>
          </a:p>
          <a:p>
            <a:r>
              <a:rPr lang="ru-RU" dirty="0" smtClean="0"/>
              <a:t>Скриншоты работающей программы/сайта</a:t>
            </a:r>
            <a:endParaRPr lang="ru-RU" dirty="0"/>
          </a:p>
        </p:txBody>
      </p:sp>
      <p:pic>
        <p:nvPicPr>
          <p:cNvPr id="1026" name="Picture 2" descr="Картинки по запросу тестирова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07115" y="1610590"/>
            <a:ext cx="3668985" cy="2747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096334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Критерии оценивания курсовой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825625"/>
            <a:ext cx="11194473" cy="4351338"/>
          </a:xfrm>
        </p:spPr>
        <p:txBody>
          <a:bodyPr/>
          <a:lstStyle/>
          <a:p>
            <a:r>
              <a:rPr lang="ru-RU" dirty="0" smtClean="0"/>
              <a:t>Сложность работы</a:t>
            </a:r>
          </a:p>
          <a:p>
            <a:r>
              <a:rPr lang="ru-RU" dirty="0" smtClean="0"/>
              <a:t>Качество </a:t>
            </a:r>
            <a:r>
              <a:rPr lang="ru-RU" dirty="0" smtClean="0"/>
              <a:t>и полнота анализа</a:t>
            </a:r>
          </a:p>
          <a:p>
            <a:r>
              <a:rPr lang="ru-RU" dirty="0" smtClean="0"/>
              <a:t>Качество и грамотность проектирования и технической реализации</a:t>
            </a:r>
          </a:p>
          <a:p>
            <a:r>
              <a:rPr lang="ru-RU" dirty="0" smtClean="0"/>
              <a:t>Оформление пояснительной записки</a:t>
            </a:r>
          </a:p>
          <a:p>
            <a:r>
              <a:rPr lang="ru-RU" dirty="0" smtClean="0"/>
              <a:t>Соблюдение срока выполнения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198016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Резюме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Сдача курсовой работы включает в себя загрузку материалов:</a:t>
            </a:r>
          </a:p>
          <a:p>
            <a:pPr lvl="1"/>
            <a:r>
              <a:rPr lang="ru-RU" dirty="0" smtClean="0"/>
              <a:t>Пояснительная записка</a:t>
            </a:r>
          </a:p>
          <a:p>
            <a:pPr lvl="1"/>
            <a:r>
              <a:rPr lang="ru-RU" dirty="0" smtClean="0"/>
              <a:t>Исходный код приложения/сайта</a:t>
            </a:r>
          </a:p>
          <a:p>
            <a:pPr lvl="1"/>
            <a:r>
              <a:rPr lang="ru-RU" dirty="0" smtClean="0"/>
              <a:t>Инструкция по инсталляции/развертыванию/запуску/ссылку на </a:t>
            </a:r>
            <a:r>
              <a:rPr lang="ru-RU" dirty="0" err="1" smtClean="0"/>
              <a:t>веб</a:t>
            </a:r>
            <a:endParaRPr lang="ru-RU" dirty="0" smtClean="0"/>
          </a:p>
          <a:p>
            <a:pPr lvl="1"/>
            <a:endParaRPr lang="ru-RU" dirty="0" smtClean="0"/>
          </a:p>
          <a:p>
            <a:pPr lvl="1"/>
            <a:r>
              <a:rPr lang="ru-RU" dirty="0" smtClean="0"/>
              <a:t>При большом весе </a:t>
            </a:r>
            <a:r>
              <a:rPr lang="ru-RU" dirty="0" err="1" smtClean="0"/>
              <a:t>исходников</a:t>
            </a:r>
            <a:r>
              <a:rPr lang="ru-RU" dirty="0" smtClean="0"/>
              <a:t> рекомендуется загружать архив с </a:t>
            </a:r>
            <a:r>
              <a:rPr lang="ru-RU" dirty="0" err="1" smtClean="0"/>
              <a:t>исходниками</a:t>
            </a:r>
            <a:r>
              <a:rPr lang="ru-RU" dirty="0" smtClean="0"/>
              <a:t> на сторонний сервис (облако, и т.п.) и в пункт </a:t>
            </a:r>
            <a:r>
              <a:rPr lang="ru-RU" dirty="0" err="1" smtClean="0"/>
              <a:t>загражать</a:t>
            </a:r>
            <a:r>
              <a:rPr lang="ru-RU" dirty="0" smtClean="0"/>
              <a:t> архив с пояснительной </a:t>
            </a:r>
            <a:r>
              <a:rPr lang="ru-RU" dirty="0" err="1" smtClean="0"/>
              <a:t>запиской+инструкция</a:t>
            </a:r>
            <a:r>
              <a:rPr lang="ru-RU" dirty="0" smtClean="0"/>
              <a:t> по </a:t>
            </a:r>
            <a:r>
              <a:rPr lang="ru-RU" dirty="0" err="1" smtClean="0"/>
              <a:t>развертыванию+ссылка</a:t>
            </a:r>
            <a:r>
              <a:rPr lang="ru-RU" dirty="0" smtClean="0"/>
              <a:t> на </a:t>
            </a:r>
            <a:r>
              <a:rPr lang="ru-RU" smtClean="0"/>
              <a:t>исходники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1882568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Формулирование темы курсовой работы	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/>
              <a:t>Разработка/Создание</a:t>
            </a:r>
          </a:p>
          <a:p>
            <a:r>
              <a:rPr lang="ru-RU" b="1" dirty="0" smtClean="0"/>
              <a:t>Тип приложения</a:t>
            </a:r>
          </a:p>
          <a:p>
            <a:pPr lvl="1"/>
            <a:r>
              <a:rPr lang="ru-RU" dirty="0" smtClean="0">
                <a:solidFill>
                  <a:srgbClr val="FF0000"/>
                </a:solidFill>
              </a:rPr>
              <a:t>представительский/информационный веб-сайт</a:t>
            </a:r>
          </a:p>
          <a:p>
            <a:pPr lvl="1"/>
            <a:r>
              <a:rPr lang="ru-RU" dirty="0" smtClean="0">
                <a:solidFill>
                  <a:srgbClr val="FF0000"/>
                </a:solidFill>
              </a:rPr>
              <a:t>посадочная страница</a:t>
            </a:r>
          </a:p>
          <a:p>
            <a:pPr lvl="1"/>
            <a:r>
              <a:rPr lang="ru-RU" dirty="0" smtClean="0">
                <a:solidFill>
                  <a:srgbClr val="FF0000"/>
                </a:solidFill>
              </a:rPr>
              <a:t>интернет-магазин</a:t>
            </a:r>
            <a:r>
              <a:rPr lang="ru-RU" dirty="0" smtClean="0"/>
              <a:t> </a:t>
            </a:r>
          </a:p>
          <a:p>
            <a:pPr lvl="1"/>
            <a:r>
              <a:rPr lang="ru-RU" dirty="0" smtClean="0"/>
              <a:t>мобильное приложение</a:t>
            </a:r>
          </a:p>
          <a:p>
            <a:pPr lvl="1"/>
            <a:r>
              <a:rPr lang="en-US" dirty="0" smtClean="0"/>
              <a:t>CRM-</a:t>
            </a:r>
            <a:r>
              <a:rPr lang="ru-RU" dirty="0" smtClean="0"/>
              <a:t>система/учетная система/корпоративный портал</a:t>
            </a:r>
          </a:p>
          <a:p>
            <a:pPr lvl="1"/>
            <a:r>
              <a:rPr lang="ru-RU" dirty="0" smtClean="0"/>
              <a:t>веб-приложение/веб-портал</a:t>
            </a:r>
            <a:endParaRPr lang="en-US" dirty="0" smtClean="0"/>
          </a:p>
          <a:p>
            <a:pPr lvl="1"/>
            <a:r>
              <a:rPr lang="en-US" dirty="0" smtClean="0"/>
              <a:t>…</a:t>
            </a:r>
          </a:p>
          <a:p>
            <a:pPr lvl="1"/>
            <a:r>
              <a:rPr lang="ru-RU" dirty="0" smtClean="0"/>
              <a:t>информационная система/программная система</a:t>
            </a:r>
          </a:p>
          <a:p>
            <a:r>
              <a:rPr lang="ru-RU" b="1" dirty="0" smtClean="0"/>
              <a:t>Для</a:t>
            </a:r>
            <a:r>
              <a:rPr lang="ru-RU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&lt;&lt;</a:t>
            </a:r>
            <a:r>
              <a:rPr lang="ru-RU" dirty="0" smtClean="0">
                <a:solidFill>
                  <a:srgbClr val="FF0000"/>
                </a:solidFill>
              </a:rPr>
              <a:t>название предприятия/рынка/типа клиентов</a:t>
            </a:r>
            <a:r>
              <a:rPr lang="en-US" dirty="0" smtClean="0">
                <a:solidFill>
                  <a:srgbClr val="FF0000"/>
                </a:solidFill>
              </a:rPr>
              <a:t>&gt;&gt;</a:t>
            </a:r>
          </a:p>
          <a:p>
            <a:r>
              <a:rPr lang="en-US" dirty="0"/>
              <a:t>[</a:t>
            </a:r>
            <a:r>
              <a:rPr lang="ru-RU" dirty="0" smtClean="0"/>
              <a:t>На </a:t>
            </a:r>
            <a:r>
              <a:rPr lang="en-US" dirty="0" smtClean="0">
                <a:solidFill>
                  <a:srgbClr val="FF0000"/>
                </a:solidFill>
              </a:rPr>
              <a:t>&lt;&lt;</a:t>
            </a:r>
            <a:r>
              <a:rPr lang="ru-RU" dirty="0" smtClean="0">
                <a:solidFill>
                  <a:srgbClr val="FF0000"/>
                </a:solidFill>
              </a:rPr>
              <a:t>название технологий</a:t>
            </a:r>
            <a:r>
              <a:rPr lang="en-US" dirty="0" smtClean="0">
                <a:solidFill>
                  <a:srgbClr val="FF0000"/>
                </a:solidFill>
              </a:rPr>
              <a:t>&gt;&gt;</a:t>
            </a:r>
            <a:r>
              <a:rPr lang="en-US" dirty="0" smtClean="0"/>
              <a:t>]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93761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формулирования тем работ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Разработка представительского сайта на </a:t>
            </a:r>
            <a:r>
              <a:rPr lang="en-US" dirty="0" smtClean="0"/>
              <a:t>CMS Joomla</a:t>
            </a:r>
            <a:r>
              <a:rPr lang="ru-RU" dirty="0" smtClean="0"/>
              <a:t> </a:t>
            </a:r>
            <a:r>
              <a:rPr lang="ru-RU" dirty="0"/>
              <a:t>для ООО </a:t>
            </a:r>
            <a:r>
              <a:rPr lang="ru-RU" dirty="0" smtClean="0"/>
              <a:t>«Выставки Урала»</a:t>
            </a:r>
          </a:p>
          <a:p>
            <a:r>
              <a:rPr lang="ru-RU" dirty="0" smtClean="0"/>
              <a:t>Разработка интернет-магазина на </a:t>
            </a:r>
            <a:r>
              <a:rPr lang="en-US" dirty="0" smtClean="0"/>
              <a:t>CMS 1C-</a:t>
            </a:r>
            <a:r>
              <a:rPr lang="ru-RU" dirty="0" err="1" smtClean="0"/>
              <a:t>Битрикс</a:t>
            </a:r>
            <a:r>
              <a:rPr lang="ru-RU" dirty="0" smtClean="0"/>
              <a:t> для </a:t>
            </a:r>
            <a:r>
              <a:rPr lang="ru-RU" dirty="0"/>
              <a:t>компании </a:t>
            </a:r>
            <a:r>
              <a:rPr lang="en-US" dirty="0" smtClean="0"/>
              <a:t>Soft-Flex</a:t>
            </a:r>
            <a:endParaRPr lang="ru-RU" dirty="0" smtClean="0"/>
          </a:p>
          <a:p>
            <a:r>
              <a:rPr lang="ru-RU" dirty="0"/>
              <a:t>Разработка </a:t>
            </a:r>
            <a:r>
              <a:rPr lang="ru-RU" dirty="0" smtClean="0"/>
              <a:t>представительного веб-сайта </a:t>
            </a:r>
            <a:r>
              <a:rPr lang="ru-RU" dirty="0"/>
              <a:t>с возможностью бронирования для студии </a:t>
            </a:r>
            <a:r>
              <a:rPr lang="ru-RU" dirty="0" err="1" smtClean="0"/>
              <a:t>шугаринга</a:t>
            </a:r>
            <a:r>
              <a:rPr lang="ru-RU" dirty="0" smtClean="0"/>
              <a:t> «Мокко»</a:t>
            </a:r>
          </a:p>
          <a:p>
            <a:r>
              <a:rPr lang="ru-RU" dirty="0" smtClean="0"/>
              <a:t>Разработка представительского веб-сайта для сети парикмахерских </a:t>
            </a:r>
            <a:r>
              <a:rPr lang="ru-RU" dirty="0" err="1" smtClean="0"/>
              <a:t>Underground</a:t>
            </a:r>
            <a:endParaRPr lang="ru-RU" dirty="0" smtClean="0"/>
          </a:p>
          <a:p>
            <a:r>
              <a:rPr lang="ru-RU" dirty="0" smtClean="0"/>
              <a:t>Разработка информационного портала</a:t>
            </a:r>
            <a:r>
              <a:rPr lang="en-US" dirty="0" smtClean="0"/>
              <a:t> </a:t>
            </a:r>
            <a:r>
              <a:rPr lang="ru-RU" dirty="0" smtClean="0"/>
              <a:t>на </a:t>
            </a:r>
            <a:r>
              <a:rPr lang="en-US" dirty="0" smtClean="0"/>
              <a:t>CMS </a:t>
            </a:r>
            <a:r>
              <a:rPr lang="en-US" dirty="0" err="1" smtClean="0"/>
              <a:t>Wordpress</a:t>
            </a:r>
            <a:r>
              <a:rPr lang="en-US" dirty="0" smtClean="0"/>
              <a:t> </a:t>
            </a:r>
            <a:r>
              <a:rPr lang="ru-RU" dirty="0" smtClean="0"/>
              <a:t>для начинающих фотографов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84753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формулирования тем работ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Разработка мобильного приложения «CSU </a:t>
            </a:r>
            <a:r>
              <a:rPr lang="ru-RU" dirty="0" err="1" smtClean="0"/>
              <a:t>Guide</a:t>
            </a:r>
            <a:r>
              <a:rPr lang="ru-RU" dirty="0" smtClean="0"/>
              <a:t>» для ФГБОУ ВО «</a:t>
            </a:r>
            <a:r>
              <a:rPr lang="ru-RU" dirty="0" err="1" smtClean="0"/>
              <a:t>ЧелГУ</a:t>
            </a:r>
            <a:r>
              <a:rPr lang="ru-RU" dirty="0" smtClean="0"/>
              <a:t>»</a:t>
            </a:r>
          </a:p>
          <a:p>
            <a:r>
              <a:rPr lang="ru-RU" dirty="0" smtClean="0"/>
              <a:t>Разработка программной системы </a:t>
            </a:r>
            <a:r>
              <a:rPr lang="ru-RU" dirty="0"/>
              <a:t>по ценообразованию для типографии </a:t>
            </a:r>
            <a:r>
              <a:rPr lang="ru-RU" dirty="0" smtClean="0"/>
              <a:t>«Вера»</a:t>
            </a:r>
          </a:p>
          <a:p>
            <a:r>
              <a:rPr lang="ru-RU" dirty="0" smtClean="0"/>
              <a:t>Создание учетной системы для инвентаризации оборудования больницы</a:t>
            </a:r>
          </a:p>
          <a:p>
            <a:r>
              <a:rPr lang="ru-RU" dirty="0"/>
              <a:t>Разработка мобильного приложения </a:t>
            </a:r>
            <a:r>
              <a:rPr lang="ru-RU" dirty="0" smtClean="0"/>
              <a:t>для </a:t>
            </a:r>
            <a:r>
              <a:rPr lang="ru-RU" dirty="0"/>
              <a:t>службы </a:t>
            </a:r>
            <a:r>
              <a:rPr lang="ru-RU" dirty="0" smtClean="0"/>
              <a:t>доставки компании «</a:t>
            </a:r>
            <a:r>
              <a:rPr lang="ru-RU" dirty="0" err="1" smtClean="0"/>
              <a:t>Камакура</a:t>
            </a:r>
            <a:r>
              <a:rPr lang="ru-RU" dirty="0" smtClean="0"/>
              <a:t>»</a:t>
            </a:r>
          </a:p>
          <a:p>
            <a:r>
              <a:rPr lang="ru-RU" dirty="0" smtClean="0"/>
              <a:t>Создание робота для биржевой торговли с использованием нейронных сетей</a:t>
            </a:r>
          </a:p>
          <a:p>
            <a:r>
              <a:rPr lang="ru-RU" dirty="0" smtClean="0"/>
              <a:t>Разработка игрового </a:t>
            </a:r>
            <a:r>
              <a:rPr lang="en-US" dirty="0" smtClean="0"/>
              <a:t>VR</a:t>
            </a:r>
            <a:r>
              <a:rPr lang="ru-RU" dirty="0" smtClean="0"/>
              <a:t>-приложения управляемого жестами для ООО «ТРИДИВИ»</a:t>
            </a:r>
          </a:p>
          <a:p>
            <a:r>
              <a:rPr lang="ru-RU" dirty="0" smtClean="0"/>
              <a:t>Разработка интернет-портала для </a:t>
            </a:r>
            <a:r>
              <a:rPr lang="ru-RU" dirty="0" err="1" smtClean="0"/>
              <a:t>стартап</a:t>
            </a:r>
            <a:r>
              <a:rPr lang="ru-RU" dirty="0" smtClean="0"/>
              <a:t>-проекта «</a:t>
            </a:r>
            <a:r>
              <a:rPr lang="ru-RU" dirty="0" err="1" smtClean="0"/>
              <a:t>ФермерКлик</a:t>
            </a:r>
            <a:r>
              <a:rPr lang="ru-RU" dirty="0" smtClean="0"/>
              <a:t>»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97001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Шаги выполнения курсовой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Определение темы курсовой </a:t>
            </a:r>
            <a:r>
              <a:rPr lang="ru-RU" dirty="0" smtClean="0"/>
              <a:t>работы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Бизнес-анализ (анализ предметной области)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Анализ существующих решений </a:t>
            </a:r>
            <a:r>
              <a:rPr lang="ru-RU" i="1" dirty="0" smtClean="0"/>
              <a:t>(аналогов, конкурентов)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Создание концепции решения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Проектирование решения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Программная/техническая реализация решения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Тестирование решения</a:t>
            </a:r>
          </a:p>
          <a:p>
            <a:pPr marL="514350" indent="-514350">
              <a:buFont typeface="+mj-lt"/>
              <a:buAutoNum type="arabicPeriod"/>
            </a:pPr>
            <a:r>
              <a:rPr lang="en-US" i="1" dirty="0" smtClean="0"/>
              <a:t>[</a:t>
            </a:r>
            <a:r>
              <a:rPr lang="ru-RU" i="1" dirty="0" smtClean="0"/>
              <a:t>Внедрение решения</a:t>
            </a:r>
            <a:r>
              <a:rPr lang="en-US" i="1" dirty="0" smtClean="0"/>
              <a:t>]</a:t>
            </a:r>
            <a:endParaRPr lang="ru-RU" i="1" dirty="0" smtClean="0"/>
          </a:p>
          <a:p>
            <a:pPr marL="0" indent="0">
              <a:buNone/>
            </a:pPr>
            <a:r>
              <a:rPr lang="ru-RU" dirty="0" smtClean="0"/>
              <a:t>Оформление пояснительной записки к КР</a:t>
            </a:r>
          </a:p>
          <a:p>
            <a:pPr marL="0" indent="0">
              <a:buNone/>
            </a:pPr>
            <a:r>
              <a:rPr lang="ru-RU" dirty="0" smtClean="0"/>
              <a:t>Загрузка материалов </a:t>
            </a:r>
            <a:r>
              <a:rPr lang="ru-RU" dirty="0" smtClean="0"/>
              <a:t>КР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8263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1. Бизнес-анализ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Интервьюирование заказчика/конечных пользователей, анкетирование</a:t>
            </a:r>
          </a:p>
          <a:p>
            <a:r>
              <a:rPr lang="ru-RU" dirty="0" smtClean="0"/>
              <a:t>Описание текущей ситуации (</a:t>
            </a:r>
            <a:r>
              <a:rPr lang="en-US" dirty="0" smtClean="0"/>
              <a:t>AS IS)</a:t>
            </a:r>
          </a:p>
          <a:p>
            <a:pPr lvl="1"/>
            <a:r>
              <a:rPr lang="ru-RU" dirty="0" smtClean="0"/>
              <a:t>Словесное, в формате </a:t>
            </a:r>
            <a:r>
              <a:rPr lang="en-US" dirty="0" smtClean="0"/>
              <a:t>IDEF0</a:t>
            </a:r>
            <a:r>
              <a:rPr lang="ru-RU" dirty="0" smtClean="0"/>
              <a:t>, </a:t>
            </a:r>
            <a:r>
              <a:rPr lang="en-US" dirty="0" smtClean="0"/>
              <a:t>BPMN, UML </a:t>
            </a:r>
            <a:endParaRPr lang="ru-RU" dirty="0" smtClean="0"/>
          </a:p>
          <a:p>
            <a:r>
              <a:rPr lang="ru-RU" dirty="0" smtClean="0"/>
              <a:t>Описание бизнес-проблем заказчика/клиентов</a:t>
            </a:r>
          </a:p>
          <a:p>
            <a:r>
              <a:rPr lang="ru-RU" dirty="0" smtClean="0"/>
              <a:t>Описание заинтересованных лиц/конечных пользователей</a:t>
            </a:r>
          </a:p>
          <a:p>
            <a:r>
              <a:rPr lang="ru-RU" dirty="0" smtClean="0"/>
              <a:t>Словарь предметной области</a:t>
            </a:r>
          </a:p>
          <a:p>
            <a:r>
              <a:rPr lang="ru-RU" dirty="0" smtClean="0"/>
              <a:t>Анализ бизнес-требований</a:t>
            </a:r>
          </a:p>
          <a:p>
            <a:pPr lvl="1"/>
            <a:r>
              <a:rPr lang="ru-RU" dirty="0" smtClean="0"/>
              <a:t>В виде карты целей</a:t>
            </a:r>
            <a:r>
              <a:rPr lang="en-US" dirty="0" smtClean="0"/>
              <a:t> (</a:t>
            </a:r>
            <a:r>
              <a:rPr lang="ru-RU" dirty="0" smtClean="0"/>
              <a:t>Цель – Направление - Функция</a:t>
            </a:r>
            <a:r>
              <a:rPr lang="en-US" dirty="0" smtClean="0"/>
              <a:t>)</a:t>
            </a:r>
            <a:endParaRPr lang="ru-RU" dirty="0" smtClean="0"/>
          </a:p>
          <a:p>
            <a:pPr lvl="1"/>
            <a:r>
              <a:rPr lang="ru-RU" dirty="0" smtClean="0"/>
              <a:t>В виде карты воздействий: </a:t>
            </a:r>
            <a:r>
              <a:rPr lang="en-US" dirty="0" smtClean="0"/>
              <a:t>Impact Mapping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616888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2. Анализ существующих решений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Краткая характеристика аналогов/конкурентов (не менее 3-5)</a:t>
            </a:r>
          </a:p>
          <a:p>
            <a:r>
              <a:rPr lang="ru-RU" dirty="0" smtClean="0"/>
              <a:t>Сравнительный анализ по критериям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Вывод: преимущества/недостатки, необходимость разработки собственного решения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03285685"/>
              </p:ext>
            </p:extLst>
          </p:nvPr>
        </p:nvGraphicFramePr>
        <p:xfrm>
          <a:off x="2135909" y="2860193"/>
          <a:ext cx="8128000" cy="1854200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2062018"/>
                <a:gridCol w="1392382"/>
                <a:gridCol w="1422400"/>
                <a:gridCol w="1625600"/>
                <a:gridCol w="16256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Критерий/Аналог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Аналог 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Аналог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Аналог 5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Критерий 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Критерий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Критерий 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694543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3. Создание концепции решения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Описание функций решения («</a:t>
            </a:r>
            <a:r>
              <a:rPr lang="en-US" dirty="0" smtClean="0"/>
              <a:t>bird view</a:t>
            </a:r>
            <a:r>
              <a:rPr lang="ru-RU" dirty="0" smtClean="0"/>
              <a:t>» – взгляд сверху)</a:t>
            </a:r>
          </a:p>
          <a:p>
            <a:pPr lvl="1"/>
            <a:r>
              <a:rPr lang="ru-RU" dirty="0" smtClean="0"/>
              <a:t>Брифинг на разработку сайта</a:t>
            </a:r>
          </a:p>
          <a:p>
            <a:pPr lvl="1"/>
            <a:r>
              <a:rPr lang="en-US" dirty="0" smtClean="0"/>
              <a:t>UML-</a:t>
            </a:r>
            <a:r>
              <a:rPr lang="ru-RU" dirty="0" smtClean="0"/>
              <a:t>диаграмма прецедентов</a:t>
            </a:r>
            <a:endParaRPr lang="en-US" dirty="0" smtClean="0"/>
          </a:p>
          <a:p>
            <a:pPr lvl="1"/>
            <a:r>
              <a:rPr lang="en-US" dirty="0" smtClean="0"/>
              <a:t>Customer Journey Mapping, </a:t>
            </a:r>
            <a:r>
              <a:rPr lang="ru-RU" dirty="0" smtClean="0"/>
              <a:t>общий перечень </a:t>
            </a:r>
            <a:r>
              <a:rPr lang="en-US" dirty="0" smtClean="0"/>
              <a:t>User Story</a:t>
            </a:r>
            <a:endParaRPr lang="ru-RU" dirty="0" smtClean="0"/>
          </a:p>
          <a:p>
            <a:r>
              <a:rPr lang="ru-RU" dirty="0" smtClean="0"/>
              <a:t>Детализация функциональных и нефункциональных требований</a:t>
            </a:r>
          </a:p>
          <a:p>
            <a:pPr lvl="1"/>
            <a:r>
              <a:rPr lang="ru-RU" dirty="0" smtClean="0"/>
              <a:t>Техническое задание / Функциональная спецификация</a:t>
            </a:r>
          </a:p>
          <a:p>
            <a:pPr lvl="1"/>
            <a:r>
              <a:rPr lang="ru-RU" dirty="0" smtClean="0"/>
              <a:t>Описание сценариев использования (</a:t>
            </a:r>
            <a:r>
              <a:rPr lang="en-US" dirty="0" smtClean="0"/>
              <a:t>Use Cases</a:t>
            </a:r>
            <a:r>
              <a:rPr lang="ru-RU" dirty="0" smtClean="0"/>
              <a:t>)</a:t>
            </a:r>
            <a:endParaRPr lang="en-US" dirty="0" smtClean="0"/>
          </a:p>
          <a:p>
            <a:pPr lvl="1"/>
            <a:r>
              <a:rPr lang="en-US" dirty="0" smtClean="0"/>
              <a:t>User Story Mapping </a:t>
            </a:r>
            <a:r>
              <a:rPr lang="ru-RU" dirty="0" smtClean="0"/>
              <a:t>с детализацией</a:t>
            </a:r>
            <a:endParaRPr lang="en-US" dirty="0" smtClean="0"/>
          </a:p>
          <a:p>
            <a:pPr lvl="1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151584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Customer Journey Mapping</a:t>
            </a:r>
            <a:endParaRPr lang="ru-RU" b="1" dirty="0"/>
          </a:p>
        </p:txBody>
      </p:sp>
      <p:pic>
        <p:nvPicPr>
          <p:cNvPr id="2050" name="Picture 2" descr="Картинки по запросу Customer Journey Mappi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3055" y="1404697"/>
            <a:ext cx="9438409" cy="5453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424495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623</Words>
  <Application>Microsoft Office PowerPoint</Application>
  <PresentationFormat>Произвольный</PresentationFormat>
  <Paragraphs>120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Курсовая работа по дисциплине «Программная инженерия / Управление ЖЦ ИС»</vt:lpstr>
      <vt:lpstr>Формулирование темы курсовой работы </vt:lpstr>
      <vt:lpstr>Примеры формулирования тем работ</vt:lpstr>
      <vt:lpstr>Примеры формулирования тем работ</vt:lpstr>
      <vt:lpstr>Шаги выполнения курсовой работы</vt:lpstr>
      <vt:lpstr>1. Бизнес-анализ</vt:lpstr>
      <vt:lpstr>2. Анализ существующих решений</vt:lpstr>
      <vt:lpstr>3. Создание концепции решения</vt:lpstr>
      <vt:lpstr>Customer Journey Mapping</vt:lpstr>
      <vt:lpstr>User Story Mapping</vt:lpstr>
      <vt:lpstr>4. Проектирование решения</vt:lpstr>
      <vt:lpstr>5. Программная реализация системы</vt:lpstr>
      <vt:lpstr>6. Тестирование</vt:lpstr>
      <vt:lpstr>Критерии оценивания курсовой работы</vt:lpstr>
      <vt:lpstr>Резюме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ИИТ</cp:lastModifiedBy>
  <cp:revision>14</cp:revision>
  <dcterms:created xsi:type="dcterms:W3CDTF">2016-12-29T12:28:40Z</dcterms:created>
  <dcterms:modified xsi:type="dcterms:W3CDTF">2022-10-21T08:30:49Z</dcterms:modified>
</cp:coreProperties>
</file>