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67" r:id="rId3"/>
    <p:sldMasterId id="2147483670" r:id="rId4"/>
  </p:sldMasterIdLst>
  <p:sldIdLst>
    <p:sldId id="256" r:id="rId5"/>
    <p:sldId id="258" r:id="rId6"/>
    <p:sldId id="271" r:id="rId7"/>
    <p:sldId id="270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69" r:id="rId18"/>
  </p:sldIdLst>
  <p:sldSz cx="9144000" cy="5143500" type="screen16x9"/>
  <p:notesSz cx="6858000" cy="9144000"/>
  <p:defaultTextStyle>
    <a:defPPr>
      <a:defRPr lang="ru-RU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822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ns\Desktop\&#1079;&#1072;&#1087;&#1072;&#1089;&#1099;%20&#1083;&#108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Лист1!$B$39</c:f>
              <c:strCache>
                <c:ptCount val="1"/>
                <c:pt idx="0">
                  <c:v>Доля рынка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4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spPr>
              <a:pattFill prst="pct75">
                <a:fgClr>
                  <a:sysClr val="windowText" lastClr="000000">
                    <a:lumMod val="75000"/>
                    <a:lumOff val="25000"/>
                  </a:sysClr>
                </a:fgClr>
                <a:bgClr>
                  <a:sysClr val="windowText" lastClr="000000">
                    <a:lumMod val="65000"/>
                    <a:lumOff val="35000"/>
                  </a:sys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Лист1!$A$40:$A$44</c:f>
              <c:strCache>
                <c:ptCount val="5"/>
                <c:pt idx="0">
                  <c:v>Приволжский</c:v>
                </c:pt>
                <c:pt idx="1">
                  <c:v>Центральный</c:v>
                </c:pt>
                <c:pt idx="2">
                  <c:v>Сибирский</c:v>
                </c:pt>
                <c:pt idx="3">
                  <c:v>Южный</c:v>
                </c:pt>
                <c:pt idx="4">
                  <c:v>Другие</c:v>
                </c:pt>
              </c:strCache>
            </c:strRef>
          </c:cat>
          <c:val>
            <c:numRef>
              <c:f>Лист1!$B$40:$B$44</c:f>
              <c:numCache>
                <c:formatCode>0.00%</c:formatCode>
                <c:ptCount val="5"/>
                <c:pt idx="0">
                  <c:v>0.20300000000000001</c:v>
                </c:pt>
                <c:pt idx="1">
                  <c:v>0.15800000000000008</c:v>
                </c:pt>
                <c:pt idx="2" formatCode="0%">
                  <c:v>0.13</c:v>
                </c:pt>
                <c:pt idx="3">
                  <c:v>9.4000000000000028E-2</c:v>
                </c:pt>
                <c:pt idx="4">
                  <c:v>0.41500000000000015</c:v>
                </c:pt>
              </c:numCache>
            </c:numRef>
          </c:val>
        </c:ser>
        <c:dLbls>
          <c:showPercent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968817504006697"/>
          <c:y val="0.1321690216729261"/>
          <c:w val="0.29306552388916002"/>
          <c:h val="0.75979273946316905"/>
        </c:manualLayout>
      </c:layout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3600" y="1076960"/>
            <a:ext cx="7152640" cy="863600"/>
          </a:xfrm>
        </p:spPr>
        <p:txBody>
          <a:bodyPr>
            <a:normAutofit/>
          </a:bodyPr>
          <a:lstStyle>
            <a:lvl1pPr algn="ctr">
              <a:defRPr sz="1800" b="1" i="0" baseline="0">
                <a:latin typeface="Geometria" pitchFamily="34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3760" y="2042160"/>
            <a:ext cx="7152640" cy="1351280"/>
          </a:xfrm>
        </p:spPr>
        <p:txBody>
          <a:bodyPr>
            <a:normAutofit/>
          </a:bodyPr>
          <a:lstStyle>
            <a:lvl1pPr marL="0" indent="0" algn="ctr">
              <a:buNone/>
              <a:defRPr sz="1600" b="0" baseline="0">
                <a:solidFill>
                  <a:schemeClr val="tx1"/>
                </a:solidFill>
                <a:latin typeface="Geometria" pitchFamily="34" charset="-5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260" y="1794043"/>
            <a:ext cx="7765500" cy="1142853"/>
          </a:xfrm>
        </p:spPr>
        <p:txBody>
          <a:bodyPr/>
          <a:lstStyle>
            <a:lvl1pPr>
              <a:defRPr baseline="0">
                <a:latin typeface="Geometria" pitchFamily="34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1505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6000" y="904240"/>
            <a:ext cx="6990080" cy="447040"/>
          </a:xfrm>
        </p:spPr>
        <p:txBody>
          <a:bodyPr>
            <a:normAutofit/>
          </a:bodyPr>
          <a:lstStyle>
            <a:lvl1pPr algn="ctr">
              <a:defRPr sz="1800" b="1" i="0" baseline="0">
                <a:latin typeface="Geometria" pitchFamily="34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6000" y="1524000"/>
            <a:ext cx="7020560" cy="3180080"/>
          </a:xfrm>
        </p:spPr>
        <p:txBody>
          <a:bodyPr>
            <a:normAutofit/>
          </a:bodyPr>
          <a:lstStyle>
            <a:lvl1pPr marL="0" indent="0" algn="ctr">
              <a:buNone/>
              <a:defRPr sz="1400" b="0" baseline="0">
                <a:solidFill>
                  <a:schemeClr val="tx1"/>
                </a:solidFill>
                <a:latin typeface="Geometria" pitchFamily="34" charset="-5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260" y="1794043"/>
            <a:ext cx="7765500" cy="1142853"/>
          </a:xfrm>
        </p:spPr>
        <p:txBody>
          <a:bodyPr>
            <a:normAutofit/>
          </a:bodyPr>
          <a:lstStyle>
            <a:lvl1pPr>
              <a:defRPr sz="1800" baseline="0">
                <a:latin typeface="Geometria" pitchFamily="34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1505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3600" y="1076960"/>
            <a:ext cx="7152640" cy="863600"/>
          </a:xfrm>
        </p:spPr>
        <p:txBody>
          <a:bodyPr>
            <a:normAutofit/>
          </a:bodyPr>
          <a:lstStyle>
            <a:lvl1pPr algn="ctr">
              <a:defRPr sz="1800" b="1" i="0" baseline="0">
                <a:latin typeface="Geometria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3760" y="2042160"/>
            <a:ext cx="7152640" cy="1351280"/>
          </a:xfrm>
        </p:spPr>
        <p:txBody>
          <a:bodyPr>
            <a:normAutofit/>
          </a:bodyPr>
          <a:lstStyle>
            <a:lvl1pPr marL="0" indent="0" algn="ctr">
              <a:buNone/>
              <a:defRPr sz="1600" b="0" baseline="0">
                <a:solidFill>
                  <a:schemeClr val="tx1"/>
                </a:solidFill>
                <a:latin typeface="Geometria" pitchFamily="34" charset="-5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260" y="1794043"/>
            <a:ext cx="7765500" cy="1142853"/>
          </a:xfrm>
        </p:spPr>
        <p:txBody>
          <a:bodyPr/>
          <a:lstStyle>
            <a:lvl1pPr>
              <a:defRPr baseline="0">
                <a:latin typeface="Geometria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1505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6000" y="904240"/>
            <a:ext cx="6990080" cy="447040"/>
          </a:xfrm>
        </p:spPr>
        <p:txBody>
          <a:bodyPr>
            <a:normAutofit/>
          </a:bodyPr>
          <a:lstStyle>
            <a:lvl1pPr algn="ctr">
              <a:defRPr sz="1800" b="1" i="0" baseline="0">
                <a:latin typeface="Geometria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6000" y="1524000"/>
            <a:ext cx="7020560" cy="3180080"/>
          </a:xfrm>
        </p:spPr>
        <p:txBody>
          <a:bodyPr>
            <a:normAutofit/>
          </a:bodyPr>
          <a:lstStyle>
            <a:lvl1pPr marL="0" indent="0" algn="ctr">
              <a:buNone/>
              <a:defRPr sz="1400" b="0" baseline="0">
                <a:solidFill>
                  <a:schemeClr val="tx1"/>
                </a:solidFill>
                <a:latin typeface="Geometria" pitchFamily="34" charset="-5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260" y="1794043"/>
            <a:ext cx="7765500" cy="1142853"/>
          </a:xfrm>
        </p:spPr>
        <p:txBody>
          <a:bodyPr>
            <a:normAutofit/>
          </a:bodyPr>
          <a:lstStyle>
            <a:lvl1pPr>
              <a:defRPr sz="1800" baseline="0">
                <a:latin typeface="Geometria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1505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198264" y="150914"/>
            <a:ext cx="919336" cy="594066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311700" y="1174283"/>
            <a:ext cx="7765500" cy="1142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311700" y="2464069"/>
            <a:ext cx="7795980" cy="726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BA4403F-EDA5-4FD8-8564-346861121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3464560"/>
            <a:ext cx="9144000" cy="16789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Лого черное мму PN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8569" y="205646"/>
            <a:ext cx="1373191" cy="432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 userDrawn="1"/>
        </p:nvSpPr>
        <p:spPr>
          <a:xfrm>
            <a:off x="7650480" y="690880"/>
            <a:ext cx="14935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198264" y="150914"/>
            <a:ext cx="919336" cy="594066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311700" y="1174283"/>
            <a:ext cx="7765500" cy="1142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311700" y="2464069"/>
            <a:ext cx="7795980" cy="726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927600"/>
            <a:ext cx="9144000" cy="215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Лого черное мму PN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8569" y="205646"/>
            <a:ext cx="1373191" cy="432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650480" y="690880"/>
            <a:ext cx="14935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7650480" y="690880"/>
            <a:ext cx="14935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img18.jpg"/>
          <p:cNvPicPr>
            <a:picLocks noChangeAspect="1"/>
          </p:cNvPicPr>
          <p:nvPr userDrawn="1"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8102744" y="4214914"/>
            <a:ext cx="919336" cy="594066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iming>
    <p:tnLst>
      <p:par>
        <p:cTn id="1" dur="indefinite" restart="never" nodeType="tmRoot"/>
      </p:par>
    </p:tnLst>
  </p:timing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198264" y="150914"/>
            <a:ext cx="919336" cy="594066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311700" y="1174283"/>
            <a:ext cx="7765500" cy="1142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311700" y="2464069"/>
            <a:ext cx="7795980" cy="726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BA4403F-EDA5-4FD8-8564-346861121B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3464560"/>
            <a:ext cx="9144000" cy="16789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Лого черное мму PN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8569" y="205646"/>
            <a:ext cx="1373191" cy="432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650480" y="690880"/>
            <a:ext cx="14935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7650480" y="690880"/>
            <a:ext cx="14935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timing>
    <p:tnLst>
      <p:par>
        <p:cTn id="1" dur="indefinite" restart="never" nodeType="tmRoot"/>
      </p:par>
    </p:tnLst>
  </p:timing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198264" y="150914"/>
            <a:ext cx="919336" cy="594066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311700" y="1174283"/>
            <a:ext cx="7765500" cy="1142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311700" y="2464069"/>
            <a:ext cx="7795980" cy="726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927600"/>
            <a:ext cx="9144000" cy="215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Лого черное мму PN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8569" y="205646"/>
            <a:ext cx="1373191" cy="432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650480" y="690880"/>
            <a:ext cx="14935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650480" y="690880"/>
            <a:ext cx="14935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8102744" y="4214914"/>
            <a:ext cx="919336" cy="594066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7957" y="250741"/>
            <a:ext cx="6257582" cy="410271"/>
          </a:xfrm>
        </p:spPr>
        <p:txBody>
          <a:bodyPr>
            <a:normAutofit/>
          </a:bodyPr>
          <a:lstStyle/>
          <a:p>
            <a:r>
              <a:rPr lang="ru-RU" sz="1400" b="0" dirty="0" smtClean="0">
                <a:latin typeface="+mn-lt"/>
              </a:rPr>
              <a:t>АНОВО «МОСКОВСКИЙ МЕЖДУНАРОДНЫЙ УНИВЕРСИТЕТ»</a:t>
            </a:r>
            <a:endParaRPr lang="ru-RU" sz="1400" b="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5650" y="1411768"/>
            <a:ext cx="6858000" cy="1011943"/>
          </a:xfrm>
        </p:spPr>
        <p:txBody>
          <a:bodyPr/>
          <a:lstStyle/>
          <a:p>
            <a:r>
              <a:rPr lang="ru-RU" sz="2100" b="1" dirty="0" smtClean="0"/>
              <a:t>Название темы ВКР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633107" y="3743760"/>
            <a:ext cx="5510893" cy="114772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 smtClean="0"/>
              <a:t>Студент:</a:t>
            </a:r>
          </a:p>
          <a:p>
            <a:pPr algn="l"/>
            <a:r>
              <a:rPr lang="ru-RU" sz="1800" dirty="0" smtClean="0"/>
              <a:t>Научный руководитель: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101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198302"/>
            <a:ext cx="6266149" cy="495759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ВЫВОДЫ/ПРОБЛЕМЫ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27865" y="4175392"/>
            <a:ext cx="7020560" cy="694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https://cf.ppt-online.org/files/slide/5/5Wkyc6a8usmbIOwtgRxKA9ZheCDJ2diMTSLGNz/slide-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8973" y="716096"/>
            <a:ext cx="6107113" cy="4213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253388"/>
            <a:ext cx="6266149" cy="440673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ПРЕДЛОЖЕНИЯ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27865" y="936435"/>
            <a:ext cx="7020560" cy="3767768"/>
          </a:xfrm>
        </p:spPr>
        <p:txBody>
          <a:bodyPr/>
          <a:lstStyle/>
          <a:p>
            <a:pPr algn="l"/>
            <a:r>
              <a:rPr lang="ru-RU" dirty="0" smtClean="0"/>
              <a:t>1.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2.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3.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4.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253388"/>
            <a:ext cx="6266149" cy="440673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ПРЕДЛОЖЕНИЯ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60068" y="4362680"/>
            <a:ext cx="6971228" cy="407623"/>
          </a:xfrm>
        </p:spPr>
        <p:txBody>
          <a:bodyPr/>
          <a:lstStyle/>
          <a:p>
            <a:r>
              <a:rPr lang="ru-RU" b="1" dirty="0" smtClean="0"/>
              <a:t>МОДЕЛЬ УСТОЙЧИВОГО </a:t>
            </a:r>
            <a:r>
              <a:rPr lang="ru-RU" b="1" dirty="0" smtClean="0"/>
              <a:t>РАЗВИТИЯ</a:t>
            </a:r>
            <a:endParaRPr lang="ru-RU" b="1" dirty="0"/>
          </a:p>
        </p:txBody>
      </p:sp>
      <p:pic>
        <p:nvPicPr>
          <p:cNvPr id="4" name="Picture 2" descr="https://fs00.infourok.ru/images/doc/136/158522/hello_html_m1ea6401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232" y="1056968"/>
            <a:ext cx="7127875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253388"/>
            <a:ext cx="6266149" cy="440673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ОБОСНОВАНИЕ ПРЕДЛОЖЕНИЙ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60068" y="1222872"/>
            <a:ext cx="6971228" cy="3547431"/>
          </a:xfrm>
        </p:spPr>
        <p:txBody>
          <a:bodyPr/>
          <a:lstStyle/>
          <a:p>
            <a:pPr algn="l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796" y="1847683"/>
            <a:ext cx="5530370" cy="620096"/>
          </a:xfrm>
        </p:spPr>
        <p:txBody>
          <a:bodyPr/>
          <a:lstStyle/>
          <a:p>
            <a:pPr algn="ctr"/>
            <a:r>
              <a:rPr lang="ru-RU" sz="2100" b="1" dirty="0" smtClean="0">
                <a:latin typeface="+mn-lt"/>
              </a:rPr>
              <a:t>БЛАГОДАРЮ ЗА ВНИМАНИЕ</a:t>
            </a:r>
            <a:r>
              <a:rPr lang="ru-RU" b="1" dirty="0" smtClean="0">
                <a:latin typeface="+mn-lt"/>
              </a:rPr>
              <a:t>!</a:t>
            </a:r>
            <a:endParaRPr lang="ru-RU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536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198302"/>
            <a:ext cx="6266149" cy="495759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16000" y="1046602"/>
            <a:ext cx="7020560" cy="365747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198302"/>
            <a:ext cx="6266149" cy="495759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Цель и задачи исследования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16000" y="1046602"/>
            <a:ext cx="7020560" cy="365747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198302"/>
            <a:ext cx="6266149" cy="495759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Объект и предмет исследования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16000" y="1046602"/>
            <a:ext cx="7020560" cy="365747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198302"/>
            <a:ext cx="6266149" cy="495759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Выводы по теоретической части работы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16000" y="1046602"/>
            <a:ext cx="7020560" cy="365747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198302"/>
            <a:ext cx="6266149" cy="495759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Результаты исследования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27865" y="4175392"/>
            <a:ext cx="7020560" cy="694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 descr="https://iknigi.net/books_files/online_html/111333/i_053.png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4907" y="705079"/>
            <a:ext cx="6191480" cy="40321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198302"/>
            <a:ext cx="6266149" cy="495759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Результаты исследования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27865" y="4175392"/>
            <a:ext cx="7020560" cy="694063"/>
          </a:xfrm>
        </p:spPr>
        <p:txBody>
          <a:bodyPr/>
          <a:lstStyle/>
          <a:p>
            <a:r>
              <a:rPr lang="ru-RU" b="1" dirty="0" smtClean="0"/>
              <a:t>Доля рынка производств безалкогольной продукции в структура производства федеральных округов</a:t>
            </a:r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85049853"/>
              </p:ext>
            </p:extLst>
          </p:nvPr>
        </p:nvGraphicFramePr>
        <p:xfrm>
          <a:off x="1145754" y="881196"/>
          <a:ext cx="6457950" cy="3051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198302"/>
            <a:ext cx="6266149" cy="495759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Результаты исследования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27865" y="4175392"/>
            <a:ext cx="7020560" cy="694063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6733794"/>
              </p:ext>
            </p:extLst>
          </p:nvPr>
        </p:nvGraphicFramePr>
        <p:xfrm>
          <a:off x="694062" y="859315"/>
          <a:ext cx="7348250" cy="38779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2045"/>
                <a:gridCol w="1050703"/>
                <a:gridCol w="1049962"/>
                <a:gridCol w="1155180"/>
                <a:gridCol w="1155180"/>
                <a:gridCol w="1155180"/>
              </a:tblGrid>
              <a:tr h="338036">
                <a:tc rowSpan="2"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Показатель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5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Годы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1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2018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2019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2020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2021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2022 (прогноз)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38212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Конфеты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0,65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0,66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0,68</a:t>
                      </a:r>
                      <a:endParaRPr lang="ru-RU" sz="15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0,7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0,72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472136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Питьевая вода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0,52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0,48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0,49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0,5</a:t>
                      </a:r>
                      <a:endParaRPr lang="ru-RU" sz="15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0,52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821314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Хлебобулочная продукция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0,73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0,71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0,7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0,69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0,69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52773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Соки и нектары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1,44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1,4</a:t>
                      </a:r>
                      <a:endParaRPr lang="ru-RU" sz="15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</a:rPr>
                        <a:t>1,37</a:t>
                      </a:r>
                      <a:endParaRPr lang="ru-RU" sz="15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1,34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1,31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  <a:tr h="38513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Средняя цена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</a:rPr>
                        <a:t>0,7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effectLst/>
                        </a:rPr>
                        <a:t>     0,7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effectLst/>
                        </a:rPr>
                        <a:t>     0,7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effectLst/>
                        </a:rPr>
                        <a:t>   0,71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effectLst/>
                        </a:rPr>
                        <a:t>  0,72</a:t>
                      </a:r>
                      <a:endParaRPr lang="ru-RU" sz="1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355" y="198302"/>
            <a:ext cx="6266149" cy="495759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Результаты исследования</a:t>
            </a:r>
            <a:endParaRPr lang="ru-RU" b="1" dirty="0"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27865" y="4175392"/>
            <a:ext cx="7020560" cy="694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 descr="http://scipress.ru/upload/images/analiz-kachestva-zhizn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90" t="10831" r="2395"/>
          <a:stretch>
            <a:fillRect/>
          </a:stretch>
        </p:blipFill>
        <p:spPr>
          <a:xfrm>
            <a:off x="1366092" y="881350"/>
            <a:ext cx="6290631" cy="3899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32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для ВКР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для ВКР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для ВКР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мму1</Template>
  <TotalTime>239</TotalTime>
  <Words>110</Words>
  <Application>Microsoft Office PowerPoint</Application>
  <PresentationFormat>Экран (16:9)</PresentationFormat>
  <Paragraphs>68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Тема мму1</vt:lpstr>
      <vt:lpstr>Тема для ВКР</vt:lpstr>
      <vt:lpstr>1_Тема для ВКР</vt:lpstr>
      <vt:lpstr>2_Тема для ВКР</vt:lpstr>
      <vt:lpstr>АНОВО «МОСКОВСКИЙ МЕЖДУНАРОДНЫЙ УНИВЕРСИТЕТ»</vt:lpstr>
      <vt:lpstr>Актуальность</vt:lpstr>
      <vt:lpstr>Цель и задачи исследования</vt:lpstr>
      <vt:lpstr>Объект и предмет исследования</vt:lpstr>
      <vt:lpstr>Выводы по теоретической части работы</vt:lpstr>
      <vt:lpstr>Результаты исследования</vt:lpstr>
      <vt:lpstr>Результаты исследования</vt:lpstr>
      <vt:lpstr>Результаты исследования</vt:lpstr>
      <vt:lpstr>Результаты исследования</vt:lpstr>
      <vt:lpstr>ВЫВОДЫ/ПРОБЛЕМЫ</vt:lpstr>
      <vt:lpstr>ПРЕДЛОЖЕНИЯ</vt:lpstr>
      <vt:lpstr>ПРЕДЛОЖЕНИЯ</vt:lpstr>
      <vt:lpstr>ОБОСНОВАНИЕ ПРЕДЛОЖЕНИЙ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вуза</dc:title>
  <dc:creator>dns</dc:creator>
  <cp:lastModifiedBy>Пользователь Windows</cp:lastModifiedBy>
  <cp:revision>12</cp:revision>
  <dcterms:created xsi:type="dcterms:W3CDTF">2022-09-05T17:49:17Z</dcterms:created>
  <dcterms:modified xsi:type="dcterms:W3CDTF">2023-01-20T12:57:03Z</dcterms:modified>
</cp:coreProperties>
</file>