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76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D2F2B-4785-4706-AD6B-0543EF3A48AF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8DDB1-DD8E-4FC7-B2A3-18C1B3E0D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428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0EB74-3EB4-470D-B99F-CEA4E4898C16}" type="datetime1">
              <a:rPr lang="ru-RU" smtClean="0"/>
              <a:t>28.02.2021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075B6-8F53-4ACA-9901-24D39E1430CA}" type="datetime1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1A4B05-B656-431B-868A-37F19E59184C}" type="datetime1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0AF581-21FC-4FCA-9F6B-1207BBDCDBB9}" type="datetime1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C52AA3-60F7-41DD-A82B-50D007CBC77B}" type="datetime1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59926A-9FC0-4CF9-B961-F2BD85F0D364}" type="datetime1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7ED2-B633-42B5-AF40-7CAA183E3AD6}" type="datetime1">
              <a:rPr lang="ru-RU" smtClean="0"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6B33A9-01CE-4485-8D18-CDA75932CAF5}" type="datetime1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20791-5B6C-4135-9B19-F0CF4729953D}" type="datetime1">
              <a:rPr lang="ru-RU" smtClean="0"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1618E-3A2C-4825-9EB6-4B9711D58DB5}" type="datetime1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0E4653-A168-4D41-B73C-60CD557EE486}" type="datetime1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5C6666-42C7-4306-AFBD-258C1E3762BF}" type="datetime1">
              <a:rPr lang="ru-RU" smtClean="0"/>
              <a:t>28.02.2021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3FED16F-1D7F-4A04-BC77-F6D7DDD9DEC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запросов на выборку в СУБД </a:t>
            </a:r>
            <a:r>
              <a:rPr lang="en-US" dirty="0" smtClean="0"/>
              <a:t>Access </a:t>
            </a:r>
            <a:r>
              <a:rPr lang="ru-RU" dirty="0" smtClean="0"/>
              <a:t>с помощью инструкций </a:t>
            </a:r>
            <a:r>
              <a:rPr lang="en-US" dirty="0" smtClean="0"/>
              <a:t>SQL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(продолжение лекции 2)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D16F-1D7F-4A04-BC77-F6D7DDD9DE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710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Упорядочение выходных данных. ORDER BY.</a:t>
            </a:r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Например, что нам нужно иметь список студентов-первокурсников, отсортированный определенным образом, например, по фамилии, а в случае совпадения фамилий – по имени.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SELECT </a:t>
            </a:r>
            <a:r>
              <a:rPr lang="ru-RU" altLang="ru-RU" sz="2200" dirty="0" err="1" smtClean="0"/>
              <a:t>fam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im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ot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kod_fakulteta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kurs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FROM </a:t>
            </a:r>
            <a:r>
              <a:rPr lang="ru-RU" altLang="ru-RU" sz="2200" dirty="0" err="1" smtClean="0"/>
              <a:t>spisok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WHERE </a:t>
            </a:r>
            <a:r>
              <a:rPr lang="ru-RU" altLang="ru-RU" sz="2200" dirty="0" err="1" smtClean="0"/>
              <a:t>kurs</a:t>
            </a:r>
            <a:r>
              <a:rPr lang="ru-RU" altLang="ru-RU" sz="2200" dirty="0" smtClean="0"/>
              <a:t>=1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ORDER BY </a:t>
            </a:r>
            <a:r>
              <a:rPr lang="ru-RU" altLang="ru-RU" sz="2200" dirty="0" err="1" smtClean="0"/>
              <a:t>fam,im</a:t>
            </a:r>
            <a:r>
              <a:rPr lang="ru-RU" altLang="ru-RU" sz="2200" dirty="0" smtClean="0"/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A90A76-6B6D-4E28-BAA8-8961D2554D6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283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Упорядочение выходных данных. ORDER BY.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ru-RU" sz="2000" smtClean="0"/>
              <a:t>Итак, предложение ORDER BY определяет порядок сортировки выходных данных. </a:t>
            </a:r>
          </a:p>
          <a:p>
            <a:pPr algn="just"/>
            <a:r>
              <a:rPr lang="ru-RU" altLang="ru-RU" sz="2000" smtClean="0"/>
              <a:t>Если после имени поля записать служебное слово DESCENDING или сокращенный вариант DESC, то порядок сортировки по этому полю будет обратным.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000" smtClean="0"/>
              <a:t>SELECT kurs, fam, im, ot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000" smtClean="0"/>
              <a:t>FROM spisok 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000" smtClean="0"/>
              <a:t>ORDER BY kurs DESC, fam, im, ot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000" smtClean="0"/>
              <a:t>Выходные данные будут отсортированы в первую очередь по курсу, начиная со старшего, то есть по убыванию, а внутри курса по фамилии, имени, отчеству сортировка будет обычным образом.</a:t>
            </a:r>
          </a:p>
          <a:p>
            <a:pPr algn="just"/>
            <a:endParaRPr lang="ru-RU" altLang="ru-RU" sz="20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8FBC3-FE0F-4401-9730-FB9CFD5B101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59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581528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Упорядочение выходных данных. ORDER BY.</a:t>
            </a:r>
          </a:p>
        </p:txBody>
      </p:sp>
      <p:sp>
        <p:nvSpPr>
          <p:cNvPr id="64515" name="Содержимое 2"/>
          <p:cNvSpPr>
            <a:spLocks noGrp="1"/>
          </p:cNvSpPr>
          <p:nvPr>
            <p:ph idx="1"/>
          </p:nvPr>
        </p:nvSpPr>
        <p:spPr>
          <a:xfrm>
            <a:off x="1043608" y="1484313"/>
            <a:ext cx="7643192" cy="5041031"/>
          </a:xfrm>
        </p:spPr>
        <p:txBody>
          <a:bodyPr>
            <a:normAutofit lnSpcReduction="10000"/>
          </a:bodyPr>
          <a:lstStyle/>
          <a:p>
            <a:r>
              <a:rPr lang="ru-RU" altLang="ru-RU" sz="2000" dirty="0" smtClean="0"/>
              <a:t>Служебное слово ASCENDING, или, сокращенно, ASC, обозначает сортировку в прямом порядке, но его не используют за ненадобностью – если в ORDER BY не указывать перед названием поля ничего, будет как раз прямой порядок сортировки по данному полю. </a:t>
            </a:r>
          </a:p>
          <a:p>
            <a:r>
              <a:rPr lang="ru-RU" altLang="ru-RU" sz="2000" dirty="0" smtClean="0"/>
              <a:t>Сортировать можно и по тому полю, которое не перечислено в SELECT !  </a:t>
            </a:r>
          </a:p>
          <a:p>
            <a:r>
              <a:rPr lang="ru-RU" altLang="ru-RU" sz="2000" dirty="0" smtClean="0"/>
              <a:t>После ORDER BY можно указывать не имена полей, а их номера:  </a:t>
            </a:r>
          </a:p>
          <a:p>
            <a:pPr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kod_fakulteta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fam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ot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spisok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kurs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=1 </a:t>
            </a:r>
          </a:p>
          <a:p>
            <a:pPr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ORDER BY 2,3 </a:t>
            </a:r>
          </a:p>
          <a:p>
            <a:pPr>
              <a:buFont typeface="Wingdings 2" pitchFamily="18" charset="2"/>
              <a:buNone/>
            </a:pPr>
            <a:r>
              <a:rPr lang="ru-RU" altLang="ru-RU" sz="2000" dirty="0" smtClean="0"/>
              <a:t>Выходные данные будут отсортированы по фамилии и по имени. Нумерация начинается с 1, то есть поле, которое записано сразу после SELECT имеет номер 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7ED2DD-013F-4D4A-8F20-C9130F712C8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323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Содержимое 2"/>
          <p:cNvSpPr>
            <a:spLocks noGrp="1"/>
          </p:cNvSpPr>
          <p:nvPr>
            <p:ph idx="1"/>
          </p:nvPr>
        </p:nvSpPr>
        <p:spPr>
          <a:xfrm>
            <a:off x="1115616" y="548680"/>
            <a:ext cx="7437834" cy="5544616"/>
          </a:xfrm>
        </p:spPr>
        <p:txBody>
          <a:bodyPr>
            <a:no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В простых запросах это вряд ли полезно – явное указание имен полей делает текст запроса более понятным, однако существуют запросы, когда этому варианту ORDER BY нет альтернативы. </a:t>
            </a:r>
          </a:p>
          <a:p>
            <a:pPr algn="just"/>
            <a:r>
              <a:rPr lang="ru-RU" altLang="ru-RU" sz="2200" dirty="0" smtClean="0"/>
              <a:t>Раздел ORDER BY следует последним в тексте запроса.</a:t>
            </a:r>
          </a:p>
          <a:p>
            <a:pPr algn="just"/>
            <a:r>
              <a:rPr lang="ru-RU" altLang="ru-RU" sz="2200" dirty="0" smtClean="0"/>
              <a:t>Современные СУБД в серверной части имеют встроенный оптимизатор запросов. Он определяет наиболее эффективный порядок перебора записей при выполнении запроса. В частности, если для таблицы имеется подходящий индекс, то оптимизатор запроса будет его использовать. </a:t>
            </a:r>
          </a:p>
          <a:p>
            <a:pPr algn="just"/>
            <a:r>
              <a:rPr lang="ru-RU" altLang="ru-RU" sz="2200" dirty="0" smtClean="0"/>
              <a:t>Если поле сортировки имеет значение NULL, то такие записи будут располагаться либо в начале результирующих данных, либо, наоборот, в конце. Стандарт SQL это не регламентирует, и все зависит от конкретной СУБД.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867770-8399-4287-9345-FF3EAD38DAF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023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Т.о. общий вид оператора </a:t>
            </a:r>
            <a:r>
              <a:rPr lang="en-US" altLang="ru-RU" smtClean="0"/>
              <a:t>SELECT:</a:t>
            </a:r>
            <a:endParaRPr lang="ru-RU" altLang="ru-RU" smtClean="0"/>
          </a:p>
        </p:txBody>
      </p:sp>
      <p:sp>
        <p:nvSpPr>
          <p:cNvPr id="6656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altLang="ru-RU" smtClean="0"/>
              <a:t>SELECT {*|[DISTINCT]&lt;список полей&gt;}  </a:t>
            </a:r>
          </a:p>
          <a:p>
            <a:pPr>
              <a:buFont typeface="Wingdings 2" pitchFamily="18" charset="2"/>
              <a:buNone/>
            </a:pPr>
            <a:r>
              <a:rPr lang="ru-RU" altLang="ru-RU" smtClean="0"/>
              <a:t>FROM &lt;имя таблицы&gt;  </a:t>
            </a:r>
          </a:p>
          <a:p>
            <a:pPr>
              <a:buFont typeface="Wingdings 2" pitchFamily="18" charset="2"/>
              <a:buNone/>
            </a:pPr>
            <a:r>
              <a:rPr lang="ru-RU" altLang="ru-RU" smtClean="0"/>
              <a:t>[ WHERE &lt;условие выбора&gt; ] </a:t>
            </a:r>
          </a:p>
          <a:p>
            <a:pPr>
              <a:buFont typeface="Wingdings 2" pitchFamily="18" charset="2"/>
              <a:buNone/>
            </a:pPr>
            <a:r>
              <a:rPr lang="ru-RU" altLang="ru-RU" smtClean="0"/>
              <a:t>[ ORDER BY &lt;порядок сортировки&gt; ] </a:t>
            </a:r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 algn="just">
              <a:buFont typeface="Wingdings 2" pitchFamily="18" charset="2"/>
              <a:buNone/>
            </a:pPr>
            <a:r>
              <a:rPr lang="ru-RU" altLang="ru-RU" smtClean="0"/>
              <a:t>Знак | означает, что либо записывается * (что означает выбрать все поля из таблицы), либо перечисляются нужные поля.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A0212C-F4DC-4BA7-A9DC-CE815E5EB4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885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smtClean="0"/>
              <a:t>Режим </a:t>
            </a:r>
            <a:r>
              <a:rPr lang="en-US" altLang="ru-RU" sz="3200" smtClean="0"/>
              <a:t>SQL </a:t>
            </a:r>
            <a:r>
              <a:rPr lang="ru-RU" altLang="ru-RU" sz="3200" smtClean="0"/>
              <a:t>в </a:t>
            </a:r>
            <a:r>
              <a:rPr lang="en-US" altLang="ru-RU" sz="3200" smtClean="0"/>
              <a:t>MS Access</a:t>
            </a:r>
            <a:endParaRPr lang="ru-RU" altLang="ru-RU" sz="3200" smtClean="0"/>
          </a:p>
        </p:txBody>
      </p:sp>
      <p:sp>
        <p:nvSpPr>
          <p:cNvPr id="67587" name="Содержимое 4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672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B065D-22CF-483A-B5D0-F7B345B5613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67588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78"/>
          <a:stretch>
            <a:fillRect/>
          </a:stretch>
        </p:blipFill>
        <p:spPr bwMode="auto">
          <a:xfrm>
            <a:off x="1042988" y="1125538"/>
            <a:ext cx="70580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886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smtClean="0"/>
              <a:t>Окно </a:t>
            </a:r>
            <a:r>
              <a:rPr lang="en-US" altLang="ru-RU" sz="3200" smtClean="0"/>
              <a:t>SQL</a:t>
            </a:r>
            <a:endParaRPr lang="ru-RU" altLang="ru-RU" sz="3200" smtClean="0"/>
          </a:p>
        </p:txBody>
      </p:sp>
      <p:pic>
        <p:nvPicPr>
          <p:cNvPr id="686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1" y="1412875"/>
            <a:ext cx="7438281" cy="4457700"/>
          </a:xfr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C7186-D391-4601-ADCA-F5DDA19E1CF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342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581528" cy="563563"/>
          </a:xfrm>
        </p:spPr>
        <p:txBody>
          <a:bodyPr>
            <a:normAutofit fontScale="90000"/>
          </a:bodyPr>
          <a:lstStyle/>
          <a:p>
            <a:r>
              <a:rPr lang="ru-RU" altLang="ru-RU" sz="3200" dirty="0" smtClean="0"/>
              <a:t>ИТОГ:</a:t>
            </a:r>
            <a:r>
              <a:rPr lang="en-US" altLang="ru-RU" sz="3200" dirty="0" smtClean="0"/>
              <a:t> </a:t>
            </a:r>
            <a:r>
              <a:rPr lang="ru-RU" altLang="ru-RU" sz="3200" dirty="0" smtClean="0"/>
              <a:t>синтаксис запросов на выборку:</a:t>
            </a:r>
          </a:p>
        </p:txBody>
      </p:sp>
      <p:sp>
        <p:nvSpPr>
          <p:cNvPr id="69635" name="Содержимое 2"/>
          <p:cNvSpPr>
            <a:spLocks noGrp="1"/>
          </p:cNvSpPr>
          <p:nvPr>
            <p:ph idx="1"/>
          </p:nvPr>
        </p:nvSpPr>
        <p:spPr>
          <a:xfrm>
            <a:off x="1043608" y="1268413"/>
            <a:ext cx="7643192" cy="50561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z="2200" dirty="0" smtClean="0"/>
              <a:t>1. Запрос на выборку фамилии, имени</a:t>
            </a:r>
            <a:r>
              <a:rPr lang="ru-RU" altLang="ru-RU" sz="2200" dirty="0" smtClean="0">
                <a:latin typeface="Arial" pitchFamily="34" charset="0"/>
              </a:rPr>
              <a:t> </a:t>
            </a:r>
            <a:r>
              <a:rPr lang="ru-RU" altLang="ru-RU" sz="2200" dirty="0" smtClean="0"/>
              <a:t>студента</a:t>
            </a:r>
          </a:p>
          <a:p>
            <a:pPr>
              <a:buFont typeface="Wingdings 2" pitchFamily="18" charset="2"/>
              <a:buNone/>
            </a:pPr>
            <a:r>
              <a:rPr lang="ru-RU" altLang="ru-RU" sz="2200" dirty="0" smtClean="0"/>
              <a:t>	SELECT	 Фамилия, Имя, Отчество</a:t>
            </a:r>
          </a:p>
          <a:p>
            <a:pPr>
              <a:buFont typeface="Wingdings 2" pitchFamily="18" charset="2"/>
              <a:buNone/>
            </a:pPr>
            <a:r>
              <a:rPr lang="ru-RU" altLang="ru-RU" sz="2200" dirty="0" smtClean="0"/>
              <a:t>	FROM Данные;</a:t>
            </a:r>
          </a:p>
          <a:p>
            <a:pPr>
              <a:buFont typeface="Wingdings 2" pitchFamily="18" charset="2"/>
              <a:buNone/>
            </a:pPr>
            <a:r>
              <a:rPr lang="ru-RU" altLang="ru-RU" sz="2200" dirty="0" smtClean="0"/>
              <a:t>Результат: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CA7D56-259B-4E0E-9E8C-CD144FA9D2E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6963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t="12828" r="71713" b="72012"/>
          <a:stretch>
            <a:fillRect/>
          </a:stretch>
        </p:blipFill>
        <p:spPr bwMode="auto">
          <a:xfrm>
            <a:off x="2627313" y="3429000"/>
            <a:ext cx="3384550" cy="1873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766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Содержимое 2"/>
          <p:cNvSpPr>
            <a:spLocks noGrp="1"/>
          </p:cNvSpPr>
          <p:nvPr>
            <p:ph idx="1"/>
          </p:nvPr>
        </p:nvSpPr>
        <p:spPr>
          <a:xfrm>
            <a:off x="971600" y="332657"/>
            <a:ext cx="7715200" cy="5991944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	При необходимости получения полной информации о Студенте, можно было бы дать запрос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SELECT	Фамилия, Имя, Отчество, Город, Адрес, Телефон (и т.д.)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FROM Данные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	или использовать его более короткую нотацию: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</a:t>
            </a:r>
            <a:r>
              <a:rPr lang="en-US" altLang="ru-RU" sz="2200" dirty="0" smtClean="0"/>
              <a:t>SELECT</a:t>
            </a:r>
            <a:r>
              <a:rPr lang="ru-RU" altLang="ru-RU" sz="2200" dirty="0" smtClean="0"/>
              <a:t>	* (</a:t>
            </a:r>
            <a:r>
              <a:rPr lang="ru-RU" altLang="ru-RU" sz="2400" dirty="0" smtClean="0"/>
              <a:t>Звездочка (*) может применяться для вывода полного списка столбцов) </a:t>
            </a:r>
            <a:endParaRPr lang="ru-RU" altLang="ru-RU" sz="2200" dirty="0" smtClean="0"/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</a:t>
            </a:r>
            <a:r>
              <a:rPr lang="en-US" altLang="ru-RU" sz="2200" dirty="0" smtClean="0"/>
              <a:t>FROM</a:t>
            </a:r>
            <a:r>
              <a:rPr lang="ru-RU" altLang="ru-RU" sz="2200" dirty="0" smtClean="0"/>
              <a:t> Данные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	Результат: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231D00-80F0-4FD5-8AFA-96658DA295B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70659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12746" r="26724" b="71248"/>
          <a:stretch>
            <a:fillRect/>
          </a:stretch>
        </p:blipFill>
        <p:spPr bwMode="auto">
          <a:xfrm>
            <a:off x="3348038" y="3933825"/>
            <a:ext cx="554513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281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397977" cy="563563"/>
          </a:xfrm>
        </p:spPr>
        <p:txBody>
          <a:bodyPr>
            <a:normAutofit fontScale="90000"/>
          </a:bodyPr>
          <a:lstStyle/>
          <a:p>
            <a:r>
              <a:rPr lang="ru-RU" altLang="ru-RU" sz="3200" dirty="0"/>
              <a:t>С</a:t>
            </a:r>
            <a:r>
              <a:rPr lang="ru-RU" altLang="ru-RU" sz="3200" dirty="0" smtClean="0"/>
              <a:t>интаксис </a:t>
            </a:r>
            <a:r>
              <a:rPr lang="ru-RU" altLang="ru-RU" sz="3200" dirty="0" smtClean="0"/>
              <a:t>WHERE </a:t>
            </a:r>
            <a:endParaRPr lang="ru-RU" altLang="ru-RU" sz="3200" dirty="0" smtClean="0"/>
          </a:p>
        </p:txBody>
      </p:sp>
      <p:sp>
        <p:nvSpPr>
          <p:cNvPr id="72706" name="Содержимое 2"/>
          <p:cNvSpPr>
            <a:spLocks noGrp="1"/>
          </p:cNvSpPr>
          <p:nvPr>
            <p:ph idx="1"/>
          </p:nvPr>
        </p:nvSpPr>
        <p:spPr>
          <a:xfrm>
            <a:off x="1115616" y="908720"/>
            <a:ext cx="7571184" cy="5415880"/>
          </a:xfrm>
        </p:spPr>
        <p:txBody>
          <a:bodyPr/>
          <a:lstStyle/>
          <a:p>
            <a:pPr marL="365125" indent="-365125" algn="just">
              <a:buFont typeface="Wingdings 2" pitchFamily="18" charset="2"/>
              <a:buNone/>
            </a:pPr>
            <a:r>
              <a:rPr lang="ru-RU" altLang="ru-RU" sz="2200" dirty="0" smtClean="0"/>
              <a:t>В </a:t>
            </a:r>
            <a:r>
              <a:rPr lang="ru-RU" altLang="ru-RU" sz="2200" dirty="0" smtClean="0"/>
              <a:t>синтаксисе фразы WHERE показано, что для отбора нужных строк таблицы можно использовать операторы сравнения = (равно), &lt;&gt; (не равно), &lt; (меньше), &lt;= (меньше или равно), &gt; (больше), &gt;= (больше или равно), которые могут предваряться оператором NOT, создавая, например, отношения "не меньше" и "не больше".</a:t>
            </a:r>
          </a:p>
          <a:p>
            <a:pPr marL="365125" indent="-365125" algn="just">
              <a:buFont typeface="Wingdings 2" pitchFamily="18" charset="2"/>
              <a:buNone/>
            </a:pPr>
            <a:r>
              <a:rPr lang="ru-RU" altLang="ru-RU" sz="2200" dirty="0" smtClean="0"/>
              <a:t>Так</a:t>
            </a:r>
            <a:r>
              <a:rPr lang="ru-RU" altLang="ru-RU" sz="2200" dirty="0" smtClean="0"/>
              <a:t>, для получения перечня предметов, по которым были получены 2, можно сформировать запрос</a:t>
            </a:r>
          </a:p>
          <a:p>
            <a:pPr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200" dirty="0" smtClean="0"/>
              <a:t>   </a:t>
            </a:r>
            <a:r>
              <a:rPr lang="en-US" altLang="ru-RU" sz="2200" dirty="0" smtClean="0"/>
              <a:t>SELECT </a:t>
            </a:r>
            <a:r>
              <a:rPr lang="ru-RU" altLang="ru-RU" sz="2200" dirty="0" err="1" smtClean="0"/>
              <a:t>Экзамены.Предмет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Экзамены.Оценка</a:t>
            </a:r>
            <a:endParaRPr lang="ru-RU" altLang="ru-RU" sz="2200" dirty="0" smtClean="0"/>
          </a:p>
          <a:p>
            <a:pPr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200" dirty="0" smtClean="0"/>
              <a:t>   </a:t>
            </a:r>
            <a:r>
              <a:rPr lang="en-US" altLang="ru-RU" sz="2200" dirty="0" smtClean="0"/>
              <a:t>FROM </a:t>
            </a:r>
            <a:r>
              <a:rPr lang="ru-RU" altLang="ru-RU" sz="2200" dirty="0" smtClean="0"/>
              <a:t>Экзамены</a:t>
            </a:r>
          </a:p>
          <a:p>
            <a:pPr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200" dirty="0" smtClean="0"/>
              <a:t>   </a:t>
            </a:r>
            <a:r>
              <a:rPr lang="en-US" altLang="ru-RU" sz="2200" dirty="0" smtClean="0"/>
              <a:t>WHERE (((</a:t>
            </a:r>
            <a:r>
              <a:rPr lang="ru-RU" altLang="ru-RU" sz="2200" dirty="0" err="1" smtClean="0"/>
              <a:t>Экзамены.Оценка</a:t>
            </a:r>
            <a:r>
              <a:rPr lang="ru-RU" altLang="ru-RU" sz="2200" dirty="0" smtClean="0"/>
              <a:t>)="2"));</a:t>
            </a:r>
          </a:p>
          <a:p>
            <a:pPr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200" dirty="0" smtClean="0"/>
              <a:t>       Результат: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E51917-3C10-44A0-A149-957883B855E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7270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1" t="11266" r="75629" b="72728"/>
          <a:stretch>
            <a:fillRect/>
          </a:stretch>
        </p:blipFill>
        <p:spPr bwMode="auto">
          <a:xfrm>
            <a:off x="4860032" y="4869160"/>
            <a:ext cx="331311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12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1033264" y="332656"/>
            <a:ext cx="7715200" cy="1143000"/>
          </a:xfrm>
        </p:spPr>
        <p:txBody>
          <a:bodyPr>
            <a:noAutofit/>
          </a:bodyPr>
          <a:lstStyle/>
          <a:p>
            <a:r>
              <a:rPr lang="ru-RU" altLang="ru-RU" sz="3400" dirty="0" smtClean="0"/>
              <a:t>Правила создания простейшего запроса для выборки данных. </a:t>
            </a:r>
            <a:br>
              <a:rPr lang="ru-RU" altLang="ru-RU" sz="3400" dirty="0" smtClean="0"/>
            </a:br>
            <a:r>
              <a:rPr lang="ru-RU" altLang="ru-RU" sz="3400" dirty="0" smtClean="0"/>
              <a:t>Оператор </a:t>
            </a:r>
            <a:r>
              <a:rPr lang="en-US" altLang="ru-RU" sz="3400" dirty="0" smtClean="0"/>
              <a:t>BETWEEN </a:t>
            </a:r>
            <a:r>
              <a:rPr lang="ru-RU" altLang="ru-RU" sz="3400" dirty="0" smtClean="0"/>
              <a:t>в </a:t>
            </a:r>
            <a:r>
              <a:rPr lang="en-US" altLang="ru-RU" sz="3400" dirty="0" smtClean="0"/>
              <a:t>WHERE</a:t>
            </a:r>
            <a:r>
              <a:rPr lang="ru-RU" altLang="ru-RU" sz="3400" dirty="0" smtClean="0"/>
              <a:t>.</a:t>
            </a:r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1043608" y="1916832"/>
            <a:ext cx="7941568" cy="3543300"/>
          </a:xfrm>
        </p:spPr>
        <p:txBody>
          <a:bodyPr>
            <a:noAutofit/>
          </a:bodyPr>
          <a:lstStyle/>
          <a:p>
            <a:r>
              <a:rPr lang="ru-RU" altLang="ru-RU" sz="2200" dirty="0" smtClean="0"/>
              <a:t>Оператор BETWEEN проверяет принадлежность значения поля некоторому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диапазону</a:t>
            </a:r>
            <a:r>
              <a:rPr lang="en-US" altLang="ru-RU" sz="2200" dirty="0" smtClean="0"/>
              <a:t>.</a:t>
            </a:r>
          </a:p>
          <a:p>
            <a:r>
              <a:rPr lang="ru-RU" altLang="ru-RU" sz="2200" dirty="0" smtClean="0"/>
              <a:t>Можно использовать </a:t>
            </a:r>
            <a:r>
              <a:rPr lang="en-US" altLang="ru-RU" sz="2200" dirty="0" smtClean="0"/>
              <a:t>AND.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SELECT </a:t>
            </a:r>
            <a:r>
              <a:rPr lang="en-US" altLang="ru-RU" sz="2200" dirty="0" err="1" smtClean="0"/>
              <a:t>fam</a:t>
            </a:r>
            <a:r>
              <a:rPr lang="en-US" altLang="ru-RU" sz="2200" dirty="0" smtClean="0"/>
              <a:t>, </a:t>
            </a:r>
            <a:r>
              <a:rPr lang="en-US" altLang="ru-RU" sz="2200" dirty="0" err="1" smtClean="0"/>
              <a:t>im</a:t>
            </a:r>
            <a:r>
              <a:rPr lang="en-US" altLang="ru-RU" sz="2200" dirty="0" smtClean="0"/>
              <a:t>, </a:t>
            </a:r>
            <a:r>
              <a:rPr lang="en-US" altLang="ru-RU" sz="2200" dirty="0" err="1" smtClean="0"/>
              <a:t>ot</a:t>
            </a:r>
            <a:r>
              <a:rPr lang="en-US" altLang="ru-RU" sz="2200" dirty="0" smtClean="0"/>
              <a:t> 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FROM </a:t>
            </a:r>
            <a:r>
              <a:rPr lang="en-US" altLang="ru-RU" sz="2200" dirty="0" err="1" smtClean="0"/>
              <a:t>spisok</a:t>
            </a:r>
            <a:r>
              <a:rPr lang="en-US" altLang="ru-RU" sz="2200" dirty="0" smtClean="0"/>
              <a:t> 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WHERE </a:t>
            </a:r>
            <a:r>
              <a:rPr lang="en-US" altLang="ru-RU" sz="2200" dirty="0" err="1" smtClean="0"/>
              <a:t>kurs</a:t>
            </a:r>
            <a:r>
              <a:rPr lang="en-US" altLang="ru-RU" sz="2200" dirty="0" smtClean="0"/>
              <a:t>&gt;=1 AND </a:t>
            </a:r>
            <a:r>
              <a:rPr lang="en-US" altLang="ru-RU" sz="2200" dirty="0" err="1" smtClean="0"/>
              <a:t>kurs</a:t>
            </a:r>
            <a:r>
              <a:rPr lang="en-US" altLang="ru-RU" sz="2200" dirty="0" smtClean="0"/>
              <a:t>&lt;=3 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ru-RU" altLang="ru-RU" sz="2200" dirty="0" smtClean="0"/>
              <a:t>или</a:t>
            </a:r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SELECT </a:t>
            </a:r>
            <a:r>
              <a:rPr lang="en-US" altLang="ru-RU" sz="2200" dirty="0" err="1" smtClean="0"/>
              <a:t>fam</a:t>
            </a:r>
            <a:r>
              <a:rPr lang="en-US" altLang="ru-RU" sz="2200" dirty="0" smtClean="0"/>
              <a:t>, </a:t>
            </a:r>
            <a:r>
              <a:rPr lang="en-US" altLang="ru-RU" sz="2200" dirty="0" err="1" smtClean="0"/>
              <a:t>im</a:t>
            </a:r>
            <a:r>
              <a:rPr lang="en-US" altLang="ru-RU" sz="2200" dirty="0" smtClean="0"/>
              <a:t>, </a:t>
            </a:r>
            <a:r>
              <a:rPr lang="en-US" altLang="ru-RU" sz="2200" dirty="0" err="1" smtClean="0"/>
              <a:t>ot</a:t>
            </a:r>
            <a:r>
              <a:rPr lang="en-US" altLang="ru-RU" sz="2200" dirty="0" smtClean="0"/>
              <a:t> 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FROM </a:t>
            </a:r>
            <a:r>
              <a:rPr lang="en-US" altLang="ru-RU" sz="2200" dirty="0" err="1" smtClean="0"/>
              <a:t>spisok</a:t>
            </a:r>
            <a:r>
              <a:rPr lang="en-US" altLang="ru-RU" sz="2200" dirty="0" smtClean="0"/>
              <a:t> </a:t>
            </a:r>
            <a:endParaRPr lang="ru-RU" altLang="ru-RU" sz="2200" dirty="0" smtClean="0"/>
          </a:p>
          <a:p>
            <a:pPr>
              <a:buFont typeface="Wingdings 2" pitchFamily="18" charset="2"/>
              <a:buNone/>
            </a:pPr>
            <a:r>
              <a:rPr lang="en-US" altLang="ru-RU" sz="2200" dirty="0" smtClean="0"/>
              <a:t>WHERE </a:t>
            </a:r>
            <a:r>
              <a:rPr lang="en-US" altLang="ru-RU" sz="2200" dirty="0" err="1" smtClean="0"/>
              <a:t>kurs</a:t>
            </a:r>
            <a:r>
              <a:rPr lang="en-US" altLang="ru-RU" sz="2200" dirty="0" smtClean="0"/>
              <a:t> BETWEEN 1 AND 3 </a:t>
            </a:r>
            <a:endParaRPr lang="ru-RU" altLang="ru-RU" sz="22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D16F-1D7F-4A04-BC77-F6D7DDD9DE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556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033264" y="332656"/>
            <a:ext cx="7571184" cy="1143000"/>
          </a:xfrm>
        </p:spPr>
        <p:txBody>
          <a:bodyPr>
            <a:noAutofit/>
          </a:bodyPr>
          <a:lstStyle/>
          <a:p>
            <a:r>
              <a:rPr lang="ru-RU" altLang="ru-RU" sz="3400" dirty="0" smtClean="0"/>
              <a:t>Правила создания простейшего запроса для выборки данных. Оператор </a:t>
            </a:r>
            <a:r>
              <a:rPr lang="en-US" altLang="ru-RU" sz="3400" dirty="0" smtClean="0"/>
              <a:t>LIKE </a:t>
            </a:r>
            <a:r>
              <a:rPr lang="ru-RU" altLang="ru-RU" sz="3400" dirty="0" smtClean="0"/>
              <a:t>в </a:t>
            </a:r>
            <a:r>
              <a:rPr lang="en-US" altLang="ru-RU" sz="3400" dirty="0" smtClean="0"/>
              <a:t>WHERE</a:t>
            </a:r>
            <a:r>
              <a:rPr lang="ru-RU" altLang="ru-RU" sz="3400" dirty="0" smtClean="0"/>
              <a:t>.</a:t>
            </a:r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1043608" y="1844824"/>
            <a:ext cx="7643192" cy="4680520"/>
          </a:xfrm>
        </p:spPr>
        <p:txBody>
          <a:bodyPr>
            <a:normAutofit/>
          </a:bodyPr>
          <a:lstStyle/>
          <a:p>
            <a:pPr marL="357188" indent="-357188" algn="just">
              <a:buNone/>
            </a:pPr>
            <a:r>
              <a:rPr lang="ru-RU" altLang="ru-RU" sz="2200" dirty="0" smtClean="0"/>
              <a:t>Оператор LIKE очень полезен при работе с полями текстового типа. Он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позволяет проверить соответствие значения поля некоторому шаблону. В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шаблоне разрешается использовать обычные символы и два специальных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символа: символ подчеркивания _ обозначает, что в этой позиции может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находиться любой символ, но обязательно ровно один символ. Символ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процента % обозначает, что в этой позиции может находиться любое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количество символов (в том числе нуль символов). Все другие символы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обозначают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«сами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себя».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Два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этих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специальных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символа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можно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комбинировать и повторять в шаблоне несколько раз наряду с обычными</a:t>
            </a:r>
            <a:r>
              <a:rPr lang="en-US" altLang="ru-RU" sz="2200" dirty="0" smtClean="0"/>
              <a:t> </a:t>
            </a:r>
            <a:r>
              <a:rPr lang="ru-RU" altLang="ru-RU" sz="2200" dirty="0" smtClean="0"/>
              <a:t>символами.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D16F-1D7F-4A04-BC77-F6D7DDD9DEC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099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r>
              <a:rPr lang="ru-RU" altLang="ru-RU" dirty="0" smtClean="0"/>
              <a:t>Например:</a:t>
            </a: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544616"/>
          </a:xfrm>
        </p:spPr>
        <p:txBody>
          <a:bodyPr>
            <a:norm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SELECT </a:t>
            </a:r>
            <a:r>
              <a:rPr lang="ru-RU" altLang="ru-RU" sz="2200" dirty="0" err="1" smtClean="0"/>
              <a:t>fam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im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ot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FROM </a:t>
            </a:r>
            <a:r>
              <a:rPr lang="ru-RU" altLang="ru-RU" sz="2200" dirty="0" err="1" smtClean="0"/>
              <a:t>spisok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WHERE </a:t>
            </a:r>
            <a:r>
              <a:rPr lang="ru-RU" altLang="ru-RU" sz="2200" dirty="0" err="1" smtClean="0"/>
              <a:t>im</a:t>
            </a:r>
            <a:r>
              <a:rPr lang="ru-RU" altLang="ru-RU" sz="2200" dirty="0" smtClean="0"/>
              <a:t> LIKE </a:t>
            </a:r>
            <a:r>
              <a:rPr lang="ru-RU" altLang="ru-RU" sz="2200" dirty="0"/>
              <a:t>’</a:t>
            </a:r>
            <a:r>
              <a:rPr lang="ru-RU" altLang="ru-RU" sz="2200" dirty="0" err="1"/>
              <a:t>Натал_я</a:t>
            </a:r>
            <a:r>
              <a:rPr lang="ru-RU" altLang="ru-RU" sz="2200" dirty="0" smtClean="0"/>
              <a:t>’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В выходные данные попадут все записи о студентах с именем Наталья, Наталия и, вообще, с любой предпоследней буквой или даже символом в этой позиции. </a:t>
            </a:r>
          </a:p>
          <a:p>
            <a:pPr algn="just">
              <a:buFont typeface="Wingdings 2" pitchFamily="18" charset="2"/>
              <a:buNone/>
            </a:pPr>
            <a:endParaRPr lang="ru-RU" altLang="ru-RU" sz="2200" dirty="0" smtClean="0"/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SELECT </a:t>
            </a:r>
            <a:r>
              <a:rPr lang="ru-RU" altLang="ru-RU" sz="2200" dirty="0" err="1" smtClean="0"/>
              <a:t>fam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im</a:t>
            </a:r>
            <a:r>
              <a:rPr lang="ru-RU" altLang="ru-RU" sz="2200" dirty="0" smtClean="0"/>
              <a:t>, </a:t>
            </a:r>
            <a:r>
              <a:rPr lang="ru-RU" altLang="ru-RU" sz="2200" dirty="0" err="1" smtClean="0"/>
              <a:t>ot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FROM </a:t>
            </a:r>
            <a:r>
              <a:rPr lang="ru-RU" altLang="ru-RU" sz="2200" dirty="0" err="1" smtClean="0"/>
              <a:t>spisok</a:t>
            </a:r>
            <a:r>
              <a:rPr lang="ru-RU" altLang="ru-RU" sz="2200" dirty="0" smtClean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WHERE </a:t>
            </a:r>
            <a:r>
              <a:rPr lang="ru-RU" altLang="ru-RU" sz="2200" dirty="0" err="1" smtClean="0"/>
              <a:t>fam</a:t>
            </a:r>
            <a:r>
              <a:rPr lang="ru-RU" altLang="ru-RU" sz="2200" dirty="0" smtClean="0"/>
              <a:t> LIKE ’%щ%’ OR </a:t>
            </a:r>
            <a:r>
              <a:rPr lang="ru-RU" altLang="ru-RU" sz="2200" dirty="0" err="1" smtClean="0"/>
              <a:t>fam</a:t>
            </a:r>
            <a:r>
              <a:rPr lang="ru-RU" altLang="ru-RU" sz="2200" dirty="0" smtClean="0"/>
              <a:t> LIKE </a:t>
            </a:r>
            <a:r>
              <a:rPr lang="ru-RU" altLang="ru-RU" sz="2200" dirty="0"/>
              <a:t>’%</a:t>
            </a:r>
            <a:r>
              <a:rPr lang="ru-RU" altLang="ru-RU" sz="2200" dirty="0" smtClean="0"/>
              <a:t>Щ%’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2200" dirty="0" smtClean="0"/>
              <a:t>Будут выбраны все записи о студентах с фамилиями, в которых имеется заглавная или строчная буква Щ.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6E5B1-473E-4421-844D-B9176A14873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10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1105272" y="260648"/>
            <a:ext cx="7787208" cy="1143000"/>
          </a:xfrm>
        </p:spPr>
        <p:txBody>
          <a:bodyPr>
            <a:noAutofit/>
          </a:bodyPr>
          <a:lstStyle/>
          <a:p>
            <a:r>
              <a:rPr lang="ru-RU" altLang="ru-RU" sz="3400" dirty="0" smtClean="0"/>
              <a:t>Правила создания простейшего запроса для выборки данных. Оператор </a:t>
            </a:r>
            <a:r>
              <a:rPr lang="en-US" altLang="ru-RU" sz="3400" dirty="0" smtClean="0"/>
              <a:t>NULL </a:t>
            </a:r>
            <a:r>
              <a:rPr lang="ru-RU" altLang="ru-RU" sz="3400" dirty="0" smtClean="0"/>
              <a:t>в </a:t>
            </a:r>
            <a:r>
              <a:rPr lang="en-US" altLang="ru-RU" sz="3400" dirty="0" smtClean="0"/>
              <a:t>WHERE</a:t>
            </a:r>
            <a:r>
              <a:rPr lang="ru-RU" altLang="ru-RU" sz="3400" dirty="0" smtClean="0"/>
              <a:t>.</a:t>
            </a:r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971600" y="1628800"/>
            <a:ext cx="7715200" cy="4896544"/>
          </a:xfrm>
        </p:spPr>
        <p:txBody>
          <a:bodyPr>
            <a:noAutofit/>
          </a:bodyPr>
          <a:lstStyle/>
          <a:p>
            <a:pPr marL="357188" indent="-357188" algn="just">
              <a:lnSpc>
                <a:spcPct val="80000"/>
              </a:lnSpc>
              <a:buNone/>
            </a:pPr>
            <a:r>
              <a:rPr lang="en-US" altLang="ru-RU" sz="2100" dirty="0" smtClean="0"/>
              <a:t>NULL </a:t>
            </a:r>
            <a:r>
              <a:rPr lang="ru-RU" altLang="ru-RU" sz="2100" dirty="0" smtClean="0"/>
              <a:t>означает неопределенное значение. Другими словами, </a:t>
            </a:r>
            <a:r>
              <a:rPr lang="en-US" altLang="ru-RU" sz="2100" dirty="0" smtClean="0"/>
              <a:t>NULL</a:t>
            </a:r>
            <a:r>
              <a:rPr lang="ru-RU" altLang="ru-RU" sz="2100" dirty="0" smtClean="0"/>
              <a:t> обозначает, что никакая информация в это поле еще не внесена. Хотя можно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заметить, что отсутствие информации это тоже информация. Например,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если у студента поле ДАТА ОТЧИСЛЕНИЯ не заполнено …</a:t>
            </a:r>
          </a:p>
          <a:p>
            <a:pPr marL="357188" indent="-357188" algn="just">
              <a:lnSpc>
                <a:spcPct val="80000"/>
              </a:lnSpc>
              <a:buNone/>
            </a:pPr>
            <a:r>
              <a:rPr lang="ru-RU" altLang="ru-RU" sz="2100" dirty="0" smtClean="0"/>
              <a:t>Противоположный вариант можно записать </a:t>
            </a:r>
            <a:r>
              <a:rPr lang="ru-RU" altLang="ru-RU" sz="2100" dirty="0" err="1" smtClean="0"/>
              <a:t>date_r</a:t>
            </a:r>
            <a:r>
              <a:rPr lang="ru-RU" altLang="ru-RU" sz="2100" dirty="0" smtClean="0"/>
              <a:t> IS NOT </a:t>
            </a:r>
            <a:r>
              <a:rPr lang="en-US" altLang="ru-RU" sz="2100" dirty="0" smtClean="0"/>
              <a:t>NULL </a:t>
            </a:r>
            <a:r>
              <a:rPr lang="ru-RU" altLang="ru-RU" sz="2100" dirty="0" smtClean="0"/>
              <a:t>или NOT</a:t>
            </a:r>
            <a:r>
              <a:rPr lang="en-US" altLang="ru-RU" sz="2100" dirty="0" smtClean="0"/>
              <a:t>  </a:t>
            </a:r>
            <a:r>
              <a:rPr lang="ru-RU" altLang="ru-RU" sz="2100" dirty="0" err="1" smtClean="0"/>
              <a:t>date_r</a:t>
            </a:r>
            <a:r>
              <a:rPr lang="ru-RU" altLang="ru-RU" sz="2100" dirty="0" smtClean="0"/>
              <a:t> IS</a:t>
            </a:r>
            <a:r>
              <a:rPr lang="en-US" altLang="ru-RU" sz="2100" dirty="0" smtClean="0"/>
              <a:t> NULL</a:t>
            </a:r>
            <a:r>
              <a:rPr lang="ru-RU" altLang="ru-RU" sz="2100" dirty="0" smtClean="0"/>
              <a:t> или </a:t>
            </a:r>
            <a:r>
              <a:rPr lang="ru-RU" altLang="ru-RU" sz="2100" dirty="0" err="1" smtClean="0"/>
              <a:t>date_r</a:t>
            </a:r>
            <a:r>
              <a:rPr lang="ru-RU" altLang="ru-RU" sz="2100" dirty="0" smtClean="0"/>
              <a:t> NOT IS NULL. Очевидно, такое разнообразие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вариантов сделано для того, чтобы рядовой пользователь, на которого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первоначально был рассчитан SQL, не утруждал себя подробностями правил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синтаксиса языка.</a:t>
            </a:r>
          </a:p>
          <a:p>
            <a:pPr marL="357188" indent="-357188" algn="just">
              <a:lnSpc>
                <a:spcPct val="80000"/>
              </a:lnSpc>
              <a:buNone/>
            </a:pPr>
            <a:r>
              <a:rPr lang="ru-RU" altLang="ru-RU" sz="2100" dirty="0" smtClean="0"/>
              <a:t>Некоторая неприятность состоит в том, что SQL различает в условиях два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случая – значение </a:t>
            </a:r>
            <a:r>
              <a:rPr lang="en-US" altLang="ru-RU" sz="2100" dirty="0" smtClean="0"/>
              <a:t>NULL </a:t>
            </a:r>
            <a:r>
              <a:rPr lang="ru-RU" altLang="ru-RU" sz="2100" dirty="0" smtClean="0"/>
              <a:t>и значение «пустая строка». Второй вариант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проверяется примерно так: </a:t>
            </a:r>
            <a:r>
              <a:rPr lang="ru-RU" altLang="ru-RU" sz="2100" dirty="0" err="1" smtClean="0"/>
              <a:t>ot</a:t>
            </a:r>
            <a:r>
              <a:rPr lang="ru-RU" altLang="ru-RU" sz="2100" dirty="0" smtClean="0"/>
              <a:t>=’’ (поясняем – записано два апострофа,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стоящие рядом, без пробела между ними). Этот вариант часто появляется,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когда текстовое значение сначала было внесено, а затем удалено. Это</a:t>
            </a:r>
            <a:r>
              <a:rPr lang="en-US" altLang="ru-RU" sz="2100" dirty="0" smtClean="0"/>
              <a:t> </a:t>
            </a:r>
            <a:r>
              <a:rPr lang="ru-RU" altLang="ru-RU" sz="2100" dirty="0" smtClean="0"/>
              <a:t>следует иметь в виду разработчикам информационных систем.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D16F-1D7F-4A04-BC77-F6D7DDD9DEC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6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Например:</a:t>
            </a:r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dirty="0" smtClean="0"/>
              <a:t>выбрать студентов, у которых еще не заполнена дата рождения. </a:t>
            </a:r>
          </a:p>
          <a:p>
            <a:pPr>
              <a:buFont typeface="Wingdings 2" pitchFamily="18" charset="2"/>
              <a:buNone/>
            </a:pPr>
            <a:endParaRPr lang="ru-RU" altLang="ru-RU" dirty="0" smtClean="0"/>
          </a:p>
          <a:p>
            <a:pPr>
              <a:buFont typeface="Wingdings 2" pitchFamily="18" charset="2"/>
              <a:buNone/>
            </a:pPr>
            <a:r>
              <a:rPr lang="ru-RU" altLang="ru-RU" dirty="0" smtClean="0"/>
              <a:t>SELECT </a:t>
            </a:r>
            <a:r>
              <a:rPr lang="ru-RU" altLang="ru-RU" dirty="0" err="1" smtClean="0"/>
              <a:t>fam</a:t>
            </a:r>
            <a:r>
              <a:rPr lang="ru-RU" altLang="ru-RU" dirty="0" smtClean="0"/>
              <a:t>, </a:t>
            </a:r>
            <a:r>
              <a:rPr lang="ru-RU" altLang="ru-RU" dirty="0" err="1" smtClean="0"/>
              <a:t>im</a:t>
            </a:r>
            <a:r>
              <a:rPr lang="ru-RU" altLang="ru-RU" dirty="0" smtClean="0"/>
              <a:t>, </a:t>
            </a:r>
            <a:r>
              <a:rPr lang="ru-RU" altLang="ru-RU" dirty="0" err="1" smtClean="0"/>
              <a:t>ot</a:t>
            </a:r>
            <a:r>
              <a:rPr lang="ru-RU" altLang="ru-RU" dirty="0" smtClean="0"/>
              <a:t> </a:t>
            </a:r>
          </a:p>
          <a:p>
            <a:pPr>
              <a:buFont typeface="Wingdings 2" pitchFamily="18" charset="2"/>
              <a:buNone/>
            </a:pPr>
            <a:r>
              <a:rPr lang="ru-RU" altLang="ru-RU" dirty="0" smtClean="0"/>
              <a:t>FROM </a:t>
            </a:r>
            <a:r>
              <a:rPr lang="ru-RU" altLang="ru-RU" dirty="0" err="1" smtClean="0"/>
              <a:t>spisok</a:t>
            </a:r>
            <a:r>
              <a:rPr lang="ru-RU" altLang="ru-RU" dirty="0" smtClean="0"/>
              <a:t> </a:t>
            </a:r>
          </a:p>
          <a:p>
            <a:pPr>
              <a:buFont typeface="Wingdings 2" pitchFamily="18" charset="2"/>
              <a:buNone/>
            </a:pPr>
            <a:r>
              <a:rPr lang="ru-RU" altLang="ru-RU" dirty="0" smtClean="0"/>
              <a:t>WHERE </a:t>
            </a:r>
            <a:r>
              <a:rPr lang="ru-RU" altLang="ru-RU" dirty="0" err="1" smtClean="0"/>
              <a:t>date_r</a:t>
            </a:r>
            <a:r>
              <a:rPr lang="ru-RU" altLang="ru-RU" dirty="0" smtClean="0"/>
              <a:t> IS NULL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FDC64-4505-4B80-849E-354B54EF71D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4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Переименование полей</a:t>
            </a:r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mtClean="0"/>
              <a:t>В операторе </a:t>
            </a:r>
            <a:r>
              <a:rPr lang="en-US" altLang="ru-RU" smtClean="0"/>
              <a:t>SELECT </a:t>
            </a:r>
            <a:r>
              <a:rPr lang="ru-RU" altLang="ru-RU" smtClean="0"/>
              <a:t>используется ключевое слово </a:t>
            </a:r>
            <a:r>
              <a:rPr lang="en-US" altLang="ru-RU" smtClean="0"/>
              <a:t>AS:</a:t>
            </a:r>
          </a:p>
          <a:p>
            <a:pPr>
              <a:buFont typeface="Wingdings 2" pitchFamily="18" charset="2"/>
              <a:buNone/>
            </a:pPr>
            <a:r>
              <a:rPr lang="en-US" altLang="ru-RU" smtClean="0"/>
              <a:t>Select &lt;</a:t>
            </a:r>
            <a:r>
              <a:rPr lang="ru-RU" altLang="ru-RU" smtClean="0"/>
              <a:t>Имя_поля</a:t>
            </a:r>
            <a:r>
              <a:rPr lang="en-US" altLang="ru-RU" smtClean="0"/>
              <a:t>&gt;</a:t>
            </a:r>
            <a:r>
              <a:rPr lang="ru-RU" altLang="ru-RU" smtClean="0"/>
              <a:t> </a:t>
            </a:r>
            <a:r>
              <a:rPr lang="en-US" altLang="ru-RU" smtClean="0"/>
              <a:t>as &lt;</a:t>
            </a:r>
            <a:r>
              <a:rPr lang="ru-RU" altLang="ru-RU" smtClean="0"/>
              <a:t>Новое_имя_поля</a:t>
            </a:r>
            <a:r>
              <a:rPr lang="en-US" altLang="ru-RU" smtClean="0"/>
              <a:t>&gt;</a:t>
            </a:r>
          </a:p>
          <a:p>
            <a:pPr>
              <a:buFont typeface="Wingdings 2" pitchFamily="18" charset="2"/>
              <a:buNone/>
            </a:pPr>
            <a:r>
              <a:rPr lang="en-US" altLang="ru-RU" smtClean="0"/>
              <a:t>From &lt;</a:t>
            </a:r>
            <a:r>
              <a:rPr lang="ru-RU" altLang="ru-RU" smtClean="0"/>
              <a:t>Таблица</a:t>
            </a:r>
            <a:r>
              <a:rPr lang="en-US" altLang="ru-RU" smtClean="0"/>
              <a:t>&gt;</a:t>
            </a:r>
            <a:endParaRPr lang="ru-RU" alt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EFABDE-D5F1-4DDD-914D-01307D60E0D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770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1115616" y="476250"/>
            <a:ext cx="7437834" cy="866775"/>
          </a:xfrm>
        </p:spPr>
        <p:txBody>
          <a:bodyPr/>
          <a:lstStyle/>
          <a:p>
            <a:r>
              <a:rPr lang="ru-RU" altLang="ru-RU" dirty="0" smtClean="0"/>
              <a:t>Выражения в </a:t>
            </a:r>
            <a:r>
              <a:rPr lang="en-US" altLang="ru-RU" dirty="0" smtClean="0"/>
              <a:t>SELECT</a:t>
            </a:r>
            <a:endParaRPr lang="ru-RU" altLang="ru-RU" dirty="0" smtClean="0"/>
          </a:p>
        </p:txBody>
      </p:sp>
      <p:sp>
        <p:nvSpPr>
          <p:cNvPr id="61443" name="Содержимое 2"/>
          <p:cNvSpPr>
            <a:spLocks noGrp="1"/>
          </p:cNvSpPr>
          <p:nvPr>
            <p:ph idx="1"/>
          </p:nvPr>
        </p:nvSpPr>
        <p:spPr>
          <a:xfrm>
            <a:off x="1115615" y="1341438"/>
            <a:ext cx="7582297" cy="4751858"/>
          </a:xfrm>
        </p:spPr>
        <p:txBody>
          <a:bodyPr>
            <a:normAutofit/>
          </a:bodyPr>
          <a:lstStyle/>
          <a:p>
            <a:pPr marL="357188" indent="-357188" algn="just">
              <a:buNone/>
            </a:pPr>
            <a:r>
              <a:rPr lang="ru-RU" altLang="ru-RU" sz="2200" dirty="0" smtClean="0"/>
              <a:t>В запросах можно указывать не только настоящее поле из таблицы, но и выражение из полей данной записи и констант. Естественно, выражение должно быть построено синтаксически правильно, например, ОКЛАД+ФАМИЛИЯ явно не годится, поскольку смешаны числовое и строковое поля. С числовыми выражениями ситуация достаточно традиционна и вряд ли требует дополнительно объяснения. Однако выражения для текстовых полей строятся в различных СУБД по-разному. Тем более в разных СУБД сильно различаются перечни встроенных функций, которые также можно использовать в выражениях. Это следует иметь в виду при переносе информационной системы в другую СУБД</a:t>
            </a:r>
            <a:r>
              <a:rPr lang="ru-RU" altLang="ru-RU" sz="2200" dirty="0" smtClean="0"/>
              <a:t>.</a:t>
            </a:r>
            <a:endParaRPr lang="ru-RU" altLang="ru-RU" sz="22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CFE61-43C6-48BA-9E8C-92CB82DF224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81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Выражения в </a:t>
            </a:r>
            <a:r>
              <a:rPr lang="en-US" altLang="ru-RU" dirty="0"/>
              <a:t>SELECT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altLang="ru-RU" dirty="0"/>
              <a:t>Например:</a:t>
            </a:r>
          </a:p>
          <a:p>
            <a:pPr algn="just">
              <a:buFont typeface="Wingdings 2" pitchFamily="18" charset="2"/>
              <a:buNone/>
            </a:pPr>
            <a:r>
              <a:rPr lang="en-US" altLang="ru-RU" dirty="0"/>
              <a:t>SELECT </a:t>
            </a:r>
            <a:r>
              <a:rPr lang="en-US" altLang="ru-RU" dirty="0" err="1"/>
              <a:t>fam</a:t>
            </a:r>
            <a:r>
              <a:rPr lang="en-US" altLang="ru-RU" dirty="0"/>
              <a:t>,</a:t>
            </a:r>
            <a:r>
              <a:rPr lang="ru-RU" altLang="ru-RU" dirty="0"/>
              <a:t> </a:t>
            </a:r>
            <a:r>
              <a:rPr lang="en-US" altLang="ru-RU" dirty="0" err="1"/>
              <a:t>im</a:t>
            </a:r>
            <a:r>
              <a:rPr lang="en-US" altLang="ru-RU" dirty="0"/>
              <a:t>,</a:t>
            </a:r>
            <a:r>
              <a:rPr lang="ru-RU" altLang="ru-RU" dirty="0"/>
              <a:t> </a:t>
            </a:r>
            <a:r>
              <a:rPr lang="en-US" altLang="ru-RU" dirty="0" err="1"/>
              <a:t>ot</a:t>
            </a:r>
            <a:r>
              <a:rPr lang="en-US" altLang="ru-RU" dirty="0"/>
              <a:t>, </a:t>
            </a:r>
            <a:r>
              <a:rPr lang="en-US" altLang="ru-RU" dirty="0" err="1"/>
              <a:t>oklad+doplata</a:t>
            </a:r>
            <a:r>
              <a:rPr lang="en-US" altLang="ru-RU" dirty="0"/>
              <a:t> FROM </a:t>
            </a:r>
            <a:r>
              <a:rPr lang="en-US" altLang="ru-RU" dirty="0" err="1"/>
              <a:t>spisok</a:t>
            </a:r>
            <a:endParaRPr lang="ru-RU" altLang="ru-RU" dirty="0"/>
          </a:p>
          <a:p>
            <a:pPr algn="just">
              <a:buFont typeface="Wingdings 2" pitchFamily="18" charset="2"/>
              <a:buNone/>
            </a:pPr>
            <a:r>
              <a:rPr lang="ru-RU" altLang="ru-RU" dirty="0"/>
              <a:t>или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dirty="0"/>
              <a:t>SELECT </a:t>
            </a:r>
            <a:r>
              <a:rPr lang="ru-RU" altLang="ru-RU" dirty="0" err="1"/>
              <a:t>fam</a:t>
            </a:r>
            <a:r>
              <a:rPr lang="ru-RU" altLang="ru-RU" dirty="0"/>
              <a:t>||’ ‘||</a:t>
            </a:r>
            <a:r>
              <a:rPr lang="ru-RU" altLang="ru-RU" dirty="0" err="1"/>
              <a:t>im</a:t>
            </a:r>
            <a:r>
              <a:rPr lang="ru-RU" altLang="ru-RU" dirty="0"/>
              <a:t>||’ ‘||</a:t>
            </a:r>
            <a:r>
              <a:rPr lang="ru-RU" altLang="ru-RU" dirty="0" err="1"/>
              <a:t>ot</a:t>
            </a:r>
            <a:r>
              <a:rPr lang="ru-RU" altLang="ru-RU" dirty="0"/>
              <a:t>   FROM </a:t>
            </a:r>
            <a:r>
              <a:rPr lang="ru-RU" altLang="ru-RU" dirty="0" err="1"/>
              <a:t>spisok</a:t>
            </a:r>
            <a:r>
              <a:rPr lang="ru-RU" altLang="ru-RU" dirty="0"/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dirty="0"/>
              <a:t>Этот запроса выдает в качестве выходных данных записи, которые состоят из объединенных в единое целое фамилии, имени, отчества с </a:t>
            </a:r>
            <a:r>
              <a:rPr lang="ru-RU" altLang="ru-RU" dirty="0" smtClean="0"/>
              <a:t>пробелами-разделителями</a:t>
            </a:r>
            <a:r>
              <a:rPr lang="ru-RU" altLang="ru-RU" dirty="0"/>
              <a:t>. Именно два знака | указывают на соединение строковых значений, что достаточно нетрадиционно.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D16F-1D7F-4A04-BC77-F6D7DDD9DEC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769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</TotalTime>
  <Words>1222</Words>
  <Application>Microsoft Office PowerPoint</Application>
  <PresentationFormat>Экран (4:3)</PresentationFormat>
  <Paragraphs>127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Создание запросов на выборку в СУБД Access с помощью инструкций SQL </vt:lpstr>
      <vt:lpstr>Правила создания простейшего запроса для выборки данных.  Оператор BETWEEN в WHERE.</vt:lpstr>
      <vt:lpstr>Правила создания простейшего запроса для выборки данных. Оператор LIKE в WHERE.</vt:lpstr>
      <vt:lpstr>Например:</vt:lpstr>
      <vt:lpstr>Правила создания простейшего запроса для выборки данных. Оператор NULL в WHERE.</vt:lpstr>
      <vt:lpstr>Например:</vt:lpstr>
      <vt:lpstr>Переименование полей</vt:lpstr>
      <vt:lpstr>Выражения в SELECT</vt:lpstr>
      <vt:lpstr>Выражения в SELECT</vt:lpstr>
      <vt:lpstr>Упорядочение выходных данных. ORDER BY.</vt:lpstr>
      <vt:lpstr>Упорядочение выходных данных. ORDER BY.</vt:lpstr>
      <vt:lpstr>Упорядочение выходных данных. ORDER BY.</vt:lpstr>
      <vt:lpstr>Презентация PowerPoint</vt:lpstr>
      <vt:lpstr>Т.о. общий вид оператора SELECT:</vt:lpstr>
      <vt:lpstr>Режим SQL в MS Access</vt:lpstr>
      <vt:lpstr>Окно SQL</vt:lpstr>
      <vt:lpstr>ИТОГ: синтаксис запросов на выборку:</vt:lpstr>
      <vt:lpstr>Презентация PowerPoint</vt:lpstr>
      <vt:lpstr>Синтаксис WHERE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запросов на выборку в СУБД Access с помощью инструкций SQL</dc:title>
  <dc:creator>User</dc:creator>
  <cp:lastModifiedBy>User</cp:lastModifiedBy>
  <cp:revision>3</cp:revision>
  <dcterms:created xsi:type="dcterms:W3CDTF">2021-02-28T12:36:27Z</dcterms:created>
  <dcterms:modified xsi:type="dcterms:W3CDTF">2021-02-28T13:02:04Z</dcterms:modified>
</cp:coreProperties>
</file>