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91" r:id="rId3"/>
    <p:sldId id="292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/>
  </p:normalViewPr>
  <p:slideViewPr>
    <p:cSldViewPr>
      <p:cViewPr varScale="1">
        <p:scale>
          <a:sx n="66" d="100"/>
          <a:sy n="66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6CF56-659F-4DE9-ACA9-4A12F234D1BC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F66144-FF1D-4DE8-B4CC-A0AA9F6852B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6CF56-659F-4DE9-ACA9-4A12F234D1BC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F66144-FF1D-4DE8-B4CC-A0AA9F6852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6CF56-659F-4DE9-ACA9-4A12F234D1BC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F66144-FF1D-4DE8-B4CC-A0AA9F6852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6CF56-659F-4DE9-ACA9-4A12F234D1BC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F66144-FF1D-4DE8-B4CC-A0AA9F6852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6CF56-659F-4DE9-ACA9-4A12F234D1BC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F66144-FF1D-4DE8-B4CC-A0AA9F6852B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6CF56-659F-4DE9-ACA9-4A12F234D1BC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F66144-FF1D-4DE8-B4CC-A0AA9F6852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6CF56-659F-4DE9-ACA9-4A12F234D1BC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F66144-FF1D-4DE8-B4CC-A0AA9F6852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6CF56-659F-4DE9-ACA9-4A12F234D1BC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F66144-FF1D-4DE8-B4CC-A0AA9F6852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6CF56-659F-4DE9-ACA9-4A12F234D1BC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F66144-FF1D-4DE8-B4CC-A0AA9F6852B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6CF56-659F-4DE9-ACA9-4A12F234D1BC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F66144-FF1D-4DE8-B4CC-A0AA9F6852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6CF56-659F-4DE9-ACA9-4A12F234D1BC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F66144-FF1D-4DE8-B4CC-A0AA9F6852B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9D6CF56-659F-4DE9-ACA9-4A12F234D1BC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EF66144-FF1D-4DE8-B4CC-A0AA9F6852B2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0832" y="1214422"/>
            <a:ext cx="7851648" cy="2500330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algn="ctr">
              <a:defRPr/>
            </a:pPr>
            <a:r>
              <a:rPr lang="ru-RU" sz="3600" dirty="0" smtClean="0"/>
              <a:t>Создание запросов </a:t>
            </a:r>
            <a:br>
              <a:rPr lang="ru-RU" sz="3600" dirty="0" smtClean="0"/>
            </a:br>
            <a:r>
              <a:rPr lang="ru-RU" sz="3600" dirty="0" smtClean="0"/>
              <a:t>в СУБД </a:t>
            </a:r>
            <a:r>
              <a:rPr lang="en-US" sz="3600" dirty="0" smtClean="0"/>
              <a:t>Access </a:t>
            </a:r>
            <a:r>
              <a:rPr lang="ru-RU" sz="3600" dirty="0" smtClean="0"/>
              <a:t>средствами </a:t>
            </a:r>
            <a:r>
              <a:rPr lang="en-US" sz="3600" dirty="0" smtClean="0"/>
              <a:t>SQL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46492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332656"/>
            <a:ext cx="7498080" cy="1440160"/>
          </a:xfrm>
        </p:spPr>
        <p:txBody>
          <a:bodyPr>
            <a:normAutofit fontScale="92500" lnSpcReduction="10000"/>
          </a:bodyPr>
          <a:lstStyle/>
          <a:p>
            <a:pPr marL="596646" indent="-514350">
              <a:buFont typeface="+mj-lt"/>
              <a:buAutoNum type="arabicPeriod"/>
            </a:pPr>
            <a:r>
              <a:rPr lang="ru-RU" dirty="0" smtClean="0"/>
              <a:t>Создать БД Фирма;</a:t>
            </a:r>
          </a:p>
          <a:p>
            <a:pPr marL="596646" indent="-514350">
              <a:buFont typeface="+mj-lt"/>
              <a:buAutoNum type="arabicPeriod"/>
            </a:pPr>
            <a:r>
              <a:rPr lang="ru-RU" dirty="0" smtClean="0"/>
              <a:t>Создать пустой запрос в режиме конструктора и перейти в режим </a:t>
            </a:r>
            <a:r>
              <a:rPr lang="en-US" dirty="0" smtClean="0"/>
              <a:t>SQL</a:t>
            </a:r>
            <a:r>
              <a:rPr lang="ru-RU" dirty="0" smtClean="0"/>
              <a:t>;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t="5987" r="46795" b="9065"/>
          <a:stretch/>
        </p:blipFill>
        <p:spPr bwMode="auto">
          <a:xfrm>
            <a:off x="1115616" y="1700808"/>
            <a:ext cx="7704856" cy="48965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Овал 4"/>
          <p:cNvSpPr/>
          <p:nvPr/>
        </p:nvSpPr>
        <p:spPr>
          <a:xfrm>
            <a:off x="1043608" y="1628800"/>
            <a:ext cx="720080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590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60648"/>
            <a:ext cx="7498080" cy="1296144"/>
          </a:xfrm>
        </p:spPr>
        <p:txBody>
          <a:bodyPr>
            <a:normAutofit/>
          </a:bodyPr>
          <a:lstStyle/>
          <a:p>
            <a:pPr marL="596646" indent="-514350" algn="just">
              <a:buFont typeface="+mj-lt"/>
              <a:buAutoNum type="arabicPeriod" startAt="3"/>
            </a:pPr>
            <a:r>
              <a:rPr lang="ru-RU" sz="2600" dirty="0" smtClean="0"/>
              <a:t>В открывшемся окне </a:t>
            </a:r>
            <a:r>
              <a:rPr lang="en-US" sz="2600" dirty="0" smtClean="0"/>
              <a:t>SQL-</a:t>
            </a:r>
            <a:r>
              <a:rPr lang="ru-RU" sz="2600" dirty="0" smtClean="0"/>
              <a:t>запросов</a:t>
            </a:r>
            <a:r>
              <a:rPr lang="en-US" sz="2600" dirty="0" smtClean="0"/>
              <a:t> </a:t>
            </a:r>
            <a:r>
              <a:rPr lang="ru-RU" sz="2600" dirty="0" smtClean="0"/>
              <a:t>составить запрос на создание таблицы «Сотрудники фирмы» с полями:</a:t>
            </a:r>
            <a:endParaRPr lang="ru-RU" sz="2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607183"/>
              </p:ext>
            </p:extLst>
          </p:nvPr>
        </p:nvGraphicFramePr>
        <p:xfrm>
          <a:off x="1547664" y="1772816"/>
          <a:ext cx="7128792" cy="4608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8908"/>
                <a:gridCol w="2694646"/>
                <a:gridCol w="3255238"/>
              </a:tblGrid>
              <a:tr h="460851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Имя поля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Тип данных</a:t>
                      </a:r>
                      <a:endParaRPr lang="ru-RU" sz="2400" dirty="0"/>
                    </a:p>
                  </a:txBody>
                  <a:tcPr/>
                </a:tc>
              </a:tr>
              <a:tr h="460851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Код сотрудника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Счетчик</a:t>
                      </a:r>
                      <a:endParaRPr lang="ru-RU" sz="2400" dirty="0"/>
                    </a:p>
                  </a:txBody>
                  <a:tcPr/>
                </a:tc>
              </a:tr>
              <a:tr h="460851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Фамилия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Текстовый</a:t>
                      </a:r>
                      <a:endParaRPr lang="ru-RU" sz="2400" dirty="0"/>
                    </a:p>
                  </a:txBody>
                  <a:tcPr/>
                </a:tc>
              </a:tr>
              <a:tr h="460851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Имя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Текстовый</a:t>
                      </a:r>
                    </a:p>
                  </a:txBody>
                  <a:tcPr/>
                </a:tc>
              </a:tr>
              <a:tr h="460851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Отчество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Текстовый</a:t>
                      </a:r>
                    </a:p>
                  </a:txBody>
                  <a:tcPr/>
                </a:tc>
              </a:tr>
              <a:tr h="460851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Должность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Текстовый</a:t>
                      </a:r>
                    </a:p>
                  </a:txBody>
                  <a:tcPr/>
                </a:tc>
              </a:tr>
              <a:tr h="460851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Телефон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Текстовый</a:t>
                      </a:r>
                    </a:p>
                  </a:txBody>
                  <a:tcPr/>
                </a:tc>
              </a:tr>
              <a:tr h="460851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Адрес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Текстовый</a:t>
                      </a:r>
                    </a:p>
                  </a:txBody>
                  <a:tcPr/>
                </a:tc>
              </a:tr>
              <a:tr h="460851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Дата рождения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Дата</a:t>
                      </a:r>
                      <a:endParaRPr lang="ru-RU" sz="2400" dirty="0"/>
                    </a:p>
                  </a:txBody>
                  <a:tcPr/>
                </a:tc>
              </a:tr>
              <a:tr h="460851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Заработная плата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Денежный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 rotWithShape="1">
          <a:blip r:embed="rId2"/>
          <a:srcRect l="11308" t="26510" r="86859" b="70069"/>
          <a:stretch/>
        </p:blipFill>
        <p:spPr bwMode="auto">
          <a:xfrm>
            <a:off x="2061275" y="2276872"/>
            <a:ext cx="493360" cy="432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242120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620688"/>
            <a:ext cx="7498080" cy="6048672"/>
          </a:xfrm>
        </p:spPr>
        <p:txBody>
          <a:bodyPr>
            <a:normAutofit fontScale="92500" lnSpcReduction="20000"/>
          </a:bodyPr>
          <a:lstStyle/>
          <a:p>
            <a:pPr marL="82296" indent="0">
              <a:buNone/>
            </a:pPr>
            <a:r>
              <a:rPr lang="en-US" b="1" dirty="0"/>
              <a:t>Create table </a:t>
            </a:r>
            <a:r>
              <a:rPr lang="en-US" dirty="0"/>
              <a:t>[</a:t>
            </a:r>
            <a:r>
              <a:rPr lang="ru-RU" dirty="0"/>
              <a:t>Сотрудники фирмы</a:t>
            </a:r>
            <a:r>
              <a:rPr lang="en-US" dirty="0"/>
              <a:t>]</a:t>
            </a:r>
            <a:endParaRPr lang="ru-RU" dirty="0"/>
          </a:p>
          <a:p>
            <a:pPr marL="82296" indent="0">
              <a:buNone/>
            </a:pPr>
            <a:r>
              <a:rPr lang="en-US" dirty="0"/>
              <a:t>(</a:t>
            </a:r>
            <a:r>
              <a:rPr lang="ru-RU" dirty="0"/>
              <a:t>Код</a:t>
            </a:r>
            <a:r>
              <a:rPr lang="en-US" dirty="0"/>
              <a:t>_</a:t>
            </a:r>
            <a:r>
              <a:rPr lang="ru-RU" dirty="0"/>
              <a:t>сотрудника</a:t>
            </a:r>
            <a:r>
              <a:rPr lang="en-US" dirty="0"/>
              <a:t> Integer Primary key,</a:t>
            </a:r>
            <a:endParaRPr lang="ru-RU" dirty="0"/>
          </a:p>
          <a:p>
            <a:pPr marL="82296" indent="0">
              <a:buNone/>
            </a:pPr>
            <a:r>
              <a:rPr lang="ru-RU" dirty="0"/>
              <a:t>Фамилия</a:t>
            </a:r>
            <a:r>
              <a:rPr lang="en-US" dirty="0"/>
              <a:t> </a:t>
            </a:r>
            <a:r>
              <a:rPr lang="en-US" dirty="0" err="1"/>
              <a:t>Varchar</a:t>
            </a:r>
            <a:r>
              <a:rPr lang="en-US" dirty="0"/>
              <a:t>(25) Not Null,</a:t>
            </a:r>
            <a:endParaRPr lang="ru-RU" dirty="0"/>
          </a:p>
          <a:p>
            <a:pPr marL="82296" indent="0">
              <a:buNone/>
            </a:pPr>
            <a:r>
              <a:rPr lang="ru-RU" dirty="0"/>
              <a:t>Имя</a:t>
            </a:r>
            <a:r>
              <a:rPr lang="en-US" dirty="0"/>
              <a:t> </a:t>
            </a:r>
            <a:r>
              <a:rPr lang="en-US" dirty="0" err="1"/>
              <a:t>Varchar</a:t>
            </a:r>
            <a:r>
              <a:rPr lang="en-US" dirty="0"/>
              <a:t>(25) Not Null,</a:t>
            </a:r>
            <a:endParaRPr lang="ru-RU" dirty="0"/>
          </a:p>
          <a:p>
            <a:pPr marL="82296" indent="0">
              <a:buNone/>
            </a:pPr>
            <a:r>
              <a:rPr lang="ru-RU" dirty="0"/>
              <a:t>Отчество</a:t>
            </a:r>
            <a:r>
              <a:rPr lang="en-US" dirty="0"/>
              <a:t> </a:t>
            </a:r>
            <a:r>
              <a:rPr lang="en-US" dirty="0" err="1"/>
              <a:t>Varchar</a:t>
            </a:r>
            <a:r>
              <a:rPr lang="en-US" dirty="0"/>
              <a:t>(25),</a:t>
            </a:r>
            <a:endParaRPr lang="ru-RU" dirty="0"/>
          </a:p>
          <a:p>
            <a:pPr marL="82296" indent="0">
              <a:buNone/>
            </a:pPr>
            <a:r>
              <a:rPr lang="ru-RU" dirty="0"/>
              <a:t>Должность</a:t>
            </a:r>
            <a:r>
              <a:rPr lang="en-US" dirty="0"/>
              <a:t> </a:t>
            </a:r>
            <a:r>
              <a:rPr lang="en-US" dirty="0" err="1"/>
              <a:t>Varchar</a:t>
            </a:r>
            <a:r>
              <a:rPr lang="en-US" dirty="0"/>
              <a:t>(25) Not Null,</a:t>
            </a:r>
            <a:endParaRPr lang="ru-RU" dirty="0"/>
          </a:p>
          <a:p>
            <a:pPr marL="82296" indent="0">
              <a:buNone/>
            </a:pPr>
            <a:r>
              <a:rPr lang="ru-RU" dirty="0"/>
              <a:t>Телефон</a:t>
            </a:r>
            <a:r>
              <a:rPr lang="en-US" dirty="0"/>
              <a:t> </a:t>
            </a:r>
            <a:r>
              <a:rPr lang="en-US" dirty="0" err="1"/>
              <a:t>Varchar</a:t>
            </a:r>
            <a:r>
              <a:rPr lang="en-US" dirty="0"/>
              <a:t>(25),</a:t>
            </a:r>
            <a:endParaRPr lang="ru-RU" dirty="0"/>
          </a:p>
          <a:p>
            <a:pPr marL="82296" indent="0">
              <a:buNone/>
            </a:pPr>
            <a:r>
              <a:rPr lang="ru-RU" dirty="0"/>
              <a:t>Адрес</a:t>
            </a:r>
            <a:r>
              <a:rPr lang="en-US" dirty="0"/>
              <a:t> </a:t>
            </a:r>
            <a:r>
              <a:rPr lang="en-US" dirty="0" err="1"/>
              <a:t>Varchar</a:t>
            </a:r>
            <a:r>
              <a:rPr lang="en-US" dirty="0"/>
              <a:t>(50) Not Null,</a:t>
            </a:r>
            <a:endParaRPr lang="ru-RU" dirty="0"/>
          </a:p>
          <a:p>
            <a:pPr marL="82296" indent="0">
              <a:buNone/>
            </a:pPr>
            <a:r>
              <a:rPr lang="en-US" dirty="0"/>
              <a:t>[</a:t>
            </a:r>
            <a:r>
              <a:rPr lang="ru-RU" dirty="0"/>
              <a:t>Дата рождения</a:t>
            </a:r>
            <a:r>
              <a:rPr lang="en-US" dirty="0"/>
              <a:t>] Date Not Null,</a:t>
            </a:r>
            <a:endParaRPr lang="ru-RU" dirty="0"/>
          </a:p>
          <a:p>
            <a:pPr marL="82296" indent="0">
              <a:buNone/>
            </a:pPr>
            <a:r>
              <a:rPr lang="ru-RU" dirty="0"/>
              <a:t>[Заработная пата] MONEY NOT NULL</a:t>
            </a:r>
            <a:r>
              <a:rPr lang="ru-RU" dirty="0" smtClean="0"/>
              <a:t>)</a:t>
            </a:r>
            <a:endParaRPr lang="en-US" dirty="0" smtClean="0"/>
          </a:p>
          <a:p>
            <a:pPr marL="82296" indent="0" algn="just"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Примечание.</a:t>
            </a:r>
            <a:r>
              <a:rPr lang="ru-RU" dirty="0" smtClean="0">
                <a:solidFill>
                  <a:srgbClr val="FF0000"/>
                </a:solidFill>
              </a:rPr>
              <a:t> Если имя таблицы или поля состоит из нескольких слов, то его необходимо заключить в квадратные скобки! </a:t>
            </a:r>
            <a:endParaRPr lang="ru-RU" dirty="0">
              <a:solidFill>
                <a:srgbClr val="FF0000"/>
              </a:solidFill>
            </a:endParaRP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68807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 выполнения запроса: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t="18243" r="27243" b="62658"/>
          <a:stretch/>
        </p:blipFill>
        <p:spPr bwMode="auto">
          <a:xfrm>
            <a:off x="1043608" y="1484784"/>
            <a:ext cx="7992888" cy="23762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249799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404664"/>
            <a:ext cx="7890080" cy="5843736"/>
          </a:xfrm>
        </p:spPr>
        <p:txBody>
          <a:bodyPr>
            <a:normAutofit fontScale="92500" lnSpcReduction="10000"/>
          </a:bodyPr>
          <a:lstStyle/>
          <a:p>
            <a:pPr marL="596646" indent="-514350" algn="just">
              <a:buFont typeface="+mj-lt"/>
              <a:buAutoNum type="arabicPeriod" startAt="4"/>
            </a:pPr>
            <a:r>
              <a:rPr lang="ru-RU" dirty="0" smtClean="0"/>
              <a:t>По аналогии создать таблицы «Клиенты» и «Заказы».</a:t>
            </a:r>
          </a:p>
          <a:p>
            <a:pPr marL="596646" indent="-514350" algn="just">
              <a:buFont typeface="+mj-lt"/>
              <a:buAutoNum type="arabicPeriod" startAt="4"/>
            </a:pPr>
            <a:r>
              <a:rPr lang="ru-RU" dirty="0" smtClean="0"/>
              <a:t>Создать схему данных, для этого используется инструкция </a:t>
            </a:r>
            <a:r>
              <a:rPr lang="ru-RU" b="1" dirty="0"/>
              <a:t>ALTER TABLE</a:t>
            </a:r>
            <a:r>
              <a:rPr lang="ru-RU" dirty="0"/>
              <a:t> </a:t>
            </a:r>
            <a:r>
              <a:rPr lang="ru-RU" dirty="0" smtClean="0"/>
              <a:t>(изменить таблицу):</a:t>
            </a:r>
          </a:p>
          <a:p>
            <a:pPr marL="82296" indent="0" algn="just">
              <a:buNone/>
            </a:pPr>
            <a:r>
              <a:rPr lang="en-US" sz="2400" dirty="0"/>
              <a:t>ALTER TABLE </a:t>
            </a:r>
            <a:r>
              <a:rPr lang="ru-RU" sz="2400" b="1" dirty="0">
                <a:solidFill>
                  <a:srgbClr val="FF0000"/>
                </a:solidFill>
              </a:rPr>
              <a:t>&lt;</a:t>
            </a:r>
            <a:r>
              <a:rPr lang="ru-RU" sz="2400" b="1" dirty="0" err="1">
                <a:solidFill>
                  <a:srgbClr val="FF0000"/>
                </a:solidFill>
              </a:rPr>
              <a:t>имя_таблицы</a:t>
            </a:r>
            <a:r>
              <a:rPr lang="ru-RU" sz="2400" b="1" dirty="0">
                <a:solidFill>
                  <a:srgbClr val="FF0000"/>
                </a:solidFill>
              </a:rPr>
              <a:t>&gt;</a:t>
            </a:r>
            <a:r>
              <a:rPr lang="ru-RU" sz="2400" dirty="0" smtClean="0"/>
              <a:t> </a:t>
            </a:r>
            <a:endParaRPr lang="ru-RU" sz="2400" dirty="0"/>
          </a:p>
          <a:p>
            <a:pPr marL="82296" indent="0" algn="just">
              <a:buNone/>
            </a:pPr>
            <a:r>
              <a:rPr lang="ru-RU" sz="2400" dirty="0"/>
              <a:t>  </a:t>
            </a:r>
            <a:r>
              <a:rPr lang="en-US" sz="2400" dirty="0"/>
              <a:t>ADD CONSTRAINT </a:t>
            </a:r>
            <a:r>
              <a:rPr lang="ru-RU" sz="2400" b="1" dirty="0">
                <a:solidFill>
                  <a:srgbClr val="FF0000"/>
                </a:solidFill>
              </a:rPr>
              <a:t>&lt;</a:t>
            </a:r>
            <a:r>
              <a:rPr lang="ru-RU" sz="2400" b="1" dirty="0" err="1" smtClean="0">
                <a:solidFill>
                  <a:srgbClr val="FF0000"/>
                </a:solidFill>
              </a:rPr>
              <a:t>имя_связи</a:t>
            </a:r>
            <a:r>
              <a:rPr lang="ru-RU" sz="2400" b="1" dirty="0" smtClean="0">
                <a:solidFill>
                  <a:srgbClr val="FF0000"/>
                </a:solidFill>
              </a:rPr>
              <a:t>&gt;</a:t>
            </a:r>
            <a:r>
              <a:rPr lang="en-US" sz="2400" dirty="0" smtClean="0"/>
              <a:t> </a:t>
            </a:r>
            <a:endParaRPr lang="en-US" sz="2400" dirty="0"/>
          </a:p>
          <a:p>
            <a:pPr marL="82296" indent="0" algn="just">
              <a:buNone/>
            </a:pPr>
            <a:r>
              <a:rPr lang="en-US" sz="2400" dirty="0"/>
              <a:t>  FOREIGN KEY</a:t>
            </a:r>
            <a:r>
              <a:rPr lang="en-US" sz="2400" dirty="0" smtClean="0"/>
              <a:t>(</a:t>
            </a:r>
            <a:r>
              <a:rPr lang="ru-RU" sz="2400" b="1" dirty="0" smtClean="0">
                <a:solidFill>
                  <a:srgbClr val="FF0000"/>
                </a:solidFill>
              </a:rPr>
              <a:t>&lt;</a:t>
            </a:r>
            <a:r>
              <a:rPr lang="ru-RU" sz="2400" b="1" dirty="0" err="1" smtClean="0">
                <a:solidFill>
                  <a:srgbClr val="FF0000"/>
                </a:solidFill>
              </a:rPr>
              <a:t>внешний_ключ</a:t>
            </a:r>
            <a:r>
              <a:rPr lang="ru-RU" sz="2400" b="1" dirty="0" smtClean="0">
                <a:solidFill>
                  <a:srgbClr val="FF0000"/>
                </a:solidFill>
              </a:rPr>
              <a:t>&gt;</a:t>
            </a:r>
            <a:r>
              <a:rPr lang="ru-RU" sz="2400" dirty="0" smtClean="0"/>
              <a:t>)  </a:t>
            </a:r>
            <a:endParaRPr lang="ru-RU" sz="2400" dirty="0"/>
          </a:p>
          <a:p>
            <a:pPr marL="82296" indent="0" algn="just">
              <a:buNone/>
            </a:pPr>
            <a:r>
              <a:rPr lang="ru-RU" sz="2400" dirty="0"/>
              <a:t>  </a:t>
            </a:r>
            <a:r>
              <a:rPr lang="en-US" sz="2400" dirty="0" smtClean="0"/>
              <a:t>REFERENCES </a:t>
            </a:r>
            <a:r>
              <a:rPr lang="ru-RU" sz="2400" b="1" dirty="0">
                <a:solidFill>
                  <a:srgbClr val="FF0000"/>
                </a:solidFill>
              </a:rPr>
              <a:t>&lt;</a:t>
            </a:r>
            <a:r>
              <a:rPr lang="ru-RU" sz="2400" b="1" dirty="0" smtClean="0">
                <a:solidFill>
                  <a:srgbClr val="FF0000"/>
                </a:solidFill>
              </a:rPr>
              <a:t>имя_таблицы2&gt;</a:t>
            </a:r>
            <a:r>
              <a:rPr lang="ru-RU" sz="2400" dirty="0" smtClean="0"/>
              <a:t>(</a:t>
            </a:r>
            <a:r>
              <a:rPr lang="ru-RU" sz="2400" b="1" dirty="0" smtClean="0">
                <a:solidFill>
                  <a:srgbClr val="FF0000"/>
                </a:solidFill>
              </a:rPr>
              <a:t>&lt;</a:t>
            </a:r>
            <a:r>
              <a:rPr lang="ru-RU" sz="2400" b="1" dirty="0" err="1" smtClean="0">
                <a:solidFill>
                  <a:srgbClr val="FF0000"/>
                </a:solidFill>
              </a:rPr>
              <a:t>первичный_ключ</a:t>
            </a:r>
            <a:r>
              <a:rPr lang="ru-RU" sz="2400" b="1" dirty="0" smtClean="0">
                <a:solidFill>
                  <a:srgbClr val="FF0000"/>
                </a:solidFill>
              </a:rPr>
              <a:t>&gt;</a:t>
            </a:r>
            <a:r>
              <a:rPr lang="ru-RU" sz="2400" dirty="0" smtClean="0"/>
              <a:t>)</a:t>
            </a:r>
          </a:p>
          <a:p>
            <a:pPr marL="82296" indent="0" algn="just">
              <a:buNone/>
            </a:pPr>
            <a:r>
              <a:rPr lang="ru-RU" sz="2400" dirty="0" smtClean="0"/>
              <a:t>Др. словами инструкция </a:t>
            </a:r>
            <a:r>
              <a:rPr lang="ru-RU" sz="2400" b="1" dirty="0"/>
              <a:t>ALTER TABLE</a:t>
            </a:r>
            <a:r>
              <a:rPr lang="ru-RU" sz="2400" dirty="0"/>
              <a:t> </a:t>
            </a:r>
            <a:r>
              <a:rPr lang="ru-RU" sz="2400" dirty="0" smtClean="0"/>
              <a:t>позволяет построить </a:t>
            </a:r>
            <a:r>
              <a:rPr lang="ru-RU" sz="2400" dirty="0"/>
              <a:t>связь между таблицами </a:t>
            </a:r>
            <a:r>
              <a:rPr lang="ru-RU" sz="2400" dirty="0" smtClean="0"/>
              <a:t>т.е. задать </a:t>
            </a:r>
            <a:r>
              <a:rPr lang="ru-RU" sz="2400" dirty="0"/>
              <a:t>ограничение (</a:t>
            </a:r>
            <a:r>
              <a:rPr lang="ru-RU" sz="2400" b="1" dirty="0"/>
              <a:t>CONSTRAINT</a:t>
            </a:r>
            <a:r>
              <a:rPr lang="ru-RU" sz="2400" dirty="0"/>
              <a:t>), которое связывает первичный ключ одной таблицы с полем соответствующего типа другой. Если связываемое поле второй таблицы – </a:t>
            </a:r>
            <a:r>
              <a:rPr lang="ru-RU" sz="2400" dirty="0" err="1"/>
              <a:t>неключевое</a:t>
            </a:r>
            <a:r>
              <a:rPr lang="ru-RU" sz="2400" dirty="0"/>
              <a:t>, то оно называется </a:t>
            </a:r>
            <a:r>
              <a:rPr lang="ru-RU" sz="2400" i="1" dirty="0"/>
              <a:t>внешним ключом</a:t>
            </a:r>
            <a:r>
              <a:rPr lang="ru-RU" sz="2400" dirty="0"/>
              <a:t> (</a:t>
            </a:r>
            <a:r>
              <a:rPr lang="ru-RU" sz="2400" b="1" dirty="0"/>
              <a:t>FOREIGN  KEY</a:t>
            </a:r>
            <a:r>
              <a:rPr lang="ru-RU" sz="2400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27562846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548680"/>
            <a:ext cx="7890080" cy="5699720"/>
          </a:xfrm>
        </p:spPr>
        <p:txBody>
          <a:bodyPr/>
          <a:lstStyle/>
          <a:p>
            <a:pPr marL="82296" indent="0">
              <a:buNone/>
            </a:pPr>
            <a:r>
              <a:rPr lang="ru-RU" sz="2400" dirty="0" smtClean="0"/>
              <a:t>В примере для связи таблиц «Заказы» и «Сотрудники фирмы» построили запрос на изменение таблицы «Заказы»:</a:t>
            </a:r>
          </a:p>
          <a:p>
            <a:pPr marL="82296" indent="0">
              <a:buNone/>
            </a:pPr>
            <a:r>
              <a:rPr lang="en-US" sz="2400" dirty="0"/>
              <a:t>ALTER TABLE </a:t>
            </a:r>
            <a:r>
              <a:rPr lang="ru-RU" sz="2400" dirty="0"/>
              <a:t>Заказы </a:t>
            </a:r>
          </a:p>
          <a:p>
            <a:pPr marL="82296" indent="0">
              <a:buNone/>
            </a:pPr>
            <a:r>
              <a:rPr lang="ru-RU" sz="2400" dirty="0"/>
              <a:t>  </a:t>
            </a:r>
            <a:r>
              <a:rPr lang="en-US" sz="2400" dirty="0"/>
              <a:t>ADD CONSTRAINT ORDER_NO </a:t>
            </a:r>
          </a:p>
          <a:p>
            <a:pPr marL="82296" indent="0">
              <a:buNone/>
            </a:pPr>
            <a:r>
              <a:rPr lang="en-US" sz="2400" dirty="0"/>
              <a:t>  FOREIGN KEY(</a:t>
            </a:r>
            <a:r>
              <a:rPr lang="ru-RU" sz="2400" dirty="0" err="1"/>
              <a:t>Код_сотрудника</a:t>
            </a:r>
            <a:r>
              <a:rPr lang="ru-RU" sz="2400" dirty="0"/>
              <a:t>)  </a:t>
            </a:r>
          </a:p>
          <a:p>
            <a:pPr marL="82296" indent="0">
              <a:buNone/>
            </a:pPr>
            <a:r>
              <a:rPr lang="ru-RU" sz="2400" dirty="0"/>
              <a:t>  </a:t>
            </a:r>
            <a:r>
              <a:rPr lang="en-US" sz="2400" dirty="0" smtClean="0"/>
              <a:t>REFERENCES </a:t>
            </a:r>
            <a:r>
              <a:rPr lang="en-US" sz="2400" dirty="0"/>
              <a:t>[</a:t>
            </a:r>
            <a:r>
              <a:rPr lang="ru-RU" sz="2400" dirty="0"/>
              <a:t>Сотрудники фирмы](</a:t>
            </a:r>
            <a:r>
              <a:rPr lang="ru-RU" sz="2400" dirty="0" err="1"/>
              <a:t>Код_сотрудника</a:t>
            </a:r>
            <a:r>
              <a:rPr lang="ru-RU" sz="2400" dirty="0" smtClean="0"/>
              <a:t>)</a:t>
            </a:r>
          </a:p>
          <a:p>
            <a:pPr marL="82296" indent="0" algn="just">
              <a:buNone/>
            </a:pPr>
            <a:r>
              <a:rPr lang="ru-RU" sz="2400" dirty="0" smtClean="0"/>
              <a:t>Примечание. </a:t>
            </a:r>
            <a:r>
              <a:rPr lang="ru-RU" sz="2400" dirty="0"/>
              <a:t>Здесь </a:t>
            </a:r>
            <a:r>
              <a:rPr lang="ru-RU" sz="2400" b="1" dirty="0"/>
              <a:t>ORDER_NO</a:t>
            </a:r>
            <a:r>
              <a:rPr lang="ru-RU" sz="2400" dirty="0"/>
              <a:t> – это просто имя, которое мы выбрали для этой связи (можно было выбрать и другое).</a:t>
            </a:r>
          </a:p>
          <a:p>
            <a:pPr marL="82296" indent="0">
              <a:buNone/>
            </a:pPr>
            <a:r>
              <a:rPr lang="ru-RU" sz="2400" dirty="0" smtClean="0"/>
              <a:t>По аналогии создается связь между таблицами «Заказы» и «Клиенты».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25637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данных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t="6841" r="50000" b="47549"/>
          <a:stretch/>
        </p:blipFill>
        <p:spPr bwMode="auto">
          <a:xfrm>
            <a:off x="1187624" y="1340768"/>
            <a:ext cx="7704856" cy="46805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670666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Добавление записей в таблицу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980728"/>
            <a:ext cx="7498080" cy="5267672"/>
          </a:xfrm>
        </p:spPr>
        <p:txBody>
          <a:bodyPr>
            <a:normAutofit fontScale="85000" lnSpcReduction="20000"/>
          </a:bodyPr>
          <a:lstStyle/>
          <a:p>
            <a:pPr marL="82296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INSERT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вставляет новые записи в таблицу. При этом значения столбцов могут представлять собой литеральные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константы.</a:t>
            </a:r>
          </a:p>
          <a:p>
            <a:pPr marL="82296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Синтаксис оператора:</a:t>
            </a:r>
          </a:p>
          <a:p>
            <a:pPr marL="82296" indent="0" algn="just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INSERT INTO &lt;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имя таблицы&gt;[(&lt;имя столбца&gt;,...)]</a:t>
            </a:r>
          </a:p>
          <a:p>
            <a:pPr marL="82296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VALUES (&lt;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столбца&gt;,…)}</a:t>
            </a:r>
          </a:p>
          <a:p>
            <a:pPr marL="82296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6575" indent="-455613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столбцов не является обязательным (об этом говорят квадратные скобки в описании синтаксиса). В том случае, если он отсутствует, список вставляемых значений должен быть полный, то есть обеспечивать значения для всех столбцов таблицы. При этом порядок значений должен соответствовать порядку, заданному оператором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TABLE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для таблицы, в которую вставляются строки. Кроме того, эти значения должны относиться к тому же типу данных, что и столбцы, в которые они вносятся.</a:t>
            </a:r>
          </a:p>
          <a:p>
            <a:pPr marL="536575" indent="-455613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6575" indent="-455613" algn="ctr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Можно ввести только одну запись!</a:t>
            </a:r>
          </a:p>
          <a:p>
            <a:pPr marL="82296" indent="0" algn="just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21162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7498080" cy="6529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Типы данных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9318467"/>
              </p:ext>
            </p:extLst>
          </p:nvPr>
        </p:nvGraphicFramePr>
        <p:xfrm>
          <a:off x="179512" y="908721"/>
          <a:ext cx="8754937" cy="51094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728192"/>
                <a:gridCol w="5730601"/>
              </a:tblGrid>
              <a:tr h="432047"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</a:rPr>
                        <a:t>Тип данных</a:t>
                      </a:r>
                      <a:endParaRPr lang="ru-RU" dirty="0">
                        <a:effectLst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Размер</a:t>
                      </a:r>
                      <a:endParaRPr lang="ru-RU">
                        <a:effectLst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Описание</a:t>
                      </a:r>
                      <a:endParaRPr lang="ru-RU">
                        <a:effectLst/>
                      </a:endParaRP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BINARY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 байт на знак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В поле этого типа могут храниться данные любого типа. Данные не преобразуются (например, в текстовые). Данные отображаются в том же виде, в каком они вводятся в это поле.</a:t>
                      </a: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BIT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 байт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Значения «Да» (Yes) и «Нет» (No), а также поля, содержащие одно из двух возможных значений.</a:t>
                      </a: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TINYINT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 байт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Целое значение от 0 до 255.</a:t>
                      </a: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MONEY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8 байтов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Масштабируемое целое от –922 337 203 685 477,5808 до 922 337 203 685 477,5807.</a:t>
                      </a: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DATETIME 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8 байтов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Дата или время; допустим любой год от 100 до 9999.</a:t>
                      </a: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UNIQUEIDENTIFIER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128 битов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Уникальный идентификатор, используемый при вызовах удаленных процедур.</a:t>
                      </a: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REAL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4 байта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Число с плавающей точкой и одинарной точностью от –3,402823E38 до –1,401298E-45 для отрицательных значений, от 1,401298E-45 до 3,402823E38 для положительных значений или значение 0.</a:t>
                      </a:r>
                    </a:p>
                  </a:txBody>
                  <a:tcPr marL="9525" marR="9525" marT="9525" marB="95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249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данных (продолжение)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826001"/>
              </p:ext>
            </p:extLst>
          </p:nvPr>
        </p:nvGraphicFramePr>
        <p:xfrm>
          <a:off x="209551" y="1484784"/>
          <a:ext cx="8754937" cy="4635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728192"/>
                <a:gridCol w="573060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effectLst/>
                        </a:rPr>
                        <a:t>FLOAT</a:t>
                      </a:r>
                    </a:p>
                  </a:txBody>
                  <a:tcPr marL="9525" marR="9525" marT="9525" marB="9525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</a:rPr>
                        <a:t>8 байтов</a:t>
                      </a:r>
                    </a:p>
                  </a:txBody>
                  <a:tcPr marL="9525" marR="9525" marT="9525" marB="9525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</a:rPr>
                        <a:t>Число с плавающей точкой и двойной точностью от –1,79769313486232E308 до –4,94065645841247E-324 для отрицательных значений, от 4,94065645841247E-324 до 1,79769313486232E308 для положительных значений или значение 0.</a:t>
                      </a:r>
                    </a:p>
                  </a:txBody>
                  <a:tcPr marL="9525" marR="9525" marT="9525" marB="9525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SMALLINT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 байта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Короткое целое от –32 768 до 32 </a:t>
                      </a:r>
                      <a:r>
                        <a:rPr lang="ru-RU" dirty="0" smtClean="0">
                          <a:effectLst/>
                        </a:rPr>
                        <a:t>767.</a:t>
                      </a:r>
                      <a:endParaRPr lang="ru-RU" dirty="0">
                        <a:effectLst/>
                      </a:endParaRP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INTEGER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4 байта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Длинное целое от –2 147 483 648 до 2 147 483 647.</a:t>
                      </a: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DECIMAL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17 байтов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Тип данных для хранения точных числовых значений от -10^28 - 1 до 10^28 - 1. Точность (1 - 28) и фактор масштабирования (от 0 до заданной точности) определяются пользователем. По умолчанию точность и фактор масштабирования равны соответственно 18 и 0.</a:t>
                      </a: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TEXT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 байта на знак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От 0 до 2,14 Гбайт.</a:t>
                      </a: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IMAGE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Не ограничено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От 0 до 2,14 Гбайт. Используется для объектов OLE.</a:t>
                      </a: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CHAR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 байта на знак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От 0 до 255 знаков.</a:t>
                      </a:r>
                    </a:p>
                  </a:txBody>
                  <a:tcPr marL="9525" marR="9525" marT="9525" marB="95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0419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Запросы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Access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являются основным инструментом выборки, обновления и обработки данных в таблицах базы данных.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Access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соответствии с концепцией реляционных баз данных для выполнения запросов использует язык структурированных запросов SQL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Structured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Query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С помощью инструкций языка SQL реализуется любой запрос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Access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Запрос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объект базы данных, используемый для выборки или модификации хранимых данных.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3958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4928" y="188640"/>
            <a:ext cx="7941568" cy="1143000"/>
          </a:xfrm>
        </p:spPr>
        <p:txBody>
          <a:bodyPr>
            <a:normAutofit/>
          </a:bodyPr>
          <a:lstStyle/>
          <a:p>
            <a:r>
              <a:rPr lang="ru-RU" sz="3000" dirty="0" smtClean="0"/>
              <a:t>В </a:t>
            </a:r>
            <a:r>
              <a:rPr lang="ru-RU" sz="3000" dirty="0" err="1" smtClean="0"/>
              <a:t>Access</a:t>
            </a:r>
            <a:r>
              <a:rPr lang="ru-RU" sz="3000" dirty="0" smtClean="0"/>
              <a:t> может быть создано несколько видов запроса:</a:t>
            </a:r>
            <a:endParaRPr lang="ru-RU" sz="3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268760"/>
            <a:ext cx="8064896" cy="5400600"/>
          </a:xfrm>
        </p:spPr>
        <p:txBody>
          <a:bodyPr>
            <a:noAutofit/>
          </a:bodyPr>
          <a:lstStyle/>
          <a:p>
            <a:pPr marL="357188" indent="-357188" algn="just" fontAlgn="base">
              <a:buFont typeface="Wingdings" panose="05000000000000000000" pitchFamily="2" charset="2"/>
              <a:buChar char="Ø"/>
            </a:pPr>
            <a:r>
              <a:rPr lang="ru-RU" sz="2600" b="1" dirty="0" smtClean="0"/>
              <a:t>запросы </a:t>
            </a:r>
            <a:r>
              <a:rPr lang="ru-RU" sz="2600" b="1" dirty="0"/>
              <a:t>на выборку</a:t>
            </a:r>
            <a:r>
              <a:rPr lang="ru-RU" sz="2600" dirty="0"/>
              <a:t> — </a:t>
            </a:r>
            <a:r>
              <a:rPr lang="ru-RU" sz="2600" dirty="0" smtClean="0"/>
              <a:t>выбирают </a:t>
            </a:r>
            <a:r>
              <a:rPr lang="ru-RU" sz="2600" dirty="0"/>
              <a:t>данные из одной таблицы или запроса или нескольких взаимосвязанных таблиц и других запросов. Результатом является таблица, которая существует до закрытия запроса. Формирование записей таблицы результата производится в соответствии с заданными условиями отбора и при использовании нескольких таблиц путем объединения их записей;</a:t>
            </a:r>
          </a:p>
          <a:p>
            <a:pPr marL="357188" indent="-357188" algn="just" fontAlgn="base">
              <a:buFont typeface="Wingdings" panose="05000000000000000000" pitchFamily="2" charset="2"/>
              <a:buChar char="Ø"/>
            </a:pPr>
            <a:r>
              <a:rPr lang="ru-RU" sz="2600" b="1" dirty="0" smtClean="0"/>
              <a:t>запросы на изменение – </a:t>
            </a:r>
            <a:r>
              <a:rPr lang="ru-RU" sz="2600" dirty="0"/>
              <a:t>дают возможность корректировать данные, содержащиеся в таблицах.</a:t>
            </a:r>
            <a:endParaRPr lang="ru-RU" sz="2600" b="1" dirty="0" smtClean="0"/>
          </a:p>
          <a:p>
            <a:pPr marL="0" indent="0" algn="just">
              <a:buNone/>
            </a:pPr>
            <a:endParaRPr lang="ru-RU" sz="2300" dirty="0"/>
          </a:p>
        </p:txBody>
      </p:sp>
    </p:spTree>
    <p:extLst>
      <p:ext uri="{BB962C8B-B14F-4D97-AF65-F5344CB8AC3E}">
        <p14:creationId xmlns:p14="http://schemas.microsoft.com/office/powerpoint/2010/main" val="3458742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Существует четыре вида запросов на изменение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652736"/>
            <a:ext cx="7498080" cy="4800600"/>
          </a:xfrm>
        </p:spPr>
        <p:txBody>
          <a:bodyPr>
            <a:normAutofit fontScale="85000" lnSpcReduction="10000"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запрос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создание таблицы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 создает новую таблицу на основе данных, которые уже размещены в одной или нескольких таблицах;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запрос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удаление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 удаляет записи из одной или нескольких таблиц на основании критериев, заданных в запросе;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запрос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добавление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 добавляет записи целиком или только указанные поля в одну или несколько таблиц;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запрос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обновление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 изменяет данные в существующих таблицах, обновляя записи с использованием критериев.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579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Запрос на создание таблицы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ru-RU" dirty="0"/>
              <a:t>Для создания таблиц используется инструкция SQL CREATE TABLE</a:t>
            </a:r>
            <a:r>
              <a:rPr lang="ru-RU" dirty="0" smtClean="0"/>
              <a:t>.</a:t>
            </a:r>
          </a:p>
          <a:p>
            <a:pPr marL="82296" indent="0">
              <a:buNone/>
            </a:pPr>
            <a:r>
              <a:rPr lang="ru-RU" sz="2800" b="1" dirty="0"/>
              <a:t>CREATE TABLE </a:t>
            </a:r>
            <a:r>
              <a:rPr lang="ru-RU" sz="2800" b="1" dirty="0">
                <a:solidFill>
                  <a:srgbClr val="FF0000"/>
                </a:solidFill>
              </a:rPr>
              <a:t>&lt;</a:t>
            </a:r>
            <a:r>
              <a:rPr lang="ru-RU" sz="2800" b="1" dirty="0" err="1">
                <a:solidFill>
                  <a:srgbClr val="FF0000"/>
                </a:solidFill>
              </a:rPr>
              <a:t>имя_таблицы</a:t>
            </a:r>
            <a:r>
              <a:rPr lang="ru-RU" sz="2800" b="1" dirty="0">
                <a:solidFill>
                  <a:srgbClr val="FF0000"/>
                </a:solidFill>
              </a:rPr>
              <a:t>&gt;</a:t>
            </a:r>
            <a:endParaRPr lang="ru-RU" sz="2800" dirty="0">
              <a:solidFill>
                <a:srgbClr val="FF0000"/>
              </a:solidFill>
            </a:endParaRPr>
          </a:p>
          <a:p>
            <a:pPr marL="82296" indent="0">
              <a:buNone/>
            </a:pPr>
            <a:r>
              <a:rPr lang="ru-RU" sz="2800" b="1" dirty="0">
                <a:solidFill>
                  <a:srgbClr val="FF0000"/>
                </a:solidFill>
              </a:rPr>
              <a:t>(&lt;</a:t>
            </a:r>
            <a:r>
              <a:rPr lang="ru-RU" sz="2800" b="1" dirty="0" err="1">
                <a:solidFill>
                  <a:srgbClr val="FF0000"/>
                </a:solidFill>
              </a:rPr>
              <a:t>имя_столбца</a:t>
            </a:r>
            <a:r>
              <a:rPr lang="ru-RU" sz="2800" b="1" dirty="0">
                <a:solidFill>
                  <a:srgbClr val="FF0000"/>
                </a:solidFill>
              </a:rPr>
              <a:t>&gt; &lt;</a:t>
            </a:r>
            <a:r>
              <a:rPr lang="ru-RU" sz="2800" b="1" dirty="0" err="1">
                <a:solidFill>
                  <a:srgbClr val="FF0000"/>
                </a:solidFill>
              </a:rPr>
              <a:t>тип_столбца</a:t>
            </a:r>
            <a:r>
              <a:rPr lang="ru-RU" sz="2800" b="1" dirty="0">
                <a:solidFill>
                  <a:srgbClr val="FF0000"/>
                </a:solidFill>
              </a:rPr>
              <a:t>&gt;</a:t>
            </a:r>
            <a:endParaRPr lang="ru-RU" sz="2800" dirty="0">
              <a:solidFill>
                <a:srgbClr val="FF0000"/>
              </a:solidFill>
            </a:endParaRPr>
          </a:p>
          <a:p>
            <a:pPr marL="82296" indent="0">
              <a:buNone/>
            </a:pPr>
            <a:r>
              <a:rPr lang="en-US" sz="2800" b="1" dirty="0"/>
              <a:t>[NOT NULL]</a:t>
            </a:r>
            <a:endParaRPr lang="ru-RU" sz="2800" dirty="0"/>
          </a:p>
          <a:p>
            <a:pPr marL="82296" indent="0">
              <a:buNone/>
            </a:pPr>
            <a:r>
              <a:rPr lang="en-US" sz="2800" b="1" dirty="0"/>
              <a:t>[UNIQUE | PRIMARY KEY],</a:t>
            </a:r>
            <a:endParaRPr lang="ru-RU" sz="2800" dirty="0"/>
          </a:p>
          <a:p>
            <a:pPr marL="82296" indent="0">
              <a:buNone/>
            </a:pPr>
            <a:r>
              <a:rPr lang="en-US" sz="2800" b="1" dirty="0"/>
              <a:t>[FOREIGN KEY &lt;(</a:t>
            </a:r>
            <a:r>
              <a:rPr lang="ru-RU" sz="2800" b="1" dirty="0"/>
              <a:t>ИМЯ</a:t>
            </a:r>
            <a:r>
              <a:rPr lang="en-US" sz="2800" b="1" dirty="0"/>
              <a:t>_</a:t>
            </a:r>
            <a:r>
              <a:rPr lang="ru-RU" sz="2800" b="1" dirty="0"/>
              <a:t>СТОЛБЦА</a:t>
            </a:r>
            <a:r>
              <a:rPr lang="en-US" sz="2800" b="1" dirty="0"/>
              <a:t>)&gt;</a:t>
            </a:r>
            <a:endParaRPr lang="ru-RU" sz="2800" dirty="0"/>
          </a:p>
          <a:p>
            <a:pPr marL="82296" indent="0">
              <a:buNone/>
            </a:pPr>
            <a:r>
              <a:rPr lang="en-US" sz="2800" b="1" dirty="0"/>
              <a:t>REFERENCES &lt;</a:t>
            </a:r>
            <a:r>
              <a:rPr lang="ru-RU" sz="2800" b="1" dirty="0"/>
              <a:t>имя</a:t>
            </a:r>
            <a:r>
              <a:rPr lang="en-US" sz="2800" b="1" dirty="0"/>
              <a:t>_</a:t>
            </a:r>
            <a:r>
              <a:rPr lang="ru-RU" sz="2800" b="1" dirty="0"/>
              <a:t>базовой</a:t>
            </a:r>
            <a:r>
              <a:rPr lang="en-US" sz="2800" b="1" dirty="0"/>
              <a:t>_</a:t>
            </a:r>
            <a:r>
              <a:rPr lang="ru-RU" sz="2800" b="1" dirty="0"/>
              <a:t>таблицы</a:t>
            </a:r>
            <a:r>
              <a:rPr lang="en-US" sz="2800" b="1" dirty="0"/>
              <a:t>&gt; [&lt;</a:t>
            </a:r>
            <a:r>
              <a:rPr lang="ru-RU" sz="2800" b="1" dirty="0"/>
              <a:t>имя</a:t>
            </a:r>
            <a:r>
              <a:rPr lang="en-US" sz="2800" b="1" dirty="0"/>
              <a:t>_</a:t>
            </a:r>
            <a:r>
              <a:rPr lang="ru-RU" sz="2800" b="1" dirty="0"/>
              <a:t>столбца</a:t>
            </a:r>
            <a:r>
              <a:rPr lang="en-US" sz="2800" b="1" dirty="0"/>
              <a:t>&gt;]]</a:t>
            </a:r>
            <a:endParaRPr lang="ru-RU" sz="2800" dirty="0"/>
          </a:p>
          <a:p>
            <a:pPr marL="82296" indent="0">
              <a:buNone/>
            </a:pPr>
            <a:r>
              <a:rPr lang="ru-RU" sz="2800" b="1" dirty="0"/>
              <a:t>, ...)</a:t>
            </a:r>
            <a:endParaRPr lang="ru-RU" sz="2800" dirty="0"/>
          </a:p>
          <a:p>
            <a:pPr marL="82296" indent="0">
              <a:buNone/>
            </a:pPr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6588224" y="2420888"/>
            <a:ext cx="216024" cy="93610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804248" y="2515543"/>
            <a:ext cx="2088232" cy="76944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Обязательные параметры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92492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>Параметры </a:t>
            </a:r>
            <a:r>
              <a:rPr lang="ru-RU" dirty="0">
                <a:effectLst/>
              </a:rPr>
              <a:t>инструкции </a:t>
            </a:r>
            <a:r>
              <a:rPr lang="ru-RU" b="1" dirty="0">
                <a:effectLst/>
              </a:rPr>
              <a:t>CREATE TABLE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82296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Обязательные параметры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инструкции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имя таблицы и список столбцов;</a:t>
            </a: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каждого столбца указываются его имя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могут быть указаны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параметры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NULL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случае элементы столбца всегда должны иметь определенное значение (не NULL)</a:t>
            </a: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взаимоисключающих параметров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UNIQUE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каждого элемента столбца должно быть уникальным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PRIMARY KEY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столбец является первичным ключом.</a:t>
            </a: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FOREIGN KEY &lt;(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имя_столбца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)&gt; REFERNECES &lt;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имя_мастер_таблицы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[&lt;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имя_столбца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&gt;]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 конструкция определяет, что данный столбец является внешним ключом и указывает на ключ какой базовой таблицы он ссылается.</a:t>
            </a: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3086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Например: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980728"/>
            <a:ext cx="7498080" cy="5267672"/>
          </a:xfrm>
        </p:spPr>
        <p:txBody>
          <a:bodyPr/>
          <a:lstStyle/>
          <a:p>
            <a:pPr marL="82296" indent="0">
              <a:buNone/>
            </a:pPr>
            <a:r>
              <a:rPr lang="ru-RU" dirty="0"/>
              <a:t>Необходимо</a:t>
            </a:r>
            <a:r>
              <a:rPr lang="en-US" dirty="0"/>
              <a:t> </a:t>
            </a:r>
            <a:r>
              <a:rPr lang="ru-RU" dirty="0"/>
              <a:t>в БД «Фирма» , используя язык запросов </a:t>
            </a:r>
            <a:r>
              <a:rPr lang="en-US" dirty="0"/>
              <a:t>SQL</a:t>
            </a:r>
            <a:r>
              <a:rPr lang="ru-RU" dirty="0"/>
              <a:t> создать  </a:t>
            </a:r>
            <a:r>
              <a:rPr lang="ru-RU" dirty="0" smtClean="0"/>
              <a:t>связанные между собой таблицы</a:t>
            </a:r>
            <a:r>
              <a:rPr lang="ru-RU" dirty="0"/>
              <a:t>: </a:t>
            </a: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Сотрудники фирмы</a:t>
            </a:r>
            <a:r>
              <a:rPr lang="ru-RU" dirty="0"/>
              <a:t>;</a:t>
            </a: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Заказы;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Клиенты.</a:t>
            </a: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92616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764</TotalTime>
  <Words>663</Words>
  <Application>Microsoft Office PowerPoint</Application>
  <PresentationFormat>Экран (4:3)</PresentationFormat>
  <Paragraphs>141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Создание запросов  в СУБД Access средствами SQL</vt:lpstr>
      <vt:lpstr>Типы данных</vt:lpstr>
      <vt:lpstr>Типы данных (продолжение)</vt:lpstr>
      <vt:lpstr>Запрос</vt:lpstr>
      <vt:lpstr>В Access может быть создано несколько видов запроса:</vt:lpstr>
      <vt:lpstr>Существует четыре вида запросов на изменение:</vt:lpstr>
      <vt:lpstr>Запрос на создание таблицы</vt:lpstr>
      <vt:lpstr>Параметры инструкции CREATE TABLE</vt:lpstr>
      <vt:lpstr>Например:</vt:lpstr>
      <vt:lpstr>Презентация PowerPoint</vt:lpstr>
      <vt:lpstr>Презентация PowerPoint</vt:lpstr>
      <vt:lpstr>Презентация PowerPoint</vt:lpstr>
      <vt:lpstr>Результат выполнения запроса:</vt:lpstr>
      <vt:lpstr>Презентация PowerPoint</vt:lpstr>
      <vt:lpstr>Презентация PowerPoint</vt:lpstr>
      <vt:lpstr>Схема данных</vt:lpstr>
      <vt:lpstr>Добавление записей в таблицу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запросов  в СУБД Access средствами SQL</dc:title>
  <dc:creator>User</dc:creator>
  <cp:lastModifiedBy>User</cp:lastModifiedBy>
  <cp:revision>21</cp:revision>
  <dcterms:created xsi:type="dcterms:W3CDTF">2021-01-31T14:23:13Z</dcterms:created>
  <dcterms:modified xsi:type="dcterms:W3CDTF">2021-02-14T11:14:41Z</dcterms:modified>
</cp:coreProperties>
</file>