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57" r:id="rId4"/>
    <p:sldId id="275" r:id="rId5"/>
    <p:sldId id="276" r:id="rId6"/>
    <p:sldId id="277" r:id="rId7"/>
    <p:sldId id="278" r:id="rId8"/>
    <p:sldId id="279" r:id="rId9"/>
    <p:sldId id="258" r:id="rId10"/>
    <p:sldId id="260" r:id="rId11"/>
    <p:sldId id="261" r:id="rId12"/>
    <p:sldId id="262" r:id="rId13"/>
    <p:sldId id="263" r:id="rId14"/>
    <p:sldId id="274" r:id="rId15"/>
    <p:sldId id="264" r:id="rId16"/>
    <p:sldId id="265" r:id="rId17"/>
    <p:sldId id="26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2B6C8F7B-A687-4BB9-AB83-C1C81138E39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B6C8F7B-A687-4BB9-AB83-C1C81138E39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B6C8F7B-A687-4BB9-AB83-C1C81138E39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B6C8F7B-A687-4BB9-AB83-C1C81138E39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813AB855-3D5E-42BF-9058-2DA47F2D63D5}" type="datetimeFigureOut">
              <a:rPr lang="ru-RU" smtClean="0"/>
              <a:pPr/>
              <a:t>15.02.2021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B6C8F7B-A687-4BB9-AB83-C1C81138E39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13AB855-3D5E-42BF-9058-2DA47F2D63D5}" type="datetimeFigureOut">
              <a:rPr lang="ru-RU" smtClean="0"/>
              <a:pPr/>
              <a:t>15.02.2021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B6C8F7B-A687-4BB9-AB83-C1C81138E39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7406640" cy="1844966"/>
          </a:xfrm>
        </p:spPr>
        <p:txBody>
          <a:bodyPr>
            <a:normAutofit fontScale="90000"/>
          </a:bodyPr>
          <a:lstStyle/>
          <a:p>
            <a:pPr algn="ctr"/>
            <a:r>
              <a:rPr lang="ru-RU" dirty="0" smtClean="0"/>
              <a:t>Создание запросов на выборку в СУБД </a:t>
            </a:r>
            <a:r>
              <a:rPr lang="en-US" dirty="0" smtClean="0"/>
              <a:t>Access </a:t>
            </a:r>
            <a:r>
              <a:rPr lang="ru-RU" dirty="0" smtClean="0"/>
              <a:t>с помощью инструкций </a:t>
            </a:r>
            <a:r>
              <a:rPr lang="en-US" dirty="0" smtClean="0"/>
              <a:t>SQL</a:t>
            </a:r>
            <a:r>
              <a:rPr lang="ru-RU" dirty="0" smtClean="0"/>
              <a:t> </a:t>
            </a:r>
            <a:endParaRPr lang="ru-RU" dirty="0"/>
          </a:p>
        </p:txBody>
      </p:sp>
    </p:spTree>
    <p:extLst>
      <p:ext uri="{BB962C8B-B14F-4D97-AF65-F5344CB8AC3E}">
        <p14:creationId xmlns:p14="http://schemas.microsoft.com/office/powerpoint/2010/main" xmlns="" val="17361101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Заголовок 1"/>
          <p:cNvSpPr>
            <a:spLocks noGrp="1"/>
          </p:cNvSpPr>
          <p:nvPr>
            <p:ph type="title"/>
          </p:nvPr>
        </p:nvSpPr>
        <p:spPr>
          <a:xfrm>
            <a:off x="1043608" y="188640"/>
            <a:ext cx="7643192" cy="1079500"/>
          </a:xfrm>
        </p:spPr>
        <p:txBody>
          <a:bodyPr/>
          <a:lstStyle/>
          <a:p>
            <a:pPr algn="ctr"/>
            <a:r>
              <a:rPr lang="ru-RU" altLang="ru-RU" sz="3200" dirty="0" smtClean="0"/>
              <a:t>Запросы с использованием единственной таблицы</a:t>
            </a:r>
          </a:p>
        </p:txBody>
      </p:sp>
      <p:sp>
        <p:nvSpPr>
          <p:cNvPr id="3" name="Содержимое 2"/>
          <p:cNvSpPr>
            <a:spLocks noGrp="1"/>
          </p:cNvSpPr>
          <p:nvPr>
            <p:ph idx="1"/>
          </p:nvPr>
        </p:nvSpPr>
        <p:spPr>
          <a:xfrm>
            <a:off x="971600" y="1447800"/>
            <a:ext cx="7962088" cy="4800600"/>
          </a:xfrm>
        </p:spPr>
        <p:txBody>
          <a:bodyPr>
            <a:normAutofit fontScale="85000" lnSpcReduction="20000"/>
          </a:bodyPr>
          <a:lstStyle/>
          <a:p>
            <a:pPr algn="just">
              <a:buFont typeface="Wingdings 2" pitchFamily="18" charset="2"/>
              <a:buNone/>
              <a:defRPr/>
            </a:pPr>
            <a:r>
              <a:rPr lang="ru-RU" dirty="0" smtClean="0"/>
              <a:t>		Все запросы на получение практически любого количества данных из одной или нескольких таблиц выполняются с помощью единственного предложения SELECT. В общем случае результатом реализации предложения SELECT является другая таблица. К этой новой (рабочей) таблице может быть снова применена операция SELECT и т.д., т.е. такие операции могут быть вложены друг в друга. Представляет исторический интерес тот факт, что именно возможность включения одного предложения SELECT внутрь другого послужила мотивировкой использования прилагательного "</a:t>
            </a:r>
            <a:r>
              <a:rPr lang="ru-RU" dirty="0" err="1" smtClean="0"/>
              <a:t>структуризи-рованный</a:t>
            </a:r>
            <a:r>
              <a:rPr lang="ru-RU" dirty="0" smtClean="0"/>
              <a:t>" в названии языка SQL. </a:t>
            </a:r>
          </a:p>
          <a:p>
            <a:pPr>
              <a:buFont typeface="Wingdings 2" pitchFamily="18" charset="2"/>
              <a:buNone/>
              <a:defRPr/>
            </a:pPr>
            <a:endParaRPr lang="ru-RU" dirty="0"/>
          </a:p>
        </p:txBody>
      </p:sp>
      <p:sp>
        <p:nvSpPr>
          <p:cNvPr id="5" name="Нижний колонтитул 4"/>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0E7D5C87-4702-4709-89A6-10A6E1DD8E95}" type="slidenum">
              <a:rPr lang="ru-RU" smtClean="0"/>
              <a:pPr>
                <a:defRPr/>
              </a:pPr>
              <a:t>10</a:t>
            </a:fld>
            <a:endParaRPr lang="ru-RU"/>
          </a:p>
        </p:txBody>
      </p:sp>
    </p:spTree>
    <p:extLst>
      <p:ext uri="{BB962C8B-B14F-4D97-AF65-F5344CB8AC3E}">
        <p14:creationId xmlns:p14="http://schemas.microsoft.com/office/powerpoint/2010/main" xmlns="" val="2913600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Заголовок 1"/>
          <p:cNvSpPr>
            <a:spLocks noGrp="1"/>
          </p:cNvSpPr>
          <p:nvPr>
            <p:ph type="title"/>
          </p:nvPr>
        </p:nvSpPr>
        <p:spPr>
          <a:xfrm>
            <a:off x="457200" y="704850"/>
            <a:ext cx="8229600" cy="723900"/>
          </a:xfrm>
        </p:spPr>
        <p:txBody>
          <a:bodyPr/>
          <a:lstStyle/>
          <a:p>
            <a:pPr algn="ctr"/>
            <a:r>
              <a:rPr lang="ru-RU" altLang="ru-RU" sz="3200" smtClean="0"/>
              <a:t>ПРЕДИКАТЫ</a:t>
            </a:r>
          </a:p>
        </p:txBody>
      </p:sp>
      <p:sp>
        <p:nvSpPr>
          <p:cNvPr id="48131" name="Содержимое 2"/>
          <p:cNvSpPr>
            <a:spLocks noGrp="1"/>
          </p:cNvSpPr>
          <p:nvPr>
            <p:ph idx="1"/>
          </p:nvPr>
        </p:nvSpPr>
        <p:spPr>
          <a:xfrm>
            <a:off x="1115616" y="1428750"/>
            <a:ext cx="7671197" cy="4895850"/>
          </a:xfrm>
        </p:spPr>
        <p:txBody>
          <a:bodyPr>
            <a:normAutofit/>
          </a:bodyPr>
          <a:lstStyle/>
          <a:p>
            <a:pPr>
              <a:buFont typeface="Wingdings 2" pitchFamily="18" charset="2"/>
              <a:buNone/>
            </a:pPr>
            <a:r>
              <a:rPr lang="ru-RU" altLang="ru-RU" sz="2200" dirty="0" smtClean="0">
                <a:latin typeface="Times New Roman" panose="02020603050405020304" pitchFamily="18" charset="0"/>
                <a:cs typeface="Times New Roman" panose="02020603050405020304" pitchFamily="18" charset="0"/>
              </a:rPr>
              <a:t>1. Сравнения                           =, &lt;&gt;, &gt;=, &lt;, &lt;=</a:t>
            </a:r>
          </a:p>
          <a:p>
            <a:pPr>
              <a:buFont typeface="Wingdings 2" pitchFamily="18" charset="2"/>
              <a:buNone/>
            </a:pPr>
            <a:r>
              <a:rPr lang="en-US" altLang="ru-RU" sz="2200" dirty="0" smtClean="0">
                <a:latin typeface="Times New Roman" panose="02020603050405020304" pitchFamily="18" charset="0"/>
                <a:cs typeface="Times New Roman" panose="02020603050405020304" pitchFamily="18" charset="0"/>
              </a:rPr>
              <a:t>2. </a:t>
            </a:r>
            <a:r>
              <a:rPr lang="ru-RU" altLang="ru-RU" sz="2200" dirty="0" smtClean="0">
                <a:latin typeface="Times New Roman" panose="02020603050405020304" pitchFamily="18" charset="0"/>
                <a:cs typeface="Times New Roman" panose="02020603050405020304" pitchFamily="18" charset="0"/>
              </a:rPr>
              <a:t>В интервале</a:t>
            </a:r>
            <a:r>
              <a:rPr lang="en-US" altLang="ru-RU" sz="2200" dirty="0" smtClean="0">
                <a:latin typeface="Times New Roman" panose="02020603050405020304" pitchFamily="18" charset="0"/>
                <a:cs typeface="Times New Roman" panose="02020603050405020304" pitchFamily="18" charset="0"/>
              </a:rPr>
              <a:t> - “</a:t>
            </a:r>
            <a:r>
              <a:rPr lang="ru-RU" altLang="ru-RU" sz="2200" dirty="0" smtClean="0">
                <a:latin typeface="Times New Roman" panose="02020603050405020304" pitchFamily="18" charset="0"/>
                <a:cs typeface="Times New Roman" panose="02020603050405020304" pitchFamily="18" charset="0"/>
              </a:rPr>
              <a:t>между</a:t>
            </a:r>
            <a:r>
              <a:rPr lang="en-US" altLang="ru-RU" sz="2200" dirty="0" smtClean="0">
                <a:latin typeface="Times New Roman" panose="02020603050405020304" pitchFamily="18" charset="0"/>
                <a:cs typeface="Times New Roman" panose="02020603050405020304" pitchFamily="18" charset="0"/>
              </a:rPr>
              <a:t>”      BETWEEN      a1  and   a2</a:t>
            </a:r>
            <a:endParaRPr lang="ru-RU" altLang="ru-RU" sz="2200" dirty="0" smtClean="0">
              <a:latin typeface="Times New Roman" panose="02020603050405020304" pitchFamily="18" charset="0"/>
              <a:cs typeface="Times New Roman" panose="02020603050405020304" pitchFamily="18" charset="0"/>
            </a:endParaRPr>
          </a:p>
          <a:p>
            <a:pPr>
              <a:buFont typeface="Wingdings 2" pitchFamily="18" charset="2"/>
              <a:buNone/>
            </a:pPr>
            <a:r>
              <a:rPr lang="ru-RU" altLang="ru-RU" sz="2200" dirty="0" smtClean="0">
                <a:latin typeface="Times New Roman" panose="02020603050405020304" pitchFamily="18" charset="0"/>
                <a:cs typeface="Times New Roman" panose="02020603050405020304" pitchFamily="18" charset="0"/>
              </a:rPr>
              <a:t>3. Входит в множество          IN (=[Предмет]) </a:t>
            </a:r>
            <a:br>
              <a:rPr lang="ru-RU" altLang="ru-RU" sz="2200" dirty="0" smtClean="0">
                <a:latin typeface="Times New Roman" panose="02020603050405020304" pitchFamily="18" charset="0"/>
                <a:cs typeface="Times New Roman" panose="02020603050405020304" pitchFamily="18" charset="0"/>
              </a:rPr>
            </a:br>
            <a:r>
              <a:rPr lang="ru-RU" altLang="ru-RU" sz="2200" dirty="0" smtClean="0">
                <a:latin typeface="Times New Roman" panose="02020603050405020304" pitchFamily="18" charset="0"/>
                <a:cs typeface="Times New Roman" panose="02020603050405020304" pitchFamily="18" charset="0"/>
              </a:rPr>
              <a:t>			           IN (“История”, “Информатика”)</a:t>
            </a:r>
          </a:p>
          <a:p>
            <a:pPr>
              <a:buFont typeface="Wingdings 2" pitchFamily="18" charset="2"/>
              <a:buNone/>
            </a:pPr>
            <a:r>
              <a:rPr lang="ru-RU" altLang="ru-RU" sz="2200" dirty="0" smtClean="0">
                <a:latin typeface="Times New Roman" panose="02020603050405020304" pitchFamily="18" charset="0"/>
                <a:cs typeface="Times New Roman" panose="02020603050405020304" pitchFamily="18" charset="0"/>
              </a:rPr>
              <a:t>4. Подобие                               &lt; имя &gt; </a:t>
            </a:r>
            <a:r>
              <a:rPr lang="ru-RU" altLang="ru-RU" sz="2200" dirty="0" err="1" smtClean="0">
                <a:latin typeface="Times New Roman" panose="02020603050405020304" pitchFamily="18" charset="0"/>
                <a:cs typeface="Times New Roman" panose="02020603050405020304" pitchFamily="18" charset="0"/>
              </a:rPr>
              <a:t>Like</a:t>
            </a:r>
            <a:r>
              <a:rPr lang="ru-RU" altLang="ru-RU" sz="2200" dirty="0" smtClean="0">
                <a:latin typeface="Times New Roman" panose="02020603050405020304" pitchFamily="18" charset="0"/>
                <a:cs typeface="Times New Roman" panose="02020603050405020304" pitchFamily="18" charset="0"/>
              </a:rPr>
              <a:t> &lt; образец &gt; </a:t>
            </a:r>
            <a:endParaRPr lang="en-US" altLang="ru-RU" sz="2200" dirty="0" smtClean="0">
              <a:latin typeface="Times New Roman" panose="02020603050405020304" pitchFamily="18" charset="0"/>
              <a:cs typeface="Times New Roman" panose="02020603050405020304" pitchFamily="18" charset="0"/>
            </a:endParaRPr>
          </a:p>
          <a:p>
            <a:pPr>
              <a:spcBef>
                <a:spcPct val="0"/>
              </a:spcBef>
              <a:buFont typeface="Wingdings 2" pitchFamily="18" charset="2"/>
              <a:buNone/>
            </a:pPr>
            <a:r>
              <a:rPr lang="en-US" altLang="ru-RU" sz="2200" dirty="0" smtClean="0">
                <a:latin typeface="Times New Roman" panose="02020603050405020304" pitchFamily="18" charset="0"/>
                <a:cs typeface="Times New Roman" panose="02020603050405020304" pitchFamily="18" charset="0"/>
              </a:rPr>
              <a:t>                                         </a:t>
            </a:r>
            <a:r>
              <a:rPr lang="ru-RU" altLang="ru-RU" sz="2200" dirty="0" smtClean="0">
                <a:latin typeface="Times New Roman" panose="02020603050405020304" pitchFamily="18" charset="0"/>
                <a:cs typeface="Times New Roman" panose="02020603050405020304" pitchFamily="18" charset="0"/>
              </a:rPr>
              <a:t>	(что )       </a:t>
            </a:r>
            <a:r>
              <a:rPr lang="en-US" altLang="ru-RU" sz="2200" dirty="0" smtClean="0">
                <a:latin typeface="Times New Roman" panose="02020603050405020304" pitchFamily="18" charset="0"/>
                <a:cs typeface="Times New Roman" panose="02020603050405020304" pitchFamily="18" charset="0"/>
              </a:rPr>
              <a:t>  </a:t>
            </a:r>
            <a:r>
              <a:rPr lang="ru-RU" altLang="ru-RU" sz="2200" dirty="0" smtClean="0">
                <a:latin typeface="Times New Roman" panose="02020603050405020304" pitchFamily="18" charset="0"/>
                <a:cs typeface="Times New Roman" panose="02020603050405020304" pitchFamily="18" charset="0"/>
              </a:rPr>
              <a:t>( с чем  сравнивать)</a:t>
            </a:r>
          </a:p>
        </p:txBody>
      </p:sp>
      <p:sp>
        <p:nvSpPr>
          <p:cNvPr id="5" name="Нижний колонтитул 4"/>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97FFE4C8-74E7-40AD-A3C4-920B8140585B}" type="slidenum">
              <a:rPr lang="ru-RU" smtClean="0"/>
              <a:pPr>
                <a:defRPr/>
              </a:pPr>
              <a:t>11</a:t>
            </a:fld>
            <a:endParaRPr lang="ru-RU"/>
          </a:p>
        </p:txBody>
      </p:sp>
    </p:spTree>
    <p:extLst>
      <p:ext uri="{BB962C8B-B14F-4D97-AF65-F5344CB8AC3E}">
        <p14:creationId xmlns:p14="http://schemas.microsoft.com/office/powerpoint/2010/main" xmlns="" val="3009635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Заголовок 1"/>
          <p:cNvSpPr>
            <a:spLocks noGrp="1"/>
          </p:cNvSpPr>
          <p:nvPr>
            <p:ph type="title"/>
          </p:nvPr>
        </p:nvSpPr>
        <p:spPr>
          <a:xfrm>
            <a:off x="1115616" y="332656"/>
            <a:ext cx="7581280" cy="723900"/>
          </a:xfrm>
        </p:spPr>
        <p:txBody>
          <a:bodyPr>
            <a:normAutofit fontScale="90000"/>
          </a:bodyPr>
          <a:lstStyle/>
          <a:p>
            <a:r>
              <a:rPr lang="ru-RU" altLang="ru-RU" sz="3000" dirty="0" smtClean="0"/>
              <a:t>SELECT &lt;список полей&gt; FROM &lt;имя таблицы&gt;</a:t>
            </a:r>
          </a:p>
        </p:txBody>
      </p:sp>
      <p:sp>
        <p:nvSpPr>
          <p:cNvPr id="49155" name="Содержимое 2"/>
          <p:cNvSpPr>
            <a:spLocks noGrp="1"/>
          </p:cNvSpPr>
          <p:nvPr>
            <p:ph idx="1"/>
          </p:nvPr>
        </p:nvSpPr>
        <p:spPr>
          <a:xfrm>
            <a:off x="1259632" y="1124744"/>
            <a:ext cx="7674056" cy="5123656"/>
          </a:xfrm>
        </p:spPr>
        <p:txBody>
          <a:bodyPr>
            <a:normAutofit/>
          </a:bodyPr>
          <a:lstStyle/>
          <a:p>
            <a:pPr algn="just">
              <a:buFont typeface="Wingdings 2" pitchFamily="18" charset="2"/>
              <a:buNone/>
            </a:pPr>
            <a:r>
              <a:rPr lang="ru-RU" altLang="ru-RU" sz="2200" dirty="0" smtClean="0"/>
              <a:t>SELECT </a:t>
            </a:r>
            <a:r>
              <a:rPr lang="ru-RU" altLang="ru-RU" sz="2200" dirty="0" err="1" smtClean="0"/>
              <a:t>fam,im,ot,kurs</a:t>
            </a:r>
            <a:r>
              <a:rPr lang="ru-RU" altLang="ru-RU" sz="2200" dirty="0" smtClean="0"/>
              <a:t>  FROM </a:t>
            </a:r>
            <a:r>
              <a:rPr lang="ru-RU" altLang="ru-RU" sz="2200" dirty="0" err="1" smtClean="0"/>
              <a:t>spisok</a:t>
            </a:r>
            <a:r>
              <a:rPr lang="ru-RU" altLang="ru-RU" sz="2200" dirty="0" smtClean="0"/>
              <a:t>  </a:t>
            </a:r>
          </a:p>
          <a:p>
            <a:pPr algn="just">
              <a:buFont typeface="Wingdings 2" pitchFamily="18" charset="2"/>
              <a:buNone/>
            </a:pPr>
            <a:r>
              <a:rPr lang="ru-RU" altLang="ru-RU" sz="2200" dirty="0" smtClean="0"/>
              <a:t>Данный запрос выбирает фамилии, имена, отчества и курс из таблицы </a:t>
            </a:r>
            <a:r>
              <a:rPr lang="ru-RU" altLang="ru-RU" sz="2200" dirty="0" err="1" smtClean="0"/>
              <a:t>spisok</a:t>
            </a:r>
            <a:r>
              <a:rPr lang="ru-RU" altLang="ru-RU" sz="2200" dirty="0" smtClean="0"/>
              <a:t>, в которой хранится информация о студентах. </a:t>
            </a:r>
          </a:p>
          <a:p>
            <a:pPr algn="just">
              <a:buFont typeface="Wingdings 2" pitchFamily="18" charset="2"/>
              <a:buNone/>
            </a:pPr>
            <a:r>
              <a:rPr lang="ru-RU" altLang="ru-RU" sz="2200" dirty="0" smtClean="0"/>
              <a:t>SQL игнорирует лишние пробелы и команды перехода на новую строку в тексте и поэтому этот запрос можно записывать и в несколько строк: </a:t>
            </a:r>
          </a:p>
          <a:p>
            <a:pPr algn="just">
              <a:buFont typeface="Wingdings 2" pitchFamily="18" charset="2"/>
              <a:buNone/>
            </a:pPr>
            <a:r>
              <a:rPr lang="ru-RU" altLang="ru-RU" sz="2200" dirty="0" smtClean="0"/>
              <a:t>SELECT </a:t>
            </a:r>
            <a:r>
              <a:rPr lang="ru-RU" altLang="ru-RU" sz="2200" dirty="0" err="1" smtClean="0"/>
              <a:t>fam</a:t>
            </a:r>
            <a:r>
              <a:rPr lang="ru-RU" altLang="ru-RU" sz="2200" dirty="0" smtClean="0"/>
              <a:t>, </a:t>
            </a:r>
            <a:r>
              <a:rPr lang="ru-RU" altLang="ru-RU" sz="2200" dirty="0" err="1" smtClean="0"/>
              <a:t>im</a:t>
            </a:r>
            <a:r>
              <a:rPr lang="ru-RU" altLang="ru-RU" sz="2200" dirty="0" smtClean="0"/>
              <a:t>, </a:t>
            </a:r>
            <a:r>
              <a:rPr lang="ru-RU" altLang="ru-RU" sz="2200" dirty="0" err="1" smtClean="0"/>
              <a:t>ot</a:t>
            </a:r>
            <a:r>
              <a:rPr lang="ru-RU" altLang="ru-RU" sz="2200" dirty="0" smtClean="0"/>
              <a:t>, </a:t>
            </a:r>
            <a:r>
              <a:rPr lang="ru-RU" altLang="ru-RU" sz="2200" dirty="0" err="1" smtClean="0"/>
              <a:t>kur</a:t>
            </a:r>
            <a:r>
              <a:rPr lang="en-US" altLang="ru-RU" sz="2200" dirty="0" smtClean="0"/>
              <a:t>s</a:t>
            </a:r>
            <a:endParaRPr lang="ru-RU" altLang="ru-RU" sz="2200" dirty="0" smtClean="0"/>
          </a:p>
          <a:p>
            <a:pPr algn="just">
              <a:buFont typeface="Wingdings 2" pitchFamily="18" charset="2"/>
              <a:buNone/>
            </a:pPr>
            <a:r>
              <a:rPr lang="ru-RU" altLang="ru-RU" sz="2200" dirty="0" smtClean="0"/>
              <a:t>FROM </a:t>
            </a:r>
            <a:r>
              <a:rPr lang="ru-RU" altLang="ru-RU" sz="2200" dirty="0" err="1" smtClean="0"/>
              <a:t>spisok</a:t>
            </a:r>
            <a:r>
              <a:rPr lang="ru-RU" altLang="ru-RU" sz="2200" dirty="0" smtClean="0"/>
              <a:t> </a:t>
            </a:r>
          </a:p>
          <a:p>
            <a:pPr algn="just">
              <a:buFont typeface="Wingdings 2" pitchFamily="18" charset="2"/>
              <a:buNone/>
            </a:pPr>
            <a:r>
              <a:rPr lang="ru-RU" altLang="ru-RU" sz="2200" dirty="0" smtClean="0"/>
              <a:t>Первый вариант обеспечивает экономию бумаги, второй вариант дает лучшую «читаемость».</a:t>
            </a:r>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68F751E-79DB-425C-A66D-AB63853B8CDE}" type="slidenum">
              <a:rPr lang="ru-RU" smtClean="0"/>
              <a:pPr>
                <a:defRPr/>
              </a:pPr>
              <a:t>12</a:t>
            </a:fld>
            <a:endParaRPr lang="ru-RU"/>
          </a:p>
        </p:txBody>
      </p:sp>
    </p:spTree>
    <p:extLst>
      <p:ext uri="{BB962C8B-B14F-4D97-AF65-F5344CB8AC3E}">
        <p14:creationId xmlns:p14="http://schemas.microsoft.com/office/powerpoint/2010/main" xmlns="" val="152899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a:xfrm>
            <a:off x="971600" y="116632"/>
            <a:ext cx="8172400" cy="1143000"/>
          </a:xfrm>
        </p:spPr>
        <p:txBody>
          <a:bodyPr>
            <a:noAutofit/>
          </a:bodyPr>
          <a:lstStyle/>
          <a:p>
            <a:r>
              <a:rPr lang="ru-RU" altLang="ru-RU" sz="3400" dirty="0" smtClean="0"/>
              <a:t>Правила создания простейшего запроса для выборки данных из одной таблицы</a:t>
            </a:r>
          </a:p>
        </p:txBody>
      </p:sp>
      <p:sp>
        <p:nvSpPr>
          <p:cNvPr id="50179" name="Rectangle 4"/>
          <p:cNvSpPr>
            <a:spLocks noChangeArrowheads="1"/>
          </p:cNvSpPr>
          <p:nvPr/>
        </p:nvSpPr>
        <p:spPr bwMode="auto">
          <a:xfrm>
            <a:off x="1039536" y="1603539"/>
            <a:ext cx="7705105" cy="3816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buFont typeface="Wingdings" pitchFamily="2" charset="2"/>
              <a:buChar char="ü"/>
            </a:pPr>
            <a:r>
              <a:rPr lang="ru-RU" altLang="ru-RU" sz="2200" dirty="0" smtClean="0"/>
              <a:t>После </a:t>
            </a:r>
            <a:r>
              <a:rPr lang="ru-RU" altLang="ru-RU" sz="2200" dirty="0"/>
              <a:t>SELECT можно указать одно из полей таблицы, несколько полей или все поля, которые имеются в таблице. Имеется возможность выбирать только часть полей, имеющихся в таблице базы данных. Это уменьшает сетевой трафик, то есть объем информации, пересылаемый по сети, и поэтому обеспечивает большую скорость при работе с удаленными базами данных, что особенно важно в низкоскоростных </a:t>
            </a:r>
            <a:r>
              <a:rPr lang="ru-RU" altLang="ru-RU" sz="2200" dirty="0" smtClean="0"/>
              <a:t>сетях.</a:t>
            </a:r>
          </a:p>
          <a:p>
            <a:pPr algn="just" eaLnBrk="1" hangingPunct="1">
              <a:buFont typeface="Wingdings" pitchFamily="2" charset="2"/>
              <a:buChar char="ü"/>
            </a:pPr>
            <a:endParaRPr lang="ru-RU" altLang="ru-RU" sz="2200" dirty="0"/>
          </a:p>
          <a:p>
            <a:pPr algn="just" eaLnBrk="1" hangingPunct="1">
              <a:buFont typeface="Wingdings" pitchFamily="2" charset="2"/>
              <a:buChar char="ü"/>
            </a:pPr>
            <a:r>
              <a:rPr lang="ru-RU" altLang="ru-RU" sz="2200" dirty="0" smtClean="0"/>
              <a:t>Поля </a:t>
            </a:r>
            <a:r>
              <a:rPr lang="ru-RU" altLang="ru-RU" sz="2200" dirty="0"/>
              <a:t>могут перечисляться не в том порядке, в котором они перечислены в таблице</a:t>
            </a:r>
            <a:r>
              <a:rPr lang="ru-RU" altLang="ru-RU" sz="2200" dirty="0" smtClean="0"/>
              <a:t>.</a:t>
            </a:r>
            <a:endParaRPr lang="ru-RU" altLang="ru-RU" sz="2200" dirty="0"/>
          </a:p>
        </p:txBody>
      </p:sp>
    </p:spTree>
    <p:extLst>
      <p:ext uri="{BB962C8B-B14F-4D97-AF65-F5344CB8AC3E}">
        <p14:creationId xmlns:p14="http://schemas.microsoft.com/office/powerpoint/2010/main" xmlns="" val="21545680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74638"/>
            <a:ext cx="7818072" cy="1143000"/>
          </a:xfrm>
        </p:spPr>
        <p:txBody>
          <a:bodyPr>
            <a:noAutofit/>
          </a:bodyPr>
          <a:lstStyle/>
          <a:p>
            <a:r>
              <a:rPr lang="ru-RU" altLang="ru-RU" sz="3400" dirty="0"/>
              <a:t>Правила создания простейшего запроса для выборки данных из одной таблицы</a:t>
            </a:r>
            <a:endParaRPr lang="ru-RU" sz="3400" dirty="0"/>
          </a:p>
        </p:txBody>
      </p:sp>
      <p:sp>
        <p:nvSpPr>
          <p:cNvPr id="3" name="Объект 2"/>
          <p:cNvSpPr>
            <a:spLocks noGrp="1"/>
          </p:cNvSpPr>
          <p:nvPr>
            <p:ph idx="1"/>
          </p:nvPr>
        </p:nvSpPr>
        <p:spPr/>
        <p:txBody>
          <a:bodyPr>
            <a:normAutofit fontScale="92500"/>
          </a:bodyPr>
          <a:lstStyle/>
          <a:p>
            <a:pPr algn="just">
              <a:spcBef>
                <a:spcPct val="20000"/>
              </a:spcBef>
              <a:buClr>
                <a:srgbClr val="0BD0D9"/>
              </a:buClr>
              <a:buFont typeface="Wingdings" pitchFamily="2" charset="2"/>
              <a:buChar char="ü"/>
            </a:pPr>
            <a:r>
              <a:rPr lang="ru-RU" altLang="ru-RU" sz="2200" dirty="0"/>
              <a:t>Вместо списка полей можно указать символ *, который означает, что в выходных данных следует вывести все поля, которые имеются в таблице. При этом порядок следования полей будет тот же, что и в таблице. Это удобно, если вы не знаете, какие именно поля имеются в таблице, или пишете такой запрос, который бы пригодился и в дальнейшем, когда количество полей в таблице будет изменено в ходе модернизации базы данных. </a:t>
            </a:r>
            <a:endParaRPr lang="ru-RU" altLang="ru-RU" sz="2200" dirty="0" smtClean="0"/>
          </a:p>
          <a:p>
            <a:pPr marL="82296" indent="0" algn="just">
              <a:spcBef>
                <a:spcPct val="20000"/>
              </a:spcBef>
              <a:buClr>
                <a:srgbClr val="0BD0D9"/>
              </a:buClr>
              <a:buNone/>
            </a:pPr>
            <a:endParaRPr lang="ru-RU" altLang="ru-RU" sz="1100" dirty="0"/>
          </a:p>
          <a:p>
            <a:pPr marL="82296" indent="0" algn="just">
              <a:spcBef>
                <a:spcPct val="20000"/>
              </a:spcBef>
              <a:buClr>
                <a:srgbClr val="0BD0D9"/>
              </a:buClr>
              <a:buNone/>
            </a:pPr>
            <a:r>
              <a:rPr lang="en-US" altLang="ru-RU" sz="2200" dirty="0"/>
              <a:t>SELECT  * </a:t>
            </a:r>
            <a:endParaRPr lang="ru-RU" altLang="ru-RU" sz="2200" dirty="0"/>
          </a:p>
          <a:p>
            <a:pPr marL="82296" indent="0" algn="just">
              <a:spcBef>
                <a:spcPct val="20000"/>
              </a:spcBef>
              <a:buClr>
                <a:srgbClr val="0BD0D9"/>
              </a:buClr>
              <a:buNone/>
            </a:pPr>
            <a:r>
              <a:rPr lang="en-US" altLang="ru-RU" sz="2200" dirty="0"/>
              <a:t>FROM </a:t>
            </a:r>
            <a:r>
              <a:rPr lang="en-US" altLang="ru-RU" sz="2200" dirty="0" err="1"/>
              <a:t>spisok</a:t>
            </a:r>
            <a:r>
              <a:rPr lang="en-US" altLang="ru-RU" sz="2200" dirty="0"/>
              <a:t> </a:t>
            </a:r>
            <a:endParaRPr lang="ru-RU" altLang="ru-RU" sz="2200" dirty="0" smtClean="0"/>
          </a:p>
          <a:p>
            <a:pPr marL="82296" indent="0" algn="just">
              <a:spcBef>
                <a:spcPct val="20000"/>
              </a:spcBef>
              <a:buClr>
                <a:srgbClr val="0BD0D9"/>
              </a:buClr>
              <a:buNone/>
            </a:pPr>
            <a:endParaRPr lang="ru-RU" altLang="ru-RU" sz="1100" dirty="0"/>
          </a:p>
          <a:p>
            <a:pPr algn="just">
              <a:buFont typeface="Wingdings" panose="05000000000000000000" pitchFamily="2" charset="2"/>
              <a:buChar char="ü"/>
            </a:pPr>
            <a:r>
              <a:rPr lang="ru-RU" altLang="ru-RU" sz="2400" dirty="0"/>
              <a:t>Условие отбора записей WHERE не является обязательным в SQL-запросе. Если оно используется, то должно располагаться после FROM.</a:t>
            </a:r>
          </a:p>
          <a:p>
            <a:pPr marL="82296" indent="0">
              <a:buNone/>
            </a:pPr>
            <a:endParaRPr lang="ru-RU" sz="2200" dirty="0"/>
          </a:p>
        </p:txBody>
      </p:sp>
    </p:spTree>
    <p:extLst>
      <p:ext uri="{BB962C8B-B14F-4D97-AF65-F5344CB8AC3E}">
        <p14:creationId xmlns:p14="http://schemas.microsoft.com/office/powerpoint/2010/main" xmlns="" val="32711872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p:nvPr>
        </p:nvSpPr>
        <p:spPr>
          <a:xfrm>
            <a:off x="971600" y="188640"/>
            <a:ext cx="7715200" cy="1143000"/>
          </a:xfrm>
        </p:spPr>
        <p:txBody>
          <a:bodyPr>
            <a:normAutofit fontScale="90000"/>
          </a:bodyPr>
          <a:lstStyle/>
          <a:p>
            <a:r>
              <a:rPr lang="ru-RU" altLang="ru-RU" sz="3400" dirty="0" smtClean="0"/>
              <a:t>Правила создания простейшего запроса для выборки данных из одной таблицы</a:t>
            </a:r>
          </a:p>
        </p:txBody>
      </p:sp>
      <p:sp>
        <p:nvSpPr>
          <p:cNvPr id="51203" name="Rectangle 3"/>
          <p:cNvSpPr>
            <a:spLocks noGrp="1"/>
          </p:cNvSpPr>
          <p:nvPr>
            <p:ph idx="1"/>
          </p:nvPr>
        </p:nvSpPr>
        <p:spPr>
          <a:xfrm>
            <a:off x="1043608" y="1412776"/>
            <a:ext cx="7643192" cy="5111849"/>
          </a:xfrm>
        </p:spPr>
        <p:txBody>
          <a:bodyPr>
            <a:normAutofit/>
          </a:bodyPr>
          <a:lstStyle/>
          <a:p>
            <a:pPr algn="just">
              <a:lnSpc>
                <a:spcPct val="90000"/>
              </a:lnSpc>
              <a:buFont typeface="Wingdings" pitchFamily="2" charset="2"/>
              <a:buChar char="Ø"/>
            </a:pPr>
            <a:r>
              <a:rPr lang="ru-RU" altLang="ru-RU" sz="2200" dirty="0" smtClean="0"/>
              <a:t>Условие отбора записей WHERE должно оцениваться в пределах одной записи. В дальнейшем мы увидим и более сложные примеры запросов, где условие оценивается в терминах группы записей или всей таблицы, но для этого используется не WHERE.</a:t>
            </a:r>
          </a:p>
          <a:p>
            <a:pPr algn="just">
              <a:lnSpc>
                <a:spcPct val="90000"/>
              </a:lnSpc>
              <a:buFont typeface="Wingdings" pitchFamily="2" charset="2"/>
              <a:buChar char="Ø"/>
            </a:pPr>
            <a:r>
              <a:rPr lang="ru-RU" altLang="ru-RU" sz="2200" dirty="0" smtClean="0"/>
              <a:t> Использование условий в командах выборки данных на практике является почти обязательным при работе с удаленными базами данных. Это резко сокращает объем информации, передаваемой по сети от сервера клиенту. Всю вычислительную работу по отбору части данных берет на себя серверная часть СУБД. Поскольку обычно сервер СУБД – это достаточно мощная машина, это вполне допустимо и даже желательно.</a:t>
            </a:r>
          </a:p>
        </p:txBody>
      </p:sp>
    </p:spTree>
    <p:extLst>
      <p:ext uri="{BB962C8B-B14F-4D97-AF65-F5344CB8AC3E}">
        <p14:creationId xmlns:p14="http://schemas.microsoft.com/office/powerpoint/2010/main" xmlns="" val="11474930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p:nvPr>
        </p:nvSpPr>
        <p:spPr>
          <a:xfrm>
            <a:off x="1115615" y="188640"/>
            <a:ext cx="8008585" cy="1143000"/>
          </a:xfrm>
        </p:spPr>
        <p:txBody>
          <a:bodyPr>
            <a:normAutofit/>
          </a:bodyPr>
          <a:lstStyle/>
          <a:p>
            <a:r>
              <a:rPr lang="ru-RU" altLang="ru-RU" sz="3400" dirty="0" smtClean="0"/>
              <a:t>Правила создания простейшего запроса для выборки данных. Сложные условия.</a:t>
            </a:r>
          </a:p>
        </p:txBody>
      </p:sp>
      <p:sp>
        <p:nvSpPr>
          <p:cNvPr id="52227" name="Rectangle 3"/>
          <p:cNvSpPr>
            <a:spLocks noGrp="1"/>
          </p:cNvSpPr>
          <p:nvPr>
            <p:ph idx="1"/>
          </p:nvPr>
        </p:nvSpPr>
        <p:spPr>
          <a:xfrm>
            <a:off x="971600" y="1628800"/>
            <a:ext cx="7715200" cy="4389437"/>
          </a:xfrm>
        </p:spPr>
        <p:txBody>
          <a:bodyPr/>
          <a:lstStyle/>
          <a:p>
            <a:pPr algn="just"/>
            <a:r>
              <a:rPr lang="ru-RU" altLang="ru-RU" sz="2200" dirty="0" smtClean="0"/>
              <a:t>Логические связки AND OR NOT используются для формирования сложных условий из простых.</a:t>
            </a:r>
          </a:p>
          <a:p>
            <a:pPr algn="just"/>
            <a:r>
              <a:rPr lang="ru-RU" altLang="ru-RU" sz="2200" dirty="0" smtClean="0"/>
              <a:t>Использование в условиях логических связок AND OR и NOT достаточно традиционно, поэтому нет смысла описывать их подробно. Понятно также, что для указания приоритета можно использовать круглые скобки.</a:t>
            </a:r>
          </a:p>
          <a:p>
            <a:pPr algn="just"/>
            <a:r>
              <a:rPr lang="ru-RU" altLang="ru-RU" sz="2200" dirty="0" smtClean="0"/>
              <a:t>В SQL знаки сравнения =, &gt;, &lt; и другие имеют больший приоритет в сравнении с логическими связками, поэтому при записи условий в SQL удается обходиться меньшим количеством круглых скобок.</a:t>
            </a:r>
          </a:p>
        </p:txBody>
      </p:sp>
    </p:spTree>
    <p:extLst>
      <p:ext uri="{BB962C8B-B14F-4D97-AF65-F5344CB8AC3E}">
        <p14:creationId xmlns:p14="http://schemas.microsoft.com/office/powerpoint/2010/main" xmlns="" val="30852193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p:nvPr>
        </p:nvSpPr>
        <p:spPr>
          <a:xfrm>
            <a:off x="971600" y="188640"/>
            <a:ext cx="7715200" cy="1143000"/>
          </a:xfrm>
        </p:spPr>
        <p:txBody>
          <a:bodyPr>
            <a:noAutofit/>
          </a:bodyPr>
          <a:lstStyle/>
          <a:p>
            <a:r>
              <a:rPr lang="ru-RU" altLang="ru-RU" sz="3400" dirty="0" smtClean="0"/>
              <a:t>Правила создания простейшего запроса для выборки данных. </a:t>
            </a:r>
            <a:br>
              <a:rPr lang="ru-RU" altLang="ru-RU" sz="3400" dirty="0" smtClean="0"/>
            </a:br>
            <a:r>
              <a:rPr lang="ru-RU" altLang="ru-RU" sz="3400" dirty="0" smtClean="0"/>
              <a:t>Оператор </a:t>
            </a:r>
            <a:r>
              <a:rPr lang="en-US" altLang="ru-RU" sz="3400" dirty="0" smtClean="0"/>
              <a:t>IN </a:t>
            </a:r>
            <a:r>
              <a:rPr lang="ru-RU" altLang="ru-RU" sz="3400" dirty="0" smtClean="0"/>
              <a:t>в </a:t>
            </a:r>
            <a:r>
              <a:rPr lang="en-US" altLang="ru-RU" sz="3400" dirty="0" smtClean="0"/>
              <a:t>WHERE</a:t>
            </a:r>
            <a:r>
              <a:rPr lang="ru-RU" altLang="ru-RU" sz="3400" dirty="0" smtClean="0"/>
              <a:t>.</a:t>
            </a:r>
          </a:p>
        </p:txBody>
      </p:sp>
      <p:sp>
        <p:nvSpPr>
          <p:cNvPr id="53251" name="Rectangle 3"/>
          <p:cNvSpPr>
            <a:spLocks noGrp="1"/>
          </p:cNvSpPr>
          <p:nvPr>
            <p:ph idx="1"/>
          </p:nvPr>
        </p:nvSpPr>
        <p:spPr>
          <a:xfrm>
            <a:off x="971600" y="1628800"/>
            <a:ext cx="7797750" cy="5112568"/>
          </a:xfrm>
        </p:spPr>
        <p:txBody>
          <a:bodyPr>
            <a:normAutofit/>
          </a:bodyPr>
          <a:lstStyle/>
          <a:p>
            <a:pPr algn="just"/>
            <a:r>
              <a:rPr lang="ru-RU" altLang="ru-RU" sz="2200" dirty="0" smtClean="0"/>
              <a:t>Оператор IN проверяет вхождение значения поля, записанного слева от него в список, который записывается в круглых скобках через запятую. </a:t>
            </a:r>
          </a:p>
          <a:p>
            <a:pPr algn="just"/>
            <a:r>
              <a:rPr lang="ru-RU" altLang="ru-RU" sz="2200" dirty="0" smtClean="0"/>
              <a:t>Запишем два запроса, имеющие один и тот же смысл. </a:t>
            </a:r>
          </a:p>
          <a:p>
            <a:pPr algn="just">
              <a:buFont typeface="Wingdings 2" pitchFamily="18" charset="2"/>
              <a:buNone/>
            </a:pPr>
            <a:r>
              <a:rPr lang="en-US" altLang="ru-RU" sz="2200" dirty="0" smtClean="0"/>
              <a:t>SELECT </a:t>
            </a:r>
            <a:r>
              <a:rPr lang="en-US" altLang="ru-RU" sz="2200" dirty="0" err="1" smtClean="0"/>
              <a:t>fam</a:t>
            </a:r>
            <a:r>
              <a:rPr lang="en-US" altLang="ru-RU" sz="2200" dirty="0" smtClean="0"/>
              <a:t>, </a:t>
            </a:r>
            <a:r>
              <a:rPr lang="en-US" altLang="ru-RU" sz="2200" dirty="0" err="1" smtClean="0"/>
              <a:t>im</a:t>
            </a:r>
            <a:r>
              <a:rPr lang="en-US" altLang="ru-RU" sz="2200" dirty="0" smtClean="0"/>
              <a:t>, </a:t>
            </a:r>
            <a:r>
              <a:rPr lang="en-US" altLang="ru-RU" sz="2200" dirty="0" err="1" smtClean="0"/>
              <a:t>ot</a:t>
            </a:r>
            <a:endParaRPr lang="ru-RU" altLang="ru-RU" sz="2200" dirty="0" smtClean="0"/>
          </a:p>
          <a:p>
            <a:pPr algn="just">
              <a:buFont typeface="Wingdings 2" pitchFamily="18" charset="2"/>
              <a:buNone/>
            </a:pPr>
            <a:r>
              <a:rPr lang="en-US" altLang="ru-RU" sz="2200" dirty="0" smtClean="0"/>
              <a:t>FROM </a:t>
            </a:r>
            <a:r>
              <a:rPr lang="en-US" altLang="ru-RU" sz="2200" dirty="0" err="1" smtClean="0"/>
              <a:t>spisok</a:t>
            </a:r>
            <a:r>
              <a:rPr lang="en-US" altLang="ru-RU" sz="2200" dirty="0" smtClean="0"/>
              <a:t> </a:t>
            </a:r>
            <a:endParaRPr lang="ru-RU" altLang="ru-RU" sz="2200" dirty="0" smtClean="0"/>
          </a:p>
          <a:p>
            <a:pPr algn="just">
              <a:buFont typeface="Wingdings 2" pitchFamily="18" charset="2"/>
              <a:buNone/>
            </a:pPr>
            <a:r>
              <a:rPr lang="en-US" altLang="ru-RU" sz="2200" dirty="0" smtClean="0"/>
              <a:t>WHERE </a:t>
            </a:r>
            <a:r>
              <a:rPr lang="en-US" altLang="ru-RU" sz="2200" dirty="0" err="1" smtClean="0"/>
              <a:t>kod_fakulteta</a:t>
            </a:r>
            <a:r>
              <a:rPr lang="en-US" altLang="ru-RU" sz="2200" dirty="0" smtClean="0"/>
              <a:t>=</a:t>
            </a:r>
            <a:r>
              <a:rPr lang="ru-RU" altLang="ru-RU" sz="2200" dirty="0"/>
              <a:t>’ИСУ</a:t>
            </a:r>
            <a:r>
              <a:rPr lang="ru-RU" altLang="ru-RU" sz="2200" dirty="0" smtClean="0"/>
              <a:t>’ </a:t>
            </a:r>
            <a:r>
              <a:rPr lang="en-US" altLang="ru-RU" sz="2200" dirty="0" smtClean="0"/>
              <a:t>OR </a:t>
            </a:r>
            <a:r>
              <a:rPr lang="en-US" altLang="ru-RU" sz="2200" dirty="0" err="1" smtClean="0"/>
              <a:t>kod_fakulteta</a:t>
            </a:r>
            <a:r>
              <a:rPr lang="en-US" altLang="ru-RU" sz="2200" dirty="0" smtClean="0"/>
              <a:t>=</a:t>
            </a:r>
            <a:r>
              <a:rPr lang="ru-RU" altLang="ru-RU" sz="2200" dirty="0"/>
              <a:t>’</a:t>
            </a:r>
            <a:r>
              <a:rPr lang="ru-RU" altLang="ru-RU" sz="2200" dirty="0" smtClean="0"/>
              <a:t>НСТ’ </a:t>
            </a:r>
          </a:p>
          <a:p>
            <a:pPr algn="just">
              <a:buFont typeface="Wingdings 2" pitchFamily="18" charset="2"/>
              <a:buNone/>
            </a:pPr>
            <a:r>
              <a:rPr lang="ru-RU" altLang="ru-RU" sz="2200" dirty="0" smtClean="0"/>
              <a:t>Или</a:t>
            </a:r>
          </a:p>
          <a:p>
            <a:pPr algn="just">
              <a:buFont typeface="Wingdings 2" pitchFamily="18" charset="2"/>
              <a:buNone/>
            </a:pPr>
            <a:r>
              <a:rPr lang="en-US" altLang="ru-RU" sz="2200" dirty="0" smtClean="0"/>
              <a:t>SELECT </a:t>
            </a:r>
            <a:r>
              <a:rPr lang="en-US" altLang="ru-RU" sz="2200" dirty="0" err="1" smtClean="0"/>
              <a:t>fam</a:t>
            </a:r>
            <a:r>
              <a:rPr lang="en-US" altLang="ru-RU" sz="2200" dirty="0" smtClean="0"/>
              <a:t>, </a:t>
            </a:r>
            <a:r>
              <a:rPr lang="en-US" altLang="ru-RU" sz="2200" dirty="0" err="1" smtClean="0"/>
              <a:t>im</a:t>
            </a:r>
            <a:r>
              <a:rPr lang="en-US" altLang="ru-RU" sz="2200" dirty="0" smtClean="0"/>
              <a:t>, </a:t>
            </a:r>
            <a:r>
              <a:rPr lang="en-US" altLang="ru-RU" sz="2200" dirty="0" err="1" smtClean="0"/>
              <a:t>ot</a:t>
            </a:r>
            <a:r>
              <a:rPr lang="en-US" altLang="ru-RU" sz="2200" dirty="0" smtClean="0"/>
              <a:t> </a:t>
            </a:r>
            <a:endParaRPr lang="ru-RU" altLang="ru-RU" sz="2200" dirty="0" smtClean="0"/>
          </a:p>
          <a:p>
            <a:pPr algn="just">
              <a:buFont typeface="Wingdings 2" pitchFamily="18" charset="2"/>
              <a:buNone/>
            </a:pPr>
            <a:r>
              <a:rPr lang="en-US" altLang="ru-RU" sz="2200" dirty="0" smtClean="0"/>
              <a:t>FROM </a:t>
            </a:r>
            <a:r>
              <a:rPr lang="en-US" altLang="ru-RU" sz="2200" dirty="0" err="1" smtClean="0"/>
              <a:t>spisok</a:t>
            </a:r>
            <a:r>
              <a:rPr lang="en-US" altLang="ru-RU" sz="2200" dirty="0" smtClean="0"/>
              <a:t> </a:t>
            </a:r>
            <a:endParaRPr lang="ru-RU" altLang="ru-RU" sz="2200" dirty="0" smtClean="0"/>
          </a:p>
          <a:p>
            <a:pPr algn="just">
              <a:buFont typeface="Wingdings 2" pitchFamily="18" charset="2"/>
              <a:buNone/>
            </a:pPr>
            <a:r>
              <a:rPr lang="en-US" altLang="ru-RU" sz="2200" dirty="0" smtClean="0"/>
              <a:t>WHERE </a:t>
            </a:r>
            <a:r>
              <a:rPr lang="en-US" altLang="ru-RU" sz="2200" dirty="0" err="1" smtClean="0"/>
              <a:t>kod_fakulteta</a:t>
            </a:r>
            <a:r>
              <a:rPr lang="en-US" altLang="ru-RU" sz="2200" dirty="0" smtClean="0"/>
              <a:t> IN (</a:t>
            </a:r>
            <a:r>
              <a:rPr lang="ru-RU" altLang="ru-RU" sz="2200" dirty="0"/>
              <a:t>’ИСУ</a:t>
            </a:r>
            <a:r>
              <a:rPr lang="ru-RU" altLang="ru-RU" sz="2200" dirty="0" smtClean="0"/>
              <a:t>’, ’НСТ’) </a:t>
            </a:r>
          </a:p>
        </p:txBody>
      </p:sp>
    </p:spTree>
    <p:extLst>
      <p:ext uri="{BB962C8B-B14F-4D97-AF65-F5344CB8AC3E}">
        <p14:creationId xmlns:p14="http://schemas.microsoft.com/office/powerpoint/2010/main" xmlns="" val="37320497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1"/>
          <p:cNvSpPr>
            <a:spLocks noGrp="1"/>
          </p:cNvSpPr>
          <p:nvPr>
            <p:ph type="title"/>
          </p:nvPr>
        </p:nvSpPr>
        <p:spPr>
          <a:xfrm>
            <a:off x="1115616" y="476250"/>
            <a:ext cx="7725172" cy="652463"/>
          </a:xfrm>
        </p:spPr>
        <p:txBody>
          <a:bodyPr/>
          <a:lstStyle/>
          <a:p>
            <a:pPr algn="ctr"/>
            <a:r>
              <a:rPr lang="ru-RU" altLang="ru-RU" sz="3200" dirty="0" smtClean="0"/>
              <a:t>Для подготовки запросов используются:</a:t>
            </a:r>
          </a:p>
        </p:txBody>
      </p:sp>
      <p:sp>
        <p:nvSpPr>
          <p:cNvPr id="44035" name="Содержимое 2"/>
          <p:cNvSpPr>
            <a:spLocks noGrp="1"/>
          </p:cNvSpPr>
          <p:nvPr>
            <p:ph idx="1"/>
          </p:nvPr>
        </p:nvSpPr>
        <p:spPr>
          <a:xfrm>
            <a:off x="1166936" y="1268413"/>
            <a:ext cx="7725544" cy="4895850"/>
          </a:xfrm>
        </p:spPr>
        <p:txBody>
          <a:bodyPr>
            <a:normAutofit fontScale="92500"/>
          </a:bodyPr>
          <a:lstStyle/>
          <a:p>
            <a:pPr marL="0" indent="0" algn="just">
              <a:buNone/>
            </a:pPr>
            <a:endParaRPr lang="ru-RU" altLang="ru-RU" sz="2400" dirty="0" smtClean="0"/>
          </a:p>
          <a:p>
            <a:pPr marL="0" indent="0" algn="just">
              <a:buNone/>
            </a:pPr>
            <a:r>
              <a:rPr lang="ru-RU" altLang="ru-RU" sz="2400" dirty="0" smtClean="0"/>
              <a:t>В основу языка структурированных запросов входят 5 основных операторов:</a:t>
            </a:r>
          </a:p>
          <a:p>
            <a:pPr marL="0" indent="0" algn="just">
              <a:buNone/>
            </a:pPr>
            <a:endParaRPr lang="ru-RU" altLang="ru-RU" sz="2400" dirty="0" smtClean="0"/>
          </a:p>
          <a:p>
            <a:pPr algn="just">
              <a:buFont typeface="Wingdings" panose="05000000000000000000" pitchFamily="2" charset="2"/>
              <a:buChar char="Ø"/>
            </a:pPr>
            <a:r>
              <a:rPr lang="en-US" sz="2400" dirty="0"/>
              <a:t>CREATE </a:t>
            </a:r>
            <a:r>
              <a:rPr lang="en-US" sz="2400" dirty="0" smtClean="0"/>
              <a:t>TABLE</a:t>
            </a:r>
            <a:r>
              <a:rPr lang="ru-RU" sz="2400" dirty="0" smtClean="0"/>
              <a:t> </a:t>
            </a:r>
            <a:r>
              <a:rPr lang="ru-RU" altLang="ru-RU" sz="2400" dirty="0" smtClean="0"/>
              <a:t>– используется для создания таблиц;</a:t>
            </a:r>
          </a:p>
          <a:p>
            <a:pPr algn="just">
              <a:buFont typeface="Wingdings" panose="05000000000000000000" pitchFamily="2" charset="2"/>
              <a:buChar char="Ø"/>
            </a:pPr>
            <a:r>
              <a:rPr lang="en-US" altLang="ru-RU" sz="2400" dirty="0" smtClean="0"/>
              <a:t>SELECT</a:t>
            </a:r>
            <a:r>
              <a:rPr lang="ru-RU" altLang="ru-RU" sz="2400" dirty="0" smtClean="0"/>
              <a:t> – используется для выборки записей из таблиц;</a:t>
            </a:r>
          </a:p>
          <a:p>
            <a:pPr algn="just">
              <a:buFont typeface="Wingdings" panose="05000000000000000000" pitchFamily="2" charset="2"/>
              <a:buChar char="Ø"/>
            </a:pPr>
            <a:r>
              <a:rPr lang="en-US" altLang="ru-RU" sz="2400" dirty="0" smtClean="0"/>
              <a:t>INSERT</a:t>
            </a:r>
            <a:r>
              <a:rPr lang="ru-RU" altLang="ru-RU" sz="2400" dirty="0" smtClean="0"/>
              <a:t> –используется для добавления записей в таблицу;</a:t>
            </a:r>
          </a:p>
          <a:p>
            <a:pPr algn="just">
              <a:buFont typeface="Wingdings" panose="05000000000000000000" pitchFamily="2" charset="2"/>
              <a:buChar char="Ø"/>
            </a:pPr>
            <a:r>
              <a:rPr lang="en-US" altLang="ru-RU" sz="2400" dirty="0" smtClean="0"/>
              <a:t>UPDATE</a:t>
            </a:r>
            <a:r>
              <a:rPr lang="ru-RU" altLang="ru-RU" sz="2400" dirty="0" smtClean="0"/>
              <a:t> – используется для обновления записей таблицы;</a:t>
            </a:r>
          </a:p>
          <a:p>
            <a:pPr algn="just">
              <a:buFont typeface="Wingdings" panose="05000000000000000000" pitchFamily="2" charset="2"/>
              <a:buChar char="Ø"/>
            </a:pPr>
            <a:r>
              <a:rPr lang="en-US" altLang="ru-RU" sz="2400" dirty="0" smtClean="0"/>
              <a:t>DELETE</a:t>
            </a:r>
            <a:r>
              <a:rPr lang="ru-RU" altLang="ru-RU" sz="2400" dirty="0" smtClean="0"/>
              <a:t> – используется для удаления записей из таблицы.</a:t>
            </a:r>
          </a:p>
          <a:p>
            <a:pPr>
              <a:buFont typeface="Wingdings 2" pitchFamily="18" charset="2"/>
              <a:buNone/>
            </a:pPr>
            <a:endParaRPr lang="ru-RU" altLang="ru-RU" sz="2400" dirty="0" smtClean="0"/>
          </a:p>
        </p:txBody>
      </p:sp>
      <p:sp>
        <p:nvSpPr>
          <p:cNvPr id="4" name="Номер слайда 3"/>
          <p:cNvSpPr>
            <a:spLocks noGrp="1"/>
          </p:cNvSpPr>
          <p:nvPr>
            <p:ph type="sldNum" sz="quarter" idx="12"/>
          </p:nvPr>
        </p:nvSpPr>
        <p:spPr/>
        <p:txBody>
          <a:bodyPr/>
          <a:lstStyle/>
          <a:p>
            <a:pPr>
              <a:defRPr/>
            </a:pPr>
            <a:fld id="{029229FD-3079-4A36-ADA3-6A36E55FE31C}" type="slidenum">
              <a:rPr lang="ru-RU" smtClean="0"/>
              <a:pPr>
                <a:defRPr/>
              </a:pPr>
              <a:t>2</a:t>
            </a:fld>
            <a:endParaRPr lang="ru-RU" dirty="0"/>
          </a:p>
        </p:txBody>
      </p:sp>
    </p:spTree>
    <p:extLst>
      <p:ext uri="{BB962C8B-B14F-4D97-AF65-F5344CB8AC3E}">
        <p14:creationId xmlns:p14="http://schemas.microsoft.com/office/powerpoint/2010/main" xmlns="" val="2276167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title"/>
          </p:nvPr>
        </p:nvSpPr>
        <p:spPr>
          <a:xfrm>
            <a:off x="1043608" y="116632"/>
            <a:ext cx="7581280" cy="1143000"/>
          </a:xfrm>
        </p:spPr>
        <p:txBody>
          <a:bodyPr/>
          <a:lstStyle/>
          <a:p>
            <a:r>
              <a:rPr lang="ru-RU" altLang="ru-RU" dirty="0" smtClean="0"/>
              <a:t>Оператор </a:t>
            </a:r>
            <a:r>
              <a:rPr lang="en-US" altLang="ru-RU" dirty="0" smtClean="0"/>
              <a:t>SELECT</a:t>
            </a:r>
            <a:endParaRPr lang="ru-RU" altLang="ru-RU" dirty="0" smtClean="0"/>
          </a:p>
        </p:txBody>
      </p:sp>
      <p:sp>
        <p:nvSpPr>
          <p:cNvPr id="45059" name="Содержимое 2"/>
          <p:cNvSpPr>
            <a:spLocks noGrp="1"/>
          </p:cNvSpPr>
          <p:nvPr>
            <p:ph idx="1"/>
          </p:nvPr>
        </p:nvSpPr>
        <p:spPr/>
        <p:txBody>
          <a:bodyPr/>
          <a:lstStyle/>
          <a:p>
            <a:pPr>
              <a:buFont typeface="Wingdings 2" pitchFamily="18" charset="2"/>
              <a:buNone/>
            </a:pPr>
            <a:endParaRPr lang="ru-RU" altLang="ru-RU" sz="2000" dirty="0" smtClean="0">
              <a:latin typeface="Courier New" pitchFamily="49" charset="0"/>
              <a:cs typeface="Courier New" pitchFamily="49" charset="0"/>
            </a:endParaRPr>
          </a:p>
          <a:p>
            <a:endParaRPr lang="ru-RU" altLang="ru-RU" dirty="0" smtClean="0"/>
          </a:p>
        </p:txBody>
      </p:sp>
      <p:sp>
        <p:nvSpPr>
          <p:cNvPr id="4" name="Содержимое 2"/>
          <p:cNvSpPr txBox="1">
            <a:spLocks/>
          </p:cNvSpPr>
          <p:nvPr/>
        </p:nvSpPr>
        <p:spPr bwMode="auto">
          <a:xfrm>
            <a:off x="1043608" y="1340768"/>
            <a:ext cx="7581280" cy="4677321"/>
          </a:xfrm>
          <a:prstGeom prst="rect">
            <a:avLst/>
          </a:prstGeom>
          <a:noFill/>
          <a:ln w="9525">
            <a:noFill/>
            <a:miter lim="800000"/>
            <a:headEnd/>
            <a:tailEnd/>
          </a:ln>
        </p:spPr>
        <p:txBody>
          <a:bodyPr/>
          <a:lstStyle/>
          <a:p>
            <a:pPr marL="273050" indent="-273050" algn="just" eaLnBrk="0" hangingPunct="0">
              <a:spcBef>
                <a:spcPct val="20000"/>
              </a:spcBef>
              <a:buClr>
                <a:srgbClr val="0BD0D9"/>
              </a:buClr>
              <a:buSzPct val="95000"/>
              <a:defRPr/>
            </a:pPr>
            <a:r>
              <a:rPr lang="ru-RU" sz="2400" dirty="0">
                <a:latin typeface="+mn-lt"/>
              </a:rPr>
              <a:t>Основой </a:t>
            </a:r>
            <a:r>
              <a:rPr lang="en-US" sz="2400" dirty="0">
                <a:latin typeface="+mn-lt"/>
              </a:rPr>
              <a:t>SQL</a:t>
            </a:r>
            <a:r>
              <a:rPr lang="ru-RU" sz="2400" dirty="0">
                <a:latin typeface="+mn-lt"/>
              </a:rPr>
              <a:t> является инструкция </a:t>
            </a:r>
            <a:r>
              <a:rPr lang="en-US" sz="2400" dirty="0">
                <a:latin typeface="+mn-lt"/>
              </a:rPr>
              <a:t>SELECT</a:t>
            </a:r>
            <a:r>
              <a:rPr lang="ru-RU" sz="2400" dirty="0">
                <a:latin typeface="+mn-lt"/>
              </a:rPr>
              <a:t>, используемая для создания запросов на выборку.</a:t>
            </a:r>
          </a:p>
          <a:p>
            <a:pPr marL="273050" indent="-273050" algn="just" eaLnBrk="0" hangingPunct="0">
              <a:spcBef>
                <a:spcPct val="20000"/>
              </a:spcBef>
              <a:buClr>
                <a:srgbClr val="0BD0D9"/>
              </a:buClr>
              <a:buSzPct val="95000"/>
              <a:buFont typeface="Wingdings 2" pitchFamily="18" charset="2"/>
              <a:buNone/>
              <a:defRPr/>
            </a:pPr>
            <a:endParaRPr lang="ru-RU" sz="2400" dirty="0">
              <a:latin typeface="+mn-lt"/>
            </a:endParaRPr>
          </a:p>
          <a:p>
            <a:pPr marL="273050" indent="-273050" algn="just" eaLnBrk="0" hangingPunct="0">
              <a:spcBef>
                <a:spcPct val="20000"/>
              </a:spcBef>
              <a:buClr>
                <a:srgbClr val="0BD0D9"/>
              </a:buClr>
              <a:buSzPct val="95000"/>
              <a:buFont typeface="Wingdings 2" pitchFamily="18" charset="2"/>
              <a:buNone/>
              <a:defRPr/>
            </a:pPr>
            <a:r>
              <a:rPr lang="ru-RU" sz="2400" dirty="0">
                <a:latin typeface="+mn-lt"/>
              </a:rPr>
              <a:t>Синтаксис инструкции:</a:t>
            </a:r>
          </a:p>
          <a:p>
            <a:pPr marL="273050" indent="-273050" algn="just" eaLnBrk="0" hangingPunct="0">
              <a:spcBef>
                <a:spcPct val="20000"/>
              </a:spcBef>
              <a:buClr>
                <a:srgbClr val="0BD0D9"/>
              </a:buClr>
              <a:buSzPct val="95000"/>
              <a:buFont typeface="Wingdings 2" pitchFamily="18" charset="2"/>
              <a:buNone/>
              <a:defRPr/>
            </a:pPr>
            <a:r>
              <a:rPr lang="en-US" sz="2400" dirty="0">
                <a:latin typeface="+mn-lt"/>
              </a:rPr>
              <a:t>SELECT </a:t>
            </a:r>
            <a:r>
              <a:rPr lang="en-US" sz="2400" dirty="0"/>
              <a:t>[ALL | DISTINCT | DISTINCTROW | [TOP </a:t>
            </a:r>
            <a:r>
              <a:rPr lang="en-US" sz="2400" i="1" dirty="0"/>
              <a:t>n</a:t>
            </a:r>
            <a:r>
              <a:rPr lang="en-US" sz="2400" dirty="0"/>
              <a:t> [percent]]]</a:t>
            </a:r>
            <a:r>
              <a:rPr lang="en-US" sz="2400" dirty="0" smtClean="0">
                <a:latin typeface="+mn-lt"/>
              </a:rPr>
              <a:t> </a:t>
            </a:r>
            <a:r>
              <a:rPr lang="ru-RU" sz="2400" dirty="0">
                <a:latin typeface="+mn-lt"/>
              </a:rPr>
              <a:t>список</a:t>
            </a:r>
            <a:r>
              <a:rPr lang="en-US" sz="2400" dirty="0">
                <a:latin typeface="+mn-lt"/>
              </a:rPr>
              <a:t>_</a:t>
            </a:r>
            <a:r>
              <a:rPr lang="ru-RU" sz="2400" dirty="0">
                <a:latin typeface="+mn-lt"/>
              </a:rPr>
              <a:t>выбора</a:t>
            </a:r>
          </a:p>
          <a:p>
            <a:pPr marL="273050" indent="-273050" algn="just" eaLnBrk="0" hangingPunct="0">
              <a:spcBef>
                <a:spcPct val="20000"/>
              </a:spcBef>
              <a:buClr>
                <a:srgbClr val="0BD0D9"/>
              </a:buClr>
              <a:buSzPct val="95000"/>
              <a:buFont typeface="Wingdings 2" pitchFamily="18" charset="2"/>
              <a:buNone/>
              <a:defRPr/>
            </a:pPr>
            <a:r>
              <a:rPr lang="en-US" sz="2400" dirty="0">
                <a:latin typeface="+mn-lt"/>
              </a:rPr>
              <a:t>FROM</a:t>
            </a:r>
            <a:r>
              <a:rPr lang="ru-RU" sz="2400" dirty="0">
                <a:latin typeface="+mn-lt"/>
              </a:rPr>
              <a:t> имена таблиц</a:t>
            </a:r>
          </a:p>
          <a:p>
            <a:pPr marL="273050" indent="-273050" algn="just" eaLnBrk="0" hangingPunct="0">
              <a:spcBef>
                <a:spcPct val="20000"/>
              </a:spcBef>
              <a:buClr>
                <a:srgbClr val="0BD0D9"/>
              </a:buClr>
              <a:buSzPct val="95000"/>
              <a:buFont typeface="Wingdings 2" pitchFamily="18" charset="2"/>
              <a:buNone/>
              <a:defRPr/>
            </a:pPr>
            <a:r>
              <a:rPr lang="ru-RU" sz="2400" dirty="0">
                <a:latin typeface="+mn-lt"/>
              </a:rPr>
              <a:t>[</a:t>
            </a:r>
            <a:r>
              <a:rPr lang="en-US" sz="2400" dirty="0">
                <a:latin typeface="+mn-lt"/>
              </a:rPr>
              <a:t>WHERE</a:t>
            </a:r>
            <a:r>
              <a:rPr lang="ru-RU" sz="2400" dirty="0">
                <a:latin typeface="+mn-lt"/>
              </a:rPr>
              <a:t> критерий поиска]</a:t>
            </a:r>
          </a:p>
          <a:p>
            <a:pPr marL="273050" indent="-273050" algn="just" eaLnBrk="0" hangingPunct="0">
              <a:spcBef>
                <a:spcPct val="20000"/>
              </a:spcBef>
              <a:buClr>
                <a:srgbClr val="0BD0D9"/>
              </a:buClr>
              <a:buSzPct val="95000"/>
              <a:buFont typeface="Wingdings 2" pitchFamily="18" charset="2"/>
              <a:buNone/>
              <a:defRPr/>
            </a:pPr>
            <a:r>
              <a:rPr lang="ru-RU" sz="2400" dirty="0">
                <a:latin typeface="+mn-lt"/>
              </a:rPr>
              <a:t>[</a:t>
            </a:r>
            <a:r>
              <a:rPr lang="en-US" sz="2400" dirty="0">
                <a:latin typeface="+mn-lt"/>
              </a:rPr>
              <a:t>GROUP BY</a:t>
            </a:r>
            <a:r>
              <a:rPr lang="ru-RU" sz="2400" dirty="0">
                <a:latin typeface="+mn-lt"/>
              </a:rPr>
              <a:t> имя столбца, имя столбца,…]</a:t>
            </a:r>
          </a:p>
          <a:p>
            <a:pPr marL="273050" indent="-273050" algn="just" eaLnBrk="0" hangingPunct="0">
              <a:spcBef>
                <a:spcPct val="20000"/>
              </a:spcBef>
              <a:buClr>
                <a:srgbClr val="0BD0D9"/>
              </a:buClr>
              <a:buSzPct val="95000"/>
              <a:buFont typeface="Wingdings 2" pitchFamily="18" charset="2"/>
              <a:buNone/>
              <a:defRPr/>
            </a:pPr>
            <a:r>
              <a:rPr lang="ru-RU" sz="2400" dirty="0">
                <a:latin typeface="+mn-lt"/>
              </a:rPr>
              <a:t>[ </a:t>
            </a:r>
            <a:r>
              <a:rPr lang="en-US" sz="2400" dirty="0">
                <a:latin typeface="+mn-lt"/>
              </a:rPr>
              <a:t>HAVING</a:t>
            </a:r>
            <a:r>
              <a:rPr lang="ru-RU" sz="2400" dirty="0">
                <a:latin typeface="+mn-lt"/>
              </a:rPr>
              <a:t> условие поиска]</a:t>
            </a:r>
          </a:p>
          <a:p>
            <a:pPr marL="273050" indent="-273050" algn="just" eaLnBrk="0" hangingPunct="0">
              <a:spcBef>
                <a:spcPct val="20000"/>
              </a:spcBef>
              <a:buClr>
                <a:srgbClr val="0BD0D9"/>
              </a:buClr>
              <a:buSzPct val="95000"/>
              <a:buFont typeface="Wingdings 2" pitchFamily="18" charset="2"/>
              <a:buNone/>
              <a:defRPr/>
            </a:pPr>
            <a:r>
              <a:rPr lang="ru-RU" sz="2400" dirty="0">
                <a:latin typeface="+mn-lt"/>
              </a:rPr>
              <a:t>[ </a:t>
            </a:r>
            <a:r>
              <a:rPr lang="en-US" sz="2400" dirty="0">
                <a:latin typeface="+mn-lt"/>
              </a:rPr>
              <a:t>ORDER BY</a:t>
            </a:r>
            <a:r>
              <a:rPr lang="ru-RU" sz="2400" dirty="0">
                <a:latin typeface="+mn-lt"/>
              </a:rPr>
              <a:t> критерий столбца [</a:t>
            </a:r>
            <a:r>
              <a:rPr lang="en-US" sz="2400" dirty="0">
                <a:latin typeface="+mn-lt"/>
              </a:rPr>
              <a:t>ASC</a:t>
            </a:r>
            <a:r>
              <a:rPr lang="ru-RU" sz="2400" dirty="0">
                <a:latin typeface="+mn-lt"/>
              </a:rPr>
              <a:t>│</a:t>
            </a:r>
            <a:r>
              <a:rPr lang="en-US" sz="2400" dirty="0">
                <a:latin typeface="+mn-lt"/>
              </a:rPr>
              <a:t>DESC</a:t>
            </a:r>
            <a:r>
              <a:rPr lang="ru-RU" sz="2400" dirty="0">
                <a:latin typeface="+mn-lt"/>
              </a:rPr>
              <a:t>]];</a:t>
            </a:r>
          </a:p>
          <a:p>
            <a:pPr marL="273050" indent="-273050" algn="just" eaLnBrk="0" hangingPunct="0">
              <a:spcBef>
                <a:spcPct val="20000"/>
              </a:spcBef>
              <a:buClr>
                <a:srgbClr val="0BD0D9"/>
              </a:buClr>
              <a:buSzPct val="95000"/>
              <a:buFont typeface="Wingdings 2" pitchFamily="18" charset="2"/>
              <a:buNone/>
              <a:defRPr/>
            </a:pPr>
            <a:endParaRPr lang="ru-RU" sz="2600" dirty="0">
              <a:latin typeface="+mn-lt"/>
            </a:endParaRPr>
          </a:p>
          <a:p>
            <a:pPr marL="273050" indent="-273050" algn="just" eaLnBrk="0" hangingPunct="0">
              <a:spcBef>
                <a:spcPct val="20000"/>
              </a:spcBef>
              <a:buClr>
                <a:srgbClr val="0BD0D9"/>
              </a:buClr>
              <a:buSzPct val="95000"/>
              <a:buFont typeface="Wingdings 2" pitchFamily="18" charset="2"/>
              <a:buNone/>
              <a:defRPr/>
            </a:pPr>
            <a:endParaRPr lang="ru-RU" sz="2600" dirty="0">
              <a:latin typeface="+mn-lt"/>
            </a:endParaRPr>
          </a:p>
        </p:txBody>
      </p:sp>
    </p:spTree>
    <p:extLst>
      <p:ext uri="{BB962C8B-B14F-4D97-AF65-F5344CB8AC3E}">
        <p14:creationId xmlns:p14="http://schemas.microsoft.com/office/powerpoint/2010/main" xmlns="" val="890964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dirty="0" smtClean="0"/>
              <a:t>Предикаты </a:t>
            </a:r>
            <a:r>
              <a:rPr lang="en-US" sz="3400" dirty="0" smtClean="0"/>
              <a:t>ALL</a:t>
            </a:r>
            <a:r>
              <a:rPr lang="ru-RU" sz="3400" dirty="0" smtClean="0"/>
              <a:t>,</a:t>
            </a:r>
            <a:r>
              <a:rPr lang="en-US" sz="3400" dirty="0" smtClean="0"/>
              <a:t> DISTINCT</a:t>
            </a:r>
            <a:r>
              <a:rPr lang="ru-RU" sz="3400" dirty="0" smtClean="0"/>
              <a:t>, </a:t>
            </a:r>
            <a:r>
              <a:rPr lang="en-US" sz="3400" dirty="0" smtClean="0"/>
              <a:t>DISTINCTROW</a:t>
            </a:r>
            <a:r>
              <a:rPr lang="ru-RU" sz="3400" dirty="0" smtClean="0"/>
              <a:t>, </a:t>
            </a:r>
            <a:r>
              <a:rPr lang="en-US" sz="3400" dirty="0" smtClean="0"/>
              <a:t>TOP</a:t>
            </a:r>
            <a:endParaRPr lang="ru-RU" sz="3400" dirty="0"/>
          </a:p>
        </p:txBody>
      </p:sp>
      <p:sp>
        <p:nvSpPr>
          <p:cNvPr id="3" name="Объект 2"/>
          <p:cNvSpPr>
            <a:spLocks noGrp="1"/>
          </p:cNvSpPr>
          <p:nvPr>
            <p:ph idx="1"/>
          </p:nvPr>
        </p:nvSpPr>
        <p:spPr>
          <a:xfrm>
            <a:off x="1259632" y="1447800"/>
            <a:ext cx="7674056" cy="4800600"/>
          </a:xfrm>
        </p:spPr>
        <p:txBody>
          <a:bodyPr>
            <a:normAutofit fontScale="92500" lnSpcReduction="20000"/>
          </a:bodyPr>
          <a:lstStyle/>
          <a:p>
            <a:pPr marL="82296" indent="0" algn="just">
              <a:buNone/>
            </a:pPr>
            <a:r>
              <a:rPr lang="en-US" dirty="0" smtClean="0"/>
              <a:t>All – </a:t>
            </a:r>
            <a:r>
              <a:rPr lang="ru-RU" dirty="0" smtClean="0"/>
              <a:t>используется </a:t>
            </a:r>
            <a:r>
              <a:rPr lang="ru-RU" dirty="0"/>
              <a:t>по умолчанию, если </a:t>
            </a:r>
            <a:r>
              <a:rPr lang="ru-RU" dirty="0" smtClean="0"/>
              <a:t>не указывается </a:t>
            </a:r>
            <a:r>
              <a:rPr lang="ru-RU" dirty="0"/>
              <a:t>ни один из предикатов. Ядро СУБД </a:t>
            </a:r>
            <a:r>
              <a:rPr lang="en-US" dirty="0"/>
              <a:t>Microsoft Access </a:t>
            </a:r>
            <a:r>
              <a:rPr lang="ru-RU" dirty="0"/>
              <a:t>выбирает все записи, которые удовлетворяют условиям в инструкции </a:t>
            </a:r>
            <a:r>
              <a:rPr lang="en-US" dirty="0"/>
              <a:t>SQL. </a:t>
            </a:r>
            <a:r>
              <a:rPr lang="ru-RU" dirty="0"/>
              <a:t>Следующие два примера эквивалентны и возвращает все записи из таблицы </a:t>
            </a:r>
            <a:r>
              <a:rPr lang="ru-RU" altLang="ru-RU" b="1" dirty="0" err="1"/>
              <a:t>spisok</a:t>
            </a:r>
            <a:r>
              <a:rPr lang="ru-RU" altLang="ru-RU" dirty="0"/>
              <a:t> </a:t>
            </a:r>
            <a:r>
              <a:rPr lang="en-US" dirty="0" smtClean="0"/>
              <a:t>:</a:t>
            </a:r>
            <a:endParaRPr lang="en-US" dirty="0"/>
          </a:p>
          <a:p>
            <a:pPr marL="82296" indent="0">
              <a:buNone/>
            </a:pPr>
            <a:r>
              <a:rPr lang="en-US" dirty="0"/>
              <a:t>SELECT ALL *</a:t>
            </a:r>
            <a:br>
              <a:rPr lang="en-US" dirty="0"/>
            </a:br>
            <a:r>
              <a:rPr lang="en-US" dirty="0"/>
              <a:t>FROM </a:t>
            </a:r>
            <a:r>
              <a:rPr lang="ru-RU" altLang="ru-RU" dirty="0" err="1" smtClean="0"/>
              <a:t>spisok</a:t>
            </a:r>
            <a:r>
              <a:rPr lang="en-US" dirty="0" smtClean="0"/>
              <a:t>;</a:t>
            </a:r>
            <a:r>
              <a:rPr lang="en-US" dirty="0"/>
              <a:t/>
            </a:r>
            <a:br>
              <a:rPr lang="en-US" dirty="0"/>
            </a:br>
            <a:endParaRPr lang="ru-RU" dirty="0" smtClean="0"/>
          </a:p>
          <a:p>
            <a:pPr marL="82296" indent="0">
              <a:buNone/>
            </a:pPr>
            <a:r>
              <a:rPr lang="en-US" dirty="0" smtClean="0"/>
              <a:t>SELECT </a:t>
            </a:r>
            <a:r>
              <a:rPr lang="en-US" dirty="0"/>
              <a:t>*</a:t>
            </a:r>
            <a:br>
              <a:rPr lang="en-US" dirty="0"/>
            </a:br>
            <a:r>
              <a:rPr lang="en-US" dirty="0"/>
              <a:t>FROM </a:t>
            </a:r>
            <a:r>
              <a:rPr lang="ru-RU" altLang="ru-RU" dirty="0" err="1" smtClean="0"/>
              <a:t>spisok</a:t>
            </a:r>
            <a:r>
              <a:rPr lang="en-US" dirty="0" smtClean="0"/>
              <a:t>;</a:t>
            </a:r>
            <a:endParaRPr lang="ru-RU" dirty="0"/>
          </a:p>
        </p:txBody>
      </p:sp>
    </p:spTree>
    <p:extLst>
      <p:ext uri="{BB962C8B-B14F-4D97-AF65-F5344CB8AC3E}">
        <p14:creationId xmlns:p14="http://schemas.microsoft.com/office/powerpoint/2010/main" xmlns="" val="348477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dirty="0"/>
              <a:t>Предикаты </a:t>
            </a:r>
            <a:r>
              <a:rPr lang="en-US" sz="3400" dirty="0"/>
              <a:t>ALL</a:t>
            </a:r>
            <a:r>
              <a:rPr lang="ru-RU" sz="3400" dirty="0"/>
              <a:t>,</a:t>
            </a:r>
            <a:r>
              <a:rPr lang="en-US" sz="3400" dirty="0"/>
              <a:t> DISTINCT</a:t>
            </a:r>
            <a:r>
              <a:rPr lang="ru-RU" sz="3400" dirty="0"/>
              <a:t>, </a:t>
            </a:r>
            <a:r>
              <a:rPr lang="en-US" sz="3400" dirty="0"/>
              <a:t>DISTINCTROW</a:t>
            </a:r>
            <a:r>
              <a:rPr lang="ru-RU" sz="3400" dirty="0"/>
              <a:t>, </a:t>
            </a:r>
            <a:r>
              <a:rPr lang="en-US" sz="3400" dirty="0"/>
              <a:t>TOP</a:t>
            </a:r>
            <a:endParaRPr lang="ru-RU" sz="3400" dirty="0"/>
          </a:p>
        </p:txBody>
      </p:sp>
      <p:sp>
        <p:nvSpPr>
          <p:cNvPr id="3" name="Объект 2"/>
          <p:cNvSpPr>
            <a:spLocks noGrp="1"/>
          </p:cNvSpPr>
          <p:nvPr>
            <p:ph idx="1"/>
          </p:nvPr>
        </p:nvSpPr>
        <p:spPr>
          <a:xfrm>
            <a:off x="971600" y="1447800"/>
            <a:ext cx="7962088" cy="5149552"/>
          </a:xfrm>
        </p:spPr>
        <p:txBody>
          <a:bodyPr>
            <a:normAutofit fontScale="62500" lnSpcReduction="20000"/>
          </a:bodyPr>
          <a:lstStyle/>
          <a:p>
            <a:pPr marL="82296" indent="0" algn="just">
              <a:buNone/>
            </a:pPr>
            <a:r>
              <a:rPr lang="en-US" dirty="0" smtClean="0"/>
              <a:t>DISTINCT</a:t>
            </a:r>
            <a:r>
              <a:rPr lang="ru-RU" dirty="0" smtClean="0"/>
              <a:t> – </a:t>
            </a:r>
            <a:r>
              <a:rPr lang="ru-RU" dirty="0"/>
              <a:t> </a:t>
            </a:r>
            <a:r>
              <a:rPr lang="ru-RU" dirty="0" smtClean="0"/>
              <a:t>исключает записи</a:t>
            </a:r>
            <a:r>
              <a:rPr lang="ru-RU" dirty="0"/>
              <a:t>, содержащие повторяющиеся данные в выбранных полях. Для включения в результаты запроса значения каждого из полей, перечисленных в инструкции SELECT, должны быть уникальными. Например, у нескольких сотрудников, перечисленных в таблице </a:t>
            </a:r>
            <a:r>
              <a:rPr lang="ru-RU" altLang="ru-RU" b="1" dirty="0" err="1"/>
              <a:t>spisok</a:t>
            </a:r>
            <a:r>
              <a:rPr lang="ru-RU" dirty="0" smtClean="0"/>
              <a:t>, </a:t>
            </a:r>
            <a:r>
              <a:rPr lang="ru-RU" dirty="0"/>
              <a:t>могут быть одинаковые фамилии. Если две записи содержат "Глазков" в поле </a:t>
            </a:r>
            <a:r>
              <a:rPr lang="en-US" b="1" dirty="0" err="1" smtClean="0"/>
              <a:t>fam</a:t>
            </a:r>
            <a:r>
              <a:rPr lang="ru-RU" dirty="0" smtClean="0"/>
              <a:t>, </a:t>
            </a:r>
            <a:r>
              <a:rPr lang="ru-RU" dirty="0"/>
              <a:t>следующая инструкция SQL возвращает только одну запись, содержащую значение "Глазков":</a:t>
            </a:r>
          </a:p>
          <a:p>
            <a:pPr marL="82296" indent="0">
              <a:buNone/>
            </a:pPr>
            <a:r>
              <a:rPr lang="ru-RU" dirty="0"/>
              <a:t>SELECT DISTINCT </a:t>
            </a:r>
            <a:r>
              <a:rPr lang="en-US" dirty="0" err="1" smtClean="0"/>
              <a:t>fam</a:t>
            </a:r>
            <a:r>
              <a:rPr lang="ru-RU" dirty="0"/>
              <a:t/>
            </a:r>
            <a:br>
              <a:rPr lang="ru-RU" dirty="0"/>
            </a:br>
            <a:r>
              <a:rPr lang="ru-RU" dirty="0"/>
              <a:t>FROM </a:t>
            </a:r>
            <a:r>
              <a:rPr lang="ru-RU" altLang="ru-RU" dirty="0" err="1"/>
              <a:t>spisok</a:t>
            </a:r>
            <a:r>
              <a:rPr lang="ru-RU" dirty="0" smtClean="0"/>
              <a:t>;</a:t>
            </a:r>
            <a:r>
              <a:rPr lang="ru-RU" dirty="0"/>
              <a:t/>
            </a:r>
            <a:br>
              <a:rPr lang="ru-RU" dirty="0"/>
            </a:br>
            <a:endParaRPr lang="en-US" dirty="0" smtClean="0"/>
          </a:p>
          <a:p>
            <a:pPr marL="82296" indent="0">
              <a:buNone/>
            </a:pPr>
            <a:r>
              <a:rPr lang="ru-RU" dirty="0" smtClean="0"/>
              <a:t>Если </a:t>
            </a:r>
            <a:r>
              <a:rPr lang="ru-RU" dirty="0"/>
              <a:t>опустить DISTINCT, этот запрос возвратит обе записи с фамилией "Глазков".</a:t>
            </a:r>
          </a:p>
          <a:p>
            <a:pPr marL="82296" indent="0">
              <a:buNone/>
            </a:pPr>
            <a:r>
              <a:rPr lang="ru-RU" dirty="0"/>
              <a:t>Если предложение SELECT содержит несколько полей, запись будет включена в результаты только в том случае, если сочетание значений всех таких полей уникально.</a:t>
            </a:r>
          </a:p>
          <a:p>
            <a:pPr marL="82296" indent="0">
              <a:buNone/>
            </a:pPr>
            <a:r>
              <a:rPr lang="ru-RU" dirty="0"/>
              <a:t>Выходные данные запроса, использующего DISTINCT, не является обновляемыми и не отражают изменения, внесенные другими пользователями.</a:t>
            </a:r>
          </a:p>
          <a:p>
            <a:endParaRPr lang="ru-RU" dirty="0"/>
          </a:p>
        </p:txBody>
      </p:sp>
    </p:spTree>
    <p:extLst>
      <p:ext uri="{BB962C8B-B14F-4D97-AF65-F5344CB8AC3E}">
        <p14:creationId xmlns:p14="http://schemas.microsoft.com/office/powerpoint/2010/main" xmlns="" val="31448320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16632"/>
            <a:ext cx="7498080" cy="1143000"/>
          </a:xfrm>
        </p:spPr>
        <p:txBody>
          <a:bodyPr>
            <a:normAutofit/>
          </a:bodyPr>
          <a:lstStyle/>
          <a:p>
            <a:r>
              <a:rPr lang="ru-RU" sz="3400" dirty="0"/>
              <a:t>Предикаты </a:t>
            </a:r>
            <a:r>
              <a:rPr lang="en-US" sz="3400" dirty="0"/>
              <a:t>ALL</a:t>
            </a:r>
            <a:r>
              <a:rPr lang="ru-RU" sz="3400" dirty="0"/>
              <a:t>,</a:t>
            </a:r>
            <a:r>
              <a:rPr lang="en-US" sz="3400" dirty="0"/>
              <a:t> DISTINCT</a:t>
            </a:r>
            <a:r>
              <a:rPr lang="ru-RU" sz="3400" dirty="0"/>
              <a:t>, </a:t>
            </a:r>
            <a:r>
              <a:rPr lang="en-US" sz="3400" dirty="0"/>
              <a:t>DISTINCTROW</a:t>
            </a:r>
            <a:r>
              <a:rPr lang="ru-RU" sz="3400" dirty="0"/>
              <a:t>, </a:t>
            </a:r>
            <a:r>
              <a:rPr lang="en-US" sz="3400" dirty="0"/>
              <a:t>TOP</a:t>
            </a:r>
            <a:endParaRPr lang="ru-RU" sz="3400" dirty="0"/>
          </a:p>
        </p:txBody>
      </p:sp>
      <p:sp>
        <p:nvSpPr>
          <p:cNvPr id="3" name="Объект 2"/>
          <p:cNvSpPr>
            <a:spLocks noGrp="1"/>
          </p:cNvSpPr>
          <p:nvPr>
            <p:ph idx="1"/>
          </p:nvPr>
        </p:nvSpPr>
        <p:spPr>
          <a:xfrm>
            <a:off x="1115616" y="1268760"/>
            <a:ext cx="7818072" cy="5472608"/>
          </a:xfrm>
        </p:spPr>
        <p:txBody>
          <a:bodyPr>
            <a:normAutofit fontScale="40000" lnSpcReduction="20000"/>
          </a:bodyPr>
          <a:lstStyle/>
          <a:p>
            <a:pPr marL="82296" indent="0" algn="just">
              <a:buNone/>
            </a:pPr>
            <a:r>
              <a:rPr lang="en-US" sz="4200" dirty="0" smtClean="0"/>
              <a:t>DISTINCTROW – </a:t>
            </a:r>
            <a:r>
              <a:rPr lang="ru-RU" sz="4200" dirty="0" smtClean="0"/>
              <a:t>исключает </a:t>
            </a:r>
            <a:r>
              <a:rPr lang="ru-RU" sz="4200" dirty="0"/>
              <a:t>полностью повторяющиеся записи, а не просто записи с повторяющимися полями. Например, вы можете создать запрос, объединяющий таблицы  </a:t>
            </a:r>
            <a:r>
              <a:rPr lang="ru-RU" sz="4200" dirty="0" err="1" smtClean="0"/>
              <a:t>Клиентиы</a:t>
            </a:r>
            <a:r>
              <a:rPr lang="ru-RU" sz="4200" dirty="0" smtClean="0"/>
              <a:t> </a:t>
            </a:r>
            <a:r>
              <a:rPr lang="ru-RU" sz="4200" dirty="0"/>
              <a:t>и </a:t>
            </a:r>
            <a:r>
              <a:rPr lang="ru-RU" sz="4200" dirty="0" smtClean="0"/>
              <a:t>Заказы </a:t>
            </a:r>
            <a:r>
              <a:rPr lang="ru-RU" sz="4200" dirty="0"/>
              <a:t>по полю </a:t>
            </a:r>
            <a:r>
              <a:rPr lang="ru-RU" sz="4200" dirty="0" smtClean="0"/>
              <a:t>Заказ. </a:t>
            </a:r>
            <a:r>
              <a:rPr lang="ru-RU" sz="4200" dirty="0"/>
              <a:t>В таблице </a:t>
            </a:r>
            <a:r>
              <a:rPr lang="ru-RU" sz="4200" dirty="0" smtClean="0"/>
              <a:t>Клиенты </a:t>
            </a:r>
            <a:r>
              <a:rPr lang="ru-RU" sz="4200" dirty="0"/>
              <a:t>нет повторяющихся полей </a:t>
            </a:r>
            <a:r>
              <a:rPr lang="ru-RU" sz="4200" dirty="0" smtClean="0"/>
              <a:t>Заказ, </a:t>
            </a:r>
            <a:r>
              <a:rPr lang="ru-RU" sz="4200" dirty="0"/>
              <a:t>но в таблице </a:t>
            </a:r>
            <a:r>
              <a:rPr lang="ru-RU" sz="4200" dirty="0" smtClean="0"/>
              <a:t>Заказы </a:t>
            </a:r>
            <a:r>
              <a:rPr lang="ru-RU" sz="4200" dirty="0"/>
              <a:t>они есть, потому что от каждого клиента может быть несколько заказов. Следующая инструкция SQL показывает, как использовать DISTINCTROW для создания списка компаний, которые имеют по крайней мере один заказ. При этом список не будет включать сведения об этих заказах</a:t>
            </a:r>
            <a:r>
              <a:rPr lang="ru-RU" sz="4200" dirty="0" smtClean="0"/>
              <a:t>:</a:t>
            </a:r>
          </a:p>
          <a:p>
            <a:pPr marL="82296" indent="0" algn="just">
              <a:buNone/>
            </a:pPr>
            <a:endParaRPr lang="ru-RU" sz="4200" dirty="0"/>
          </a:p>
          <a:p>
            <a:pPr marL="82296" indent="0" algn="just">
              <a:buNone/>
            </a:pPr>
            <a:r>
              <a:rPr lang="ru-RU" sz="4200" dirty="0"/>
              <a:t>SELECT DISTINCTROW </a:t>
            </a:r>
            <a:r>
              <a:rPr lang="ru-RU" sz="4200" dirty="0" smtClean="0"/>
              <a:t>Заказчик</a:t>
            </a:r>
          </a:p>
          <a:p>
            <a:pPr marL="82296" indent="0" algn="just">
              <a:buNone/>
            </a:pPr>
            <a:r>
              <a:rPr lang="ru-RU" sz="4200" dirty="0" smtClean="0"/>
              <a:t>FROM Клиенты </a:t>
            </a:r>
            <a:r>
              <a:rPr lang="ru-RU" sz="4200" dirty="0"/>
              <a:t>INNER JOIN </a:t>
            </a:r>
            <a:r>
              <a:rPr lang="ru-RU" sz="4200" dirty="0" smtClean="0"/>
              <a:t>Заказы</a:t>
            </a:r>
          </a:p>
          <a:p>
            <a:pPr marL="82296" indent="0" algn="just">
              <a:buNone/>
            </a:pPr>
            <a:r>
              <a:rPr lang="ru-RU" sz="4200" dirty="0" smtClean="0"/>
              <a:t>ON </a:t>
            </a:r>
            <a:r>
              <a:rPr lang="ru-RU" sz="4200" dirty="0" err="1" smtClean="0"/>
              <a:t>Клиенты.Заказ</a:t>
            </a:r>
            <a:r>
              <a:rPr lang="ru-RU" sz="4200" dirty="0" smtClean="0"/>
              <a:t> </a:t>
            </a:r>
            <a:r>
              <a:rPr lang="ru-RU" sz="4200" dirty="0"/>
              <a:t>= </a:t>
            </a:r>
            <a:r>
              <a:rPr lang="ru-RU" sz="4200" dirty="0" err="1" smtClean="0"/>
              <a:t>Заказы.Заказ</a:t>
            </a:r>
            <a:endParaRPr lang="ru-RU" sz="4200" dirty="0" smtClean="0"/>
          </a:p>
          <a:p>
            <a:pPr marL="82296" indent="0" algn="just">
              <a:buNone/>
            </a:pPr>
            <a:r>
              <a:rPr lang="ru-RU" sz="4200" dirty="0" smtClean="0"/>
              <a:t>ORDER </a:t>
            </a:r>
            <a:r>
              <a:rPr lang="ru-RU" sz="4200" dirty="0"/>
              <a:t>BY </a:t>
            </a:r>
            <a:r>
              <a:rPr lang="ru-RU" sz="4200" dirty="0" smtClean="0"/>
              <a:t>Заказчик;</a:t>
            </a:r>
          </a:p>
          <a:p>
            <a:pPr marL="82296" indent="0" algn="just">
              <a:buNone/>
            </a:pPr>
            <a:endParaRPr lang="ru-RU" sz="4200" dirty="0" smtClean="0"/>
          </a:p>
          <a:p>
            <a:pPr marL="82296" indent="0" algn="just">
              <a:buNone/>
            </a:pPr>
            <a:r>
              <a:rPr lang="ru-RU" sz="4200" dirty="0" smtClean="0"/>
              <a:t>Если </a:t>
            </a:r>
            <a:r>
              <a:rPr lang="ru-RU" sz="4200" dirty="0"/>
              <a:t>опустить DISTINCTROW, этот запрос создаст несколько строк для каждой компании, от которой поступало более одного заказа.</a:t>
            </a:r>
          </a:p>
          <a:p>
            <a:pPr marL="82296" indent="0" algn="just">
              <a:buNone/>
            </a:pPr>
            <a:r>
              <a:rPr lang="ru-RU" sz="4200" dirty="0"/>
              <a:t>DISTINCTROW действует только в том случае, если вы выбираете поля из некоторых (но не всех) таблиц, используемых в запросе. DISTINCTROW игнорируется, если запрос содержит только одну таблицу или вы включаете поля из всех таблиц.</a:t>
            </a:r>
          </a:p>
          <a:p>
            <a:pPr marL="82296" indent="0" algn="just">
              <a:buNone/>
            </a:pPr>
            <a:endParaRPr lang="ru-RU" dirty="0"/>
          </a:p>
        </p:txBody>
      </p:sp>
    </p:spTree>
    <p:extLst>
      <p:ext uri="{BB962C8B-B14F-4D97-AF65-F5344CB8AC3E}">
        <p14:creationId xmlns:p14="http://schemas.microsoft.com/office/powerpoint/2010/main" xmlns="" val="23205098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2675"/>
            <a:ext cx="7498080" cy="1143000"/>
          </a:xfrm>
        </p:spPr>
        <p:txBody>
          <a:bodyPr>
            <a:normAutofit/>
          </a:bodyPr>
          <a:lstStyle/>
          <a:p>
            <a:r>
              <a:rPr lang="ru-RU" sz="3400" dirty="0"/>
              <a:t>Предикаты </a:t>
            </a:r>
            <a:r>
              <a:rPr lang="en-US" sz="3400" dirty="0"/>
              <a:t>ALL</a:t>
            </a:r>
            <a:r>
              <a:rPr lang="ru-RU" sz="3400" dirty="0"/>
              <a:t>,</a:t>
            </a:r>
            <a:r>
              <a:rPr lang="en-US" sz="3400" dirty="0"/>
              <a:t> DISTINCT</a:t>
            </a:r>
            <a:r>
              <a:rPr lang="ru-RU" sz="3400" dirty="0"/>
              <a:t>, </a:t>
            </a:r>
            <a:r>
              <a:rPr lang="en-US" sz="3400" dirty="0"/>
              <a:t>DISTINCTROW</a:t>
            </a:r>
            <a:r>
              <a:rPr lang="ru-RU" sz="3400" dirty="0"/>
              <a:t>, </a:t>
            </a:r>
            <a:r>
              <a:rPr lang="en-US" sz="3400" dirty="0"/>
              <a:t>TOP</a:t>
            </a:r>
            <a:endParaRPr lang="ru-RU" sz="3400" dirty="0"/>
          </a:p>
        </p:txBody>
      </p:sp>
      <p:sp>
        <p:nvSpPr>
          <p:cNvPr id="3" name="Объект 2"/>
          <p:cNvSpPr>
            <a:spLocks noGrp="1"/>
          </p:cNvSpPr>
          <p:nvPr>
            <p:ph idx="1"/>
          </p:nvPr>
        </p:nvSpPr>
        <p:spPr>
          <a:xfrm>
            <a:off x="1187624" y="1124744"/>
            <a:ext cx="7746064" cy="5544616"/>
          </a:xfrm>
        </p:spPr>
        <p:txBody>
          <a:bodyPr>
            <a:noAutofit/>
          </a:bodyPr>
          <a:lstStyle/>
          <a:p>
            <a:pPr marL="82296" indent="0">
              <a:buNone/>
            </a:pPr>
            <a:r>
              <a:rPr lang="en-US" sz="2000" dirty="0"/>
              <a:t>TOP </a:t>
            </a:r>
            <a:r>
              <a:rPr lang="en-US" sz="2000" i="1" dirty="0"/>
              <a:t>n</a:t>
            </a:r>
            <a:r>
              <a:rPr lang="en-US" sz="2000" dirty="0"/>
              <a:t> [PERCENT</a:t>
            </a:r>
            <a:r>
              <a:rPr lang="en-US" sz="2000" dirty="0" smtClean="0"/>
              <a:t>]</a:t>
            </a:r>
            <a:r>
              <a:rPr lang="ru-RU" sz="2000" dirty="0" smtClean="0"/>
              <a:t> – возвращает </a:t>
            </a:r>
            <a:r>
              <a:rPr lang="ru-RU" sz="2000" dirty="0"/>
              <a:t>записи, относящиеся к верхней или нижней части диапазона, заданного предложением ORDER BY. Предположим, что вы хотите получить имена 25 лучших студентов из группы </a:t>
            </a:r>
            <a:r>
              <a:rPr lang="ru-RU" sz="2000" dirty="0" smtClean="0"/>
              <a:t>2001 </a:t>
            </a:r>
            <a:r>
              <a:rPr lang="ru-RU" sz="2000" dirty="0"/>
              <a:t>г.:</a:t>
            </a:r>
          </a:p>
          <a:p>
            <a:pPr marL="82296" indent="0">
              <a:buNone/>
            </a:pPr>
            <a:r>
              <a:rPr lang="ru-RU" sz="2000" dirty="0"/>
              <a:t>SELECT TOP </a:t>
            </a:r>
            <a:r>
              <a:rPr lang="ru-RU" sz="2000" dirty="0" smtClean="0"/>
              <a:t>25 №_зачетки, фамилия</a:t>
            </a:r>
            <a:r>
              <a:rPr lang="ru-RU" sz="2000" dirty="0"/>
              <a:t/>
            </a:r>
            <a:br>
              <a:rPr lang="ru-RU" sz="2000" dirty="0"/>
            </a:br>
            <a:r>
              <a:rPr lang="ru-RU" sz="2000" dirty="0" smtClean="0"/>
              <a:t>FROM студенты</a:t>
            </a:r>
            <a:r>
              <a:rPr lang="ru-RU" sz="2000" dirty="0"/>
              <a:t/>
            </a:r>
            <a:br>
              <a:rPr lang="ru-RU" sz="2000" dirty="0"/>
            </a:br>
            <a:r>
              <a:rPr lang="ru-RU" sz="2000" dirty="0"/>
              <a:t>WHERE </a:t>
            </a:r>
            <a:r>
              <a:rPr lang="ru-RU" sz="2000" dirty="0" err="1" smtClean="0"/>
              <a:t>год_рождения</a:t>
            </a:r>
            <a:r>
              <a:rPr lang="ru-RU" sz="2000" dirty="0" smtClean="0"/>
              <a:t> </a:t>
            </a:r>
            <a:r>
              <a:rPr lang="ru-RU" sz="2000" dirty="0"/>
              <a:t>= </a:t>
            </a:r>
            <a:r>
              <a:rPr lang="ru-RU" sz="2000" dirty="0" smtClean="0"/>
              <a:t>2001</a:t>
            </a:r>
            <a:r>
              <a:rPr lang="ru-RU" sz="2000" dirty="0"/>
              <a:t/>
            </a:r>
            <a:br>
              <a:rPr lang="ru-RU" sz="2000" dirty="0"/>
            </a:br>
            <a:r>
              <a:rPr lang="ru-RU" sz="2000" dirty="0"/>
              <a:t>ORDER BY </a:t>
            </a:r>
            <a:r>
              <a:rPr lang="ru-RU" sz="2000" dirty="0" err="1" smtClean="0"/>
              <a:t>средний_балл</a:t>
            </a:r>
            <a:r>
              <a:rPr lang="ru-RU" sz="2000" dirty="0" smtClean="0"/>
              <a:t> </a:t>
            </a:r>
            <a:r>
              <a:rPr lang="ru-RU" sz="2000" dirty="0"/>
              <a:t>DESC</a:t>
            </a:r>
            <a:r>
              <a:rPr lang="ru-RU" sz="2000" dirty="0" smtClean="0"/>
              <a:t>;</a:t>
            </a:r>
          </a:p>
          <a:p>
            <a:pPr marL="82296" indent="0">
              <a:buNone/>
            </a:pPr>
            <a:r>
              <a:rPr lang="ru-RU" sz="2000" dirty="0"/>
              <a:t/>
            </a:r>
            <a:br>
              <a:rPr lang="ru-RU" sz="2000" dirty="0"/>
            </a:br>
            <a:r>
              <a:rPr lang="ru-RU" sz="2000" dirty="0"/>
              <a:t>Если не включить предложение ORDER BY, запрос вернет из таблицы </a:t>
            </a:r>
            <a:r>
              <a:rPr lang="ru-RU" sz="2000" dirty="0" smtClean="0"/>
              <a:t>Студенты </a:t>
            </a:r>
            <a:r>
              <a:rPr lang="ru-RU" sz="2000" dirty="0"/>
              <a:t>произвольный набор, включающий 25 записей, которые удовлетворяют предложению WHERE.</a:t>
            </a:r>
          </a:p>
          <a:p>
            <a:pPr marL="82296" indent="0">
              <a:buNone/>
            </a:pPr>
            <a:r>
              <a:rPr lang="ru-RU" sz="2000" dirty="0"/>
              <a:t>Предикат TOP не выбирает между равными значениями. Если в </a:t>
            </a:r>
            <a:r>
              <a:rPr lang="ru-RU" sz="2000" dirty="0" smtClean="0"/>
              <a:t>примере </a:t>
            </a:r>
            <a:r>
              <a:rPr lang="ru-RU" sz="2000" dirty="0"/>
              <a:t>двадцать пятый и двадцать шестой средний балл совпадают, запрос вернет 26 записей</a:t>
            </a:r>
            <a:r>
              <a:rPr lang="ru-RU" sz="2000" dirty="0" smtClean="0"/>
              <a:t>.</a:t>
            </a:r>
            <a:endParaRPr lang="ru-RU" sz="2000" dirty="0"/>
          </a:p>
        </p:txBody>
      </p:sp>
    </p:spTree>
    <p:extLst>
      <p:ext uri="{BB962C8B-B14F-4D97-AF65-F5344CB8AC3E}">
        <p14:creationId xmlns:p14="http://schemas.microsoft.com/office/powerpoint/2010/main" xmlns="" val="20152610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dirty="0"/>
              <a:t>Предикаты </a:t>
            </a:r>
            <a:r>
              <a:rPr lang="en-US" sz="3400" dirty="0"/>
              <a:t>ALL</a:t>
            </a:r>
            <a:r>
              <a:rPr lang="ru-RU" sz="3400" dirty="0"/>
              <a:t>,</a:t>
            </a:r>
            <a:r>
              <a:rPr lang="en-US" sz="3400" dirty="0"/>
              <a:t> DISTINCT</a:t>
            </a:r>
            <a:r>
              <a:rPr lang="ru-RU" sz="3400" dirty="0"/>
              <a:t>, </a:t>
            </a:r>
            <a:r>
              <a:rPr lang="en-US" sz="3400" dirty="0"/>
              <a:t>DISTINCTROW</a:t>
            </a:r>
            <a:r>
              <a:rPr lang="ru-RU" sz="3400" dirty="0"/>
              <a:t>, </a:t>
            </a:r>
            <a:r>
              <a:rPr lang="en-US" sz="3400" dirty="0"/>
              <a:t>TOP</a:t>
            </a:r>
            <a:endParaRPr lang="ru-RU" sz="3400" dirty="0"/>
          </a:p>
        </p:txBody>
      </p:sp>
      <p:sp>
        <p:nvSpPr>
          <p:cNvPr id="3" name="Объект 2"/>
          <p:cNvSpPr>
            <a:spLocks noGrp="1"/>
          </p:cNvSpPr>
          <p:nvPr>
            <p:ph idx="1"/>
          </p:nvPr>
        </p:nvSpPr>
        <p:spPr/>
        <p:txBody>
          <a:bodyPr>
            <a:normAutofit fontScale="70000" lnSpcReduction="20000"/>
          </a:bodyPr>
          <a:lstStyle/>
          <a:p>
            <a:pPr marL="82296" indent="0">
              <a:buNone/>
            </a:pPr>
            <a:r>
              <a:rPr lang="ru-RU" dirty="0" smtClean="0"/>
              <a:t>Также можно </a:t>
            </a:r>
            <a:r>
              <a:rPr lang="ru-RU" dirty="0"/>
              <a:t>использовать зарезервированное слово PERCENT для возвращения определенного процента записей из верхней или нижней части диапазона, заданного предложением ORDER BY. Предположим, что вместо 25 лучших студентов </a:t>
            </a:r>
            <a:r>
              <a:rPr lang="ru-RU" dirty="0" smtClean="0"/>
              <a:t>необходимо получить </a:t>
            </a:r>
            <a:r>
              <a:rPr lang="ru-RU" dirty="0"/>
              <a:t>10 процентов худших студентов группы:</a:t>
            </a:r>
          </a:p>
          <a:p>
            <a:pPr marL="82296" indent="0">
              <a:buNone/>
            </a:pPr>
            <a:r>
              <a:rPr lang="ru-RU" dirty="0"/>
              <a:t>SELECT TOP 10 PERCENT</a:t>
            </a:r>
            <a:br>
              <a:rPr lang="ru-RU" dirty="0"/>
            </a:br>
            <a:r>
              <a:rPr lang="ru-RU" dirty="0" smtClean="0"/>
              <a:t>№_зачетки, фамилия</a:t>
            </a:r>
            <a:r>
              <a:rPr lang="ru-RU" dirty="0"/>
              <a:t/>
            </a:r>
            <a:br>
              <a:rPr lang="ru-RU" dirty="0"/>
            </a:br>
            <a:r>
              <a:rPr lang="ru-RU" dirty="0"/>
              <a:t>FROM </a:t>
            </a:r>
            <a:r>
              <a:rPr lang="ru-RU" dirty="0" smtClean="0"/>
              <a:t>студенты</a:t>
            </a:r>
            <a:r>
              <a:rPr lang="ru-RU" dirty="0"/>
              <a:t/>
            </a:r>
            <a:br>
              <a:rPr lang="ru-RU" dirty="0"/>
            </a:br>
            <a:r>
              <a:rPr lang="ru-RU" dirty="0"/>
              <a:t>WHERE </a:t>
            </a:r>
            <a:r>
              <a:rPr lang="ru-RU" dirty="0" err="1" smtClean="0"/>
              <a:t>год_рождения</a:t>
            </a:r>
            <a:r>
              <a:rPr lang="ru-RU" dirty="0" smtClean="0"/>
              <a:t> </a:t>
            </a:r>
            <a:r>
              <a:rPr lang="ru-RU" dirty="0"/>
              <a:t>= </a:t>
            </a:r>
            <a:r>
              <a:rPr lang="ru-RU" dirty="0" smtClean="0"/>
              <a:t>2001</a:t>
            </a:r>
            <a:r>
              <a:rPr lang="ru-RU" dirty="0"/>
              <a:t/>
            </a:r>
            <a:br>
              <a:rPr lang="ru-RU" dirty="0"/>
            </a:br>
            <a:r>
              <a:rPr lang="ru-RU" dirty="0"/>
              <a:t>ORDER BY </a:t>
            </a:r>
            <a:r>
              <a:rPr lang="ru-RU" dirty="0" err="1" smtClean="0"/>
              <a:t>средний_балл</a:t>
            </a:r>
            <a:r>
              <a:rPr lang="ru-RU" dirty="0" smtClean="0"/>
              <a:t> </a:t>
            </a:r>
            <a:r>
              <a:rPr lang="ru-RU" dirty="0"/>
              <a:t>ASC;</a:t>
            </a:r>
            <a:br>
              <a:rPr lang="ru-RU" dirty="0"/>
            </a:br>
            <a:r>
              <a:rPr lang="ru-RU" dirty="0"/>
              <a:t>Предикат ASC позволяет вернуть нижние значения. Значение после TOP должно быть целым числом без знака.</a:t>
            </a:r>
          </a:p>
          <a:p>
            <a:pPr marL="82296" indent="0">
              <a:buNone/>
            </a:pPr>
            <a:r>
              <a:rPr lang="ru-RU" dirty="0"/>
              <a:t>TOP не влияет на возможность обновления запроса.</a:t>
            </a:r>
          </a:p>
          <a:p>
            <a:endParaRPr lang="ru-RU" dirty="0"/>
          </a:p>
        </p:txBody>
      </p:sp>
    </p:spTree>
    <p:extLst>
      <p:ext uri="{BB962C8B-B14F-4D97-AF65-F5344CB8AC3E}">
        <p14:creationId xmlns:p14="http://schemas.microsoft.com/office/powerpoint/2010/main" xmlns="" val="1980769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43608" y="692150"/>
            <a:ext cx="7643192" cy="5632450"/>
          </a:xfrm>
        </p:spPr>
        <p:txBody>
          <a:bodyPr>
            <a:normAutofit fontScale="92500" lnSpcReduction="10000"/>
          </a:bodyPr>
          <a:lstStyle/>
          <a:p>
            <a:pPr>
              <a:buFont typeface="Wingdings 2" pitchFamily="18" charset="2"/>
              <a:buNone/>
              <a:defRPr/>
            </a:pPr>
            <a:r>
              <a:rPr lang="ru-RU" sz="2000" dirty="0" smtClean="0"/>
              <a:t>		</a:t>
            </a:r>
            <a:r>
              <a:rPr lang="en-US" sz="2000" dirty="0" smtClean="0"/>
              <a:t>SELECT</a:t>
            </a:r>
            <a:r>
              <a:rPr lang="ru-RU" sz="2000" dirty="0" smtClean="0"/>
              <a:t> — </a:t>
            </a:r>
            <a:r>
              <a:rPr lang="ru-RU" sz="2000" u="sng" dirty="0" smtClean="0"/>
              <a:t>выбрать (директива)</a:t>
            </a:r>
            <a:r>
              <a:rPr lang="ru-RU" sz="2000" dirty="0" smtClean="0"/>
              <a:t> данные из указанных столбцов и (если необходимо) выполнить перед выводом их преобразование в соответствии с указанными выражениями и (или) функциями</a:t>
            </a:r>
          </a:p>
          <a:p>
            <a:pPr>
              <a:buFont typeface="Wingdings 2" pitchFamily="18" charset="2"/>
              <a:buNone/>
              <a:defRPr/>
            </a:pPr>
            <a:r>
              <a:rPr lang="ru-RU" sz="2000" dirty="0" smtClean="0"/>
              <a:t>		</a:t>
            </a:r>
            <a:r>
              <a:rPr lang="en-US" sz="2000" dirty="0" smtClean="0"/>
              <a:t>FROM </a:t>
            </a:r>
            <a:r>
              <a:rPr lang="ru-RU" sz="2000" dirty="0" smtClean="0"/>
              <a:t>— </a:t>
            </a:r>
            <a:r>
              <a:rPr lang="ru-RU" sz="2000" u="sng" dirty="0" smtClean="0"/>
              <a:t>из</a:t>
            </a:r>
            <a:r>
              <a:rPr lang="ru-RU" sz="2000" dirty="0" smtClean="0"/>
              <a:t> (условие) перечисленных таблиц, в которых расположены эти столбцы</a:t>
            </a:r>
          </a:p>
          <a:p>
            <a:pPr>
              <a:buFont typeface="Wingdings 2" pitchFamily="18" charset="2"/>
              <a:buNone/>
              <a:defRPr/>
            </a:pPr>
            <a:r>
              <a:rPr lang="ru-RU" sz="2000" dirty="0" smtClean="0"/>
              <a:t>		</a:t>
            </a:r>
            <a:r>
              <a:rPr lang="en-US" sz="2000" dirty="0" smtClean="0"/>
              <a:t>WHERE</a:t>
            </a:r>
            <a:r>
              <a:rPr lang="ru-RU" sz="2000" dirty="0" smtClean="0"/>
              <a:t> — </a:t>
            </a:r>
            <a:r>
              <a:rPr lang="ru-RU" sz="2000" u="sng" dirty="0" smtClean="0"/>
              <a:t>где</a:t>
            </a:r>
            <a:r>
              <a:rPr lang="ru-RU" sz="2000" dirty="0" smtClean="0"/>
              <a:t> (условие) строки из указанных таблиц должны удовлетворять указанному перечню условий отбора строк</a:t>
            </a:r>
          </a:p>
          <a:p>
            <a:pPr>
              <a:buFont typeface="Wingdings 2" pitchFamily="18" charset="2"/>
              <a:buNone/>
              <a:defRPr/>
            </a:pPr>
            <a:r>
              <a:rPr lang="ru-RU" sz="2000" dirty="0" smtClean="0"/>
              <a:t>		</a:t>
            </a:r>
            <a:r>
              <a:rPr lang="en-US" sz="2000" dirty="0" smtClean="0"/>
              <a:t>GROUP BY</a:t>
            </a:r>
            <a:r>
              <a:rPr lang="ru-RU" sz="2000" dirty="0" smtClean="0"/>
              <a:t> — </a:t>
            </a:r>
            <a:r>
              <a:rPr lang="ru-RU" sz="2000" u="sng" dirty="0" smtClean="0"/>
              <a:t>группируя по</a:t>
            </a:r>
            <a:r>
              <a:rPr lang="ru-RU" sz="2000" dirty="0" smtClean="0"/>
              <a:t> (условие) указанному перечню столбцов с тем, чтобы получить для каждой группы единственное агрегированное значение, используя во фразе </a:t>
            </a:r>
            <a:r>
              <a:rPr lang="en-US" sz="2000" dirty="0" smtClean="0"/>
              <a:t>SELECT SQL</a:t>
            </a:r>
            <a:r>
              <a:rPr lang="ru-RU" sz="2000" dirty="0" smtClean="0"/>
              <a:t> – функции: </a:t>
            </a:r>
            <a:r>
              <a:rPr lang="en-US" sz="2000" dirty="0" smtClean="0"/>
              <a:t>SUM</a:t>
            </a:r>
            <a:r>
              <a:rPr lang="ru-RU" sz="2000" dirty="0" smtClean="0"/>
              <a:t> (сумма), </a:t>
            </a:r>
            <a:r>
              <a:rPr lang="en-US" sz="2000" dirty="0" smtClean="0"/>
              <a:t>COUNT</a:t>
            </a:r>
            <a:r>
              <a:rPr lang="ru-RU" sz="2000" dirty="0" smtClean="0"/>
              <a:t> (количество), </a:t>
            </a:r>
            <a:r>
              <a:rPr lang="en-US" sz="2000" dirty="0" smtClean="0"/>
              <a:t>MIN</a:t>
            </a:r>
            <a:r>
              <a:rPr lang="ru-RU" sz="2000" dirty="0" smtClean="0"/>
              <a:t> (минимум), </a:t>
            </a:r>
            <a:r>
              <a:rPr lang="en-US" sz="2000" dirty="0" smtClean="0"/>
              <a:t>MAX</a:t>
            </a:r>
            <a:r>
              <a:rPr lang="ru-RU" sz="2000" dirty="0" smtClean="0"/>
              <a:t> (максимум), </a:t>
            </a:r>
            <a:r>
              <a:rPr lang="en-US" sz="2000" dirty="0" smtClean="0"/>
              <a:t>AVG</a:t>
            </a:r>
            <a:r>
              <a:rPr lang="ru-RU" sz="2000" dirty="0" smtClean="0"/>
              <a:t> (среднее значение)</a:t>
            </a:r>
          </a:p>
          <a:p>
            <a:pPr>
              <a:buFont typeface="Wingdings 2" pitchFamily="18" charset="2"/>
              <a:buNone/>
              <a:defRPr/>
            </a:pPr>
            <a:r>
              <a:rPr lang="ru-RU" sz="2000" dirty="0" smtClean="0"/>
              <a:t>		</a:t>
            </a:r>
            <a:r>
              <a:rPr lang="en-US" sz="2000" dirty="0" smtClean="0"/>
              <a:t>HAVING</a:t>
            </a:r>
            <a:r>
              <a:rPr lang="ru-RU" sz="2000" dirty="0" smtClean="0"/>
              <a:t> — </a:t>
            </a:r>
            <a:r>
              <a:rPr lang="ru-RU" sz="2000" u="sng" dirty="0" smtClean="0"/>
              <a:t>имея</a:t>
            </a:r>
            <a:r>
              <a:rPr lang="ru-RU" sz="2000" dirty="0" smtClean="0"/>
              <a:t> в результате лишь те группы, которые удовлетворяют указанному перечню условий отбора групп (условие)</a:t>
            </a:r>
          </a:p>
          <a:p>
            <a:pPr>
              <a:buFont typeface="Wingdings 2" pitchFamily="18" charset="2"/>
              <a:buNone/>
              <a:defRPr/>
            </a:pPr>
            <a:r>
              <a:rPr lang="ru-RU" sz="2000" dirty="0" smtClean="0"/>
              <a:t>		</a:t>
            </a:r>
            <a:r>
              <a:rPr lang="en-US" sz="2000" dirty="0" smtClean="0"/>
              <a:t>ORDER BY</a:t>
            </a:r>
            <a:r>
              <a:rPr lang="ru-RU" sz="2000" dirty="0" smtClean="0"/>
              <a:t> — </a:t>
            </a:r>
            <a:r>
              <a:rPr lang="ru-RU" sz="2000" u="sng" dirty="0" smtClean="0"/>
              <a:t>спецификация сортировки</a:t>
            </a:r>
            <a:r>
              <a:rPr lang="ru-RU" sz="2000" dirty="0" smtClean="0"/>
              <a:t> (условие) определяет порядок сортировки: </a:t>
            </a:r>
            <a:r>
              <a:rPr lang="en-US" sz="2000" dirty="0" smtClean="0"/>
              <a:t>ASC</a:t>
            </a:r>
            <a:r>
              <a:rPr lang="ru-RU" sz="2000" dirty="0" smtClean="0"/>
              <a:t> – сортировка по возрастанию, </a:t>
            </a:r>
            <a:r>
              <a:rPr lang="en-US" sz="2000" dirty="0" smtClean="0"/>
              <a:t>DESC</a:t>
            </a:r>
            <a:r>
              <a:rPr lang="ru-RU" sz="2000" dirty="0" smtClean="0"/>
              <a:t> - сортировка по убыванию.</a:t>
            </a:r>
          </a:p>
          <a:p>
            <a:pPr>
              <a:buFont typeface="Wingdings 2" pitchFamily="18" charset="2"/>
              <a:buNone/>
              <a:defRPr/>
            </a:pPr>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4" name="Номер слайда 3"/>
          <p:cNvSpPr>
            <a:spLocks noGrp="1"/>
          </p:cNvSpPr>
          <p:nvPr>
            <p:ph type="sldNum" sz="quarter" idx="12"/>
          </p:nvPr>
        </p:nvSpPr>
        <p:spPr/>
        <p:txBody>
          <a:bodyPr/>
          <a:lstStyle/>
          <a:p>
            <a:pPr>
              <a:defRPr/>
            </a:pPr>
            <a:fld id="{DA7ADB09-6B68-4E0F-A61D-E9ABC47AA60C}" type="slidenum">
              <a:rPr lang="ru-RU" smtClean="0"/>
              <a:pPr>
                <a:defRPr/>
              </a:pPr>
              <a:t>9</a:t>
            </a:fld>
            <a:endParaRPr lang="ru-RU" dirty="0"/>
          </a:p>
        </p:txBody>
      </p:sp>
    </p:spTree>
    <p:extLst>
      <p:ext uri="{BB962C8B-B14F-4D97-AF65-F5344CB8AC3E}">
        <p14:creationId xmlns:p14="http://schemas.microsoft.com/office/powerpoint/2010/main" xmlns="" val="11028567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228</TotalTime>
  <Words>1062</Words>
  <Application>Microsoft Office PowerPoint</Application>
  <PresentationFormat>Экран (4:3)</PresentationFormat>
  <Paragraphs>103</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Солнцестояние</vt:lpstr>
      <vt:lpstr>Создание запросов на выборку в СУБД Access с помощью инструкций SQL </vt:lpstr>
      <vt:lpstr>Для подготовки запросов используются:</vt:lpstr>
      <vt:lpstr>Оператор SELECT</vt:lpstr>
      <vt:lpstr>Предикаты ALL, DISTINCT, DISTINCTROW, TOP</vt:lpstr>
      <vt:lpstr>Предикаты ALL, DISTINCT, DISTINCTROW, TOP</vt:lpstr>
      <vt:lpstr>Предикаты ALL, DISTINCT, DISTINCTROW, TOP</vt:lpstr>
      <vt:lpstr>Предикаты ALL, DISTINCT, DISTINCTROW, TOP</vt:lpstr>
      <vt:lpstr>Предикаты ALL, DISTINCT, DISTINCTROW, TOP</vt:lpstr>
      <vt:lpstr>Слайд 9</vt:lpstr>
      <vt:lpstr>Запросы с использованием единственной таблицы</vt:lpstr>
      <vt:lpstr>ПРЕДИКАТЫ</vt:lpstr>
      <vt:lpstr>SELECT &lt;список полей&gt; FROM &lt;имя таблицы&gt;</vt:lpstr>
      <vt:lpstr>Правила создания простейшего запроса для выборки данных из одной таблицы</vt:lpstr>
      <vt:lpstr>Правила создания простейшего запроса для выборки данных из одной таблицы</vt:lpstr>
      <vt:lpstr>Правила создания простейшего запроса для выборки данных из одной таблицы</vt:lpstr>
      <vt:lpstr>Правила создания простейшего запроса для выборки данных. Сложные условия.</vt:lpstr>
      <vt:lpstr>Правила создания простейшего запроса для выборки данных.  Оператор IN в WHERE.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Создание запросов на выборку в СУБД Access с помощью инструкций SQL</dc:title>
  <dc:creator>User</dc:creator>
  <cp:lastModifiedBy>study</cp:lastModifiedBy>
  <cp:revision>9</cp:revision>
  <dcterms:created xsi:type="dcterms:W3CDTF">2021-02-14T11:14:24Z</dcterms:created>
  <dcterms:modified xsi:type="dcterms:W3CDTF">2021-02-15T05:32:53Z</dcterms:modified>
</cp:coreProperties>
</file>