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5" r:id="rId8"/>
    <p:sldMasterId id="2147483676" r:id="rId9"/>
  </p:sldMasterIdLst>
  <p:notesMasterIdLst>
    <p:notesMasterId r:id="rId35"/>
  </p:notesMasterIdLst>
  <p:sldIdLst>
    <p:sldId id="256" r:id="rId10"/>
    <p:sldId id="266" r:id="rId11"/>
    <p:sldId id="267" r:id="rId12"/>
    <p:sldId id="258" r:id="rId13"/>
    <p:sldId id="265" r:id="rId14"/>
    <p:sldId id="269" r:id="rId15"/>
    <p:sldId id="270" r:id="rId16"/>
    <p:sldId id="271" r:id="rId17"/>
    <p:sldId id="268" r:id="rId18"/>
    <p:sldId id="272" r:id="rId19"/>
    <p:sldId id="275" r:id="rId20"/>
    <p:sldId id="276" r:id="rId21"/>
    <p:sldId id="273" r:id="rId22"/>
    <p:sldId id="274" r:id="rId23"/>
    <p:sldId id="281" r:id="rId24"/>
    <p:sldId id="277" r:id="rId25"/>
    <p:sldId id="278" r:id="rId26"/>
    <p:sldId id="282" r:id="rId27"/>
    <p:sldId id="280" r:id="rId28"/>
    <p:sldId id="284" r:id="rId29"/>
    <p:sldId id="285" r:id="rId30"/>
    <p:sldId id="286" r:id="rId31"/>
    <p:sldId id="287" r:id="rId32"/>
    <p:sldId id="283" r:id="rId33"/>
    <p:sldId id="259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78712-58A5-44C4-B58B-9FB19F5F348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65A34-3FD9-470A-8058-67132A954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7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65A34-3FD9-470A-8058-67132A954E1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989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65A34-3FD9-470A-8058-67132A954E1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7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7381" y="1412776"/>
            <a:ext cx="5181600" cy="2448272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7381" y="4005064"/>
            <a:ext cx="5184576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83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17091" y="3284984"/>
            <a:ext cx="1086266" cy="7920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12192000" cy="3140968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7541" y="5373216"/>
            <a:ext cx="8160907" cy="566738"/>
          </a:xfrm>
          <a:prstGeom prst="rect">
            <a:avLst/>
          </a:prstGeom>
        </p:spPr>
        <p:txBody>
          <a:bodyPr anchor="b"/>
          <a:lstStyle>
            <a:lvl1pPr algn="ctr">
              <a:defRPr sz="2000" b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67541" y="1052736"/>
            <a:ext cx="8160907" cy="4032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892" y="196349"/>
            <a:ext cx="1869436" cy="601465"/>
          </a:xfrm>
          <a:prstGeom prst="rect">
            <a:avLst/>
          </a:prstGeom>
        </p:spPr>
      </p:pic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35360" y="3284984"/>
            <a:ext cx="1086266" cy="792088"/>
          </a:xfrm>
          <a:prstGeom prst="rect">
            <a:avLst/>
          </a:prstGeom>
        </p:spPr>
      </p:pic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35360" y="9028487"/>
            <a:ext cx="1086266" cy="792088"/>
          </a:xfrm>
          <a:prstGeom prst="rect">
            <a:avLst/>
          </a:prstGeom>
        </p:spPr>
      </p:pic>
      <p:pic>
        <p:nvPicPr>
          <p:cNvPr id="14" name="Рисунок 13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17091" y="9028487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8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576054" y="1196752"/>
            <a:ext cx="5088565" cy="3960440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332656"/>
            <a:ext cx="4224469" cy="864096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88021" y="1484784"/>
            <a:ext cx="4992555" cy="38884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0"/>
          </p:nvPr>
        </p:nvSpPr>
        <p:spPr>
          <a:xfrm>
            <a:off x="623392" y="1484784"/>
            <a:ext cx="5104336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4" name="Рисунок 13" descr="img18.jpg"/>
          <p:cNvPicPr>
            <a:picLocks noChangeAspect="1"/>
          </p:cNvPicPr>
          <p:nvPr/>
        </p:nvPicPr>
        <p:blipFill>
          <a:blip r:embed="rId3" cstate="print"/>
          <a:srcRect l="50601" b="60089"/>
          <a:stretch>
            <a:fillRect/>
          </a:stretch>
        </p:blipFill>
        <p:spPr>
          <a:xfrm>
            <a:off x="5497535" y="188640"/>
            <a:ext cx="1086266" cy="792088"/>
          </a:xfrm>
          <a:prstGeom prst="rect">
            <a:avLst/>
          </a:prstGeom>
        </p:spPr>
      </p:pic>
      <p:pic>
        <p:nvPicPr>
          <p:cNvPr id="15" name="Рисунок 14" descr="img18.jpg"/>
          <p:cNvPicPr>
            <a:picLocks noChangeAspect="1"/>
          </p:cNvPicPr>
          <p:nvPr/>
        </p:nvPicPr>
        <p:blipFill>
          <a:blip r:embed="rId3" cstate="print"/>
          <a:srcRect l="50601" b="60089"/>
          <a:stretch>
            <a:fillRect/>
          </a:stretch>
        </p:blipFill>
        <p:spPr>
          <a:xfrm>
            <a:off x="5497535" y="5932143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5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83766" y="2204864"/>
            <a:ext cx="7680853" cy="1656184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83766" y="4005064"/>
            <a:ext cx="7680853" cy="12961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2348880"/>
            <a:ext cx="6720747" cy="576064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3140968"/>
            <a:ext cx="6720747" cy="1296144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45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692696"/>
            <a:ext cx="6528725" cy="576064"/>
          </a:xfrm>
          <a:noFill/>
        </p:spPr>
        <p:txBody>
          <a:bodyPr>
            <a:normAutofit/>
          </a:bodyPr>
          <a:lstStyle>
            <a:lvl1pPr algn="l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412776"/>
            <a:ext cx="6528725" cy="4896544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916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764704"/>
            <a:ext cx="7488832" cy="864096"/>
          </a:xfrm>
          <a:noFill/>
        </p:spPr>
        <p:txBody>
          <a:bodyPr>
            <a:normAutofit/>
          </a:bodyPr>
          <a:lstStyle>
            <a:lvl1pPr algn="l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844824"/>
            <a:ext cx="5568619" cy="4464496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Рисунок 2"/>
          <p:cNvSpPr>
            <a:spLocks noGrp="1"/>
          </p:cNvSpPr>
          <p:nvPr>
            <p:ph type="pic" idx="10"/>
          </p:nvPr>
        </p:nvSpPr>
        <p:spPr>
          <a:xfrm>
            <a:off x="6288021" y="2492896"/>
            <a:ext cx="4992555" cy="2520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056107" y="4581128"/>
            <a:ext cx="864096" cy="864096"/>
          </a:xfrm>
          <a:prstGeom prst="ellipse">
            <a:avLst/>
          </a:prstGeom>
          <a:noFill/>
          <a:ln w="63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Овал 5"/>
          <p:cNvSpPr/>
          <p:nvPr/>
        </p:nvSpPr>
        <p:spPr>
          <a:xfrm>
            <a:off x="7920204" y="5588000"/>
            <a:ext cx="135226" cy="14525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5416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836712"/>
            <a:ext cx="9313035" cy="576064"/>
          </a:xfrm>
          <a:noFill/>
        </p:spPr>
        <p:txBody>
          <a:bodyPr>
            <a:normAutofit/>
          </a:bodyPr>
          <a:lstStyle>
            <a:lvl1pPr algn="l">
              <a:defRPr sz="20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556792"/>
            <a:ext cx="11041227" cy="4392488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377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392" y="980729"/>
            <a:ext cx="11233248" cy="792088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3392" y="1988840"/>
            <a:ext cx="5088565" cy="28083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0"/>
          </p:nvPr>
        </p:nvSpPr>
        <p:spPr>
          <a:xfrm>
            <a:off x="5903979" y="1988840"/>
            <a:ext cx="5952661" cy="280831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338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415611" y="992768"/>
            <a:ext cx="11152997" cy="708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2800" b="1" i="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ru-RU"/>
              <a:t>Образец заголовка</a:t>
            </a:r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415600" y="1844825"/>
            <a:ext cx="11153008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4128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93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7"/>
            <a:ext cx="12192000" cy="764705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6093296"/>
            <a:ext cx="8064896" cy="566738"/>
          </a:xfrm>
          <a:prstGeom prst="rect">
            <a:avLst/>
          </a:prstGeom>
        </p:spPr>
        <p:txBody>
          <a:bodyPr anchor="b"/>
          <a:lstStyle>
            <a:lvl1pPr algn="ctr">
              <a:defRPr sz="2000" b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33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6" y="379262"/>
            <a:ext cx="1869436" cy="601465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1565711"/>
            <a:ext cx="5603397" cy="1523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3285425"/>
            <a:ext cx="5616232" cy="2591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E39069F-BD36-4EA4-9D58-FCC9BE00A0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34501" y="0"/>
            <a:ext cx="60574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4684734" y="188640"/>
            <a:ext cx="1086266" cy="792088"/>
          </a:xfrm>
          <a:prstGeom prst="rect">
            <a:avLst/>
          </a:prstGeom>
        </p:spPr>
      </p:pic>
      <p:pic>
        <p:nvPicPr>
          <p:cNvPr id="13" name="Рисунок 12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4684734" y="5932143"/>
            <a:ext cx="1086266" cy="7920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6" y="6267082"/>
            <a:ext cx="1486257" cy="2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077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359972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983765" y="1844824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98376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76" y="252262"/>
            <a:ext cx="1869436" cy="6014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2" y="6282997"/>
            <a:ext cx="1486257" cy="281718"/>
          </a:xfrm>
          <a:prstGeom prst="rect">
            <a:avLst/>
          </a:prstGeom>
        </p:spPr>
      </p:pic>
      <p:pic>
        <p:nvPicPr>
          <p:cNvPr id="16" name="Рисунок 15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4175787" y="61639"/>
            <a:ext cx="1086266" cy="792088"/>
          </a:xfrm>
          <a:prstGeom prst="rect">
            <a:avLst/>
          </a:prstGeom>
        </p:spPr>
      </p:pic>
      <p:pic>
        <p:nvPicPr>
          <p:cNvPr id="17" name="Рисунок 16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4175787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720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447595" y="307362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4" name="Прямоугольник 13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5" name="Рисунок 14" descr="img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5629" y="5517233"/>
            <a:ext cx="2199228" cy="2290975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 rot="1508104">
            <a:off x="1475394" y="5567040"/>
            <a:ext cx="1039051" cy="922788"/>
          </a:xfrm>
          <a:prstGeom prst="triangle">
            <a:avLst/>
          </a:prstGeom>
          <a:noFill/>
          <a:ln w="63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7" name="Овал 16"/>
          <p:cNvSpPr/>
          <p:nvPr/>
        </p:nvSpPr>
        <p:spPr>
          <a:xfrm>
            <a:off x="1059543" y="5390060"/>
            <a:ext cx="269066" cy="2559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8" name="Рисунок 17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7152118" y="69534"/>
            <a:ext cx="1086266" cy="792088"/>
          </a:xfrm>
          <a:prstGeom prst="rect">
            <a:avLst/>
          </a:prstGeom>
        </p:spPr>
      </p:pic>
      <p:pic>
        <p:nvPicPr>
          <p:cNvPr id="19" name="Рисунок 18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7152118" y="6005030"/>
            <a:ext cx="1086266" cy="7920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246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54360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5" name="Рисунок 14" descr="img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84300" y="1700809"/>
            <a:ext cx="2057871" cy="2074951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 rot="5400000">
            <a:off x="10062912" y="1572858"/>
            <a:ext cx="515116" cy="456424"/>
          </a:xfrm>
          <a:prstGeom prst="triangle">
            <a:avLst/>
          </a:prstGeom>
          <a:solidFill>
            <a:schemeClr val="accent2"/>
          </a:solidFill>
          <a:ln w="63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9" name="Прямоугольник 18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20" name="Прямоугольник 19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25" name="Рисунок 24" descr="img18.jpg"/>
          <p:cNvPicPr>
            <a:picLocks noChangeAspect="1"/>
          </p:cNvPicPr>
          <p:nvPr/>
        </p:nvPicPr>
        <p:blipFill>
          <a:blip r:embed="rId6" cstate="print"/>
          <a:srcRect l="50601" b="60089"/>
          <a:stretch>
            <a:fillRect/>
          </a:stretch>
        </p:blipFill>
        <p:spPr>
          <a:xfrm>
            <a:off x="6918994" y="61639"/>
            <a:ext cx="1086266" cy="792088"/>
          </a:xfrm>
          <a:prstGeom prst="rect">
            <a:avLst/>
          </a:prstGeom>
        </p:spPr>
      </p:pic>
      <p:pic>
        <p:nvPicPr>
          <p:cNvPr id="26" name="Рисунок 25" descr="img18.jpg"/>
          <p:cNvPicPr>
            <a:picLocks noChangeAspect="1"/>
          </p:cNvPicPr>
          <p:nvPr/>
        </p:nvPicPr>
        <p:blipFill>
          <a:blip r:embed="rId6" cstate="print"/>
          <a:srcRect l="50601" b="60089"/>
          <a:stretch>
            <a:fillRect/>
          </a:stretch>
        </p:blipFill>
        <p:spPr>
          <a:xfrm>
            <a:off x="6918994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4804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623392" y="1772816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623392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Овал 16"/>
          <p:cNvSpPr/>
          <p:nvPr/>
        </p:nvSpPr>
        <p:spPr>
          <a:xfrm>
            <a:off x="7248128" y="1484784"/>
            <a:ext cx="3579529" cy="34563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5" name="Прямоугольник 14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20" name="Рисунок 19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5961041" y="61639"/>
            <a:ext cx="1086266" cy="792088"/>
          </a:xfrm>
          <a:prstGeom prst="rect">
            <a:avLst/>
          </a:prstGeom>
        </p:spPr>
      </p:pic>
      <p:pic>
        <p:nvPicPr>
          <p:cNvPr id="21" name="Рисунок 20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5961041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74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54360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19" name="Рисунок 18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7209277" y="61639"/>
            <a:ext cx="1086266" cy="792088"/>
          </a:xfrm>
          <a:prstGeom prst="rect">
            <a:avLst/>
          </a:prstGeom>
        </p:spPr>
      </p:pic>
      <p:pic>
        <p:nvPicPr>
          <p:cNvPr id="20" name="Рисунок 19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7209277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860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7" y="171585"/>
            <a:ext cx="1869436" cy="6014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034311"/>
            <a:ext cx="10972800" cy="88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2132857"/>
            <a:ext cx="109728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B32E7-43D8-444B-9D11-015D5626736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8242-8888-4C12-92BC-DC0FD591E5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4889637"/>
            <a:ext cx="12192000" cy="1968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880821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94602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274638"/>
            <a:ext cx="8160907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412777"/>
            <a:ext cx="10959008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7"/>
            <a:ext cx="12192000" cy="764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" name="Рисунок 9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37395" y="260648"/>
            <a:ext cx="1086266" cy="792088"/>
          </a:xfrm>
          <a:prstGeom prst="rect">
            <a:avLst/>
          </a:prstGeom>
        </p:spPr>
      </p:pic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55664" y="260648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4173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2800" b="1" i="0" kern="1200" baseline="0">
          <a:solidFill>
            <a:schemeClr val="tx1"/>
          </a:solidFill>
          <a:latin typeface="Geometria" pitchFamily="34" charset="-5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eometria" pitchFamily="34" charset="-5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Geometria" pitchFamily="34" charset="-5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379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learn.mmu.ru/mod/assign/view.php?id=177911" TargetMode="External"/><Relationship Id="rId2" Type="http://schemas.openxmlformats.org/officeDocument/2006/relationships/hyperlink" Target="https://elearn.interun.ru/mod/assign/view.php?id=464700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Профессионально-творческая практика (1/2)</a:t>
            </a:r>
            <a:br>
              <a:rPr lang="ru-RU" dirty="0"/>
            </a:br>
            <a:br>
              <a:rPr lang="ru-RU" dirty="0"/>
            </a:br>
            <a:r>
              <a:rPr lang="ru-RU" sz="1800" dirty="0"/>
              <a:t>Методические рекомендации по оформлению документов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/>
              <a:t>Борисов Борис Николаевич,  </a:t>
            </a:r>
          </a:p>
          <a:p>
            <a:pPr algn="l"/>
            <a:r>
              <a:rPr lang="ru-RU" dirty="0"/>
              <a:t>кандидат филологических наук, доцент кафедры общегуманитарных наук и массовых коммуникаций</a:t>
            </a:r>
          </a:p>
        </p:txBody>
      </p:sp>
    </p:spTree>
    <p:extLst>
      <p:ext uri="{BB962C8B-B14F-4D97-AF65-F5344CB8AC3E}">
        <p14:creationId xmlns:p14="http://schemas.microsoft.com/office/powerpoint/2010/main" val="380834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021525"/>
            <a:ext cx="6720747" cy="576064"/>
          </a:xfrm>
        </p:spPr>
        <p:txBody>
          <a:bodyPr/>
          <a:lstStyle/>
          <a:p>
            <a:r>
              <a:rPr lang="ru-RU" dirty="0"/>
              <a:t>Что необходимо сделать во время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035277"/>
            <a:ext cx="6720747" cy="3244646"/>
          </a:xfrm>
        </p:spPr>
        <p:txBody>
          <a:bodyPr/>
          <a:lstStyle/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общие сведения об организации – месте прохождения практики.</a:t>
            </a:r>
          </a:p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используемых организацией рекламных средств.</a:t>
            </a:r>
          </a:p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развернутый анализ конкретных рекламных продуктов (не менее трех за последние два года).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163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021525"/>
            <a:ext cx="6720747" cy="576064"/>
          </a:xfrm>
        </p:spPr>
        <p:txBody>
          <a:bodyPr/>
          <a:lstStyle/>
          <a:p>
            <a:r>
              <a:rPr lang="ru-RU" dirty="0"/>
              <a:t>Общая характеристика организации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035277"/>
            <a:ext cx="6720747" cy="3244646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Наименование организации, ее организационно-правовая форма.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Полные реквизиты организации.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Виды деятельности организации, прописанные в соответствующих учредительных документах.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Рынки сбыта товаров или услуг организации.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Основные клиенты (приводится диаграмма в % соотношении юридических и физических лиц).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Основные конкуренты: критерии выбора конкурентов, перечень конкурентов (не менее 3-х).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Структура рекламного, маркетингового или PR-отдела.</a:t>
            </a: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1BC612F6-1AA1-4275-A7A0-CFF04214E30E}"/>
              </a:ext>
            </a:extLst>
          </p:cNvPr>
          <p:cNvSpPr/>
          <p:nvPr/>
        </p:nvSpPr>
        <p:spPr>
          <a:xfrm>
            <a:off x="9119447" y="1936954"/>
            <a:ext cx="2880852" cy="4078473"/>
          </a:xfrm>
          <a:prstGeom prst="borderCallout2">
            <a:avLst>
              <a:gd name="adj1" fmla="val 910"/>
              <a:gd name="adj2" fmla="val 8732"/>
              <a:gd name="adj3" fmla="val -6322"/>
              <a:gd name="adj4" fmla="val -11548"/>
              <a:gd name="adj5" fmla="val -9302"/>
              <a:gd name="adj6" fmla="val -2023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14518F-19C5-4CE1-A3C7-F57415C5B9DD}"/>
              </a:ext>
            </a:extLst>
          </p:cNvPr>
          <p:cNvSpPr txBox="1"/>
          <p:nvPr/>
        </p:nvSpPr>
        <p:spPr>
          <a:xfrm>
            <a:off x="9252156" y="2035275"/>
            <a:ext cx="25072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Не следует ограничиваться данными ЕГРЮЛ (ЕГРИП) и общими фразами.</a:t>
            </a:r>
          </a:p>
          <a:p>
            <a:r>
              <a:rPr lang="ru-RU" dirty="0">
                <a:solidFill>
                  <a:schemeClr val="bg1"/>
                </a:solidFill>
              </a:rPr>
              <a:t>Опишите детально, что компания производит, для кого, как реализует свою продукцию (услуги).  Для торговых компаний – где закупают и кому продают. </a:t>
            </a:r>
          </a:p>
        </p:txBody>
      </p:sp>
    </p:spTree>
    <p:extLst>
      <p:ext uri="{BB962C8B-B14F-4D97-AF65-F5344CB8AC3E}">
        <p14:creationId xmlns:p14="http://schemas.microsoft.com/office/powerpoint/2010/main" val="1046976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830" y="841374"/>
            <a:ext cx="6720747" cy="576064"/>
          </a:xfrm>
        </p:spPr>
        <p:txBody>
          <a:bodyPr>
            <a:normAutofit/>
          </a:bodyPr>
          <a:lstStyle/>
          <a:p>
            <a:r>
              <a:rPr lang="ru-RU" dirty="0"/>
              <a:t>Анализ рекламных средств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007" y="1650120"/>
            <a:ext cx="6720747" cy="3629803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1) Описание применяемых компанией каналов коммуникации, классификация их на медийные и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немедийные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2) Наименование конкретных медийных рекламоносителей с указанием региона. </a:t>
            </a:r>
          </a:p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3) Характеристика конкретных рекламоносителей (тираж, периодичность – для прессы, форматов и мест локации – для наружной рекламы и т.п.).</a:t>
            </a:r>
          </a:p>
          <a:p>
            <a:pPr algn="l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4) Описание аудитории данного средства рекламирования. Анализ того, насколько аудитория средства совпадает с целевой аудиторией рекламы.</a:t>
            </a:r>
          </a:p>
          <a:p>
            <a:pPr algn="l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5) Описание частоты и длительности, интенсивности рекламирования. </a:t>
            </a:r>
          </a:p>
          <a:p>
            <a:pPr algn="l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6) Указание расценок на размещение рекламного обращения в данном средстве коммуникации с потребителем.</a:t>
            </a:r>
          </a:p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7) Расчет расходов на рекламу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, размещенную к данном средстве коммуникации с потребителем. </a:t>
            </a:r>
            <a:endParaRPr lang="ru-RU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1BC612F6-1AA1-4275-A7A0-CFF04214E30E}"/>
              </a:ext>
            </a:extLst>
          </p:cNvPr>
          <p:cNvSpPr/>
          <p:nvPr/>
        </p:nvSpPr>
        <p:spPr>
          <a:xfrm>
            <a:off x="8622890" y="1478935"/>
            <a:ext cx="3220093" cy="407847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24"/>
              <a:gd name="adj6" fmla="val -5178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14518F-19C5-4CE1-A3C7-F57415C5B9DD}"/>
              </a:ext>
            </a:extLst>
          </p:cNvPr>
          <p:cNvSpPr txBox="1"/>
          <p:nvPr/>
        </p:nvSpPr>
        <p:spPr>
          <a:xfrm>
            <a:off x="9252156" y="2035275"/>
            <a:ext cx="25072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Анализ рекламных средств не подменять анализом расходов </a:t>
            </a:r>
          </a:p>
          <a:p>
            <a:r>
              <a:rPr lang="ru-RU" dirty="0">
                <a:solidFill>
                  <a:schemeClr val="bg1"/>
                </a:solidFill>
              </a:rPr>
              <a:t>на рекламную деятельность!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Анализ проводится отдельно по каждому средству рекламирования.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444741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5" y="903539"/>
            <a:ext cx="6720747" cy="826939"/>
          </a:xfrm>
        </p:spPr>
        <p:txBody>
          <a:bodyPr>
            <a:normAutofit fontScale="90000"/>
          </a:bodyPr>
          <a:lstStyle/>
          <a:p>
            <a:r>
              <a:rPr lang="ru-RU" dirty="0"/>
              <a:t>Анализ конкретных рекламных продуктов</a:t>
            </a:r>
            <a:br>
              <a:rPr lang="ru-RU" dirty="0"/>
            </a:br>
            <a:r>
              <a:rPr lang="ru-RU" dirty="0"/>
              <a:t>(не менее 3-х)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907458"/>
            <a:ext cx="6720747" cy="3726426"/>
          </a:xfrm>
        </p:spPr>
        <p:txBody>
          <a:bodyPr>
            <a:normAutofit/>
          </a:bodyPr>
          <a:lstStyle/>
          <a:p>
            <a:pPr marL="342900" indent="-342900" algn="l">
              <a:buAutoNum type="arabicParenR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Наименование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Наименование рекламоносителя (для медийной рекламы)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цели, с которой проводилось создание данного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средств достижения данной цели, которые использовались при создании рекламного обращения.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Учет мотивов потребителей в рекламном обращении (какие мотивы учтены, какие не учтены). Присутствие УТП.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рекламного продукта с точки зрения соотношения содержания и формы.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способа транслирования данного рекламного продукта целевой аудитории. </a:t>
            </a:r>
          </a:p>
          <a:p>
            <a:pPr marL="342900" indent="-342900" algn="l">
              <a:buAutoNum type="arabicParenR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l">
              <a:buAutoNum type="arabicParenR"/>
            </a:pP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0A0A5A53-78E5-4A84-95D1-9EC6BE53B6BE}"/>
              </a:ext>
            </a:extLst>
          </p:cNvPr>
          <p:cNvSpPr/>
          <p:nvPr/>
        </p:nvSpPr>
        <p:spPr>
          <a:xfrm>
            <a:off x="9552384" y="1253660"/>
            <a:ext cx="2482142" cy="481780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457"/>
              <a:gd name="adj6" fmla="val -4850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CDBF32-3459-4FCD-B99E-7E947C615126}"/>
              </a:ext>
            </a:extLst>
          </p:cNvPr>
          <p:cNvSpPr txBox="1"/>
          <p:nvPr/>
        </p:nvSpPr>
        <p:spPr>
          <a:xfrm>
            <a:off x="9552383" y="1347020"/>
            <a:ext cx="2482142" cy="453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Все описываемые рекламные продукты должны быть размещены в приложениях </a:t>
            </a:r>
          </a:p>
          <a:p>
            <a:r>
              <a:rPr lang="ru-RU" dirty="0">
                <a:solidFill>
                  <a:schemeClr val="bg1"/>
                </a:solidFill>
              </a:rPr>
              <a:t>к отчету (сканы, скриншоты, макеты, фотографии, тексты и т.п.).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Для анализа выбираются  рекламные продукты не более чем 2-летней давности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613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522970"/>
            <a:ext cx="6720747" cy="576064"/>
          </a:xfrm>
        </p:spPr>
        <p:txBody>
          <a:bodyPr/>
          <a:lstStyle/>
          <a:p>
            <a:r>
              <a:rPr lang="ru-RU" dirty="0"/>
              <a:t>Отчетные документы по практике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7394" y="2408903"/>
            <a:ext cx="6862969" cy="285135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Индивидуальное задание на практику</a:t>
            </a:r>
          </a:p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Совместный рабочий график (план)</a:t>
            </a:r>
          </a:p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Дневник практики</a:t>
            </a:r>
          </a:p>
          <a:p>
            <a:pPr marL="342900" indent="-342900" algn="l"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Отчет по практике</a:t>
            </a:r>
          </a:p>
          <a:p>
            <a:pPr marL="342900" indent="-342900" algn="l"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Характеристика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307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индивидуального задания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823997" y="1330201"/>
            <a:ext cx="5104336" cy="4357649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Формат PDF или </a:t>
            </a:r>
            <a:r>
              <a:rPr lang="ru-RU" sz="2000" dirty="0" err="1"/>
              <a:t>jpeg</a:t>
            </a:r>
            <a:r>
              <a:rPr lang="ru-RU" sz="2000" dirty="0"/>
              <a:t> (как картинка)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 ФИО студента, руководителя практики от вуза, руководителя практики от профильной организации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подпись руководителя практики от профильной организации (места прохождения практики);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подпись студента о принятии задания;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дату принятия индивидуального задания (за 2-3 дня до начала практики).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Текст содержания задания на практику студент формулирует самостоятельно, на основании методических указаний и программы практики, размещенной на странице дисциплины. 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EAF466-9C93-4842-9F76-869862659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144" y="1330201"/>
            <a:ext cx="4892464" cy="52201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2546555" y="5687850"/>
            <a:ext cx="3549445" cy="1017750"/>
          </a:xfrm>
          <a:prstGeom prst="borderCallout2">
            <a:avLst>
              <a:gd name="adj1" fmla="val 32275"/>
              <a:gd name="adj2" fmla="val 108019"/>
              <a:gd name="adj3" fmla="val 68020"/>
              <a:gd name="adj4" fmla="val 135534"/>
              <a:gd name="adj5" fmla="val 43908"/>
              <a:gd name="adj6" fmla="val 16964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2694039" y="5761703"/>
            <a:ext cx="311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Здесь обязательно должна быть ваша подпись</a:t>
            </a:r>
          </a:p>
        </p:txBody>
      </p:sp>
    </p:spTree>
    <p:extLst>
      <p:ext uri="{BB962C8B-B14F-4D97-AF65-F5344CB8AC3E}">
        <p14:creationId xmlns:p14="http://schemas.microsoft.com/office/powerpoint/2010/main" val="2780351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5" y="903537"/>
            <a:ext cx="6720747" cy="944927"/>
          </a:xfrm>
        </p:spPr>
        <p:txBody>
          <a:bodyPr>
            <a:normAutofit/>
          </a:bodyPr>
          <a:lstStyle/>
          <a:p>
            <a:r>
              <a:rPr lang="ru-RU" dirty="0"/>
              <a:t>Примерная формулировка индивидуального задания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3368" y="2084439"/>
            <a:ext cx="6626995" cy="3106993"/>
          </a:xfrm>
        </p:spPr>
        <p:txBody>
          <a:bodyPr>
            <a:normAutofit/>
          </a:bodyPr>
          <a:lstStyle/>
          <a:p>
            <a:pPr lvl="0" algn="l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1) Собрать общие сведения об организации, ее основных конкурентах, проанализировать рынки сбыта товаров и услуг компании, проанализировать данные о клиентах компании. </a:t>
            </a:r>
          </a:p>
          <a:p>
            <a:pPr lvl="0" algn="l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2) Собрать сведения о проведенных организацией рекламных кампаниях за последний год, изучить используемые инструменты рекламной коммуникации.</a:t>
            </a:r>
          </a:p>
          <a:p>
            <a:pPr lvl="0" algn="l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3) Дать развернутое описание используемых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компанией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рекламоносителей. </a:t>
            </a:r>
          </a:p>
          <a:p>
            <a:pPr lvl="0" algn="l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</a:rPr>
              <a:t>4) Провести анализ конкретных рекламных продуктов, используемых компанией.</a:t>
            </a:r>
            <a:endParaRPr lang="ru-RU" sz="16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07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35C6F56-32F2-42DE-BDA8-B18AF2A0B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677" y="1006989"/>
            <a:ext cx="5915697" cy="52553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совместного рабочего графика (плана)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43056" y="1588720"/>
            <a:ext cx="5104336" cy="435764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Формат </a:t>
            </a:r>
            <a:r>
              <a:rPr lang="ru-RU" sz="1800" b="1" dirty="0"/>
              <a:t>PDF</a:t>
            </a:r>
            <a:r>
              <a:rPr lang="ru-RU" sz="1800" dirty="0"/>
              <a:t> или </a:t>
            </a:r>
            <a:r>
              <a:rPr lang="ru-RU" sz="1800" b="1" dirty="0" err="1"/>
              <a:t>jpeg</a:t>
            </a:r>
            <a:r>
              <a:rPr lang="ru-RU" sz="18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Документ должен содержать: </a:t>
            </a:r>
          </a:p>
          <a:p>
            <a:pPr marL="0" indent="0"/>
            <a:r>
              <a:rPr lang="ru-RU" sz="1800" dirty="0"/>
              <a:t>      -   ФИО студента, руководителя практики от вуза, руководителя практики от профильной организации;</a:t>
            </a:r>
          </a:p>
          <a:p>
            <a:pPr marL="0" indent="0"/>
            <a:r>
              <a:rPr lang="ru-RU" sz="1800" dirty="0"/>
              <a:t>      - подписи студента и руководителя практики от организации (места прохождения практики).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В документе студент указывает только даты в графе «Срок прохождения этапа (периода) практики».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Содержание графы «Этапы (периоды) практики» и графы «Вид работ» изменению не подлежит.</a:t>
            </a:r>
          </a:p>
          <a:p>
            <a:endParaRPr lang="ru-RU" dirty="0"/>
          </a:p>
        </p:txBody>
      </p:sp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1170039" y="5529827"/>
            <a:ext cx="3549445" cy="1017750"/>
          </a:xfrm>
          <a:prstGeom prst="borderCallout2">
            <a:avLst>
              <a:gd name="adj1" fmla="val 69952"/>
              <a:gd name="adj2" fmla="val 108850"/>
              <a:gd name="adj3" fmla="val -29555"/>
              <a:gd name="adj4" fmla="val 128055"/>
              <a:gd name="adj5" fmla="val -30481"/>
              <a:gd name="adj6" fmla="val 13335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1466985" y="5715536"/>
            <a:ext cx="311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Поставить даты, указанные на слайде</a:t>
            </a:r>
          </a:p>
        </p:txBody>
      </p:sp>
    </p:spTree>
    <p:extLst>
      <p:ext uri="{BB962C8B-B14F-4D97-AF65-F5344CB8AC3E}">
        <p14:creationId xmlns:p14="http://schemas.microsoft.com/office/powerpoint/2010/main" val="2996964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дневника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43056" y="1140542"/>
            <a:ext cx="5104336" cy="480582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Формат PDF или </a:t>
            </a:r>
            <a:r>
              <a:rPr lang="ru-RU" sz="1800" dirty="0" err="1"/>
              <a:t>jpeg</a:t>
            </a:r>
            <a:r>
              <a:rPr lang="ru-RU" sz="1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Документ должен содержать ФИО и подписи студента, руководителя практики от профильной организации (места прохождения практики), а также ФИО руководителя практики от вуза. Подпись руководителя от профильной организации ставится в каждой строке таблицы и после таблицы.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Описание выполняемых работ указывается с учетом индивидуального задания.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Количество планируемых и выполненных работ должно составлять не менее 10.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BEF8E5-3AF8-487F-B449-CB1E90227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19" y="1039923"/>
            <a:ext cx="5613526" cy="54002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604428" y="5346204"/>
            <a:ext cx="4547675" cy="1305318"/>
          </a:xfrm>
          <a:prstGeom prst="borderCallout2">
            <a:avLst>
              <a:gd name="adj1" fmla="val 69952"/>
              <a:gd name="adj2" fmla="val 108850"/>
              <a:gd name="adj3" fmla="val 100866"/>
              <a:gd name="adj4" fmla="val 162404"/>
              <a:gd name="adj5" fmla="val 67093"/>
              <a:gd name="adj6" fmla="val 19624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717755" y="5346204"/>
            <a:ext cx="4208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Последней записью в дневнике должно быть составление отчета по практике. Последняя запись должна датироваться последним днем практики</a:t>
            </a:r>
          </a:p>
        </p:txBody>
      </p:sp>
    </p:spTree>
    <p:extLst>
      <p:ext uri="{BB962C8B-B14F-4D97-AF65-F5344CB8AC3E}">
        <p14:creationId xmlns:p14="http://schemas.microsoft.com/office/powerpoint/2010/main" val="3836072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Отчет о прохождении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172929"/>
            <a:ext cx="6720747" cy="312665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</a:rPr>
              <a:t>Отчет должен давать представление о работе, проведенной студентом за период производственной практики, показать знания студента по соответствующим дисциплинам, умение самостоятельно анализировать и обобщать материал.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Отчет должен содержать результаты анализа тех или иных проблем и разработанные студентом мероприятия в зависимости от направления работы в компании.</a:t>
            </a:r>
          </a:p>
        </p:txBody>
      </p:sp>
    </p:spTree>
    <p:extLst>
      <p:ext uri="{BB962C8B-B14F-4D97-AF65-F5344CB8AC3E}">
        <p14:creationId xmlns:p14="http://schemas.microsoft.com/office/powerpoint/2010/main" val="3155340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48E2C-249A-4046-9A68-B1486F4E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Общие сведения о практике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1963-A2B9-45C0-BF92-23E7DB1106F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/>
              <a:t>Сроки практики</a:t>
            </a:r>
          </a:p>
          <a:p>
            <a:pPr algn="ctr"/>
            <a:endParaRPr lang="ru-RU" sz="1800" dirty="0"/>
          </a:p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20.10.23 - 29.12.23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69555-FDC7-4BBE-8B5C-35A544D5137C}"/>
              </a:ext>
            </a:extLst>
          </p:cNvPr>
          <p:cNvSpPr txBox="1"/>
          <p:nvPr/>
        </p:nvSpPr>
        <p:spPr>
          <a:xfrm>
            <a:off x="335360" y="1994995"/>
            <a:ext cx="53094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/>
              <a:t>Название практики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000" b="1" dirty="0"/>
              <a:t>Производственная практика </a:t>
            </a:r>
          </a:p>
          <a:p>
            <a:pPr marL="0" indent="0">
              <a:buNone/>
            </a:pPr>
            <a:r>
              <a:rPr lang="ru-RU" sz="2000" b="1" dirty="0"/>
              <a:t>(тип – профессионально-творческая)</a:t>
            </a:r>
          </a:p>
        </p:txBody>
      </p:sp>
    </p:spTree>
    <p:extLst>
      <p:ext uri="{BB962C8B-B14F-4D97-AF65-F5344CB8AC3E}">
        <p14:creationId xmlns:p14="http://schemas.microsoft.com/office/powerpoint/2010/main" val="1215153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Титульный лист отчета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897626"/>
            <a:ext cx="6720747" cy="3771702"/>
          </a:xfrm>
        </p:spPr>
        <p:txBody>
          <a:bodyPr>
            <a:noAutofit/>
          </a:bodyPr>
          <a:lstStyle/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должен иметь титульный лист с подписями студента и руководителя практики от профильной организации.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Формат – </a:t>
            </a:r>
            <a:r>
              <a:rPr lang="en-US" alt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pdf</a:t>
            </a:r>
            <a:r>
              <a:rPr lang="en-US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или </a:t>
            </a:r>
            <a:r>
              <a:rPr lang="en-US" sz="1800" b="1" dirty="0"/>
              <a:t>jpeg</a:t>
            </a:r>
            <a:r>
              <a:rPr lang="ru-RU" sz="1800" b="1" dirty="0"/>
              <a:t>.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1800" b="1" dirty="0">
              <a:solidFill>
                <a:schemeClr val="tx1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Титульный лист прикрепляется к отчету и составляет с ним один документ. 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загружается в ЭСДО в формате текстового документа, к которому в виде картинки прикрепляется титульный лист. 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Отчеты в других форматах на проверку не принимаются.  </a:t>
            </a:r>
          </a:p>
        </p:txBody>
      </p:sp>
    </p:spTree>
    <p:extLst>
      <p:ext uri="{BB962C8B-B14F-4D97-AF65-F5344CB8AC3E}">
        <p14:creationId xmlns:p14="http://schemas.microsoft.com/office/powerpoint/2010/main" val="686476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5626" y="1336155"/>
            <a:ext cx="6720747" cy="576064"/>
          </a:xfrm>
        </p:spPr>
        <p:txBody>
          <a:bodyPr/>
          <a:lstStyle/>
          <a:p>
            <a:r>
              <a:rPr lang="ru-RU" dirty="0"/>
              <a:t>Структура отчета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9097" y="2231923"/>
            <a:ext cx="11218606" cy="4499289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Актуальность исследования, цель и задачи практики (на конкретном предприятии). 1-2 страницы.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организации.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применяемых каналов рекламной коммуникации.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Анализ применяемых компанией рекламных продуктов.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выводы.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70C0"/>
                </a:solidFill>
              </a:rPr>
              <a:t>Задачи во введении формулируем в соответствии с индивидуальным заданием.</a:t>
            </a:r>
          </a:p>
          <a:p>
            <a:pPr marL="0" indent="0"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 приложении к отчету должны быть размещены материалы, иллюстрирующие разделы 2 и 3.  </a:t>
            </a:r>
          </a:p>
          <a:p>
            <a:pPr marL="0" indent="0"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 отчете НЕ НУЖНЫ финансовые документы, как и анализ финансово-экономического состояния организации. </a:t>
            </a:r>
          </a:p>
        </p:txBody>
      </p:sp>
    </p:spTree>
    <p:extLst>
      <p:ext uri="{BB962C8B-B14F-4D97-AF65-F5344CB8AC3E}">
        <p14:creationId xmlns:p14="http://schemas.microsoft.com/office/powerpoint/2010/main" val="80868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Техническое оформление отчета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97CF254-AE5D-4136-8888-E4AEAEDBE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090" y="1863905"/>
            <a:ext cx="5465820" cy="3477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45085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800"/>
              <a:buFont typeface="Arial"/>
              <a:buNone/>
              <a:defRPr sz="1400" b="0" i="0" u="none" strike="noStrike" cap="none" baseline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1pPr>
            <a:lvl2pPr marL="457200" marR="0" lvl="1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2pPr>
            <a:lvl3pPr marL="914400" marR="0" lvl="2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3pPr>
            <a:lvl4pPr marL="1371600" marR="0" lvl="3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4pPr>
            <a:lvl5pPr marL="1828800" marR="0" lvl="4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5pPr>
            <a:lvl6pPr marL="2286000" marR="0" lvl="5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6pPr>
            <a:lvl7pPr marL="2743200" marR="0" lvl="6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7pPr>
            <a:lvl8pPr marL="3200400" marR="0" lvl="7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8pPr>
            <a:lvl9pPr marL="3657600" marR="0" lvl="8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должен быть напечатан, страницы пронумерованы.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Параметры страниц:</a:t>
            </a:r>
            <a:endParaRPr lang="ru-RU" altLang="ru-RU" sz="2000" kern="0" dirty="0"/>
          </a:p>
          <a:p>
            <a:pPr marL="342900" indent="-342900" algn="just">
              <a:lnSpc>
                <a:spcPct val="100000"/>
              </a:lnSpc>
              <a:buClrTx/>
              <a:buSzTx/>
              <a:buFontTx/>
              <a:buChar char="-"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поля: верхнее, нижнее - 2 см, левое - 3 см и правое -1,5 см;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шрифт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- Times New Roman;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кегль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шрифта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-14;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абзацный отступ  -1,25 см</a:t>
            </a:r>
            <a:endParaRPr lang="ru-RU" altLang="ru-RU" sz="2000" kern="0" dirty="0"/>
          </a:p>
          <a:p>
            <a:pPr marL="342900" indent="-342900" algn="just">
              <a:lnSpc>
                <a:spcPct val="100000"/>
              </a:lnSpc>
              <a:buClrTx/>
              <a:buSzTx/>
              <a:buFontTx/>
              <a:buChar char="-"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выравнивание – «по ширине» листа.</a:t>
            </a:r>
          </a:p>
          <a:p>
            <a:pPr indent="0" algn="just">
              <a:lnSpc>
                <a:spcPct val="100000"/>
              </a:lnSpc>
              <a:buClrTx/>
              <a:buSzTx/>
            </a:pPr>
            <a:endParaRPr lang="ru-RU" altLang="ru-RU" sz="2000" kern="0" dirty="0"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indent="0" algn="just">
              <a:buClrTx/>
            </a:pP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Формат – </a:t>
            </a:r>
            <a:r>
              <a:rPr lang="en-US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kern="0" dirty="0"/>
              <a:t>doc</a:t>
            </a:r>
            <a:r>
              <a:rPr lang="ru-RU" b="1" kern="0" dirty="0"/>
              <a:t> или </a:t>
            </a:r>
            <a:r>
              <a:rPr lang="en-US" b="1" kern="0" dirty="0"/>
              <a:t>docx)</a:t>
            </a: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kern="0" dirty="0"/>
          </a:p>
        </p:txBody>
      </p:sp>
    </p:spTree>
    <p:extLst>
      <p:ext uri="{BB962C8B-B14F-4D97-AF65-F5344CB8AC3E}">
        <p14:creationId xmlns:p14="http://schemas.microsoft.com/office/powerpoint/2010/main" val="3766641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Характеристика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172929"/>
            <a:ext cx="6720747" cy="31266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Студент загружает характеристику, подписанную руководителем практики от профильной организации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с печатью </a:t>
            </a:r>
            <a:r>
              <a:rPr lang="ru-RU" sz="2000" dirty="0"/>
              <a:t>организации в ЭСДО в формате </a:t>
            </a:r>
            <a:r>
              <a:rPr lang="ru-RU" sz="2000" b="1" dirty="0"/>
              <a:t>PDF</a:t>
            </a:r>
            <a:r>
              <a:rPr lang="ru-RU" sz="2000" dirty="0"/>
              <a:t> или </a:t>
            </a:r>
            <a:r>
              <a:rPr lang="ru-RU" sz="2000" b="1" dirty="0" err="1"/>
              <a:t>jpeg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7686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647900"/>
            <a:ext cx="6720747" cy="576064"/>
          </a:xfrm>
        </p:spPr>
        <p:txBody>
          <a:bodyPr/>
          <a:lstStyle/>
          <a:p>
            <a:r>
              <a:rPr lang="ru-RU" dirty="0"/>
              <a:t>Загрузка отчетных документов в ЭСДО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23985E-4053-4B5C-A083-EDCAE9673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202" y="1702360"/>
            <a:ext cx="8241596" cy="402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7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003" y="2829478"/>
            <a:ext cx="7488832" cy="864096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33440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: изогнутая вниз 6">
            <a:extLst>
              <a:ext uri="{FF2B5EF4-FFF2-40B4-BE49-F238E27FC236}">
                <a16:creationId xmlns:a16="http://schemas.microsoft.com/office/drawing/2014/main" id="{52D630CC-18A4-4093-855E-8AAF550170D2}"/>
              </a:ext>
            </a:extLst>
          </p:cNvPr>
          <p:cNvSpPr/>
          <p:nvPr/>
        </p:nvSpPr>
        <p:spPr>
          <a:xfrm rot="18128090">
            <a:off x="104099" y="2083949"/>
            <a:ext cx="1875453" cy="138093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48E2C-249A-4046-9A68-B1486F4E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Документы по практике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1963-A2B9-45C0-BF92-23E7DB1106F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216877" y="1988840"/>
            <a:ext cx="4050891" cy="280831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/>
              <a:t>Отчетные документы</a:t>
            </a:r>
          </a:p>
          <a:p>
            <a:pPr algn="ctr"/>
            <a:endParaRPr lang="ru-RU" sz="1800" dirty="0"/>
          </a:p>
          <a:p>
            <a:r>
              <a:rPr lang="ru-RU" sz="1600" b="1" dirty="0"/>
              <a:t>Индивидуальное задание на практику</a:t>
            </a:r>
          </a:p>
          <a:p>
            <a:r>
              <a:rPr lang="ru-RU" sz="1600" b="1" dirty="0"/>
              <a:t>Совместный рабочий график (план)</a:t>
            </a:r>
          </a:p>
          <a:p>
            <a:r>
              <a:rPr lang="ru-RU" sz="1600" b="1" dirty="0"/>
              <a:t>Дневник</a:t>
            </a:r>
          </a:p>
          <a:p>
            <a:r>
              <a:rPr lang="ru-RU" sz="1600" b="1" dirty="0"/>
              <a:t>Отчет</a:t>
            </a:r>
          </a:p>
          <a:p>
            <a:r>
              <a:rPr lang="ru-RU" sz="1600" b="1" dirty="0"/>
              <a:t>Характеристика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69555-FDC7-4BBE-8B5C-35A544D5137C}"/>
              </a:ext>
            </a:extLst>
          </p:cNvPr>
          <p:cNvSpPr txBox="1"/>
          <p:nvPr/>
        </p:nvSpPr>
        <p:spPr>
          <a:xfrm>
            <a:off x="1917290" y="1994995"/>
            <a:ext cx="37274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/>
              <a:t>Организационные документы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000" b="1" dirty="0"/>
              <a:t>Заявление</a:t>
            </a:r>
          </a:p>
          <a:p>
            <a:pPr marL="0" indent="0">
              <a:buNone/>
            </a:pPr>
            <a:r>
              <a:rPr lang="ru-RU" sz="2000" b="1" dirty="0"/>
              <a:t>Договор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E16695-0BFA-4B2F-8E84-3A0E460E2481}"/>
              </a:ext>
            </a:extLst>
          </p:cNvPr>
          <p:cNvSpPr txBox="1"/>
          <p:nvPr/>
        </p:nvSpPr>
        <p:spPr>
          <a:xfrm>
            <a:off x="166360" y="3553833"/>
            <a:ext cx="3348571" cy="120032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Оригиналы передаются в университет по адресу:</a:t>
            </a:r>
          </a:p>
          <a:p>
            <a:r>
              <a:rPr lang="ru-RU" dirty="0">
                <a:solidFill>
                  <a:schemeClr val="bg1"/>
                </a:solidFill>
              </a:rPr>
              <a:t>Ленинградский проспект, д. 17, Отдел практики, </a:t>
            </a:r>
            <a:r>
              <a:rPr lang="ru-RU" dirty="0" err="1">
                <a:solidFill>
                  <a:schemeClr val="bg1"/>
                </a:solidFill>
              </a:rPr>
              <a:t>каб</a:t>
            </a:r>
            <a:r>
              <a:rPr lang="ru-RU" dirty="0">
                <a:solidFill>
                  <a:schemeClr val="bg1"/>
                </a:solidFill>
              </a:rPr>
              <a:t>. 302</a:t>
            </a:r>
          </a:p>
        </p:txBody>
      </p:sp>
    </p:spTree>
    <p:extLst>
      <p:ext uri="{BB962C8B-B14F-4D97-AF65-F5344CB8AC3E}">
        <p14:creationId xmlns:p14="http://schemas.microsoft.com/office/powerpoint/2010/main" val="423684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00182"/>
            <a:ext cx="6720747" cy="576064"/>
          </a:xfrm>
        </p:spPr>
        <p:txBody>
          <a:bodyPr/>
          <a:lstStyle/>
          <a:p>
            <a:r>
              <a:rPr lang="ru-RU" dirty="0"/>
              <a:t>До начала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4065" y="1750142"/>
            <a:ext cx="10087895" cy="4007675"/>
          </a:xfrm>
        </p:spPr>
        <p:txBody>
          <a:bodyPr>
            <a:normAutofit/>
          </a:bodyPr>
          <a:lstStyle/>
          <a:p>
            <a:pPr marL="982663" lvl="3" indent="-354013" algn="l">
              <a:buFont typeface="+mj-lt"/>
              <a:buAutoNum type="arabicPeriod"/>
            </a:pPr>
            <a:r>
              <a:rPr lang="ru-RU" sz="1400" dirty="0"/>
              <a:t> Ознакомиться с программой практики, изучить индивидуальное задание на практику.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Определить место прохождения практики (предприятие, организацию).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dirty="0"/>
              <a:t>У</a:t>
            </a:r>
            <a:r>
              <a:rPr lang="ru-RU" sz="1400" dirty="0"/>
              <a:t>казать место прохождения практики в загрузочном окне «</a:t>
            </a:r>
            <a:r>
              <a:rPr lang="ru-RU" sz="1400" u="sng" dirty="0">
                <a:solidFill>
                  <a:srgbClr val="00B0F0"/>
                </a:solidFill>
              </a:rPr>
              <a:t>Наименование организации прохождения практики</a:t>
            </a:r>
            <a:r>
              <a:rPr lang="ru-RU" sz="1400" dirty="0"/>
              <a:t>», а также фамилию, имя, отчество и должность руководителя практики от профильной организации в окне «</a:t>
            </a:r>
            <a:r>
              <a:rPr lang="ru-RU" sz="1400" dirty="0">
                <a:hlinkClick r:id="rId2"/>
              </a:rPr>
              <a:t>Руководитель (ФИО, должность) практики от организации</a:t>
            </a:r>
            <a:r>
              <a:rPr lang="ru-RU" sz="1400" dirty="0"/>
              <a:t>» в </a:t>
            </a:r>
            <a:r>
              <a:rPr lang="ru-RU" sz="1400" u="sng" dirty="0"/>
              <a:t>соответствующем </a:t>
            </a:r>
            <a:r>
              <a:rPr lang="ru-RU" sz="1400" dirty="0"/>
              <a:t>поле «Ответ в виде текста» в ЭСДО)</a:t>
            </a:r>
            <a:r>
              <a:rPr lang="en-US" sz="1400" dirty="0"/>
              <a:t> </a:t>
            </a:r>
            <a:r>
              <a:rPr lang="ru-RU" sz="1400" dirty="0"/>
              <a:t>и </a:t>
            </a:r>
            <a:r>
              <a:rPr lang="ru-RU" sz="1400" b="0" i="0" u="none" strike="noStrike" dirty="0">
                <a:solidFill>
                  <a:srgbClr val="1A1A1A"/>
                </a:solidFill>
                <a:effectLst/>
                <a:latin typeface="LarsBetaCyr"/>
                <a:hlinkClick r:id="rId3" tooltip="Задание"/>
              </a:rPr>
              <a:t>ИНН организации, места прохождения практики</a:t>
            </a:r>
            <a:r>
              <a:rPr lang="ru-RU" sz="1600" b="0" i="0" u="none" strike="noStrike" dirty="0">
                <a:solidFill>
                  <a:srgbClr val="1A1A1A"/>
                </a:solidFill>
                <a:effectLst/>
                <a:latin typeface="LarsBetaCyr"/>
              </a:rPr>
              <a:t>, </a:t>
            </a:r>
            <a:r>
              <a:rPr lang="ru-RU" sz="1400" dirty="0">
                <a:solidFill>
                  <a:srgbClr val="FF0000"/>
                </a:solidFill>
              </a:rPr>
              <a:t>если организация зарегистрирована на территории РФ.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Написать </a:t>
            </a:r>
            <a:r>
              <a:rPr lang="ru-RU" sz="1400" b="1" dirty="0"/>
              <a:t>заявление </a:t>
            </a:r>
            <a:r>
              <a:rPr lang="ru-RU" sz="1400" dirty="0"/>
              <a:t>на имя заведующего кафедрой о направлении на профессионально-творческую практику (загружается в ЭСДО в электронном виде в формате .</a:t>
            </a:r>
            <a:r>
              <a:rPr lang="ru-RU" sz="1400" dirty="0" err="1"/>
              <a:t>pdf</a:t>
            </a:r>
            <a:r>
              <a:rPr lang="ru-RU" sz="1400" dirty="0"/>
              <a:t> или .</a:t>
            </a:r>
            <a:r>
              <a:rPr lang="ru-RU" sz="1400" dirty="0" err="1"/>
              <a:t>jpg</a:t>
            </a:r>
            <a:r>
              <a:rPr lang="ru-RU" sz="1400" dirty="0"/>
              <a:t>). </a:t>
            </a:r>
            <a:r>
              <a:rPr lang="ru-RU" sz="1400" dirty="0">
                <a:solidFill>
                  <a:srgbClr val="FF0000"/>
                </a:solidFill>
              </a:rPr>
              <a:t>Заявление должно быть подписано студентом. Дата на заявлении ставится каким-либо днем </a:t>
            </a:r>
            <a:r>
              <a:rPr lang="ru-RU" sz="1400" dirty="0">
                <a:solidFill>
                  <a:schemeClr val="tx1"/>
                </a:solidFill>
              </a:rPr>
              <a:t>с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01.10.2023 по 19.10.2023.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Оформить </a:t>
            </a:r>
            <a:r>
              <a:rPr lang="ru-RU" sz="1400" b="1" dirty="0"/>
              <a:t>договор</a:t>
            </a:r>
            <a:r>
              <a:rPr lang="ru-RU" sz="1400" dirty="0"/>
              <a:t> в профильной организации и передать в Университет (оформляется на бумажном носителе в 2-х экземплярах, передается студентом через регионального партнера в Университет. 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dirty="0"/>
              <a:t>Загрузить заявление, договор и внести сведения об ИНН организации в общее загрузочное окно. </a:t>
            </a:r>
            <a:endParaRPr lang="ru-RU" sz="1400" dirty="0"/>
          </a:p>
          <a:p>
            <a:pPr marL="1028700" lvl="3" indent="-400050" algn="l">
              <a:buFont typeface="+mj-lt"/>
              <a:buAutoNum type="arabicPeriod"/>
            </a:pPr>
            <a:endParaRPr lang="ru-RU" sz="1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806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765270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заявления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EBB4BE-A88E-4EFD-A740-871CC81DB51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8" r="2978"/>
          <a:stretch>
            <a:fillRect/>
          </a:stretch>
        </p:blipFill>
        <p:spPr>
          <a:xfrm>
            <a:off x="6687045" y="1307803"/>
            <a:ext cx="4881563" cy="5957887"/>
          </a:xfrm>
          <a:ln>
            <a:solidFill>
              <a:schemeClr val="tx1"/>
            </a:solidFill>
          </a:ln>
        </p:spPr>
      </p:pic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56849" y="1917405"/>
            <a:ext cx="5104336" cy="3888432"/>
          </a:xfrm>
        </p:spPr>
        <p:txBody>
          <a:bodyPr/>
          <a:lstStyle/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Бланк заявления есть на странице дисциплины в ЭСДО.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Заявление загружается в ЭСДО с подписью студента.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Срок загрузки заявления в ЭСДО – </a:t>
            </a: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до 19.10.2023.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852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765270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Страница 1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56849" y="1917405"/>
            <a:ext cx="5104336" cy="3888432"/>
          </a:xfrm>
        </p:spPr>
        <p:txBody>
          <a:bodyPr/>
          <a:lstStyle/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Бланк договора есть на странице дисциплины в ЭСДО.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Указание документа, на основании которого представитель профильной организации заключает договор, является обязательным.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Документ должен иметь дату и номер.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D6AD7F-6C51-426F-9E31-1040AAB56DF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" r="306"/>
          <a:stretch>
            <a:fillRect/>
          </a:stretch>
        </p:blipFill>
        <p:spPr>
          <a:xfrm>
            <a:off x="6542463" y="1331793"/>
            <a:ext cx="4992688" cy="5554663"/>
          </a:xfr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0148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50" y="185161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Страницы 2-3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2FB414-4FF3-4279-877E-F6F0766DC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0" y="1241711"/>
            <a:ext cx="4869602" cy="52201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EE5A13-A8D3-419C-91D0-76A4C6944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525" y="1150263"/>
            <a:ext cx="4900085" cy="531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Выноска: стрелка вверх 11">
            <a:extLst>
              <a:ext uri="{FF2B5EF4-FFF2-40B4-BE49-F238E27FC236}">
                <a16:creationId xmlns:a16="http://schemas.microsoft.com/office/drawing/2014/main" id="{3A3717C5-7DD9-44B1-A4F0-F9B15EEF969E}"/>
              </a:ext>
            </a:extLst>
          </p:cNvPr>
          <p:cNvSpPr/>
          <p:nvPr/>
        </p:nvSpPr>
        <p:spPr>
          <a:xfrm>
            <a:off x="8411865" y="5719076"/>
            <a:ext cx="2600264" cy="1065182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451375-DD32-4B27-9E90-02E03CE4B068}"/>
              </a:ext>
            </a:extLst>
          </p:cNvPr>
          <p:cNvSpPr txBox="1"/>
          <p:nvPr/>
        </p:nvSpPr>
        <p:spPr>
          <a:xfrm>
            <a:off x="8554064" y="6253729"/>
            <a:ext cx="2458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Печать обязательна</a:t>
            </a:r>
          </a:p>
        </p:txBody>
      </p:sp>
    </p:spTree>
    <p:extLst>
      <p:ext uri="{BB962C8B-B14F-4D97-AF65-F5344CB8AC3E}">
        <p14:creationId xmlns:p14="http://schemas.microsoft.com/office/powerpoint/2010/main" val="3825058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934" y="204826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Приложения 1-2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C2DF0B-442F-4815-A2AC-5881DFBC3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23" y="1514167"/>
            <a:ext cx="5629268" cy="44745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2DF8B3-2863-473B-A27E-8AA5BFE96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1" y="1514167"/>
            <a:ext cx="5789202" cy="44745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Выноска: изогнутая линия 8">
            <a:extLst>
              <a:ext uri="{FF2B5EF4-FFF2-40B4-BE49-F238E27FC236}">
                <a16:creationId xmlns:a16="http://schemas.microsoft.com/office/drawing/2014/main" id="{3B8E4272-84D6-422B-9E59-76934C030AFB}"/>
              </a:ext>
            </a:extLst>
          </p:cNvPr>
          <p:cNvSpPr/>
          <p:nvPr/>
        </p:nvSpPr>
        <p:spPr>
          <a:xfrm>
            <a:off x="7557613" y="695211"/>
            <a:ext cx="1615884" cy="1038171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0116"/>
              <a:gd name="adj6" fmla="val 7377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51065E-5344-499E-918A-9D00B0F068B5}"/>
              </a:ext>
            </a:extLst>
          </p:cNvPr>
          <p:cNvSpPr txBox="1"/>
          <p:nvPr/>
        </p:nvSpPr>
        <p:spPr>
          <a:xfrm>
            <a:off x="7557613" y="869287"/>
            <a:ext cx="161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Фактический адрес места практики</a:t>
            </a:r>
          </a:p>
        </p:txBody>
      </p:sp>
    </p:spTree>
    <p:extLst>
      <p:ext uri="{BB962C8B-B14F-4D97-AF65-F5344CB8AC3E}">
        <p14:creationId xmlns:p14="http://schemas.microsoft.com/office/powerpoint/2010/main" val="3797064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933035"/>
            <a:ext cx="6720747" cy="576064"/>
          </a:xfrm>
        </p:spPr>
        <p:txBody>
          <a:bodyPr/>
          <a:lstStyle/>
          <a:p>
            <a:r>
              <a:rPr lang="ru-RU" dirty="0"/>
              <a:t>Предоставление договора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661652"/>
            <a:ext cx="6720747" cy="3519948"/>
          </a:xfrm>
        </p:spPr>
        <p:txBody>
          <a:bodyPr>
            <a:normAutofit lnSpcReduction="10000"/>
          </a:bodyPr>
          <a:lstStyle/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Договор должен быть подписан уполномоченным представителем профильной организацией, иметь печать профильной организации.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Договор загружается в ЭСДО в формате </a:t>
            </a:r>
            <a:r>
              <a:rPr lang="ru-RU" sz="1600" b="1" dirty="0" err="1">
                <a:solidFill>
                  <a:schemeClr val="tx1"/>
                </a:solidFill>
              </a:rPr>
              <a:t>pdf</a:t>
            </a:r>
            <a:r>
              <a:rPr lang="ru-RU" sz="1600" dirty="0">
                <a:solidFill>
                  <a:schemeClr val="tx1"/>
                </a:solidFill>
              </a:rPr>
              <a:t> или </a:t>
            </a:r>
            <a:r>
              <a:rPr lang="ru-RU" sz="1600" b="1" dirty="0" err="1">
                <a:solidFill>
                  <a:schemeClr val="tx1"/>
                </a:solidFill>
              </a:rPr>
              <a:t>jpeg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Оригинал договора и заявления на бумажном носителе с подписями и печатью направляются в ВУЗ через регионального партнера для дальнейшего оформления. 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Студенты московских групп оригиналы документов должны представить в университет по адресу: г. Москва, Ленинградский проспект, дом 17, Отдел практики, </a:t>
            </a:r>
            <a:r>
              <a:rPr lang="ru-RU" sz="1600" dirty="0" err="1">
                <a:solidFill>
                  <a:schemeClr val="tx1"/>
                </a:solidFill>
              </a:rPr>
              <a:t>каб</a:t>
            </a:r>
            <a:r>
              <a:rPr lang="ru-RU" sz="1600" dirty="0">
                <a:solidFill>
                  <a:schemeClr val="tx1"/>
                </a:solidFill>
              </a:rPr>
              <a:t>. 302.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161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ММУ 16-9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ММУ 16-9" id="{523E46FD-3ECA-4279-BE06-E88CF17B50BC}" vid="{7F7EA6AC-5023-4338-9AAD-EDCA0CD8CB4F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ММУ 16-9</Template>
  <TotalTime>197</TotalTime>
  <Words>1489</Words>
  <Application>Microsoft Office PowerPoint</Application>
  <PresentationFormat>Широкоэкранный</PresentationFormat>
  <Paragraphs>174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25</vt:i4>
      </vt:variant>
    </vt:vector>
  </HeadingPairs>
  <TitlesOfParts>
    <vt:vector size="39" baseType="lpstr">
      <vt:lpstr>Arial</vt:lpstr>
      <vt:lpstr>Calibri</vt:lpstr>
      <vt:lpstr>Geometria</vt:lpstr>
      <vt:lpstr>LarsBetaCyr</vt:lpstr>
      <vt:lpstr>Times New Roman</vt:lpstr>
      <vt:lpstr>Тема ММУ 16-9</vt:lpstr>
      <vt:lpstr>1_Тема мму1</vt:lpstr>
      <vt:lpstr>2_Тема мму1</vt:lpstr>
      <vt:lpstr>3_Тема мму1</vt:lpstr>
      <vt:lpstr>5_Тема мму1</vt:lpstr>
      <vt:lpstr>4_Тема мму1</vt:lpstr>
      <vt:lpstr>Специальное оформление</vt:lpstr>
      <vt:lpstr>3_Специальное оформление</vt:lpstr>
      <vt:lpstr>2_Специальное оформление</vt:lpstr>
      <vt:lpstr>Профессионально-творческая практика (1/2)  Методические рекомендации по оформлению документов </vt:lpstr>
      <vt:lpstr>Общие сведения о практике</vt:lpstr>
      <vt:lpstr>Документы по практике</vt:lpstr>
      <vt:lpstr>До начала практики</vt:lpstr>
      <vt:lpstr>Образец заполнения заявления</vt:lpstr>
      <vt:lpstr>Образец заполнения договора Страница 1</vt:lpstr>
      <vt:lpstr>Образец заполнения договора Страницы 2-3</vt:lpstr>
      <vt:lpstr>Образец заполнения договора Приложения 1-2</vt:lpstr>
      <vt:lpstr>Предоставление договора </vt:lpstr>
      <vt:lpstr>Что необходимо сделать во время практики</vt:lpstr>
      <vt:lpstr>Общая характеристика организации</vt:lpstr>
      <vt:lpstr>Анализ рекламных средств</vt:lpstr>
      <vt:lpstr>Анализ конкретных рекламных продуктов (не менее 3-х)</vt:lpstr>
      <vt:lpstr>Отчетные документы по практике</vt:lpstr>
      <vt:lpstr>Образец заполнения индивидуального задания</vt:lpstr>
      <vt:lpstr>Примерная формулировка индивидуального задания</vt:lpstr>
      <vt:lpstr>Образец заполнения совместного рабочего графика (плана)</vt:lpstr>
      <vt:lpstr>Образец заполнения дневника</vt:lpstr>
      <vt:lpstr>Отчет о прохождении практики</vt:lpstr>
      <vt:lpstr>Титульный лист отчета</vt:lpstr>
      <vt:lpstr>Структура отчета</vt:lpstr>
      <vt:lpstr>Техническое оформление отчета </vt:lpstr>
      <vt:lpstr>Характеристика</vt:lpstr>
      <vt:lpstr>Загрузка отчетных документов в ЭСДО</vt:lpstr>
      <vt:lpstr>Спасибо за внимание!</vt:lpstr>
    </vt:vector>
  </TitlesOfParts>
  <Company>Taxcom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Солодуев Игорь Алексеевич</dc:creator>
  <cp:lastModifiedBy>Пользователь</cp:lastModifiedBy>
  <cp:revision>26</cp:revision>
  <dcterms:created xsi:type="dcterms:W3CDTF">2023-08-22T11:54:06Z</dcterms:created>
  <dcterms:modified xsi:type="dcterms:W3CDTF">2023-10-03T11:18:21Z</dcterms:modified>
</cp:coreProperties>
</file>