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98" r:id="rId5"/>
    <p:sldId id="299" r:id="rId6"/>
    <p:sldId id="305" r:id="rId7"/>
    <p:sldId id="300" r:id="rId8"/>
    <p:sldId id="301" r:id="rId9"/>
    <p:sldId id="292" r:id="rId10"/>
    <p:sldId id="295" r:id="rId11"/>
    <p:sldId id="302" r:id="rId12"/>
    <p:sldId id="291" r:id="rId13"/>
    <p:sldId id="290" r:id="rId14"/>
    <p:sldId id="303" r:id="rId15"/>
    <p:sldId id="304" r:id="rId16"/>
    <p:sldId id="289" r:id="rId17"/>
  </p:sldIdLst>
  <p:sldSz cx="12192000" cy="6858000"/>
  <p:notesSz cx="12192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0A00E4D-CC25-6B9C-EFDC-585D77B8BBF5}">
  <a:tblStyle styleId="{40A00E4D-CC25-6B9C-EFDC-585D77B8BBF5}" styleName="Средний стиль 1 - акцент 6">
    <a:wholeTbl>
      <a:tcTxStyle>
        <a:fontRef idx="minor">
          <a:srgbClr val="000000"/>
        </a:fontRef>
        <a:schemeClr val="dk1"/>
      </a:tcTxStyle>
      <a:tcStyle>
        <a:tcBdr>
          <a:left>
            <a:ln w="12700">
              <a:solidFill>
                <a:schemeClr val="accent6"/>
              </a:solidFill>
            </a:ln>
          </a:left>
          <a:right>
            <a:ln w="12700">
              <a:solidFill>
                <a:schemeClr val="accent6"/>
              </a:solidFill>
            </a:ln>
          </a:right>
          <a:top>
            <a:ln w="12700">
              <a:solidFill>
                <a:schemeClr val="accent6"/>
              </a:solidFill>
            </a:ln>
          </a:top>
          <a:bottom>
            <a:ln w="12700">
              <a:solidFill>
                <a:schemeClr val="accent6"/>
              </a:solidFill>
            </a:ln>
          </a:bottom>
          <a:insideH>
            <a:ln w="12700">
              <a:solidFill>
                <a:schemeClr val="accent6"/>
              </a:solidFill>
            </a:ln>
          </a:insideH>
          <a:insideV>
            <a:ln w="12700"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band2V>
      <a:tcStyle>
        <a:tcBdr/>
        <a:fill>
          <a:solidFill>
            <a:schemeClr val="accent6">
              <a:tint val="20000"/>
            </a:schemeClr>
          </a:solidFill>
        </a:fill>
      </a:tcStyle>
    </a:band2V>
    <a:lastCol>
      <a:tcStyle>
        <a:tcBdr/>
      </a:tcStyle>
    </a:lastCol>
    <a:firstCol>
      <a:tcStyle>
        <a:tcBdr/>
      </a:tcStyle>
    </a:firstCol>
    <a:lastRow>
      <a:tcStyle>
        <a:tcBdr>
          <a:top>
            <a:ln w="50800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rgbClr val="00000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432A41A1-B896-4F2A-7891-14AFDFF0D0F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>
              <a:solidFill>
                <a:schemeClr val="lt1"/>
              </a:solidFill>
            </a:ln>
          </a:left>
          <a:right>
            <a:ln w="12700">
              <a:solidFill>
                <a:schemeClr val="lt1"/>
              </a:solidFill>
            </a:ln>
          </a:right>
          <a:top>
            <a:ln w="12700">
              <a:solidFill>
                <a:schemeClr val="lt1"/>
              </a:solidFill>
            </a:ln>
          </a:top>
          <a:bottom>
            <a:ln w="12700">
              <a:solidFill>
                <a:schemeClr val="lt1"/>
              </a:solidFill>
            </a:ln>
          </a:bottom>
          <a:insideH>
            <a:ln w="12700">
              <a:solidFill>
                <a:schemeClr val="lt1"/>
              </a:solidFill>
            </a:ln>
          </a:insideH>
          <a:insideV>
            <a:ln w="12700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  <a:fill>
          <a:solidFill>
            <a:schemeClr val="accent6">
              <a:tint val="40000"/>
            </a:schemeClr>
          </a:solidFill>
        </a:fill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prstClr val="black"/>
        </a:fontRef>
        <a:schemeClr val="lt1"/>
      </a:tcTxStyle>
      <a:tcStyle>
        <a:tcBdr>
          <a:bottom>
            <a:ln w="38100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AE9E4CD1-E019-BC85-08FC-0AB2CD2C5244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>
              <a:solidFill>
                <a:schemeClr val="lt1"/>
              </a:solidFill>
            </a:ln>
          </a:left>
          <a:right>
            <a:ln w="12700">
              <a:solidFill>
                <a:schemeClr val="lt1"/>
              </a:solidFill>
            </a:ln>
          </a:right>
          <a:top>
            <a:ln w="12700">
              <a:solidFill>
                <a:schemeClr val="lt1"/>
              </a:solidFill>
            </a:ln>
          </a:top>
          <a:bottom>
            <a:ln w="12700">
              <a:solidFill>
                <a:schemeClr val="lt1"/>
              </a:solidFill>
            </a:ln>
          </a:bottom>
          <a:insideH>
            <a:ln w="12700">
              <a:solidFill>
                <a:schemeClr val="lt1"/>
              </a:solidFill>
            </a:ln>
          </a:insideH>
          <a:insideV>
            <a:ln w="12700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  <a:fill>
          <a:solidFill>
            <a:schemeClr val="accent1">
              <a:tint val="40000"/>
            </a:schemeClr>
          </a:solidFill>
        </a:fill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prstClr val="black"/>
        </a:fontRef>
        <a:schemeClr val="lt1"/>
      </a:tcTxStyle>
      <a:tcStyle>
        <a:tcBdr>
          <a:bottom>
            <a:ln w="38100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43" autoAdjust="0"/>
    <p:restoredTop sz="94660"/>
  </p:normalViewPr>
  <p:slideViewPr>
    <p:cSldViewPr>
      <p:cViewPr>
        <p:scale>
          <a:sx n="123" d="100"/>
          <a:sy n="123" d="100"/>
        </p:scale>
        <p:origin x="-12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r>
              <a:rPr lang="en-US"/>
              <a:t>mi.university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45835A1C-9269-4E45-9F82-DA53D78CC939}" type="datetimeFigureOut">
              <a:rPr lang="ru-RU"/>
              <a:t>23.05.2024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>
              <a:defRPr/>
            </a:pPr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F1113C1-85CB-4BE7-B92D-6CDE568D37DF}" type="slidenum">
              <a:rPr lang="ru-RU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0458172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>
      <a:defRPr sz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3114C5A3-0799-45C4-91FA-A7325F58DE74}" type="datetime1">
              <a:rPr lang="ru-RU"/>
              <a:t>23.05.2024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МОСКОВСКИЙ МЕЖДУНАРОДНЫЙ УНИВЕРСИТЕТ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E10B06A-9D7E-4C78-8916-0334A633B7FD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EC621102-9F4C-474E-96BA-CCE41938075B}" type="datetime1">
              <a:rPr lang="ru-RU"/>
              <a:t>23.05.2024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МОСКОВСКИЙ МЕЖДУНАРОДНЫЙ УНИВЕРСИТЕТ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E10B06A-9D7E-4C78-8916-0334A633B7FD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EA87BE1-2843-471E-80BA-86C859FD2698}" type="datetime1">
              <a:rPr lang="ru-RU"/>
              <a:t>23.05.2024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МОСКОВСКИЙ МЕЖДУНАРОДНЫЙ УНИВЕРСИТЕТ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E10B06A-9D7E-4C78-8916-0334A633B7FD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595FE0C-88FA-411D-9DA8-8475D1DF00B7}" type="datetime1">
              <a:rPr lang="ru-RU"/>
              <a:t>23.05.2024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МОСКОВСКИЙ МЕЖДУНАРОДНЫЙ УНИВЕРСИТЕТ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E10B06A-9D7E-4C78-8916-0334A633B7FD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9061498-1A80-40DC-AAD9-ACC687CD2A25}" type="datetime1">
              <a:rPr lang="ru-RU"/>
              <a:t>23.05.2024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МОСКОВСКИЙ МЕЖДУНАРОДНЫЙ УНИВЕРСИТЕТ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E10B06A-9D7E-4C78-8916-0334A633B7FD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BD16108-6A74-4002-A9D2-B631BE5FFE0C}" type="datetime1">
              <a:rPr lang="ru-RU"/>
              <a:t>23.05.2024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МОСКОВСКИЙ МЕЖДУНАРОДНЫЙ УНИВЕРСИТЕТ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E10B06A-9D7E-4C78-8916-0334A633B7FD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E107D78-4D6F-423B-B8F0-B4E97C81DB06}" type="datetime1">
              <a:rPr lang="ru-RU"/>
              <a:t>23.05.2024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МОСКОВСКИЙ МЕЖДУНАРОДНЫЙ УНИВЕРСИТЕТ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E10B06A-9D7E-4C78-8916-0334A633B7FD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CCC62A92-740D-4127-89B0-F3BB9C3244C0}" type="datetime1">
              <a:rPr lang="ru-RU"/>
              <a:t>23.05.2024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МОСКОВСКИЙ МЕЖДУНАРОДНЫЙ УНИВЕРСИТЕТ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E10B06A-9D7E-4C78-8916-0334A633B7FD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C966D61-40B3-42B2-9A1F-72F506BCAD37}" type="datetime1">
              <a:rPr lang="ru-RU"/>
              <a:t>23.05.2024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МОСКОВСКИЙ МЕЖДУНАРОДНЫЙ УНИВЕРСИТЕТ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E10B06A-9D7E-4C78-8916-0334A633B7FD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6D5BEE82-4131-4069-B9DD-C1743768D1DD}" type="datetime1">
              <a:rPr lang="ru-RU"/>
              <a:t>23.05.2024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МОСКОВСКИЙ МЕЖДУНАРОДНЫЙ УНИВЕРСИТЕТ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E10B06A-9D7E-4C78-8916-0334A633B7FD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D5B24BBA-AFCC-44EB-A6BF-270D71DB516D}" type="datetime1">
              <a:rPr lang="ru-RU"/>
              <a:t>23.05.2024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МОСКОВСКИЙ МЕЖДУНАРОДНЫЙ УНИВЕРСИТЕТ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E10B06A-9D7E-4C78-8916-0334A633B7FD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ABF9C38-E539-4810-BA52-5242A8082CB0}" type="datetime1">
              <a:rPr lang="ru-RU"/>
              <a:t>23.05.2024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ru-RU"/>
              <a:t>МОСКОВСКИЙ МЕЖДУНАРОДНЫЙ УНИВЕРСИТЕТ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E10B06A-9D7E-4C78-8916-0334A633B7FD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5015880" y="433176"/>
            <a:ext cx="6867940" cy="279070"/>
          </a:xfrm>
          <a:prstGeom prst="rect">
            <a:avLst/>
          </a:prstGeom>
          <a:solidFill>
            <a:schemeClr val="bg1"/>
          </a:solidFill>
        </p:spPr>
        <p:txBody>
          <a:bodyPr>
            <a:noAutofit/>
          </a:bodyPr>
          <a:lstStyle/>
          <a:p>
            <a:pPr algn="l">
              <a:defRPr/>
            </a:pPr>
            <a:r>
              <a:rPr lang="ru-RU" sz="20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МОСКОВСКИЙ МЕЖДУНАРОДНЫЙ УНИВЕРСИТЕТ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062841" y="1924999"/>
            <a:ext cx="10066317" cy="2368097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defRPr/>
            </a:pPr>
            <a:r>
              <a:rPr lang="ru-RU" sz="3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УЧЕБНАЯ </a:t>
            </a:r>
            <a:endParaRPr lang="ru-RU" sz="3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3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(ТИП:</a:t>
            </a:r>
            <a:r>
              <a:rPr lang="ru-RU" sz="3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ОЗНАКОМИТЕЛЬНАЯ </a:t>
            </a:r>
            <a:r>
              <a:rPr lang="ru-RU" sz="3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) </a:t>
            </a:r>
            <a:endParaRPr lang="ru-RU" sz="3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3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ПРАКТИКА</a:t>
            </a:r>
          </a:p>
          <a:p>
            <a:pPr>
              <a:defRPr/>
            </a:pPr>
            <a:r>
              <a:rPr lang="ru-RU" sz="3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2023-24  УЧ.ГОД</a:t>
            </a:r>
          </a:p>
          <a:p>
            <a:pPr>
              <a:defRPr/>
            </a:pPr>
            <a:endParaRPr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одзаголовок 2"/>
          <p:cNvSpPr txBox="1"/>
          <p:nvPr/>
        </p:nvSpPr>
        <p:spPr bwMode="auto">
          <a:xfrm>
            <a:off x="9066811" y="5498277"/>
            <a:ext cx="2179122" cy="3642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00000"/>
              </a:lnSpc>
              <a:defRPr/>
            </a:pPr>
            <a:endParaRPr lang="ru-RU" sz="1800">
              <a:latin typeface="Arial"/>
              <a:cs typeface="Arial"/>
            </a:endParaRPr>
          </a:p>
        </p:txBody>
      </p:sp>
      <p:sp>
        <p:nvSpPr>
          <p:cNvPr id="12" name="Подзаголовок 2"/>
          <p:cNvSpPr txBox="1"/>
          <p:nvPr/>
        </p:nvSpPr>
        <p:spPr bwMode="auto">
          <a:xfrm>
            <a:off x="9408368" y="3577711"/>
            <a:ext cx="3137067" cy="2678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6600056" y="5373216"/>
            <a:ext cx="5148475" cy="90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КОЖИНА ВЕРОНИКА ОЛЕГОВНА </a:t>
            </a:r>
            <a:r>
              <a:rPr lang="ru-RU" sz="2200" b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к.э.н</a:t>
            </a:r>
            <a:r>
              <a:rPr lang="ru-RU" sz="2200" b="1" dirty="0">
                <a:solidFill>
                  <a:schemeClr val="tx1"/>
                </a:solidFill>
                <a:cs typeface="Times New Roman" panose="02020603050405020304" pitchFamily="18" charset="0"/>
              </a:rPr>
              <a:t>, </a:t>
            </a:r>
            <a:r>
              <a:rPr lang="ru-RU" sz="22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доцент </a:t>
            </a:r>
          </a:p>
          <a:p>
            <a:pPr algn="ctr">
              <a:defRPr/>
            </a:pPr>
            <a:r>
              <a:rPr lang="ru-RU" sz="2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ЗАВ. КАФЕДРОЙ МЕНЕДЖМЕНТА</a:t>
            </a:r>
            <a:endParaRPr lang="en-US" sz="2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9961" y="5067140"/>
            <a:ext cx="3095625" cy="1290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/>
          <p:nvPr/>
        </p:nvSpPr>
        <p:spPr bwMode="auto">
          <a:xfrm>
            <a:off x="6892636" y="365124"/>
            <a:ext cx="1337953" cy="2583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ru-RU" sz="1100">
              <a:latin typeface="Arial"/>
              <a:cs typeface="Arial"/>
            </a:endParaRPr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1"/>
          </p:nvPr>
        </p:nvSpPr>
        <p:spPr bwMode="auto">
          <a:xfrm>
            <a:off x="827313" y="71207"/>
            <a:ext cx="4114800" cy="293917"/>
          </a:xfrm>
        </p:spPr>
        <p:txBody>
          <a:bodyPr/>
          <a:lstStyle/>
          <a:p>
            <a:pPr algn="l">
              <a:defRPr/>
            </a:pPr>
            <a:r>
              <a:rPr lang="ru-RU">
                <a:solidFill>
                  <a:schemeClr val="tx1"/>
                </a:solidFill>
                <a:latin typeface="Arial"/>
                <a:cs typeface="Arial"/>
              </a:rPr>
              <a:t>МОСКОВСКИЙ  МЕЖДУНАРОДНЫЙ УНИВЕРСИТЕТ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Нижний колонтитул 13"/>
          <p:cNvSpPr txBox="1"/>
          <p:nvPr/>
        </p:nvSpPr>
        <p:spPr bwMode="auto">
          <a:xfrm>
            <a:off x="735281" y="6110278"/>
            <a:ext cx="4114800" cy="3023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>
                <a:solidFill>
                  <a:schemeClr val="tx1"/>
                </a:solidFill>
                <a:latin typeface="Arial"/>
                <a:cs typeface="Arial"/>
              </a:rPr>
              <a:t>mi.university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Rectangle 2"/>
          <p:cNvSpPr>
            <a:spLocks noGrp="1" noChangeArrowheads="1"/>
          </p:cNvSpPr>
          <p:nvPr>
            <p:ph idx="1"/>
          </p:nvPr>
        </p:nvSpPr>
        <p:spPr>
          <a:xfrm>
            <a:off x="1199456" y="764704"/>
            <a:ext cx="10009112" cy="3990132"/>
          </a:xfrm>
          <a:ln/>
        </p:spPr>
        <p:txBody>
          <a:bodyPr>
            <a:normAutofit fontScale="32500" lnSpcReduction="20000"/>
          </a:bodyPr>
          <a:lstStyle/>
          <a:p>
            <a:pPr indent="-334963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 sz="2000" dirty="0">
              <a:cs typeface="Lucida Sans Unicode" panose="020B0602030504020204" pitchFamily="34" charset="0"/>
            </a:endParaRPr>
          </a:p>
          <a:p>
            <a:pPr indent="-334963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 sz="2600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  <a:p>
            <a:pPr indent="-334963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 sz="2600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  <a:p>
            <a:pPr marL="0" indent="0" algn="ctr">
              <a:buNone/>
            </a:pPr>
            <a:r>
              <a:rPr lang="ru-RU" sz="4900" b="1" dirty="0">
                <a:latin typeface="Times New Roman" pitchFamily="18" charset="0"/>
                <a:cs typeface="Times New Roman" pitchFamily="18" charset="0"/>
              </a:rPr>
              <a:t>Содержание </a:t>
            </a:r>
            <a:endParaRPr lang="ru-RU" sz="4900" dirty="0">
              <a:latin typeface="Times New Roman" pitchFamily="18" charset="0"/>
              <a:cs typeface="Times New Roman" pitchFamily="18" charset="0"/>
            </a:endParaRPr>
          </a:p>
          <a:p>
            <a:endParaRPr lang="ru-RU" sz="49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Введение</a:t>
            </a: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…………………………………………………………………………………………………….….…...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Общая характеристика ООО…………………….………………………………………………………………4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Организационная структура управления ООО…  (с указанием функций и полномочий структурных подразделений)……………………………………………………………………………………………………..7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Определение 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основных направлений деятельности организации и оценка ассортиментной </a:t>
            </a: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политики…11   </a:t>
            </a:r>
            <a:endParaRPr lang="ru-RU" sz="4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нализ </a:t>
            </a: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деятельности структурного подразделения, в котором проходила практика</a:t>
            </a: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…………..…………14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5. Анализ </a:t>
            </a: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процесса документооборота в </a:t>
            </a: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организации …………………………………………………………18</a:t>
            </a:r>
            <a:endParaRPr lang="ru-RU" sz="4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 ……………………………………………………………………………………………………..….</a:t>
            </a: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ru-RU" sz="4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Библиографический список       </a:t>
            </a: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…………………………………………………………………………………..</a:t>
            </a: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endParaRPr lang="ru-RU" sz="4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………………. ………………………………………………………………………………………</a:t>
            </a: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endParaRPr lang="ru-RU" sz="4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314325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 sz="2900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35762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/>
          <p:nvPr/>
        </p:nvSpPr>
        <p:spPr bwMode="auto">
          <a:xfrm>
            <a:off x="6892636" y="365124"/>
            <a:ext cx="1337953" cy="2583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ru-RU" sz="1100">
              <a:latin typeface="Arial"/>
              <a:cs typeface="Arial"/>
            </a:endParaRPr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1"/>
          </p:nvPr>
        </p:nvSpPr>
        <p:spPr bwMode="auto">
          <a:xfrm>
            <a:off x="827313" y="71207"/>
            <a:ext cx="4114800" cy="293917"/>
          </a:xfrm>
        </p:spPr>
        <p:txBody>
          <a:bodyPr/>
          <a:lstStyle/>
          <a:p>
            <a:pPr algn="l">
              <a:defRPr/>
            </a:pPr>
            <a:r>
              <a:rPr lang="ru-RU">
                <a:solidFill>
                  <a:schemeClr val="tx1"/>
                </a:solidFill>
                <a:latin typeface="Arial"/>
                <a:cs typeface="Arial"/>
              </a:rPr>
              <a:t>МОСКОВСКИЙ  МЕЖДУНАРОДНЫЙ УНИВЕРСИТЕТ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Нижний колонтитул 13"/>
          <p:cNvSpPr txBox="1"/>
          <p:nvPr/>
        </p:nvSpPr>
        <p:spPr bwMode="auto">
          <a:xfrm>
            <a:off x="735281" y="6110278"/>
            <a:ext cx="4114800" cy="3023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>
                <a:solidFill>
                  <a:schemeClr val="tx1"/>
                </a:solidFill>
                <a:latin typeface="Arial"/>
                <a:cs typeface="Arial"/>
              </a:rPr>
              <a:t>mi.university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15480" y="836712"/>
            <a:ext cx="7776864" cy="41395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Введение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50000"/>
              </a:lnSpc>
              <a:spcAft>
                <a:spcPts val="0"/>
              </a:spcAft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Цель учебной (ознакомительной) практики: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- закрепление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 углубление теоретических знаний, полученных обучающимися в процессе аудиторных занятий;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- расширение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профессионального кругозора обучающимися;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- изучение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опыта работы в сфере деятельности, соответствующей направлению подготовки бакалавриата 38.03.02 «Менеджмент».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- … 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(индивидуальное задание)</a:t>
            </a: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Задачами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учебной практики являются: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-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изучение структуры управления организацией, функций и методов управления, документооборота в организации;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- 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изучение должностных инструкций менеджеров организации;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-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изучение методов контроля за принятыми решениями;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-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изучение опыта принятия эффективных управленческих решений.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Объект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практики – организационно-управленческая деятельность  ООО………………..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Предметом  практики являются ….. ООО………….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 bwMode="auto">
          <a:xfrm>
            <a:off x="9264352" y="764704"/>
            <a:ext cx="2736304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b="1" i="1" u="sng" dirty="0" smtClean="0">
                <a:solidFill>
                  <a:srgbClr val="FF0000"/>
                </a:solidFill>
                <a:latin typeface="Arial Black" pitchFamily="34" charset="0"/>
              </a:rPr>
              <a:t>НЕ УБИРАТЬ!!!</a:t>
            </a:r>
          </a:p>
          <a:p>
            <a:r>
              <a:rPr lang="ru-RU" sz="1200" b="1" i="1" u="sng" dirty="0" smtClean="0">
                <a:solidFill>
                  <a:srgbClr val="FF0000"/>
                </a:solidFill>
                <a:latin typeface="Arial Black" pitchFamily="34" charset="0"/>
              </a:rPr>
              <a:t>ТОЛЬКО  ДОПОЛНИТЬ И АДАПТИРОВАТЬ ПОД СВОЮ ТЕМУ</a:t>
            </a:r>
            <a:endParaRPr lang="ru-RU" sz="1200" b="1" i="1" u="sng" dirty="0">
              <a:solidFill>
                <a:srgbClr val="FF0000"/>
              </a:solidFill>
              <a:latin typeface="Arial Black" pitchFamily="34" charset="0"/>
            </a:endParaRPr>
          </a:p>
        </p:txBody>
      </p:sp>
      <p:cxnSp>
        <p:nvCxnSpPr>
          <p:cNvPr id="3" name="Прямая со стрелкой 2"/>
          <p:cNvCxnSpPr>
            <a:stCxn id="7" idx="2"/>
            <a:endCxn id="8" idx="3"/>
          </p:cNvCxnSpPr>
          <p:nvPr/>
        </p:nvCxnSpPr>
        <p:spPr>
          <a:xfrm flipH="1">
            <a:off x="9192344" y="1595701"/>
            <a:ext cx="1440160" cy="131080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27719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/>
          <p:nvPr/>
        </p:nvSpPr>
        <p:spPr bwMode="auto">
          <a:xfrm>
            <a:off x="6892636" y="365124"/>
            <a:ext cx="1337953" cy="2583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ru-RU" sz="1100">
              <a:latin typeface="Arial"/>
              <a:cs typeface="Arial"/>
            </a:endParaRPr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1"/>
          </p:nvPr>
        </p:nvSpPr>
        <p:spPr bwMode="auto">
          <a:xfrm>
            <a:off x="827313" y="71207"/>
            <a:ext cx="4114800" cy="293917"/>
          </a:xfrm>
        </p:spPr>
        <p:txBody>
          <a:bodyPr/>
          <a:lstStyle/>
          <a:p>
            <a:pPr algn="l">
              <a:defRPr/>
            </a:pPr>
            <a:r>
              <a:rPr lang="ru-RU">
                <a:solidFill>
                  <a:schemeClr val="tx1"/>
                </a:solidFill>
                <a:latin typeface="Arial"/>
                <a:cs typeface="Arial"/>
              </a:rPr>
              <a:t>МОСКОВСКИЙ  МЕЖДУНАРОДНЫЙ УНИВЕРСИТЕТ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Нижний колонтитул 13"/>
          <p:cNvSpPr txBox="1"/>
          <p:nvPr/>
        </p:nvSpPr>
        <p:spPr bwMode="auto">
          <a:xfrm>
            <a:off x="735281" y="6110278"/>
            <a:ext cx="4114800" cy="3023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>
                <a:solidFill>
                  <a:schemeClr val="tx1"/>
                </a:solidFill>
                <a:latin typeface="Arial"/>
                <a:cs typeface="Arial"/>
              </a:rPr>
              <a:t>mi.university</a:t>
            </a:r>
            <a:endParaRPr lang="ru-RU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719072" y="1196752"/>
                <a:ext cx="6096000" cy="193296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Например:</a:t>
                </a:r>
              </a:p>
              <a:p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               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/>
                          </a:rPr>
                        </m:ctrlPr>
                      </m:sSubPr>
                      <m:e>
                        <m:r>
                          <a:rPr lang="ru-RU" i="1">
                            <a:latin typeface="Cambria Math"/>
                          </a:rPr>
                          <m:t> </m:t>
                        </m:r>
                        <m:r>
                          <a:rPr lang="en-US" i="1">
                            <a:latin typeface="Cambria Math"/>
                          </a:rPr>
                          <m:t>𝑄</m:t>
                        </m:r>
                      </m:e>
                      <m:sub>
                        <m:r>
                          <a:rPr lang="ru-RU" i="1">
                            <a:latin typeface="Cambria Math"/>
                          </a:rPr>
                          <m:t>𝑖</m:t>
                        </m:r>
                      </m:sub>
                    </m:sSub>
                    <m:r>
                      <a:rPr lang="ru-RU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ru-RU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ru-RU" i="1">
                                <a:latin typeface="Cambria Math"/>
                              </a:rPr>
                              <m:t>𝑃</m:t>
                            </m:r>
                          </m:e>
                          <m:sub>
                            <m:r>
                              <a:rPr lang="ru-RU" i="1">
                                <a:latin typeface="Cambria Math"/>
                              </a:rPr>
                              <m:t>𝑖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ru-RU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ru-RU" i="1">
                                <a:latin typeface="Cambria Math"/>
                              </a:rPr>
                              <m:t>𝑃</m:t>
                            </m:r>
                          </m:e>
                          <m:sub>
                            <m:r>
                              <a:rPr lang="ru-RU" i="1">
                                <a:latin typeface="Cambria Math"/>
                              </a:rPr>
                              <m:t>𝑖</m:t>
                            </m:r>
                            <m:r>
                              <a:rPr lang="ru-RU" i="1">
                                <a:latin typeface="Cambria Math"/>
                              </a:rPr>
                              <m:t>0</m:t>
                            </m:r>
                          </m:sub>
                        </m:sSub>
                      </m:den>
                    </m:f>
                  </m:oMath>
                </a14:m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     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                                      </a:t>
                </a: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(1),</a:t>
                </a:r>
              </a:p>
              <a:p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где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𝑄</m:t>
                        </m:r>
                      </m:e>
                      <m:sub>
                        <m:r>
                          <a:rPr lang="ru-RU" i="1">
                            <a:latin typeface="Cambria Math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 - показатель конкурентоспособности по </a:t>
                </a:r>
                <a:r>
                  <a:rPr lang="en-US" dirty="0" err="1"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-му параметру;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ru-RU" i="1">
                            <a:latin typeface="Cambria Math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 - величина i–</a:t>
                </a:r>
                <a:r>
                  <a:rPr lang="ru-RU" dirty="0" err="1">
                    <a:latin typeface="Times New Roman" pitchFamily="18" charset="0"/>
                    <a:cs typeface="Times New Roman" pitchFamily="18" charset="0"/>
                  </a:rPr>
                  <a:t>го</a:t>
                </a: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 параметра товара;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/>
                          </a:rPr>
                        </m:ctrlPr>
                      </m:sSubPr>
                      <m:e>
                        <m:r>
                          <a:rPr lang="ru-RU" i="1"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ru-RU" i="1">
                            <a:latin typeface="Cambria Math"/>
                          </a:rPr>
                          <m:t>𝑖</m:t>
                        </m:r>
                        <m:r>
                          <a:rPr lang="ru-RU" i="1">
                            <a:latin typeface="Cambria Math"/>
                          </a:rPr>
                          <m:t>0</m:t>
                        </m:r>
                      </m:sub>
                    </m:sSub>
                  </m:oMath>
                </a14:m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 – величина i-</a:t>
                </a:r>
                <a:r>
                  <a:rPr lang="ru-RU" dirty="0" err="1">
                    <a:latin typeface="Times New Roman" pitchFamily="18" charset="0"/>
                    <a:cs typeface="Times New Roman" pitchFamily="18" charset="0"/>
                  </a:rPr>
                  <a:t>го</a:t>
                </a: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 параметра для товара-эталона.</a:t>
                </a: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9072" y="1196752"/>
                <a:ext cx="6096000" cy="1932965"/>
              </a:xfrm>
              <a:prstGeom prst="rect">
                <a:avLst/>
              </a:prstGeom>
              <a:blipFill rotWithShape="1">
                <a:blip r:embed="rId2"/>
                <a:stretch>
                  <a:fillRect l="-900" t="-1577" b="-410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9" name="Рисунок 1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2104" y="2226208"/>
            <a:ext cx="3816424" cy="2816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384032" y="5248603"/>
            <a:ext cx="425698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rtl="0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Рис. 1. Трехуровневая концепция продукта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06032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/>
          <p:nvPr/>
        </p:nvSpPr>
        <p:spPr bwMode="auto">
          <a:xfrm>
            <a:off x="6892636" y="365124"/>
            <a:ext cx="1337953" cy="2583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ru-RU" sz="1100">
              <a:latin typeface="Arial"/>
              <a:cs typeface="Arial"/>
            </a:endParaRPr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1"/>
          </p:nvPr>
        </p:nvSpPr>
        <p:spPr bwMode="auto">
          <a:xfrm>
            <a:off x="827313" y="71207"/>
            <a:ext cx="4114800" cy="293917"/>
          </a:xfrm>
        </p:spPr>
        <p:txBody>
          <a:bodyPr/>
          <a:lstStyle/>
          <a:p>
            <a:pPr algn="l">
              <a:defRPr/>
            </a:pPr>
            <a:r>
              <a:rPr lang="ru-RU">
                <a:solidFill>
                  <a:schemeClr val="tx1"/>
                </a:solidFill>
                <a:latin typeface="Arial"/>
                <a:cs typeface="Arial"/>
              </a:rPr>
              <a:t>МОСКОВСКИЙ  МЕЖДУНАРОДНЫЙ УНИВЕРСИТЕТ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Нижний колонтитул 13"/>
          <p:cNvSpPr txBox="1"/>
          <p:nvPr/>
        </p:nvSpPr>
        <p:spPr bwMode="auto">
          <a:xfrm>
            <a:off x="735281" y="6110278"/>
            <a:ext cx="4114800" cy="3023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>
                <a:solidFill>
                  <a:schemeClr val="tx1"/>
                </a:solidFill>
                <a:latin typeface="Arial"/>
                <a:cs typeface="Arial"/>
              </a:rPr>
              <a:t>mi.university</a:t>
            </a:r>
            <a:endParaRPr lang="ru-RU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0165" y="1196752"/>
            <a:ext cx="6162675" cy="3629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21330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/>
          <p:nvPr/>
        </p:nvSpPr>
        <p:spPr bwMode="auto">
          <a:xfrm>
            <a:off x="6892636" y="365124"/>
            <a:ext cx="1337953" cy="2583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ru-RU" sz="1100">
              <a:latin typeface="Arial"/>
              <a:cs typeface="Arial"/>
            </a:endParaRPr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1"/>
          </p:nvPr>
        </p:nvSpPr>
        <p:spPr bwMode="auto">
          <a:xfrm>
            <a:off x="827313" y="71207"/>
            <a:ext cx="4114800" cy="293917"/>
          </a:xfrm>
        </p:spPr>
        <p:txBody>
          <a:bodyPr/>
          <a:lstStyle/>
          <a:p>
            <a:pPr algn="l">
              <a:defRPr/>
            </a:pPr>
            <a:r>
              <a:rPr lang="ru-RU">
                <a:solidFill>
                  <a:schemeClr val="tx1"/>
                </a:solidFill>
                <a:latin typeface="Arial"/>
                <a:cs typeface="Arial"/>
              </a:rPr>
              <a:t>МОСКОВСКИЙ  МЕЖДУНАРОДНЫЙ УНИВЕРСИТЕТ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Нижний колонтитул 13"/>
          <p:cNvSpPr txBox="1"/>
          <p:nvPr/>
        </p:nvSpPr>
        <p:spPr bwMode="auto">
          <a:xfrm>
            <a:off x="735281" y="6110278"/>
            <a:ext cx="4114800" cy="3023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>
                <a:solidFill>
                  <a:schemeClr val="tx1"/>
                </a:solidFill>
                <a:latin typeface="Arial"/>
                <a:cs typeface="Arial"/>
              </a:rPr>
              <a:t>mi.university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Rectangle 2"/>
          <p:cNvSpPr>
            <a:spLocks noGrp="1" noChangeArrowheads="1"/>
          </p:cNvSpPr>
          <p:nvPr>
            <p:ph idx="1"/>
          </p:nvPr>
        </p:nvSpPr>
        <p:spPr>
          <a:xfrm>
            <a:off x="983432" y="836712"/>
            <a:ext cx="9592990" cy="4680520"/>
          </a:xfrm>
          <a:ln/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ClrTx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r>
              <a:rPr lang="ru-RU" sz="1800" b="1" dirty="0">
                <a:solidFill>
                  <a:srgbClr val="C00000"/>
                </a:solidFill>
              </a:rPr>
              <a:t>Заключение</a:t>
            </a:r>
            <a:r>
              <a:rPr lang="ru-RU" sz="1800" b="1" dirty="0"/>
              <a:t> должно содержать: </a:t>
            </a:r>
            <a:endParaRPr lang="ru-RU" sz="1800" b="1" dirty="0" smtClean="0"/>
          </a:p>
          <a:p>
            <a:pPr algn="just">
              <a:lnSpc>
                <a:spcPct val="100000"/>
              </a:lnSpc>
              <a:spcBef>
                <a:spcPts val="0"/>
              </a:spcBef>
              <a:buClrTx/>
              <a:buFontTx/>
              <a:buChar char="-"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r>
              <a:rPr lang="ru-RU" altLang="ru-RU" sz="1800" dirty="0" smtClean="0"/>
              <a:t>краткие </a:t>
            </a:r>
            <a:r>
              <a:rPr lang="ru-RU" altLang="ru-RU" sz="1800" dirty="0"/>
              <a:t>выводы по результатам выполнения работы</a:t>
            </a:r>
            <a:r>
              <a:rPr lang="ru-RU" altLang="ru-RU" sz="1800" dirty="0" smtClean="0"/>
              <a:t>;</a:t>
            </a:r>
            <a:endParaRPr lang="ru-RU" altLang="ru-RU" sz="1800" dirty="0"/>
          </a:p>
          <a:p>
            <a:pPr algn="just">
              <a:lnSpc>
                <a:spcPct val="100000"/>
              </a:lnSpc>
              <a:spcBef>
                <a:spcPts val="0"/>
              </a:spcBef>
              <a:buClrTx/>
              <a:buFontTx/>
              <a:buChar char="-"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r>
              <a:rPr lang="ru-RU" altLang="ru-RU" sz="1800" dirty="0"/>
              <a:t>оценку полноты решений поставленных целей</a:t>
            </a:r>
            <a:r>
              <a:rPr lang="ru-RU" altLang="ru-RU" sz="1800" dirty="0" smtClean="0"/>
              <a:t>;</a:t>
            </a:r>
            <a:endParaRPr lang="ru-RU" altLang="ru-RU" sz="1800" dirty="0"/>
          </a:p>
          <a:p>
            <a:pPr algn="just">
              <a:lnSpc>
                <a:spcPct val="100000"/>
              </a:lnSpc>
              <a:spcBef>
                <a:spcPts val="0"/>
              </a:spcBef>
              <a:buClrTx/>
              <a:buFontTx/>
              <a:buChar char="-"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r>
              <a:rPr lang="ru-RU" altLang="ru-RU" sz="1800" dirty="0"/>
              <a:t>описание рекомендаций и исходных данных по конкретному использованию результатов работы.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Clr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r>
              <a:rPr lang="ru-RU" altLang="ru-RU" sz="1800" dirty="0" smtClean="0"/>
              <a:t>- подводятся итоги практики (таким образом, практика позволила ознакомиться с деятельностью подразделения и закрепить знания, полученные в процессе теоретического обучения).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ClrTx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r>
              <a:rPr lang="ru-RU" altLang="ru-RU" sz="1800" dirty="0" smtClean="0"/>
              <a:t>  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ClrTx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r>
              <a:rPr lang="ru-RU" altLang="ru-RU" sz="2000" b="1" dirty="0" smtClean="0"/>
              <a:t>В заключении указать о выполнении задач, указанных в введении, а также чего вы достигли и что осуществили, что узнали нового, чему научились.</a:t>
            </a:r>
            <a:endParaRPr lang="ru-RU" altLang="ru-RU" sz="1800" dirty="0"/>
          </a:p>
          <a:p>
            <a:pPr marL="334963" indent="-330200">
              <a:buClrTx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endParaRPr lang="ru-RU" altLang="ru-RU" sz="1800" dirty="0"/>
          </a:p>
        </p:txBody>
      </p:sp>
    </p:spTree>
    <p:extLst>
      <p:ext uri="{BB962C8B-B14F-4D97-AF65-F5344CB8AC3E}">
        <p14:creationId xmlns:p14="http://schemas.microsoft.com/office/powerpoint/2010/main" val="41763849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/>
          <p:nvPr/>
        </p:nvSpPr>
        <p:spPr bwMode="auto">
          <a:xfrm>
            <a:off x="6892636" y="365124"/>
            <a:ext cx="1337953" cy="2583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ru-RU" sz="1100">
              <a:latin typeface="Arial"/>
              <a:cs typeface="Arial"/>
            </a:endParaRPr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1"/>
          </p:nvPr>
        </p:nvSpPr>
        <p:spPr bwMode="auto">
          <a:xfrm>
            <a:off x="827313" y="71207"/>
            <a:ext cx="4114800" cy="293917"/>
          </a:xfrm>
        </p:spPr>
        <p:txBody>
          <a:bodyPr/>
          <a:lstStyle/>
          <a:p>
            <a:pPr algn="l">
              <a:defRPr/>
            </a:pPr>
            <a:r>
              <a:rPr lang="ru-RU">
                <a:solidFill>
                  <a:schemeClr val="tx1"/>
                </a:solidFill>
                <a:latin typeface="Arial"/>
                <a:cs typeface="Arial"/>
              </a:rPr>
              <a:t>МОСКОВСКИЙ  МЕЖДУНАРОДНЫЙ УНИВЕРСИТЕТ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Нижний колонтитул 13"/>
          <p:cNvSpPr txBox="1"/>
          <p:nvPr/>
        </p:nvSpPr>
        <p:spPr bwMode="auto">
          <a:xfrm>
            <a:off x="735281" y="6110278"/>
            <a:ext cx="4114800" cy="3023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>
                <a:solidFill>
                  <a:schemeClr val="tx1"/>
                </a:solidFill>
                <a:latin typeface="Arial"/>
                <a:cs typeface="Arial"/>
              </a:rPr>
              <a:t>mi.university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Rectangle 2"/>
          <p:cNvSpPr>
            <a:spLocks noGrp="1" noChangeArrowheads="1"/>
          </p:cNvSpPr>
          <p:nvPr>
            <p:ph idx="1"/>
          </p:nvPr>
        </p:nvSpPr>
        <p:spPr>
          <a:xfrm>
            <a:off x="1343472" y="692696"/>
            <a:ext cx="8177337" cy="4032349"/>
          </a:xfrm>
          <a:ln/>
        </p:spPr>
        <p:txBody>
          <a:bodyPr lIns="0" tIns="23040" rIns="0" bIns="0">
            <a:normAutofit fontScale="25000" lnSpcReduction="20000"/>
          </a:bodyPr>
          <a:lstStyle/>
          <a:p>
            <a:pPr indent="-328613">
              <a:lnSpc>
                <a:spcPct val="93000"/>
              </a:lnSpc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 sz="2600" dirty="0">
              <a:cs typeface="Segoe UI" panose="020B0502040204020203" pitchFamily="34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ClrTx/>
              <a:buSz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6400" dirty="0" smtClean="0">
                <a:latin typeface="Arial Black" panose="020B0A04020102020204" pitchFamily="34" charset="0"/>
                <a:cs typeface="Segoe UI" panose="020B0502040204020203" pitchFamily="34" charset="0"/>
              </a:rPr>
              <a:t>Структура списка: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ClrTx/>
              <a:buSz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6400" dirty="0">
                <a:latin typeface="Arial Black" panose="020B0A04020102020204" pitchFamily="34" charset="0"/>
                <a:cs typeface="Segoe UI" panose="020B0502040204020203" pitchFamily="34" charset="0"/>
              </a:rPr>
              <a:t>1) Источники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ClrTx/>
              <a:buSz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6400" dirty="0">
                <a:latin typeface="Arial Black" panose="020B0A04020102020204" pitchFamily="34" charset="0"/>
                <a:cs typeface="Segoe UI" panose="020B0502040204020203" pitchFamily="34" charset="0"/>
              </a:rPr>
              <a:t>(законодательные материалы, делопроизводственные документы, </a:t>
            </a:r>
            <a:r>
              <a:rPr lang="ru-RU" altLang="ru-RU" sz="6400" dirty="0" smtClean="0">
                <a:latin typeface="Arial Black" panose="020B0A04020102020204" pitchFamily="34" charset="0"/>
                <a:cs typeface="Segoe UI" panose="020B0502040204020203" pitchFamily="34" charset="0"/>
              </a:rPr>
              <a:t>статистические источники, стандарты</a:t>
            </a:r>
            <a:r>
              <a:rPr lang="ru-RU" altLang="ru-RU" sz="6400" dirty="0">
                <a:latin typeface="Arial Black" panose="020B0A04020102020204" pitchFamily="34" charset="0"/>
                <a:cs typeface="Segoe UI" panose="020B0502040204020203" pitchFamily="34" charset="0"/>
              </a:rPr>
              <a:t>, правила, инструкции, архивные документы</a:t>
            </a:r>
            <a:r>
              <a:rPr lang="ru-RU" altLang="ru-RU" sz="6400" dirty="0" smtClean="0">
                <a:latin typeface="Arial Black" panose="020B0A04020102020204" pitchFamily="34" charset="0"/>
                <a:cs typeface="Segoe UI" panose="020B0502040204020203" pitchFamily="34" charset="0"/>
              </a:rPr>
              <a:t>);</a:t>
            </a:r>
            <a:endParaRPr lang="ru-RU" altLang="ru-RU" sz="6400" dirty="0">
              <a:latin typeface="Arial Black" panose="020B0A04020102020204" pitchFamily="34" charset="0"/>
              <a:cs typeface="Segoe UI" panose="020B0502040204020203" pitchFamily="34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ClrTx/>
              <a:buSz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6400" dirty="0" smtClean="0">
                <a:latin typeface="Arial Black" panose="020B0A04020102020204" pitchFamily="34" charset="0"/>
                <a:cs typeface="Segoe UI" panose="020B0502040204020203" pitchFamily="34" charset="0"/>
              </a:rPr>
              <a:t>2</a:t>
            </a:r>
            <a:r>
              <a:rPr lang="ru-RU" altLang="ru-RU" sz="6400" dirty="0">
                <a:latin typeface="Arial Black" panose="020B0A04020102020204" pitchFamily="34" charset="0"/>
                <a:cs typeface="Segoe UI" panose="020B0502040204020203" pitchFamily="34" charset="0"/>
              </a:rPr>
              <a:t>) Литература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ClrTx/>
              <a:buSz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6400" dirty="0">
                <a:latin typeface="Arial Black" panose="020B0A04020102020204" pitchFamily="34" charset="0"/>
                <a:cs typeface="Segoe UI" panose="020B0502040204020203" pitchFamily="34" charset="0"/>
              </a:rPr>
              <a:t>(монографии, сборники, многотомные издания, учебно-методическая </a:t>
            </a:r>
            <a:r>
              <a:rPr lang="ru-RU" altLang="ru-RU" sz="6400" dirty="0" smtClean="0">
                <a:latin typeface="Arial Black" panose="020B0A04020102020204" pitchFamily="34" charset="0"/>
                <a:cs typeface="Segoe UI" panose="020B0502040204020203" pitchFamily="34" charset="0"/>
              </a:rPr>
              <a:t>литература, статьи </a:t>
            </a:r>
            <a:r>
              <a:rPr lang="ru-RU" altLang="ru-RU" sz="6400" dirty="0">
                <a:latin typeface="Arial Black" panose="020B0A04020102020204" pitchFamily="34" charset="0"/>
                <a:cs typeface="Segoe UI" panose="020B0502040204020203" pitchFamily="34" charset="0"/>
              </a:rPr>
              <a:t>из сборников и периодических </a:t>
            </a:r>
            <a:r>
              <a:rPr lang="ru-RU" altLang="ru-RU" sz="6400" dirty="0" smtClean="0">
                <a:latin typeface="Arial Black" panose="020B0A04020102020204" pitchFamily="34" charset="0"/>
                <a:cs typeface="Segoe UI" panose="020B0502040204020203" pitchFamily="34" charset="0"/>
              </a:rPr>
              <a:t>изданий);</a:t>
            </a:r>
            <a:endParaRPr lang="ru-RU" altLang="ru-RU" sz="6400" dirty="0">
              <a:latin typeface="Arial Black" panose="020B0A04020102020204" pitchFamily="34" charset="0"/>
              <a:cs typeface="Segoe UI" panose="020B0502040204020203" pitchFamily="34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ClrTx/>
              <a:buSz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6400" dirty="0">
                <a:latin typeface="Arial Black" panose="020B0A04020102020204" pitchFamily="34" charset="0"/>
                <a:cs typeface="Segoe UI" panose="020B0502040204020203" pitchFamily="34" charset="0"/>
              </a:rPr>
              <a:t>3) Ресурсы </a:t>
            </a:r>
            <a:r>
              <a:rPr lang="ru-RU" altLang="ru-RU" sz="6400" dirty="0" smtClean="0">
                <a:latin typeface="Arial Black" panose="020B0A04020102020204" pitchFamily="34" charset="0"/>
                <a:cs typeface="Segoe UI" panose="020B0502040204020203" pitchFamily="34" charset="0"/>
              </a:rPr>
              <a:t>Интернет (</a:t>
            </a:r>
            <a:r>
              <a:rPr lang="ru-RU" altLang="ru-RU" sz="6400" dirty="0">
                <a:latin typeface="Arial Black" panose="020B0A04020102020204" pitchFamily="34" charset="0"/>
                <a:cs typeface="Segoe UI" panose="020B0502040204020203" pitchFamily="34" charset="0"/>
              </a:rPr>
              <a:t>сайты, порталы</a:t>
            </a:r>
            <a:r>
              <a:rPr lang="ru-RU" altLang="ru-RU" sz="6400" dirty="0" smtClean="0">
                <a:latin typeface="Arial Black" panose="020B0A04020102020204" pitchFamily="34" charset="0"/>
                <a:cs typeface="Segoe UI" panose="020B0502040204020203" pitchFamily="34" charset="0"/>
              </a:rPr>
              <a:t>).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ClrTx/>
              <a:buSz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6400" dirty="0" smtClean="0">
                <a:latin typeface="Arial Black" panose="020B0A04020102020204" pitchFamily="34" charset="0"/>
                <a:cs typeface="Segoe UI" panose="020B0502040204020203" pitchFamily="34" charset="0"/>
              </a:rPr>
              <a:t>Необходимо включить  несколько источников литературы из ЭЛЕКТРОННО БИБЛИОТЕЧНОЙ СИСТЕМЫ - </a:t>
            </a:r>
            <a:r>
              <a:rPr lang="ru-RU" sz="8000" b="1" dirty="0"/>
              <a:t>Электронно-библиотечная система </a:t>
            </a:r>
            <a:r>
              <a:rPr lang="en-GB" sz="8000" b="1" dirty="0"/>
              <a:t>IPR </a:t>
            </a:r>
            <a:r>
              <a:rPr lang="en-GB" sz="8000" b="1" dirty="0" smtClean="0"/>
              <a:t>BOOKS</a:t>
            </a:r>
            <a:r>
              <a:rPr lang="ru-RU" sz="8000" b="1" dirty="0" smtClean="0"/>
              <a:t> </a:t>
            </a:r>
            <a:r>
              <a:rPr lang="ru-RU" altLang="ru-RU" sz="6400" dirty="0" smtClean="0">
                <a:latin typeface="Arial Black" panose="020B0A04020102020204" pitchFamily="34" charset="0"/>
                <a:cs typeface="Segoe UI" panose="020B0502040204020203" pitchFamily="34" charset="0"/>
              </a:rPr>
              <a:t>(указать ссылку и дату обращения) и из Рабочей программы практики.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ClrTx/>
              <a:buSz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 sz="6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Когденко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В.Г. Управление стоимостью компании. Ценностно-ориентированный менеджмент: учебник для бакалавров и магистров, обучающихся по направлениям «Экономика», «Менеджмент» / В.Г.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Когденко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М.В. Мельник. - Москва: ЮНИТИ-ДАНА, 2017. - 447 c. - ISBN 978-5-238-02292-5. - Текст: электронный // Электронно-библиотечная система IPR BOOKS: [сайт]. - URL: https://www.iprbookshop.ru/81578.html.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ClrTx/>
              <a:buSz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 sz="6400" dirty="0">
              <a:latin typeface="Arial Black" panose="020B0A04020102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42219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/>
          <p:nvPr/>
        </p:nvSpPr>
        <p:spPr bwMode="auto">
          <a:xfrm>
            <a:off x="6892636" y="365124"/>
            <a:ext cx="1337953" cy="2583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ru-RU" sz="1100">
              <a:latin typeface="Arial"/>
              <a:cs typeface="Arial"/>
            </a:endParaRPr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1"/>
          </p:nvPr>
        </p:nvSpPr>
        <p:spPr bwMode="auto">
          <a:xfrm>
            <a:off x="827313" y="71207"/>
            <a:ext cx="4114800" cy="293917"/>
          </a:xfrm>
        </p:spPr>
        <p:txBody>
          <a:bodyPr/>
          <a:lstStyle/>
          <a:p>
            <a:pPr algn="l">
              <a:defRPr/>
            </a:pPr>
            <a:r>
              <a:rPr lang="ru-RU">
                <a:solidFill>
                  <a:schemeClr val="tx1"/>
                </a:solidFill>
                <a:latin typeface="Arial"/>
                <a:cs typeface="Arial"/>
              </a:rPr>
              <a:t>МОСКОВСКИЙ  МЕЖДУНАРОДНЫЙ УНИВЕРСИТЕТ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Нижний колонтитул 13"/>
          <p:cNvSpPr txBox="1"/>
          <p:nvPr/>
        </p:nvSpPr>
        <p:spPr bwMode="auto">
          <a:xfrm>
            <a:off x="735281" y="6110278"/>
            <a:ext cx="4114800" cy="3023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>
                <a:solidFill>
                  <a:schemeClr val="tx1"/>
                </a:solidFill>
                <a:latin typeface="Arial"/>
                <a:cs typeface="Arial"/>
              </a:rPr>
              <a:t>mi.university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71464" y="2636912"/>
            <a:ext cx="7632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</a:rPr>
              <a:t>v.kozhina@mmu.ru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51784" y="134076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11355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Нижний колонтитул 13"/>
          <p:cNvSpPr txBox="1"/>
          <p:nvPr/>
        </p:nvSpPr>
        <p:spPr bwMode="auto">
          <a:xfrm>
            <a:off x="838200" y="9985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ru-RU">
                <a:solidFill>
                  <a:schemeClr val="tx1"/>
                </a:solidFill>
                <a:latin typeface="Arial"/>
                <a:cs typeface="Arial"/>
              </a:rPr>
              <a:t>МОСКОВСКИЙ  МЕЖДУНАРОДНЫЙ УНИВЕРСИТЕТ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83432" y="889844"/>
            <a:ext cx="1022513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Предоставить </a:t>
            </a:r>
            <a:r>
              <a:rPr lang="ru-RU" b="1" dirty="0">
                <a:solidFill>
                  <a:srgbClr val="C00000"/>
                </a:solidFill>
              </a:rPr>
              <a:t>в отдел практики ММУ </a:t>
            </a:r>
            <a:r>
              <a:rPr lang="ru-RU" b="1" dirty="0"/>
              <a:t>(кабинет 302) не менее чем </a:t>
            </a:r>
            <a:r>
              <a:rPr lang="ru-RU" b="1" dirty="0">
                <a:solidFill>
                  <a:srgbClr val="C00000"/>
                </a:solidFill>
              </a:rPr>
              <a:t>за две недели </a:t>
            </a:r>
            <a:r>
              <a:rPr lang="ru-RU" b="1" dirty="0"/>
              <a:t>до начала практики (согласно календарному учебному графику) следующие документы:</a:t>
            </a:r>
          </a:p>
          <a:p>
            <a:r>
              <a:rPr lang="ru-RU" b="1" dirty="0"/>
              <a:t>-  </a:t>
            </a:r>
            <a:r>
              <a:rPr lang="ru-RU" b="1" dirty="0" smtClean="0"/>
              <a:t>заявление;</a:t>
            </a:r>
            <a:endParaRPr lang="ru-RU" b="1" dirty="0"/>
          </a:p>
          <a:p>
            <a:r>
              <a:rPr lang="ru-RU" b="1" dirty="0"/>
              <a:t>- договор с приложениями 1 и 2, в двух экземплярах, подписанный, заверенный печатью профильной </a:t>
            </a:r>
            <a:r>
              <a:rPr lang="ru-RU" b="1" dirty="0" smtClean="0"/>
              <a:t>организации.</a:t>
            </a:r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r>
              <a:rPr lang="ru-RU" b="1" dirty="0" smtClean="0"/>
              <a:t>     </a:t>
            </a:r>
            <a:r>
              <a:rPr lang="ru-RU" b="1" dirty="0" smtClean="0">
                <a:solidFill>
                  <a:srgbClr val="C00000"/>
                </a:solidFill>
              </a:rPr>
              <a:t>По </a:t>
            </a:r>
            <a:r>
              <a:rPr lang="ru-RU" b="1" dirty="0">
                <a:solidFill>
                  <a:srgbClr val="C00000"/>
                </a:solidFill>
              </a:rPr>
              <a:t>окончании практики </a:t>
            </a:r>
            <a:r>
              <a:rPr lang="ru-RU" b="1" dirty="0"/>
              <a:t>обучающийся должен предоставить следующие документы:</a:t>
            </a:r>
          </a:p>
          <a:p>
            <a:r>
              <a:rPr lang="ru-RU" b="1" dirty="0"/>
              <a:t>- отчет о прохождении практики;</a:t>
            </a:r>
          </a:p>
          <a:p>
            <a:r>
              <a:rPr lang="ru-RU" b="1" dirty="0"/>
              <a:t>- индивидуальное задание на </a:t>
            </a:r>
            <a:r>
              <a:rPr lang="ru-RU" b="1" dirty="0" smtClean="0"/>
              <a:t>практику;</a:t>
            </a:r>
            <a:endParaRPr lang="ru-RU" b="1" dirty="0"/>
          </a:p>
          <a:p>
            <a:r>
              <a:rPr lang="ru-RU" b="1" dirty="0"/>
              <a:t>- совместный рабочий график (план) проведения практики руководителя практики от организации (вуза) и руководителя практики от профильной </a:t>
            </a:r>
            <a:r>
              <a:rPr lang="ru-RU" b="1" dirty="0" smtClean="0"/>
              <a:t>организации;</a:t>
            </a:r>
            <a:endParaRPr lang="ru-RU" b="1" dirty="0"/>
          </a:p>
          <a:p>
            <a:r>
              <a:rPr lang="ru-RU" b="1" dirty="0"/>
              <a:t>- дневник прохождения </a:t>
            </a:r>
            <a:r>
              <a:rPr lang="ru-RU" b="1" dirty="0" smtClean="0"/>
              <a:t>практики;</a:t>
            </a:r>
            <a:endParaRPr lang="ru-RU" b="1" dirty="0"/>
          </a:p>
          <a:p>
            <a:r>
              <a:rPr lang="ru-RU" b="1" dirty="0"/>
              <a:t>- характеристику с места </a:t>
            </a:r>
            <a:r>
              <a:rPr lang="ru-RU" b="1" dirty="0" smtClean="0"/>
              <a:t>практики.</a:t>
            </a:r>
            <a:endParaRPr lang="ru-RU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/>
          <p:nvPr/>
        </p:nvSpPr>
        <p:spPr bwMode="auto">
          <a:xfrm>
            <a:off x="6892636" y="365124"/>
            <a:ext cx="1337953" cy="2583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ru-RU" sz="1100">
              <a:latin typeface="Arial"/>
              <a:cs typeface="Arial"/>
            </a:endParaRPr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1"/>
          </p:nvPr>
        </p:nvSpPr>
        <p:spPr bwMode="auto">
          <a:xfrm>
            <a:off x="827313" y="71207"/>
            <a:ext cx="4114800" cy="293917"/>
          </a:xfrm>
        </p:spPr>
        <p:txBody>
          <a:bodyPr/>
          <a:lstStyle/>
          <a:p>
            <a:pPr algn="l">
              <a:defRPr/>
            </a:pPr>
            <a:r>
              <a:rPr lang="ru-RU">
                <a:solidFill>
                  <a:schemeClr val="tx1"/>
                </a:solidFill>
                <a:latin typeface="Arial"/>
                <a:cs typeface="Arial"/>
              </a:rPr>
              <a:t>МОСКОВСКИЙ  МЕЖДУНАРОДНЫЙ УНИВЕРСИТЕТ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Нижний колонтитул 13"/>
          <p:cNvSpPr txBox="1"/>
          <p:nvPr/>
        </p:nvSpPr>
        <p:spPr bwMode="auto">
          <a:xfrm>
            <a:off x="735281" y="6110278"/>
            <a:ext cx="4114800" cy="3023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>
                <a:solidFill>
                  <a:schemeClr val="tx1"/>
                </a:solidFill>
                <a:latin typeface="Arial"/>
                <a:cs typeface="Arial"/>
              </a:rPr>
              <a:t>mi.university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9416" y="648178"/>
            <a:ext cx="5051383" cy="5509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ОТЧЕТ ПО ПРАКТИКЕ</a:t>
            </a:r>
          </a:p>
          <a:p>
            <a:endParaRPr lang="ru-RU" b="1" dirty="0">
              <a:solidFill>
                <a:srgbClr val="C00000"/>
              </a:solidFill>
            </a:endParaRPr>
          </a:p>
          <a:p>
            <a:endParaRPr lang="ru-RU" b="1" dirty="0" smtClean="0">
              <a:solidFill>
                <a:srgbClr val="C00000"/>
              </a:solidFill>
            </a:endParaRPr>
          </a:p>
          <a:p>
            <a:r>
              <a:rPr lang="ru-RU" sz="2000" b="1" dirty="0" smtClean="0"/>
              <a:t>Объем – не менее </a:t>
            </a:r>
            <a:r>
              <a:rPr lang="ru-RU" sz="2000" b="1" dirty="0" smtClean="0"/>
              <a:t>15-20 </a:t>
            </a:r>
            <a:r>
              <a:rPr lang="ru-RU" sz="2000" b="1" dirty="0" smtClean="0"/>
              <a:t>страниц</a:t>
            </a:r>
          </a:p>
          <a:p>
            <a:endParaRPr lang="ru-RU" sz="2000" dirty="0" smtClean="0"/>
          </a:p>
          <a:p>
            <a:r>
              <a:rPr lang="ru-RU" sz="2000" b="1" dirty="0" smtClean="0"/>
              <a:t>Отчет </a:t>
            </a:r>
            <a:r>
              <a:rPr lang="ru-RU" sz="2000" b="1" dirty="0"/>
              <a:t>должен включать в себя:</a:t>
            </a:r>
          </a:p>
          <a:p>
            <a:r>
              <a:rPr lang="ru-RU" sz="2000" b="1" dirty="0"/>
              <a:t>-	титульный </a:t>
            </a:r>
            <a:r>
              <a:rPr lang="ru-RU" sz="2000" b="1" dirty="0" smtClean="0"/>
              <a:t>лист;</a:t>
            </a:r>
            <a:endParaRPr lang="ru-RU" sz="2000" b="1" dirty="0"/>
          </a:p>
          <a:p>
            <a:r>
              <a:rPr lang="ru-RU" sz="2000" b="1" dirty="0" smtClean="0"/>
              <a:t>-  </a:t>
            </a:r>
            <a:r>
              <a:rPr lang="ru-RU" sz="2000" b="1" dirty="0" smtClean="0">
                <a:solidFill>
                  <a:srgbClr val="002060"/>
                </a:solidFill>
              </a:rPr>
              <a:t>индивидуальное </a:t>
            </a:r>
            <a:r>
              <a:rPr lang="ru-RU" sz="2000" b="1" dirty="0">
                <a:solidFill>
                  <a:srgbClr val="002060"/>
                </a:solidFill>
              </a:rPr>
              <a:t>задание на </a:t>
            </a:r>
            <a:r>
              <a:rPr lang="ru-RU" sz="2000" b="1" dirty="0" smtClean="0">
                <a:solidFill>
                  <a:srgbClr val="002060"/>
                </a:solidFill>
              </a:rPr>
              <a:t>практику</a:t>
            </a:r>
            <a:r>
              <a:rPr lang="ru-RU" sz="2000" b="1" dirty="0" smtClean="0"/>
              <a:t>;</a:t>
            </a:r>
            <a:endParaRPr lang="ru-RU" sz="2000" b="1" dirty="0"/>
          </a:p>
          <a:p>
            <a:r>
              <a:rPr lang="ru-RU" sz="2000" b="1" dirty="0"/>
              <a:t>- </a:t>
            </a:r>
            <a:r>
              <a:rPr lang="ru-RU" sz="2000" b="1" dirty="0" smtClean="0"/>
              <a:t> </a:t>
            </a:r>
            <a:r>
              <a:rPr lang="ru-RU" sz="2000" b="1" dirty="0" smtClean="0">
                <a:solidFill>
                  <a:srgbClr val="002060"/>
                </a:solidFill>
              </a:rPr>
              <a:t>совместный </a:t>
            </a:r>
            <a:r>
              <a:rPr lang="ru-RU" sz="2000" b="1" dirty="0">
                <a:solidFill>
                  <a:srgbClr val="002060"/>
                </a:solidFill>
              </a:rPr>
              <a:t>рабочий график (план</a:t>
            </a:r>
            <a:r>
              <a:rPr lang="ru-RU" sz="2000" b="1" dirty="0" smtClean="0">
                <a:solidFill>
                  <a:srgbClr val="002060"/>
                </a:solidFill>
              </a:rPr>
              <a:t>)</a:t>
            </a:r>
            <a:r>
              <a:rPr lang="ru-RU" sz="2000" b="1" dirty="0" smtClean="0"/>
              <a:t>;</a:t>
            </a:r>
            <a:endParaRPr lang="ru-RU" sz="2000" b="1" dirty="0"/>
          </a:p>
          <a:p>
            <a:r>
              <a:rPr lang="ru-RU" sz="2000" b="1" dirty="0"/>
              <a:t>-	содержание;</a:t>
            </a:r>
          </a:p>
          <a:p>
            <a:r>
              <a:rPr lang="ru-RU" sz="2000" b="1" dirty="0"/>
              <a:t>-	введение;</a:t>
            </a:r>
          </a:p>
          <a:p>
            <a:r>
              <a:rPr lang="ru-RU" sz="2000" b="1" dirty="0"/>
              <a:t>-	основную часть;</a:t>
            </a:r>
          </a:p>
          <a:p>
            <a:r>
              <a:rPr lang="ru-RU" sz="2000" b="1" dirty="0"/>
              <a:t>-	заключение;</a:t>
            </a:r>
          </a:p>
          <a:p>
            <a:r>
              <a:rPr lang="ru-RU" sz="2000" b="1" dirty="0"/>
              <a:t>-	библиографический список;</a:t>
            </a:r>
          </a:p>
          <a:p>
            <a:r>
              <a:rPr lang="ru-RU" sz="2000" b="1" dirty="0"/>
              <a:t>-	приложения (при необходимости);</a:t>
            </a:r>
          </a:p>
          <a:p>
            <a:r>
              <a:rPr lang="ru-RU" sz="2000" b="1" dirty="0"/>
              <a:t>- </a:t>
            </a:r>
            <a:r>
              <a:rPr lang="ru-RU" sz="2000" b="1" dirty="0">
                <a:solidFill>
                  <a:srgbClr val="002060"/>
                </a:solidFill>
              </a:rPr>
              <a:t>дневник прохождения </a:t>
            </a:r>
            <a:r>
              <a:rPr lang="ru-RU" sz="2000" b="1" dirty="0" smtClean="0">
                <a:solidFill>
                  <a:srgbClr val="002060"/>
                </a:solidFill>
              </a:rPr>
              <a:t>практики</a:t>
            </a:r>
            <a:r>
              <a:rPr lang="ru-RU" sz="2000" b="1" dirty="0" smtClean="0"/>
              <a:t>;</a:t>
            </a:r>
            <a:endParaRPr lang="ru-RU" sz="2000" b="1" dirty="0"/>
          </a:p>
          <a:p>
            <a:r>
              <a:rPr lang="ru-RU" sz="2000" b="1" dirty="0"/>
              <a:t>- </a:t>
            </a:r>
            <a:r>
              <a:rPr lang="ru-RU" sz="2000" b="1" dirty="0" smtClean="0">
                <a:solidFill>
                  <a:srgbClr val="002060"/>
                </a:solidFill>
              </a:rPr>
              <a:t>характеристика</a:t>
            </a:r>
            <a:r>
              <a:rPr lang="ru-RU" sz="2000" b="1" dirty="0" smtClean="0"/>
              <a:t>.</a:t>
            </a:r>
            <a:endParaRPr lang="ru-RU" sz="2000" b="1" dirty="0"/>
          </a:p>
          <a:p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7104112" y="2132856"/>
            <a:ext cx="4248472" cy="40011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C00000"/>
                </a:solidFill>
              </a:rPr>
              <a:t>Выдается руководителем от ВУЗа</a:t>
            </a:r>
            <a:endParaRPr lang="ru-RU" sz="2000" b="1" dirty="0">
              <a:solidFill>
                <a:srgbClr val="C00000"/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5447928" y="2386295"/>
            <a:ext cx="1512168" cy="56677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/>
          <p:nvPr/>
        </p:nvSpPr>
        <p:spPr bwMode="auto">
          <a:xfrm>
            <a:off x="6892636" y="365124"/>
            <a:ext cx="1337953" cy="2583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ru-RU" sz="1100">
              <a:latin typeface="Arial"/>
              <a:cs typeface="Arial"/>
            </a:endParaRPr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1"/>
          </p:nvPr>
        </p:nvSpPr>
        <p:spPr bwMode="auto">
          <a:xfrm>
            <a:off x="827313" y="71207"/>
            <a:ext cx="4114800" cy="293917"/>
          </a:xfrm>
        </p:spPr>
        <p:txBody>
          <a:bodyPr/>
          <a:lstStyle/>
          <a:p>
            <a:pPr algn="l">
              <a:defRPr/>
            </a:pPr>
            <a:r>
              <a:rPr lang="ru-RU">
                <a:solidFill>
                  <a:schemeClr val="tx1"/>
                </a:solidFill>
                <a:latin typeface="Arial"/>
                <a:cs typeface="Arial"/>
              </a:rPr>
              <a:t>МОСКОВСКИЙ  МЕЖДУНАРОДНЫЙ УНИВЕРСИТЕТ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Нижний колонтитул 13"/>
          <p:cNvSpPr txBox="1"/>
          <p:nvPr/>
        </p:nvSpPr>
        <p:spPr bwMode="auto">
          <a:xfrm>
            <a:off x="735281" y="6110278"/>
            <a:ext cx="4114800" cy="3023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>
                <a:solidFill>
                  <a:schemeClr val="tx1"/>
                </a:solidFill>
                <a:latin typeface="Arial"/>
                <a:cs typeface="Arial"/>
              </a:rPr>
              <a:t>mi.university</a:t>
            </a:r>
            <a:endParaRPr lang="ru-RU">
              <a:solidFill>
                <a:schemeClr val="tx1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9092" y="469533"/>
            <a:ext cx="9644849" cy="5551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22665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/>
          <p:nvPr/>
        </p:nvSpPr>
        <p:spPr bwMode="auto">
          <a:xfrm>
            <a:off x="6892636" y="365124"/>
            <a:ext cx="1337953" cy="2583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ru-RU" sz="1100">
              <a:latin typeface="Arial"/>
              <a:cs typeface="Arial"/>
            </a:endParaRPr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1"/>
          </p:nvPr>
        </p:nvSpPr>
        <p:spPr bwMode="auto">
          <a:xfrm>
            <a:off x="827313" y="71207"/>
            <a:ext cx="4114800" cy="293917"/>
          </a:xfrm>
        </p:spPr>
        <p:txBody>
          <a:bodyPr/>
          <a:lstStyle/>
          <a:p>
            <a:pPr algn="l">
              <a:defRPr/>
            </a:pPr>
            <a:r>
              <a:rPr lang="ru-RU">
                <a:solidFill>
                  <a:schemeClr val="tx1"/>
                </a:solidFill>
                <a:latin typeface="Arial"/>
                <a:cs typeface="Arial"/>
              </a:rPr>
              <a:t>МОСКОВСКИЙ  МЕЖДУНАРОДНЫЙ УНИВЕРСИТЕТ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Нижний колонтитул 13"/>
          <p:cNvSpPr txBox="1"/>
          <p:nvPr/>
        </p:nvSpPr>
        <p:spPr bwMode="auto">
          <a:xfrm>
            <a:off x="735281" y="6110278"/>
            <a:ext cx="4114800" cy="3023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>
                <a:solidFill>
                  <a:schemeClr val="tx1"/>
                </a:solidFill>
                <a:latin typeface="Arial"/>
                <a:cs typeface="Arial"/>
              </a:rPr>
              <a:t>mi.university</a:t>
            </a:r>
            <a:endParaRPr lang="ru-RU">
              <a:solidFill>
                <a:schemeClr val="tx1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440" y="678200"/>
            <a:ext cx="4166965" cy="5432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227395" y="1484784"/>
            <a:ext cx="2160240" cy="14773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указываются пункты задания</a:t>
            </a:r>
            <a:r>
              <a:rPr lang="ru-RU" b="1" dirty="0">
                <a:solidFill>
                  <a:srgbClr val="FF0000"/>
                </a:solidFill>
              </a:rPr>
              <a:t>, </a:t>
            </a:r>
            <a:endParaRPr lang="ru-RU" b="1" dirty="0" smtClean="0">
              <a:solidFill>
                <a:srgbClr val="FF0000"/>
              </a:solidFill>
            </a:endParaRPr>
          </a:p>
          <a:p>
            <a:r>
              <a:rPr lang="ru-RU" b="1" dirty="0" smtClean="0">
                <a:solidFill>
                  <a:srgbClr val="FF0000"/>
                </a:solidFill>
              </a:rPr>
              <a:t>полученные </a:t>
            </a:r>
            <a:r>
              <a:rPr lang="ru-RU" b="1" dirty="0">
                <a:solidFill>
                  <a:srgbClr val="FF0000"/>
                </a:solidFill>
              </a:rPr>
              <a:t>от Руководителя </a:t>
            </a:r>
            <a:endParaRPr lang="ru-RU" b="1" dirty="0" smtClean="0">
              <a:solidFill>
                <a:srgbClr val="FF0000"/>
              </a:solidFill>
            </a:endParaRPr>
          </a:p>
          <a:p>
            <a:r>
              <a:rPr lang="ru-RU" b="1" dirty="0" smtClean="0">
                <a:solidFill>
                  <a:srgbClr val="FF0000"/>
                </a:solidFill>
              </a:rPr>
              <a:t>практики </a:t>
            </a:r>
            <a:r>
              <a:rPr lang="ru-RU" b="1" dirty="0">
                <a:solidFill>
                  <a:srgbClr val="FF0000"/>
                </a:solidFill>
              </a:rPr>
              <a:t>от Вуза</a:t>
            </a: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5159896" y="2060848"/>
            <a:ext cx="2067499" cy="1872208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57454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/>
          <p:nvPr/>
        </p:nvSpPr>
        <p:spPr bwMode="auto">
          <a:xfrm>
            <a:off x="6892636" y="365124"/>
            <a:ext cx="1337953" cy="2583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ru-RU" sz="1100">
              <a:latin typeface="Arial"/>
              <a:cs typeface="Arial"/>
            </a:endParaRPr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1"/>
          </p:nvPr>
        </p:nvSpPr>
        <p:spPr bwMode="auto">
          <a:xfrm>
            <a:off x="827313" y="71207"/>
            <a:ext cx="4114800" cy="293917"/>
          </a:xfrm>
        </p:spPr>
        <p:txBody>
          <a:bodyPr/>
          <a:lstStyle/>
          <a:p>
            <a:pPr algn="l">
              <a:defRPr/>
            </a:pPr>
            <a:r>
              <a:rPr lang="ru-RU">
                <a:solidFill>
                  <a:schemeClr val="tx1"/>
                </a:solidFill>
                <a:latin typeface="Arial"/>
                <a:cs typeface="Arial"/>
              </a:rPr>
              <a:t>МОСКОВСКИЙ  МЕЖДУНАРОДНЫЙ УНИВЕРСИТЕТ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Нижний колонтитул 13"/>
          <p:cNvSpPr txBox="1"/>
          <p:nvPr/>
        </p:nvSpPr>
        <p:spPr bwMode="auto">
          <a:xfrm>
            <a:off x="735281" y="6110278"/>
            <a:ext cx="4114800" cy="3023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>
                <a:solidFill>
                  <a:schemeClr val="tx1"/>
                </a:solidFill>
                <a:latin typeface="Arial"/>
                <a:cs typeface="Arial"/>
              </a:rPr>
              <a:t>mi.university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11424" y="1340768"/>
            <a:ext cx="1029714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Индивидуальное задание:</a:t>
            </a:r>
            <a:r>
              <a:rPr lang="ru-RU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200" b="1" dirty="0"/>
              <a:t>1. Дать общую характеристику базы практики</a:t>
            </a:r>
            <a:r>
              <a:rPr lang="ru-RU" sz="2200" b="1" dirty="0"/>
              <a:t/>
            </a:r>
            <a:br>
              <a:rPr lang="ru-RU" sz="2200" b="1" dirty="0"/>
            </a:br>
            <a:r>
              <a:rPr lang="ru-RU" sz="2200" b="1" dirty="0"/>
              <a:t>2. Изучить организационную структуру управления организацией</a:t>
            </a:r>
            <a:r>
              <a:rPr lang="ru-RU" sz="2200" b="1" dirty="0"/>
              <a:t/>
            </a:r>
            <a:br>
              <a:rPr lang="ru-RU" sz="2200" b="1" dirty="0"/>
            </a:br>
            <a:r>
              <a:rPr lang="ru-RU" sz="2200" b="1" dirty="0"/>
              <a:t>3. Провести анализ деятельности структурного подразделения, в котором проходила практика</a:t>
            </a:r>
            <a:r>
              <a:rPr lang="ru-RU" sz="2200" b="1" dirty="0"/>
              <a:t/>
            </a:r>
            <a:br>
              <a:rPr lang="ru-RU" sz="2200" b="1" dirty="0"/>
            </a:br>
            <a:r>
              <a:rPr lang="ru-RU" sz="2200" b="1" dirty="0"/>
              <a:t>4. Определить основные направления деятельности организации и определить ее ассортиментную политику</a:t>
            </a:r>
            <a:r>
              <a:rPr lang="ru-RU" sz="2200" b="1" dirty="0"/>
              <a:t/>
            </a:r>
            <a:br>
              <a:rPr lang="ru-RU" sz="2200" b="1" dirty="0"/>
            </a:br>
            <a:r>
              <a:rPr lang="ru-RU" sz="2200" b="1" dirty="0"/>
              <a:t>5. Провести анализ процесса документооборота в организации</a:t>
            </a:r>
            <a:endParaRPr lang="ru-RU" sz="2200" b="1" dirty="0"/>
          </a:p>
        </p:txBody>
      </p:sp>
    </p:spTree>
    <p:extLst>
      <p:ext uri="{BB962C8B-B14F-4D97-AF65-F5344CB8AC3E}">
        <p14:creationId xmlns:p14="http://schemas.microsoft.com/office/powerpoint/2010/main" val="37393376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/>
          <p:nvPr/>
        </p:nvSpPr>
        <p:spPr bwMode="auto">
          <a:xfrm>
            <a:off x="6892636" y="365124"/>
            <a:ext cx="1337953" cy="2583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ru-RU" sz="1100">
              <a:latin typeface="Arial"/>
              <a:cs typeface="Arial"/>
            </a:endParaRPr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1"/>
          </p:nvPr>
        </p:nvSpPr>
        <p:spPr bwMode="auto">
          <a:xfrm>
            <a:off x="827313" y="71207"/>
            <a:ext cx="4114800" cy="293917"/>
          </a:xfrm>
        </p:spPr>
        <p:txBody>
          <a:bodyPr/>
          <a:lstStyle/>
          <a:p>
            <a:pPr algn="l">
              <a:defRPr/>
            </a:pPr>
            <a:r>
              <a:rPr lang="ru-RU">
                <a:solidFill>
                  <a:schemeClr val="tx1"/>
                </a:solidFill>
                <a:latin typeface="Arial"/>
                <a:cs typeface="Arial"/>
              </a:rPr>
              <a:t>МОСКОВСКИЙ  МЕЖДУНАРОДНЫЙ УНИВЕРСИТЕТ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Нижний колонтитул 13"/>
          <p:cNvSpPr txBox="1"/>
          <p:nvPr/>
        </p:nvSpPr>
        <p:spPr bwMode="auto">
          <a:xfrm>
            <a:off x="735281" y="6110278"/>
            <a:ext cx="4114800" cy="3023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>
                <a:solidFill>
                  <a:schemeClr val="tx1"/>
                </a:solidFill>
                <a:latin typeface="Arial"/>
                <a:cs typeface="Arial"/>
              </a:rPr>
              <a:t>mi.university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92636" y="908720"/>
            <a:ext cx="3217242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b="1" i="1" u="sng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Указывается дата лекции по практике, согласно расписанию</a:t>
            </a:r>
            <a:endParaRPr lang="ru-RU" sz="1200" b="1" i="1" u="sng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92636" y="1772816"/>
            <a:ext cx="3700052" cy="27699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1200" b="1" i="1" u="sng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Указывается дата первого дня практики</a:t>
            </a:r>
            <a:endParaRPr lang="ru-RU" sz="1200" b="1" i="1" u="sng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92636" y="2420888"/>
            <a:ext cx="3001218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b="1" i="1" u="sng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Указывается дата организационного собрания</a:t>
            </a:r>
            <a:endParaRPr lang="ru-RU" sz="1200" b="1" i="1" u="sng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14734" y="3284438"/>
            <a:ext cx="2957021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b="1" i="1" u="sng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Указываете период не более одной – двух недель</a:t>
            </a:r>
            <a:endParaRPr lang="ru-RU" sz="1200" b="1" i="1" u="sng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937017" y="5229200"/>
            <a:ext cx="2088232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b="1" i="1" u="sng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Указываете период два – три дня</a:t>
            </a:r>
            <a:endParaRPr lang="ru-RU" sz="1200" b="1" i="1" u="sng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424" y="685514"/>
            <a:ext cx="4181939" cy="5424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7" name="Прямая со стрелкой 16"/>
          <p:cNvCxnSpPr>
            <a:stCxn id="9" idx="1"/>
          </p:cNvCxnSpPr>
          <p:nvPr/>
        </p:nvCxnSpPr>
        <p:spPr>
          <a:xfrm flipH="1">
            <a:off x="4439816" y="1139553"/>
            <a:ext cx="2452820" cy="1743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10" idx="1"/>
          </p:cNvCxnSpPr>
          <p:nvPr/>
        </p:nvCxnSpPr>
        <p:spPr>
          <a:xfrm flipH="1">
            <a:off x="4439816" y="1911316"/>
            <a:ext cx="2452820" cy="137312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11" idx="1"/>
          </p:cNvCxnSpPr>
          <p:nvPr/>
        </p:nvCxnSpPr>
        <p:spPr>
          <a:xfrm flipH="1">
            <a:off x="4511824" y="2651721"/>
            <a:ext cx="2380812" cy="86354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12" idx="1"/>
          </p:cNvCxnSpPr>
          <p:nvPr/>
        </p:nvCxnSpPr>
        <p:spPr>
          <a:xfrm flipH="1">
            <a:off x="4433342" y="3515271"/>
            <a:ext cx="2481392" cy="1570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6938878" y="3933056"/>
            <a:ext cx="2954976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b="1" i="1" u="sng" dirty="0" smtClean="0">
                <a:solidFill>
                  <a:srgbClr val="FF0000"/>
                </a:solidFill>
                <a:latin typeface="Arial Black" pitchFamily="34" charset="0"/>
              </a:rPr>
              <a:t>Указывается период начиная с даты окончания сбора информации до даты составления отчета по практике</a:t>
            </a:r>
            <a:endParaRPr lang="ru-RU" sz="1200" b="1" i="1" u="sng" dirty="0">
              <a:solidFill>
                <a:srgbClr val="FF0000"/>
              </a:solidFill>
              <a:latin typeface="Arial Black" pitchFamily="34" charset="0"/>
            </a:endParaRPr>
          </a:p>
        </p:txBody>
      </p:sp>
      <p:cxnSp>
        <p:nvCxnSpPr>
          <p:cNvPr id="28" name="Прямая со стрелкой 27"/>
          <p:cNvCxnSpPr>
            <a:stCxn id="29" idx="1"/>
          </p:cNvCxnSpPr>
          <p:nvPr/>
        </p:nvCxnSpPr>
        <p:spPr>
          <a:xfrm flipH="1" flipV="1">
            <a:off x="4439816" y="3933056"/>
            <a:ext cx="2499062" cy="5078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stCxn id="13" idx="1"/>
          </p:cNvCxnSpPr>
          <p:nvPr/>
        </p:nvCxnSpPr>
        <p:spPr>
          <a:xfrm flipH="1" flipV="1">
            <a:off x="4151784" y="4149080"/>
            <a:ext cx="2785233" cy="131095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5326239" y="5971778"/>
            <a:ext cx="2654894" cy="27699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1200" b="1" i="1" u="sng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Дата, согласно расписанию</a:t>
            </a:r>
            <a:endParaRPr lang="ru-RU" sz="1200" b="1" i="1" u="sng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7169" name="Прямая со стрелкой 7168"/>
          <p:cNvCxnSpPr/>
          <p:nvPr/>
        </p:nvCxnSpPr>
        <p:spPr>
          <a:xfrm flipH="1" flipV="1">
            <a:off x="3935760" y="4293096"/>
            <a:ext cx="1766470" cy="167868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94813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/>
          <p:nvPr/>
        </p:nvSpPr>
        <p:spPr bwMode="auto">
          <a:xfrm>
            <a:off x="6892636" y="365124"/>
            <a:ext cx="1337953" cy="2583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ru-RU" sz="1100">
              <a:latin typeface="Arial"/>
              <a:cs typeface="Arial"/>
            </a:endParaRPr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1"/>
          </p:nvPr>
        </p:nvSpPr>
        <p:spPr bwMode="auto">
          <a:xfrm>
            <a:off x="827313" y="71207"/>
            <a:ext cx="4114800" cy="293917"/>
          </a:xfrm>
        </p:spPr>
        <p:txBody>
          <a:bodyPr/>
          <a:lstStyle/>
          <a:p>
            <a:pPr algn="l">
              <a:defRPr/>
            </a:pPr>
            <a:r>
              <a:rPr lang="ru-RU">
                <a:solidFill>
                  <a:schemeClr val="tx1"/>
                </a:solidFill>
                <a:latin typeface="Arial"/>
                <a:cs typeface="Arial"/>
              </a:rPr>
              <a:t>МОСКОВСКИЙ  МЕЖДУНАРОДНЫЙ УНИВЕРСИТЕТ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Нижний колонтитул 13"/>
          <p:cNvSpPr txBox="1"/>
          <p:nvPr/>
        </p:nvSpPr>
        <p:spPr bwMode="auto">
          <a:xfrm>
            <a:off x="735281" y="6110278"/>
            <a:ext cx="4114800" cy="3023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>
                <a:solidFill>
                  <a:schemeClr val="tx1"/>
                </a:solidFill>
                <a:latin typeface="Arial"/>
                <a:cs typeface="Arial"/>
              </a:rPr>
              <a:t>mi.university</a:t>
            </a:r>
            <a:endParaRPr lang="ru-RU">
              <a:solidFill>
                <a:schemeClr val="tx1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7968" y="712443"/>
            <a:ext cx="4198316" cy="5397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235504" y="2636912"/>
            <a:ext cx="2736304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b="1" i="1" u="sng" dirty="0" smtClean="0">
                <a:solidFill>
                  <a:srgbClr val="FF0000"/>
                </a:solidFill>
                <a:latin typeface="Arial Black" pitchFamily="34" charset="0"/>
              </a:rPr>
              <a:t>Обязательно! проводится в первый день практики</a:t>
            </a:r>
            <a:endParaRPr lang="ru-RU" sz="1200" b="1" i="1" u="sng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5400" y="3947086"/>
            <a:ext cx="3816512" cy="73866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b="1" i="1" u="sng" dirty="0" smtClean="0">
                <a:solidFill>
                  <a:srgbClr val="FF0000"/>
                </a:solidFill>
                <a:latin typeface="Arial Black" pitchFamily="34" charset="0"/>
              </a:rPr>
              <a:t>Указывается день, либо период, согласно совместному рабочему</a:t>
            </a:r>
          </a:p>
          <a:p>
            <a:r>
              <a:rPr lang="ru-RU" sz="1400" b="1" i="1" u="sng" dirty="0" smtClean="0">
                <a:solidFill>
                  <a:srgbClr val="FF0000"/>
                </a:solidFill>
                <a:latin typeface="Arial Black" pitchFamily="34" charset="0"/>
              </a:rPr>
              <a:t> графику</a:t>
            </a:r>
            <a:endParaRPr lang="ru-RU" sz="1400" b="1" i="1" u="sng" dirty="0">
              <a:solidFill>
                <a:srgbClr val="FF0000"/>
              </a:solidFill>
              <a:latin typeface="Arial Black" pitchFamily="34" charset="0"/>
            </a:endParaRPr>
          </a:p>
        </p:txBody>
      </p:sp>
      <p:cxnSp>
        <p:nvCxnSpPr>
          <p:cNvPr id="21" name="Прямая со стрелкой 20"/>
          <p:cNvCxnSpPr>
            <a:stCxn id="8" idx="3"/>
          </p:cNvCxnSpPr>
          <p:nvPr/>
        </p:nvCxnSpPr>
        <p:spPr>
          <a:xfrm>
            <a:off x="3971808" y="2867745"/>
            <a:ext cx="2268208" cy="70527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9" idx="3"/>
          </p:cNvCxnSpPr>
          <p:nvPr/>
        </p:nvCxnSpPr>
        <p:spPr>
          <a:xfrm flipV="1">
            <a:off x="4511912" y="3789040"/>
            <a:ext cx="1728104" cy="52737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9" idx="3"/>
          </p:cNvCxnSpPr>
          <p:nvPr/>
        </p:nvCxnSpPr>
        <p:spPr>
          <a:xfrm>
            <a:off x="4511912" y="4316418"/>
            <a:ext cx="172810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9" idx="3"/>
          </p:cNvCxnSpPr>
          <p:nvPr/>
        </p:nvCxnSpPr>
        <p:spPr>
          <a:xfrm flipV="1">
            <a:off x="4511912" y="3947086"/>
            <a:ext cx="1656096" cy="3693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stCxn id="9" idx="3"/>
          </p:cNvCxnSpPr>
          <p:nvPr/>
        </p:nvCxnSpPr>
        <p:spPr>
          <a:xfrm flipV="1">
            <a:off x="4511912" y="4131752"/>
            <a:ext cx="1656096" cy="1846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stCxn id="9" idx="3"/>
          </p:cNvCxnSpPr>
          <p:nvPr/>
        </p:nvCxnSpPr>
        <p:spPr>
          <a:xfrm>
            <a:off x="4511912" y="4316418"/>
            <a:ext cx="1656096" cy="19270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61738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/>
          <p:nvPr/>
        </p:nvSpPr>
        <p:spPr bwMode="auto">
          <a:xfrm>
            <a:off x="6892636" y="365124"/>
            <a:ext cx="1337953" cy="2583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ru-RU" sz="1100">
              <a:latin typeface="Arial"/>
              <a:cs typeface="Arial"/>
            </a:endParaRPr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1"/>
          </p:nvPr>
        </p:nvSpPr>
        <p:spPr bwMode="auto">
          <a:xfrm>
            <a:off x="827313" y="71207"/>
            <a:ext cx="4114800" cy="293917"/>
          </a:xfrm>
        </p:spPr>
        <p:txBody>
          <a:bodyPr/>
          <a:lstStyle/>
          <a:p>
            <a:pPr algn="l">
              <a:defRPr/>
            </a:pPr>
            <a:r>
              <a:rPr lang="ru-RU">
                <a:solidFill>
                  <a:schemeClr val="tx1"/>
                </a:solidFill>
                <a:latin typeface="Arial"/>
                <a:cs typeface="Arial"/>
              </a:rPr>
              <a:t>МОСКОВСКИЙ  МЕЖДУНАРОДНЫЙ УНИВЕРСИТЕТ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Нижний колонтитул 13"/>
          <p:cNvSpPr txBox="1"/>
          <p:nvPr/>
        </p:nvSpPr>
        <p:spPr bwMode="auto">
          <a:xfrm>
            <a:off x="735281" y="6110278"/>
            <a:ext cx="4114800" cy="3023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>
                <a:solidFill>
                  <a:schemeClr val="tx1"/>
                </a:solidFill>
                <a:latin typeface="Arial"/>
                <a:cs typeface="Arial"/>
              </a:rPr>
              <a:t>mi.university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28017" y="623453"/>
            <a:ext cx="10369152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C00000"/>
                </a:solidFill>
              </a:rPr>
              <a:t>       ТЕКСТ ОТЧЕТА </a:t>
            </a:r>
          </a:p>
          <a:p>
            <a:pPr algn="just"/>
            <a:endParaRPr lang="ru-RU" b="1" dirty="0" smtClean="0">
              <a:solidFill>
                <a:srgbClr val="002060"/>
              </a:solidFill>
            </a:endParaRP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   Шрифт  </a:t>
            </a:r>
            <a:r>
              <a:rPr lang="ru-RU" b="1" dirty="0" err="1">
                <a:solidFill>
                  <a:srgbClr val="C00000"/>
                </a:solidFill>
              </a:rPr>
              <a:t>Times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err="1">
                <a:solidFill>
                  <a:srgbClr val="C00000"/>
                </a:solidFill>
              </a:rPr>
              <a:t>New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err="1">
                <a:solidFill>
                  <a:srgbClr val="C00000"/>
                </a:solidFill>
              </a:rPr>
              <a:t>Roman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>
                <a:solidFill>
                  <a:srgbClr val="002060"/>
                </a:solidFill>
              </a:rPr>
              <a:t>размером </a:t>
            </a:r>
            <a:r>
              <a:rPr lang="ru-RU" b="1" dirty="0">
                <a:solidFill>
                  <a:srgbClr val="C00000"/>
                </a:solidFill>
              </a:rPr>
              <a:t>14 </a:t>
            </a:r>
            <a:r>
              <a:rPr lang="ru-RU" b="1" dirty="0" err="1" smtClean="0">
                <a:solidFill>
                  <a:srgbClr val="C00000"/>
                </a:solidFill>
              </a:rPr>
              <a:t>пт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   Текстовый  редактор </a:t>
            </a:r>
            <a:r>
              <a:rPr lang="ru-RU" b="1" dirty="0" err="1">
                <a:solidFill>
                  <a:srgbClr val="C00000"/>
                </a:solidFill>
              </a:rPr>
              <a:t>Microsoft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</a:rPr>
              <a:t>Word</a:t>
            </a:r>
            <a:endParaRPr lang="ru-RU" b="1" dirty="0" smtClean="0">
              <a:solidFill>
                <a:srgbClr val="002060"/>
              </a:solidFill>
            </a:endParaRP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   Межстрочный интервал – </a:t>
            </a:r>
            <a:r>
              <a:rPr lang="ru-RU" b="1" dirty="0" smtClean="0">
                <a:solidFill>
                  <a:srgbClr val="C00000"/>
                </a:solidFill>
              </a:rPr>
              <a:t>1,5</a:t>
            </a:r>
          </a:p>
          <a:p>
            <a:pPr algn="just"/>
            <a:endParaRPr lang="ru-RU" b="1" dirty="0">
              <a:solidFill>
                <a:srgbClr val="002060"/>
              </a:solidFill>
            </a:endParaRP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   Поля </a:t>
            </a:r>
            <a:r>
              <a:rPr lang="ru-RU" b="1" dirty="0">
                <a:solidFill>
                  <a:srgbClr val="002060"/>
                </a:solidFill>
              </a:rPr>
              <a:t>страницы должны быть следующие:</a:t>
            </a:r>
          </a:p>
          <a:p>
            <a:pPr algn="just"/>
            <a:r>
              <a:rPr lang="ru-RU" b="1" dirty="0">
                <a:solidFill>
                  <a:srgbClr val="002060"/>
                </a:solidFill>
              </a:rPr>
              <a:t>-	левое поле - 30 мм;</a:t>
            </a:r>
          </a:p>
          <a:p>
            <a:pPr algn="just"/>
            <a:r>
              <a:rPr lang="ru-RU" b="1" dirty="0">
                <a:solidFill>
                  <a:srgbClr val="002060"/>
                </a:solidFill>
              </a:rPr>
              <a:t>-	правое поле -10 мм;</a:t>
            </a:r>
          </a:p>
          <a:p>
            <a:pPr algn="just"/>
            <a:r>
              <a:rPr lang="ru-RU" b="1" dirty="0">
                <a:solidFill>
                  <a:srgbClr val="002060"/>
                </a:solidFill>
              </a:rPr>
              <a:t>-	верхнее поле - 20 мм;</a:t>
            </a:r>
          </a:p>
          <a:p>
            <a:pPr algn="just"/>
            <a:r>
              <a:rPr lang="ru-RU" b="1" dirty="0">
                <a:solidFill>
                  <a:srgbClr val="002060"/>
                </a:solidFill>
              </a:rPr>
              <a:t>-	нижнее поле - 20 мм.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       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   Каждый </a:t>
            </a:r>
            <a:r>
              <a:rPr lang="ru-RU" b="1" dirty="0">
                <a:solidFill>
                  <a:srgbClr val="002060"/>
                </a:solidFill>
              </a:rPr>
              <a:t>абзац </a:t>
            </a:r>
            <a:r>
              <a:rPr lang="ru-RU" b="1" dirty="0" smtClean="0">
                <a:solidFill>
                  <a:srgbClr val="002060"/>
                </a:solidFill>
              </a:rPr>
              <a:t> - </a:t>
            </a:r>
            <a:r>
              <a:rPr lang="ru-RU" b="1" dirty="0" smtClean="0">
                <a:solidFill>
                  <a:srgbClr val="C00000"/>
                </a:solidFill>
              </a:rPr>
              <a:t>с </a:t>
            </a:r>
            <a:r>
              <a:rPr lang="ru-RU" b="1" dirty="0">
                <a:solidFill>
                  <a:srgbClr val="C00000"/>
                </a:solidFill>
              </a:rPr>
              <a:t>красной строки</a:t>
            </a:r>
            <a:r>
              <a:rPr lang="ru-RU" b="1" dirty="0">
                <a:solidFill>
                  <a:srgbClr val="002060"/>
                </a:solidFill>
              </a:rPr>
              <a:t>. Отступ абзаца – </a:t>
            </a:r>
            <a:r>
              <a:rPr lang="ru-RU" b="1" dirty="0">
                <a:solidFill>
                  <a:srgbClr val="C00000"/>
                </a:solidFill>
              </a:rPr>
              <a:t>1,25</a:t>
            </a:r>
            <a:r>
              <a:rPr lang="ru-RU" b="1" dirty="0">
                <a:solidFill>
                  <a:srgbClr val="002060"/>
                </a:solidFill>
              </a:rPr>
              <a:t> см от левой границы </a:t>
            </a:r>
            <a:r>
              <a:rPr lang="ru-RU" b="1" dirty="0" smtClean="0">
                <a:solidFill>
                  <a:srgbClr val="002060"/>
                </a:solidFill>
              </a:rPr>
              <a:t>текста</a:t>
            </a:r>
            <a:endParaRPr lang="ru-RU" b="1" dirty="0">
              <a:solidFill>
                <a:srgbClr val="002060"/>
              </a:solidFill>
            </a:endParaRP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   Страницы </a:t>
            </a:r>
            <a:r>
              <a:rPr lang="ru-RU" b="1" dirty="0" smtClean="0">
                <a:solidFill>
                  <a:srgbClr val="C00000"/>
                </a:solidFill>
              </a:rPr>
              <a:t>пронумерованы </a:t>
            </a:r>
            <a:r>
              <a:rPr lang="ru-RU" b="1" dirty="0" smtClean="0">
                <a:solidFill>
                  <a:srgbClr val="002060"/>
                </a:solidFill>
              </a:rPr>
              <a:t>(за </a:t>
            </a:r>
            <a:r>
              <a:rPr lang="ru-RU" b="1" dirty="0">
                <a:solidFill>
                  <a:srgbClr val="002060"/>
                </a:solidFill>
              </a:rPr>
              <a:t>исключением приложений отчета по </a:t>
            </a:r>
            <a:r>
              <a:rPr lang="ru-RU" b="1" dirty="0" smtClean="0">
                <a:solidFill>
                  <a:srgbClr val="002060"/>
                </a:solidFill>
              </a:rPr>
              <a:t>практике)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   Нумерация </a:t>
            </a:r>
            <a:r>
              <a:rPr lang="ru-RU" b="1" dirty="0">
                <a:solidFill>
                  <a:srgbClr val="002060"/>
                </a:solidFill>
              </a:rPr>
              <a:t>проставляется </a:t>
            </a:r>
            <a:r>
              <a:rPr lang="ru-RU" b="1" dirty="0">
                <a:solidFill>
                  <a:srgbClr val="C00000"/>
                </a:solidFill>
              </a:rPr>
              <a:t>внизу страницы в правом нижнем </a:t>
            </a:r>
            <a:r>
              <a:rPr lang="ru-RU" b="1" dirty="0" smtClean="0">
                <a:solidFill>
                  <a:srgbClr val="C00000"/>
                </a:solidFill>
              </a:rPr>
              <a:t>углу</a:t>
            </a:r>
            <a:endParaRPr lang="ru-RU" b="1" dirty="0">
              <a:solidFill>
                <a:srgbClr val="C00000"/>
              </a:solidFill>
            </a:endParaRPr>
          </a:p>
          <a:p>
            <a:pPr algn="just"/>
            <a:endParaRPr lang="ru-RU" b="1" dirty="0" smtClean="0">
              <a:solidFill>
                <a:srgbClr val="002060"/>
              </a:solidFill>
            </a:endParaRP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   Первая  страница -  </a:t>
            </a:r>
            <a:r>
              <a:rPr lang="ru-RU" b="1" dirty="0">
                <a:solidFill>
                  <a:srgbClr val="C00000"/>
                </a:solidFill>
              </a:rPr>
              <a:t>титульный </a:t>
            </a:r>
            <a:r>
              <a:rPr lang="ru-RU" b="1" dirty="0" smtClean="0">
                <a:solidFill>
                  <a:srgbClr val="C00000"/>
                </a:solidFill>
              </a:rPr>
              <a:t>лист. На ней номер не ставится!!! </a:t>
            </a:r>
          </a:p>
          <a:p>
            <a:pPr algn="just"/>
            <a:endParaRPr lang="ru-RU" b="1" dirty="0" smtClean="0">
              <a:solidFill>
                <a:srgbClr val="002060"/>
              </a:solidFill>
            </a:endParaRP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   Нумерация </a:t>
            </a:r>
            <a:r>
              <a:rPr lang="ru-RU" b="1" dirty="0">
                <a:solidFill>
                  <a:srgbClr val="002060"/>
                </a:solidFill>
              </a:rPr>
              <a:t>начинается </a:t>
            </a:r>
            <a:r>
              <a:rPr lang="ru-RU" b="1" dirty="0">
                <a:solidFill>
                  <a:srgbClr val="C00000"/>
                </a:solidFill>
              </a:rPr>
              <a:t>со второй страницы </a:t>
            </a:r>
            <a:r>
              <a:rPr lang="ru-RU" b="1" dirty="0">
                <a:solidFill>
                  <a:srgbClr val="002060"/>
                </a:solidFill>
              </a:rPr>
              <a:t>отчета по практике </a:t>
            </a:r>
            <a:r>
              <a:rPr lang="ru-RU" b="1" dirty="0" smtClean="0">
                <a:solidFill>
                  <a:srgbClr val="002060"/>
                </a:solidFill>
              </a:rPr>
              <a:t>(содержание)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06020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Окаймление</Template>
  <TotalTime>2851</TotalTime>
  <Words>633</Words>
  <Application>Microsoft Office PowerPoint</Application>
  <DocSecurity>0</DocSecurity>
  <PresentationFormat>Произвольный</PresentationFormat>
  <Paragraphs>153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МОСКОВСКИЙ МЕЖДУНАРОДНЫЙ УНИВЕРСИТЕТ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МОСКОВСКИЙ МЕЖДУНАРОДНЫЙ УНИВЕРСИТЕТ</dc:title>
  <dc:creator>Тютёва Софья Сергеевна</dc:creator>
  <cp:lastModifiedBy>work1</cp:lastModifiedBy>
  <cp:revision>232</cp:revision>
  <dcterms:created xsi:type="dcterms:W3CDTF">2018-11-07T10:18:57Z</dcterms:created>
  <dcterms:modified xsi:type="dcterms:W3CDTF">2024-05-22T21:26:40Z</dcterms:modified>
  <dc:identifier/>
  <dc:language/>
  <cp:version/>
</cp:coreProperties>
</file>