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8" r:id="rId6"/>
    <p:sldId id="268" r:id="rId7"/>
    <p:sldId id="269" r:id="rId8"/>
    <p:sldId id="271" r:id="rId9"/>
    <p:sldId id="259" r:id="rId10"/>
    <p:sldId id="272" r:id="rId11"/>
    <p:sldId id="261" r:id="rId12"/>
    <p:sldId id="273" r:id="rId13"/>
    <p:sldId id="275" r:id="rId14"/>
    <p:sldId id="274" r:id="rId15"/>
    <p:sldId id="276" r:id="rId16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492" autoAdjust="0"/>
  </p:normalViewPr>
  <p:slideViewPr>
    <p:cSldViewPr>
      <p:cViewPr varScale="1">
        <p:scale>
          <a:sx n="114" d="100"/>
          <a:sy n="114" d="100"/>
        </p:scale>
        <p:origin x="414" y="8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7" d="100"/>
          <a:sy n="87" d="100"/>
        </p:scale>
        <p:origin x="301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7666EC-0835-4111-9243-D5E81A74652A}" type="datetime1">
              <a:rPr lang="ru-RU" smtClean="0"/>
              <a:t>18.02.2024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E322BB-75AD-4A1E-9661-2724167329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705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63F3868-3638-4C23-AB1F-2FA7659B998E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045B7DE-1198-4F2F-B574-CA8CAE34164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823124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748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17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2877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191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724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524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252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4494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045B7DE-1198-4F2F-B574-CA8CAE34164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273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 rtlCol="0"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CB52E3-228D-4400-918B-EC1CC60E6928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875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4BC8159-1FD8-42FC-970F-EA437E21EB75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4082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grpSp>
        <p:nvGrpSpPr>
          <p:cNvPr id="15" name="нижний рисунок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Полилиния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7" name="Прямоугольник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1164B92-40DF-447C-9EB2-E8F093ADEBD4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4A702C-8E64-40BD-8A51-C06C22C2F23A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3515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квадраты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grpSp>
        <p:nvGrpSpPr>
          <p:cNvPr id="19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Полилиния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rtlCol="0" anchor="b">
            <a:normAutofit/>
          </a:bodyPr>
          <a:lstStyle>
            <a:lvl1pPr algn="l">
              <a:defRPr sz="6000" b="0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rtlCol="0" anchor="t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F899AA-DA4D-46BA-9834-BCB927DD4C15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3569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A69E2C-A65E-42E3-A90C-E200494A08C5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977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1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4412" y="1524000"/>
            <a:ext cx="4875530" cy="816429"/>
          </a:xfrm>
        </p:spPr>
        <p:txBody>
          <a:bodyPr rtlCol="0"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93C54A-9946-4A4B-A4C3-BDBD43A2E79F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870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3C5E81-34F8-40EA-A39B-866E39767BAA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690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Полилиния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/>
            </a:p>
          </p:txBody>
        </p:sp>
        <p:sp>
          <p:nvSpPr>
            <p:cNvPr id="10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/>
            </a:p>
          </p:txBody>
        </p:sp>
      </p:grp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"/>
              <a:t>Добавить нижний колонтитул</a:t>
            </a:r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0AD6E4-82E2-48A6-B086-3DF3B0E1BE75}" type="datetime1">
              <a:rPr lang="ru-RU" smtClean="0"/>
              <a:t>18.02.2024</a:t>
            </a:fld>
            <a:endParaRPr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539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150A44-09C1-4A7E-9472-5C98206358FA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39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D49401-5020-4FE0-B4E2-643A8C022F9F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C99D79-8A4B-4031-B1E0-AF26F8EDF2B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429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нижний рисунок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Полилиния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8" name="Прямоугольник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ru-RU" noProof="0" dirty="0"/>
            </a:p>
          </p:txBody>
        </p:sp>
      </p:grpSp>
      <p:grpSp>
        <p:nvGrpSpPr>
          <p:cNvPr id="7" name="квадраты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Прямоугольник со скругленными углами на одной стороне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30A586CD-6E88-434E-9F01-516BCC1F6524}" type="datetime1">
              <a:rPr lang="ru-RU" noProof="0" smtClean="0"/>
              <a:t>18.02.2024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34C99D79-8A4B-4031-B1E0-AF26F8EDF2B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dirty="0"/>
              <a:t>Бизнес-план «Производство соков»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/>
              <a:t>ФИО</a:t>
            </a:r>
          </a:p>
        </p:txBody>
      </p:sp>
    </p:spTree>
    <p:extLst>
      <p:ext uri="{BB962C8B-B14F-4D97-AF65-F5344CB8AC3E}">
        <p14:creationId xmlns:p14="http://schemas.microsoft.com/office/powerpoint/2010/main" val="280183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D8535-4D0C-14CA-85CC-61CC40FB2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Эффективность инвестиций и анализ безубыточности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A8D5BF-BAF1-DB66-2BED-7AB15777E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3" y="1412776"/>
            <a:ext cx="6048672" cy="47525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767110-B0BE-C038-E7B0-BE6F7FD74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776"/>
            <a:ext cx="6094412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3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610CF-37F3-740B-A301-87263D62C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Отчет о прибылях и убытках. Отчет о движении денежных средств. Баланс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26BA503-FE48-4FD6-AE72-E1B54D696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4331990" cy="551723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414806F-AB8F-C535-542A-9C286CDC3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212" y="1340768"/>
            <a:ext cx="3600400" cy="55172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219C469-0FBA-C168-A47F-9270ED6F2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4612" y="1340768"/>
            <a:ext cx="367240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1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306E14-4F53-314C-8F08-9334F97C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 по проекту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97FF6E-4357-0B32-D46E-4A84CAFCDD31}"/>
              </a:ext>
            </a:extLst>
          </p:cNvPr>
          <p:cNvSpPr txBox="1"/>
          <p:nvPr/>
        </p:nvSpPr>
        <p:spPr>
          <a:xfrm>
            <a:off x="333772" y="1542465"/>
            <a:ext cx="1130525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/>
              <a:t>Чистый приведенный доход (NPV) составляет 5 071 800,20 рублей и 85 529,60 долларов, что означает, что проект ожидается быть прибыльным и создаст стоимость сверх стоимости инвестированного капитала.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/>
              <a:t>Ставка дисконтирования установлена на уровне 18% в рублях и 4% в долларах, что отражает более высокий риск, ожидаемую инфляцию для инвестиций в рублях, и более низкую для инвестиций в долларах.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/>
              <a:t>Инвестиции окупятся через 12 месяцев в обеих валютах, что указывает на достаточно быструю окупаемость для проекта подобного масштаба.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/>
              <a:t>Средняя норма рентабельности (ARR) очень высока и составляет 166,05% в рублях и 168,26% в долларах, что говорит о том, что ожидаемая годовая доходность проекта значительно превышает средние показатели по рынку.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/>
              <a:t>Индекс прибыльности (PI) превышает 1 (составляет 2,19 в рублях и 2,45 в долларах), указывая на то, что проект ожидается генерировать более чем в два раза больше стоимости, чем стоит инвестиция.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13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Создание основных настроек проекта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54A83A-B91B-82CC-8F94-F9DCC0CFC980}"/>
              </a:ext>
            </a:extLst>
          </p:cNvPr>
          <p:cNvSpPr txBox="1"/>
          <p:nvPr/>
        </p:nvSpPr>
        <p:spPr>
          <a:xfrm>
            <a:off x="621804" y="1484784"/>
            <a:ext cx="11089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Производство соков - это бизнес, который занимается производством и продажей свежевыжатых соков из различных фруктов и овощей. Он может быть организован как малый предпринимательский проект или быть частью крупной производственной компании.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0C941A-D084-78A1-D38A-5204586F8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4" y="3068960"/>
            <a:ext cx="3905250" cy="29523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DEA4AD-995F-0809-34DF-18C732C94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204" y="3068960"/>
            <a:ext cx="4457700" cy="158417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2D89C9A-07F2-F0EC-C50C-4A68811C11F1}"/>
              </a:ext>
            </a:extLst>
          </p:cNvPr>
          <p:cNvSpPr txBox="1"/>
          <p:nvPr/>
        </p:nvSpPr>
        <p:spPr>
          <a:xfrm>
            <a:off x="4294212" y="4797152"/>
            <a:ext cx="60946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Производство соков включает в себя следующие этапы:</a:t>
            </a:r>
          </a:p>
          <a:p>
            <a:r>
              <a:rPr lang="ru-RU" sz="1600" dirty="0"/>
              <a:t>- Приобретение свежих фруктов и овощей.</a:t>
            </a:r>
          </a:p>
          <a:p>
            <a:r>
              <a:rPr lang="ru-RU" sz="1600" dirty="0"/>
              <a:t>- Очистка и обработка сырья.</a:t>
            </a:r>
          </a:p>
          <a:p>
            <a:r>
              <a:rPr lang="ru-RU" sz="1600" dirty="0"/>
              <a:t>- Дезинфекция оборудования и помещений.</a:t>
            </a:r>
          </a:p>
          <a:p>
            <a:r>
              <a:rPr lang="ru-RU" sz="1600" dirty="0"/>
              <a:t>- Фильтрация и пастеризация готового сока.</a:t>
            </a:r>
          </a:p>
          <a:p>
            <a:r>
              <a:rPr lang="ru-RU" sz="1600" dirty="0"/>
              <a:t>- Фасовка и упаковка готового продукта.</a:t>
            </a:r>
          </a:p>
          <a:p>
            <a:r>
              <a:rPr lang="ru-RU" sz="1600" dirty="0"/>
              <a:t>- Хранение и транспортировка сока.</a:t>
            </a: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Налоги, инфляция, ставка дисконтирования проекта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D97CCA-928F-C0B0-205E-9A61E03C1C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204" y="1844824"/>
            <a:ext cx="3528392" cy="33123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5CEC24-A279-DA45-FC7F-06840E6A32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5" y="1556792"/>
            <a:ext cx="4191000" cy="38004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EE7B297-1CE5-5483-8139-5A864BA73C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596" y="1052736"/>
            <a:ext cx="4343375" cy="28670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D962403-7957-B191-C934-5A50D07844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8588" y="3861048"/>
            <a:ext cx="4472889" cy="221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План сбыта. Календарный план проекта</a:t>
            </a:r>
          </a:p>
        </p:txBody>
      </p:sp>
      <p:pic>
        <p:nvPicPr>
          <p:cNvPr id="20" name="Объект 19">
            <a:extLst>
              <a:ext uri="{FF2B5EF4-FFF2-40B4-BE49-F238E27FC236}">
                <a16:creationId xmlns:a16="http://schemas.microsoft.com/office/drawing/2014/main" id="{1721CCBE-D30F-B090-4EF9-A6051F2B94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09836" y="2060848"/>
            <a:ext cx="4875212" cy="2773056"/>
          </a:xfrm>
        </p:spPr>
      </p:pic>
      <p:pic>
        <p:nvPicPr>
          <p:cNvPr id="24" name="Объект 23">
            <a:extLst>
              <a:ext uri="{FF2B5EF4-FFF2-40B4-BE49-F238E27FC236}">
                <a16:creationId xmlns:a16="http://schemas.microsoft.com/office/drawing/2014/main" id="{FF1EB620-1B96-D798-596D-F2B910A6D1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094413" y="1862405"/>
            <a:ext cx="4875212" cy="4047589"/>
          </a:xfrm>
        </p:spPr>
      </p:pic>
    </p:spTree>
    <p:extLst>
      <p:ext uri="{BB962C8B-B14F-4D97-AF65-F5344CB8AC3E}">
        <p14:creationId xmlns:p14="http://schemas.microsoft.com/office/powerpoint/2010/main" val="398066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Сырье и материалы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7D3B34B5-B3EE-E9BB-AC28-F9F19B65D6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21804" y="1700808"/>
            <a:ext cx="4875212" cy="3250141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0574AE13-3B28-24AB-108F-BDE927C39A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806380" y="260648"/>
            <a:ext cx="4875212" cy="3250141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95E63DC-4C35-5B62-B2C5-8223D327F6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6380" y="3501008"/>
            <a:ext cx="4836104" cy="317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116633"/>
            <a:ext cx="9141619" cy="864096"/>
          </a:xfrm>
        </p:spPr>
        <p:txBody>
          <a:bodyPr rtlCol="0">
            <a:normAutofit/>
          </a:bodyPr>
          <a:lstStyle/>
          <a:p>
            <a:r>
              <a:rPr lang="ru-RU" sz="3600" dirty="0"/>
              <a:t>План по персоналу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18BAE8-94B5-8968-8F31-B53BDF738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924" y="908720"/>
            <a:ext cx="4867275" cy="37909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6C5969-8873-7EC6-AE4D-F55DBDB9E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468" y="836712"/>
            <a:ext cx="481965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116633"/>
            <a:ext cx="9141619" cy="864096"/>
          </a:xfrm>
        </p:spPr>
        <p:txBody>
          <a:bodyPr rtlCol="0">
            <a:normAutofit/>
          </a:bodyPr>
          <a:lstStyle/>
          <a:p>
            <a:r>
              <a:rPr lang="ru-RU" sz="3600" dirty="0"/>
              <a:t>План по персоналу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18BAE8-94B5-8968-8F31-B53BDF738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924" y="908720"/>
            <a:ext cx="4867275" cy="37909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6C5969-8873-7EC6-AE4D-F55DBDB9E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468" y="836712"/>
            <a:ext cx="4819650" cy="38884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1029EF-FD3E-1B68-5ABE-81CC592A8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204" y="4013019"/>
            <a:ext cx="4752528" cy="283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6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Общие издержки проекта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7F863A-03B0-81EF-4F25-3197E2ED2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4" y="1556792"/>
            <a:ext cx="4876800" cy="37433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CC2874-03E7-6BFD-6E11-2A4720723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308" y="1556792"/>
            <a:ext cx="49149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3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188368"/>
          </a:xfrm>
        </p:spPr>
        <p:txBody>
          <a:bodyPr rtlCol="0"/>
          <a:lstStyle/>
          <a:p>
            <a:pPr rtl="0"/>
            <a:r>
              <a:rPr lang="ru-RU" dirty="0"/>
              <a:t>Финансирование проекта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C0B0F0-1F38-8BF8-E585-2A57739A7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776"/>
            <a:ext cx="5086300" cy="36004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5C6FC51-9165-FECD-D7F8-3E0DF884F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6300" y="1412776"/>
            <a:ext cx="710252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4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улинария 16:9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453_TF02787942.potx" id="{8D467BD3-9A1C-43EB-A337-58DB448D8D82}" vid="{B9300C87-B195-418E-ABBA-4C8BBCF16030}"/>
    </a:ext>
  </a:extLst>
</a:theme>
</file>

<file path=ppt/theme/theme2.xml><?xml version="1.0" encoding="utf-8"?>
<a:theme xmlns:a="http://schemas.openxmlformats.org/drawingml/2006/main" name="Тема Offic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700CCB-20BA-4760-AB9F-AC3B63ED32E0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a4f35948-e619-41b3-aa29-22878b09cfd2"/>
    <ds:schemaRef ds:uri="http://schemas.microsoft.com/office/infopath/2007/PartnerControls"/>
    <ds:schemaRef ds:uri="http://schemas.microsoft.com/office/2006/documentManagement/types"/>
    <ds:schemaRef ds:uri="40262f94-9f35-4ac3-9a90-690165a166b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08942AA-0721-4324-BC2C-A3CB43F24E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14945D-DABB-422F-9B28-D299995C92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свежей пищей (широкоэкранный формат)</Template>
  <TotalTime>40</TotalTime>
  <Words>310</Words>
  <Application>Microsoft Office PowerPoint</Application>
  <PresentationFormat>Произвольный</PresentationFormat>
  <Paragraphs>35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Constantia</vt:lpstr>
      <vt:lpstr>Wingdings</vt:lpstr>
      <vt:lpstr>Кулинария 16:9</vt:lpstr>
      <vt:lpstr>Бизнес-план «Производство соков»</vt:lpstr>
      <vt:lpstr>Создание основных настроек проекта</vt:lpstr>
      <vt:lpstr>Налоги, инфляция, ставка дисконтирования проекта</vt:lpstr>
      <vt:lpstr>План сбыта. Календарный план проекта</vt:lpstr>
      <vt:lpstr>Сырье и материалы</vt:lpstr>
      <vt:lpstr>План по персоналу</vt:lpstr>
      <vt:lpstr>План по персоналу</vt:lpstr>
      <vt:lpstr>Общие издержки проекта</vt:lpstr>
      <vt:lpstr>Финансирование проекта</vt:lpstr>
      <vt:lpstr>Эффективность инвестиций и анализ безубыточности</vt:lpstr>
      <vt:lpstr>Отчет о прибылях и убытках. Отчет о движении денежных средств. Баланс</vt:lpstr>
      <vt:lpstr>Выводы по проекту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Бизнес-план «Производство соков»</dc:title>
  <dc:creator>Сергей Сергей</dc:creator>
  <cp:lastModifiedBy>Сергей Сергей</cp:lastModifiedBy>
  <cp:revision>9</cp:revision>
  <dcterms:created xsi:type="dcterms:W3CDTF">2024-02-18T16:47:45Z</dcterms:created>
  <dcterms:modified xsi:type="dcterms:W3CDTF">2024-02-18T17:28:37Z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