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comments/comment1.xml" ContentType="application/vnd.openxmlformats-officedocument.presentationml.comment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2" r:id="rId2"/>
    <p:sldMasterId id="2147483664" r:id="rId3"/>
    <p:sldMasterId id="2147483666" r:id="rId4"/>
    <p:sldMasterId id="2147483668" r:id="rId5"/>
    <p:sldMasterId id="2147483670" r:id="rId6"/>
    <p:sldMasterId id="2147483672" r:id="rId7"/>
    <p:sldMasterId id="2147483675" r:id="rId8"/>
    <p:sldMasterId id="2147483676" r:id="rId9"/>
  </p:sldMasterIdLst>
  <p:notesMasterIdLst>
    <p:notesMasterId r:id="rId37"/>
  </p:notesMasterIdLst>
  <p:sldIdLst>
    <p:sldId id="256" r:id="rId10"/>
    <p:sldId id="266" r:id="rId11"/>
    <p:sldId id="267" r:id="rId12"/>
    <p:sldId id="258" r:id="rId13"/>
    <p:sldId id="288" r:id="rId14"/>
    <p:sldId id="265" r:id="rId15"/>
    <p:sldId id="290" r:id="rId16"/>
    <p:sldId id="270" r:id="rId17"/>
    <p:sldId id="271" r:id="rId18"/>
    <p:sldId id="268" r:id="rId19"/>
    <p:sldId id="272" r:id="rId20"/>
    <p:sldId id="275" r:id="rId21"/>
    <p:sldId id="276" r:id="rId22"/>
    <p:sldId id="273" r:id="rId23"/>
    <p:sldId id="289" r:id="rId24"/>
    <p:sldId id="274" r:id="rId25"/>
    <p:sldId id="281" r:id="rId26"/>
    <p:sldId id="277" r:id="rId27"/>
    <p:sldId id="278" r:id="rId28"/>
    <p:sldId id="282" r:id="rId29"/>
    <p:sldId id="280" r:id="rId30"/>
    <p:sldId id="284" r:id="rId31"/>
    <p:sldId id="285" r:id="rId32"/>
    <p:sldId id="286" r:id="rId33"/>
    <p:sldId id="287" r:id="rId34"/>
    <p:sldId id="283" r:id="rId35"/>
    <p:sldId id="259" r:id="rId3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ользователь" initials="П" lastIdx="1" clrIdx="0">
    <p:extLst>
      <p:ext uri="{19B8F6BF-5375-455C-9EA6-DF929625EA0E}">
        <p15:presenceInfo xmlns:p15="http://schemas.microsoft.com/office/powerpoint/2012/main" userId="Пользователь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77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presProps" Target="presProps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03-26T23:21:11.063" idx="1">
    <p:pos x="10" y="10"/>
    <p:text/>
    <p:extLst>
      <p:ext uri="{C676402C-5697-4E1C-873F-D02D1690AC5C}">
        <p15:threadingInfo xmlns:p15="http://schemas.microsoft.com/office/powerpoint/2012/main" timeZoneBias="-18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978712-58A5-44C4-B58B-9FB19F5F348A}" type="datetimeFigureOut">
              <a:rPr lang="ru-RU" smtClean="0"/>
              <a:t>27.03.2024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665A34-3FD9-470A-8058-67132A954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60762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665A34-3FD9-470A-8058-67132A954E13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29893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665A34-3FD9-470A-8058-67132A954E13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86708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7381" y="1412776"/>
            <a:ext cx="5181600" cy="2448272"/>
          </a:xfrm>
        </p:spPr>
        <p:txBody>
          <a:bodyPr>
            <a:normAutofit/>
          </a:bodyPr>
          <a:lstStyle>
            <a:lvl1pPr>
              <a:defRPr sz="2400" b="1" i="0" baseline="0">
                <a:latin typeface="Geometria" pitchFamily="34" charset="-52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7381" y="4005064"/>
            <a:ext cx="5184576" cy="1752600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1">
                    <a:tint val="75000"/>
                  </a:schemeClr>
                </a:solidFill>
                <a:latin typeface="Geometria" pitchFamily="34" charset="-5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9832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img18.jpg"/>
          <p:cNvPicPr>
            <a:picLocks noChangeAspect="1"/>
          </p:cNvPicPr>
          <p:nvPr/>
        </p:nvPicPr>
        <p:blipFill>
          <a:blip r:embed="rId2" cstate="print"/>
          <a:srcRect l="50601" b="60089"/>
          <a:stretch>
            <a:fillRect/>
          </a:stretch>
        </p:blipFill>
        <p:spPr>
          <a:xfrm>
            <a:off x="10617091" y="3284984"/>
            <a:ext cx="1086266" cy="79208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0" y="0"/>
            <a:ext cx="12192000" cy="3140968"/>
          </a:xfrm>
          <a:prstGeom prst="rect">
            <a:avLst/>
          </a:prstGeom>
          <a:solidFill>
            <a:srgbClr val="FFCC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67541" y="5373216"/>
            <a:ext cx="8160907" cy="566738"/>
          </a:xfrm>
          <a:prstGeom prst="rect">
            <a:avLst/>
          </a:prstGeom>
        </p:spPr>
        <p:txBody>
          <a:bodyPr anchor="b"/>
          <a:lstStyle>
            <a:lvl1pPr algn="ctr">
              <a:defRPr sz="2000" b="0" baseline="0">
                <a:latin typeface="Geometria" pitchFamily="34" charset="-52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67541" y="1052736"/>
            <a:ext cx="8160907" cy="40324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9936427" y="836713"/>
            <a:ext cx="2255573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2892" y="196349"/>
            <a:ext cx="1869436" cy="601465"/>
          </a:xfrm>
          <a:prstGeom prst="rect">
            <a:avLst/>
          </a:prstGeom>
        </p:spPr>
      </p:pic>
      <p:pic>
        <p:nvPicPr>
          <p:cNvPr id="11" name="Рисунок 10" descr="img18.jpg"/>
          <p:cNvPicPr>
            <a:picLocks noChangeAspect="1"/>
          </p:cNvPicPr>
          <p:nvPr/>
        </p:nvPicPr>
        <p:blipFill>
          <a:blip r:embed="rId2" cstate="print"/>
          <a:srcRect l="50601" b="60089"/>
          <a:stretch>
            <a:fillRect/>
          </a:stretch>
        </p:blipFill>
        <p:spPr>
          <a:xfrm>
            <a:off x="335360" y="3284984"/>
            <a:ext cx="1086266" cy="792088"/>
          </a:xfrm>
          <a:prstGeom prst="rect">
            <a:avLst/>
          </a:prstGeom>
        </p:spPr>
      </p:pic>
      <p:pic>
        <p:nvPicPr>
          <p:cNvPr id="12" name="Рисунок 11" descr="img18.jpg"/>
          <p:cNvPicPr>
            <a:picLocks noChangeAspect="1"/>
          </p:cNvPicPr>
          <p:nvPr/>
        </p:nvPicPr>
        <p:blipFill>
          <a:blip r:embed="rId2" cstate="print"/>
          <a:srcRect l="50601" b="60089"/>
          <a:stretch>
            <a:fillRect/>
          </a:stretch>
        </p:blipFill>
        <p:spPr>
          <a:xfrm>
            <a:off x="335360" y="9028487"/>
            <a:ext cx="1086266" cy="792088"/>
          </a:xfrm>
          <a:prstGeom prst="rect">
            <a:avLst/>
          </a:prstGeom>
        </p:spPr>
      </p:pic>
      <p:pic>
        <p:nvPicPr>
          <p:cNvPr id="14" name="Рисунок 13" descr="img18.jpg"/>
          <p:cNvPicPr>
            <a:picLocks noChangeAspect="1"/>
          </p:cNvPicPr>
          <p:nvPr/>
        </p:nvPicPr>
        <p:blipFill>
          <a:blip r:embed="rId2" cstate="print"/>
          <a:srcRect l="50601" b="60089"/>
          <a:stretch>
            <a:fillRect/>
          </a:stretch>
        </p:blipFill>
        <p:spPr>
          <a:xfrm>
            <a:off x="10617091" y="9028487"/>
            <a:ext cx="1086266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6899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6576054" y="1196752"/>
            <a:ext cx="5088565" cy="3960440"/>
          </a:xfrm>
          <a:prstGeom prst="rect">
            <a:avLst/>
          </a:prstGeom>
          <a:solidFill>
            <a:srgbClr val="FFCC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392" y="332656"/>
            <a:ext cx="4224469" cy="864096"/>
          </a:xfrm>
          <a:prstGeom prst="rect">
            <a:avLst/>
          </a:prstGeom>
        </p:spPr>
        <p:txBody>
          <a:bodyPr anchor="b"/>
          <a:lstStyle>
            <a:lvl1pPr algn="l">
              <a:defRPr sz="2000" b="1" baseline="0">
                <a:latin typeface="Geometria" pitchFamily="34" charset="-52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288021" y="1484784"/>
            <a:ext cx="4992555" cy="38884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11" name="Google Shape;11;p13"/>
          <p:cNvSpPr txBox="1">
            <a:spLocks noGrp="1"/>
          </p:cNvSpPr>
          <p:nvPr>
            <p:ph type="subTitle" idx="10"/>
          </p:nvPr>
        </p:nvSpPr>
        <p:spPr>
          <a:xfrm>
            <a:off x="623392" y="1484784"/>
            <a:ext cx="5104336" cy="38884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 baseline="0">
                <a:latin typeface="Geometria" pitchFamily="34" charset="-52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r>
              <a:rPr lang="ru-RU"/>
              <a:t>Образец подзаголовка</a:t>
            </a:r>
            <a:endParaRPr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9936427" y="836713"/>
            <a:ext cx="2255573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427" y="175907"/>
            <a:ext cx="1869436" cy="601465"/>
          </a:xfrm>
          <a:prstGeom prst="rect">
            <a:avLst/>
          </a:prstGeom>
        </p:spPr>
      </p:pic>
      <p:pic>
        <p:nvPicPr>
          <p:cNvPr id="14" name="Рисунок 13" descr="img18.jpg"/>
          <p:cNvPicPr>
            <a:picLocks noChangeAspect="1"/>
          </p:cNvPicPr>
          <p:nvPr/>
        </p:nvPicPr>
        <p:blipFill>
          <a:blip r:embed="rId3" cstate="print"/>
          <a:srcRect l="50601" b="60089"/>
          <a:stretch>
            <a:fillRect/>
          </a:stretch>
        </p:blipFill>
        <p:spPr>
          <a:xfrm>
            <a:off x="5497535" y="188640"/>
            <a:ext cx="1086266" cy="792088"/>
          </a:xfrm>
          <a:prstGeom prst="rect">
            <a:avLst/>
          </a:prstGeom>
        </p:spPr>
      </p:pic>
      <p:pic>
        <p:nvPicPr>
          <p:cNvPr id="15" name="Рисунок 14" descr="img18.jpg"/>
          <p:cNvPicPr>
            <a:picLocks noChangeAspect="1"/>
          </p:cNvPicPr>
          <p:nvPr/>
        </p:nvPicPr>
        <p:blipFill>
          <a:blip r:embed="rId3" cstate="print"/>
          <a:srcRect l="50601" b="60089"/>
          <a:stretch>
            <a:fillRect/>
          </a:stretch>
        </p:blipFill>
        <p:spPr>
          <a:xfrm>
            <a:off x="5497535" y="5932143"/>
            <a:ext cx="1086266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0563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83766" y="2204864"/>
            <a:ext cx="7680853" cy="1656184"/>
          </a:xfrm>
        </p:spPr>
        <p:txBody>
          <a:bodyPr>
            <a:normAutofit/>
          </a:bodyPr>
          <a:lstStyle>
            <a:lvl1pPr>
              <a:defRPr sz="2400" b="1" i="0" baseline="0">
                <a:latin typeface="Geometria" pitchFamily="34" charset="-52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83766" y="4005064"/>
            <a:ext cx="7680853" cy="1296144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1">
                    <a:tint val="75000"/>
                  </a:schemeClr>
                </a:solidFill>
                <a:latin typeface="Geometria" pitchFamily="34" charset="-5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51543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39616" y="2348880"/>
            <a:ext cx="6720747" cy="576064"/>
          </a:xfrm>
          <a:solidFill>
            <a:schemeClr val="accent1"/>
          </a:solidFill>
        </p:spPr>
        <p:txBody>
          <a:bodyPr>
            <a:normAutofit/>
          </a:bodyPr>
          <a:lstStyle>
            <a:lvl1pPr algn="ctr">
              <a:defRPr sz="2400" b="1" i="0" baseline="0">
                <a:latin typeface="Geometria" pitchFamily="34" charset="-52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39616" y="3140968"/>
            <a:ext cx="6720747" cy="1296144"/>
          </a:xfrm>
        </p:spPr>
        <p:txBody>
          <a:bodyPr>
            <a:normAutofit/>
          </a:bodyPr>
          <a:lstStyle>
            <a:lvl1pPr marL="0" indent="0" algn="ctr">
              <a:buNone/>
              <a:defRPr sz="1400" baseline="0">
                <a:solidFill>
                  <a:schemeClr val="tx1">
                    <a:tint val="75000"/>
                  </a:schemeClr>
                </a:solidFill>
                <a:latin typeface="Geometria" pitchFamily="34" charset="-5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9450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1371" y="692696"/>
            <a:ext cx="6528725" cy="576064"/>
          </a:xfrm>
          <a:noFill/>
        </p:spPr>
        <p:txBody>
          <a:bodyPr>
            <a:normAutofit/>
          </a:bodyPr>
          <a:lstStyle>
            <a:lvl1pPr algn="l">
              <a:defRPr sz="2400" b="1" i="0" baseline="0">
                <a:latin typeface="Geometria" pitchFamily="34" charset="-52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1371" y="1412776"/>
            <a:ext cx="6528725" cy="4896544"/>
          </a:xfrm>
        </p:spPr>
        <p:txBody>
          <a:bodyPr>
            <a:normAutofit/>
          </a:bodyPr>
          <a:lstStyle>
            <a:lvl1pPr marL="0" indent="0" algn="l">
              <a:buNone/>
              <a:defRPr sz="1400" baseline="0">
                <a:solidFill>
                  <a:schemeClr val="tx1">
                    <a:tint val="75000"/>
                  </a:schemeClr>
                </a:solidFill>
                <a:latin typeface="Geometria" pitchFamily="34" charset="-5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7916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1371" y="764704"/>
            <a:ext cx="7488832" cy="864096"/>
          </a:xfrm>
          <a:noFill/>
        </p:spPr>
        <p:txBody>
          <a:bodyPr>
            <a:normAutofit/>
          </a:bodyPr>
          <a:lstStyle>
            <a:lvl1pPr algn="l">
              <a:defRPr sz="2400" b="1" i="0" baseline="0">
                <a:latin typeface="Geometria" pitchFamily="34" charset="-52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1371" y="1844824"/>
            <a:ext cx="5568619" cy="4464496"/>
          </a:xfrm>
        </p:spPr>
        <p:txBody>
          <a:bodyPr>
            <a:normAutofit/>
          </a:bodyPr>
          <a:lstStyle>
            <a:lvl1pPr marL="0" indent="0" algn="l">
              <a:buNone/>
              <a:defRPr sz="1400" baseline="0">
                <a:solidFill>
                  <a:schemeClr val="tx1">
                    <a:tint val="75000"/>
                  </a:schemeClr>
                </a:solidFill>
                <a:latin typeface="Geometria" pitchFamily="34" charset="-5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4" name="Рисунок 2"/>
          <p:cNvSpPr>
            <a:spLocks noGrp="1"/>
          </p:cNvSpPr>
          <p:nvPr>
            <p:ph type="pic" idx="10"/>
          </p:nvPr>
        </p:nvSpPr>
        <p:spPr>
          <a:xfrm>
            <a:off x="6288021" y="2492896"/>
            <a:ext cx="4992555" cy="25202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7056107" y="4581128"/>
            <a:ext cx="864096" cy="864096"/>
          </a:xfrm>
          <a:prstGeom prst="ellipse">
            <a:avLst/>
          </a:prstGeom>
          <a:noFill/>
          <a:ln w="6350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6" name="Овал 5"/>
          <p:cNvSpPr/>
          <p:nvPr/>
        </p:nvSpPr>
        <p:spPr>
          <a:xfrm>
            <a:off x="7920204" y="5588000"/>
            <a:ext cx="135226" cy="14525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</p:spTree>
    <p:extLst>
      <p:ext uri="{BB962C8B-B14F-4D97-AF65-F5344CB8AC3E}">
        <p14:creationId xmlns:p14="http://schemas.microsoft.com/office/powerpoint/2010/main" val="354161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1371" y="836712"/>
            <a:ext cx="9313035" cy="576064"/>
          </a:xfrm>
          <a:noFill/>
        </p:spPr>
        <p:txBody>
          <a:bodyPr>
            <a:normAutofit/>
          </a:bodyPr>
          <a:lstStyle>
            <a:lvl1pPr algn="l">
              <a:defRPr sz="2000" b="1" i="0" baseline="0">
                <a:latin typeface="Geometria" pitchFamily="34" charset="-52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1371" y="1556792"/>
            <a:ext cx="11041227" cy="4392488"/>
          </a:xfrm>
        </p:spPr>
        <p:txBody>
          <a:bodyPr>
            <a:normAutofit/>
          </a:bodyPr>
          <a:lstStyle>
            <a:lvl1pPr marL="0" indent="0" algn="l">
              <a:buNone/>
              <a:defRPr sz="1400" baseline="0">
                <a:solidFill>
                  <a:schemeClr val="tx1">
                    <a:tint val="75000"/>
                  </a:schemeClr>
                </a:solidFill>
                <a:latin typeface="Geometria" pitchFamily="34" charset="-5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9377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3392" y="980729"/>
            <a:ext cx="11233248" cy="792088"/>
          </a:xfrm>
        </p:spPr>
        <p:txBody>
          <a:bodyPr>
            <a:normAutofit/>
          </a:bodyPr>
          <a:lstStyle>
            <a:lvl1pPr>
              <a:defRPr sz="2400" b="1" i="0" baseline="0">
                <a:latin typeface="Geometria" pitchFamily="34" charset="-52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3392" y="1988840"/>
            <a:ext cx="5088565" cy="2808312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tint val="75000"/>
                  </a:schemeClr>
                </a:solidFill>
                <a:latin typeface="Geometria" pitchFamily="34" charset="-5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7" name="Содержимое 2"/>
          <p:cNvSpPr>
            <a:spLocks noGrp="1"/>
          </p:cNvSpPr>
          <p:nvPr>
            <p:ph idx="10"/>
          </p:nvPr>
        </p:nvSpPr>
        <p:spPr>
          <a:xfrm>
            <a:off x="5903979" y="1988840"/>
            <a:ext cx="5952661" cy="2808312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953389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3"/>
          <p:cNvSpPr txBox="1">
            <a:spLocks noGrp="1"/>
          </p:cNvSpPr>
          <p:nvPr>
            <p:ph type="ctrTitle"/>
          </p:nvPr>
        </p:nvSpPr>
        <p:spPr>
          <a:xfrm>
            <a:off x="415611" y="992768"/>
            <a:ext cx="11152997" cy="7080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2800" b="1" i="0" baseline="0">
                <a:latin typeface="Geometria" pitchFamily="34" charset="-52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r>
              <a:rPr lang="ru-RU"/>
              <a:t>Образец заголовка</a:t>
            </a:r>
            <a:endParaRPr dirty="0"/>
          </a:p>
        </p:txBody>
      </p:sp>
      <p:sp>
        <p:nvSpPr>
          <p:cNvPr id="11" name="Google Shape;11;p13"/>
          <p:cNvSpPr txBox="1">
            <a:spLocks noGrp="1"/>
          </p:cNvSpPr>
          <p:nvPr>
            <p:ph type="subTitle" idx="1"/>
          </p:nvPr>
        </p:nvSpPr>
        <p:spPr>
          <a:xfrm>
            <a:off x="415600" y="1844825"/>
            <a:ext cx="11153008" cy="280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 baseline="0">
                <a:latin typeface="Geometria" pitchFamily="34" charset="-52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r>
              <a:rPr lang="ru-RU"/>
              <a:t>Образец подзаголовка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441280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09329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0" y="6093297"/>
            <a:ext cx="12192000" cy="764705"/>
          </a:xfrm>
          <a:prstGeom prst="rect">
            <a:avLst/>
          </a:prstGeom>
          <a:solidFill>
            <a:srgbClr val="FFCC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75520" y="6093296"/>
            <a:ext cx="8064896" cy="566738"/>
          </a:xfrm>
          <a:prstGeom prst="rect">
            <a:avLst/>
          </a:prstGeom>
        </p:spPr>
        <p:txBody>
          <a:bodyPr anchor="b"/>
          <a:lstStyle>
            <a:lvl1pPr algn="ctr">
              <a:defRPr sz="2000" b="0" baseline="0">
                <a:latin typeface="Geometria" pitchFamily="34" charset="-52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6332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jpe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.jpeg"/><Relationship Id="rId4" Type="http://schemas.openxmlformats.org/officeDocument/2006/relationships/image" Target="../media/image3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jpeg"/><Relationship Id="rId4" Type="http://schemas.openxmlformats.org/officeDocument/2006/relationships/image" Target="../media/image3.pn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76" y="379262"/>
            <a:ext cx="1869436" cy="601465"/>
          </a:xfrm>
          <a:prstGeom prst="rect">
            <a:avLst/>
          </a:prstGeom>
        </p:spPr>
      </p:pic>
      <p:sp>
        <p:nvSpPr>
          <p:cNvPr id="6" name="Google Shape;6;p12"/>
          <p:cNvSpPr txBox="1">
            <a:spLocks noGrp="1"/>
          </p:cNvSpPr>
          <p:nvPr>
            <p:ph type="title"/>
          </p:nvPr>
        </p:nvSpPr>
        <p:spPr>
          <a:xfrm>
            <a:off x="415600" y="1565711"/>
            <a:ext cx="5603397" cy="15238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7" name="Google Shape;7;p12"/>
          <p:cNvSpPr txBox="1">
            <a:spLocks noGrp="1"/>
          </p:cNvSpPr>
          <p:nvPr>
            <p:ph type="body" idx="1"/>
          </p:nvPr>
        </p:nvSpPr>
        <p:spPr>
          <a:xfrm>
            <a:off x="415600" y="3285425"/>
            <a:ext cx="5616232" cy="25918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8" name="Google Shape;8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9E39069F-BD36-4EA4-9D58-FCC9BE00A01D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134501" y="0"/>
            <a:ext cx="60574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pic>
        <p:nvPicPr>
          <p:cNvPr id="11" name="Рисунок 10" descr="img18.jpg"/>
          <p:cNvPicPr>
            <a:picLocks noChangeAspect="1"/>
          </p:cNvPicPr>
          <p:nvPr/>
        </p:nvPicPr>
        <p:blipFill>
          <a:blip r:embed="rId4" cstate="print"/>
          <a:srcRect l="50601" b="60089"/>
          <a:stretch>
            <a:fillRect/>
          </a:stretch>
        </p:blipFill>
        <p:spPr>
          <a:xfrm>
            <a:off x="4684734" y="188640"/>
            <a:ext cx="1086266" cy="792088"/>
          </a:xfrm>
          <a:prstGeom prst="rect">
            <a:avLst/>
          </a:prstGeom>
        </p:spPr>
      </p:pic>
      <p:pic>
        <p:nvPicPr>
          <p:cNvPr id="13" name="Рисунок 12" descr="img18.jpg"/>
          <p:cNvPicPr>
            <a:picLocks noChangeAspect="1"/>
          </p:cNvPicPr>
          <p:nvPr/>
        </p:nvPicPr>
        <p:blipFill>
          <a:blip r:embed="rId4" cstate="print"/>
          <a:srcRect l="50601" b="60089"/>
          <a:stretch>
            <a:fillRect/>
          </a:stretch>
        </p:blipFill>
        <p:spPr>
          <a:xfrm>
            <a:off x="4684734" y="5932143"/>
            <a:ext cx="1086266" cy="79208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76" y="6267082"/>
            <a:ext cx="1486257" cy="281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40778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1" i="0" u="none" strike="noStrike" cap="none" baseline="0">
          <a:solidFill>
            <a:srgbClr val="000000"/>
          </a:solidFill>
          <a:latin typeface="Geometria" pitchFamily="34" charset="-52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359972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6" name="Google Shape;6;p12"/>
          <p:cNvSpPr txBox="1">
            <a:spLocks noGrp="1"/>
          </p:cNvSpPr>
          <p:nvPr>
            <p:ph type="title"/>
          </p:nvPr>
        </p:nvSpPr>
        <p:spPr>
          <a:xfrm>
            <a:off x="3983765" y="1844824"/>
            <a:ext cx="7872875" cy="1080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7" name="Google Shape;7;p12"/>
          <p:cNvSpPr txBox="1">
            <a:spLocks noGrp="1"/>
          </p:cNvSpPr>
          <p:nvPr>
            <p:ph type="body" idx="1"/>
          </p:nvPr>
        </p:nvSpPr>
        <p:spPr>
          <a:xfrm>
            <a:off x="3983765" y="3068960"/>
            <a:ext cx="7872875" cy="2232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476" y="252262"/>
            <a:ext cx="1869436" cy="60146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402" y="6282997"/>
            <a:ext cx="1486257" cy="281718"/>
          </a:xfrm>
          <a:prstGeom prst="rect">
            <a:avLst/>
          </a:prstGeom>
        </p:spPr>
      </p:pic>
      <p:pic>
        <p:nvPicPr>
          <p:cNvPr id="16" name="Рисунок 15" descr="img18.jpg"/>
          <p:cNvPicPr>
            <a:picLocks noChangeAspect="1"/>
          </p:cNvPicPr>
          <p:nvPr/>
        </p:nvPicPr>
        <p:blipFill>
          <a:blip r:embed="rId5" cstate="print"/>
          <a:srcRect l="50601" b="60089"/>
          <a:stretch>
            <a:fillRect/>
          </a:stretch>
        </p:blipFill>
        <p:spPr>
          <a:xfrm>
            <a:off x="4175787" y="61639"/>
            <a:ext cx="1086266" cy="792088"/>
          </a:xfrm>
          <a:prstGeom prst="rect">
            <a:avLst/>
          </a:prstGeom>
        </p:spPr>
      </p:pic>
      <p:pic>
        <p:nvPicPr>
          <p:cNvPr id="17" name="Рисунок 16" descr="img18.jpg"/>
          <p:cNvPicPr>
            <a:picLocks noChangeAspect="1"/>
          </p:cNvPicPr>
          <p:nvPr/>
        </p:nvPicPr>
        <p:blipFill>
          <a:blip r:embed="rId5" cstate="print"/>
          <a:srcRect l="50601" b="60089"/>
          <a:stretch>
            <a:fillRect/>
          </a:stretch>
        </p:blipFill>
        <p:spPr>
          <a:xfrm>
            <a:off x="4175787" y="6027812"/>
            <a:ext cx="1086266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67208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1" i="0" u="none" strike="noStrike" cap="none" baseline="0">
          <a:solidFill>
            <a:srgbClr val="000000"/>
          </a:solidFill>
          <a:latin typeface="Geometria" pitchFamily="34" charset="-52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2"/>
          <p:cNvSpPr txBox="1">
            <a:spLocks noGrp="1"/>
          </p:cNvSpPr>
          <p:nvPr>
            <p:ph type="title"/>
          </p:nvPr>
        </p:nvSpPr>
        <p:spPr>
          <a:xfrm>
            <a:off x="2447595" y="1916832"/>
            <a:ext cx="7872875" cy="1080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7" name="Google Shape;7;p12"/>
          <p:cNvSpPr txBox="1">
            <a:spLocks noGrp="1"/>
          </p:cNvSpPr>
          <p:nvPr>
            <p:ph type="body" idx="1"/>
          </p:nvPr>
        </p:nvSpPr>
        <p:spPr>
          <a:xfrm>
            <a:off x="2447595" y="3073620"/>
            <a:ext cx="7872875" cy="2232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9936427" y="836713"/>
            <a:ext cx="2255573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14" name="Прямоугольник 13"/>
          <p:cNvSpPr/>
          <p:nvPr/>
        </p:nvSpPr>
        <p:spPr>
          <a:xfrm>
            <a:off x="9936427" y="6304264"/>
            <a:ext cx="2255573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pic>
        <p:nvPicPr>
          <p:cNvPr id="15" name="Рисунок 14" descr="img5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35629" y="5517233"/>
            <a:ext cx="2199228" cy="2290975"/>
          </a:xfrm>
          <a:prstGeom prst="rect">
            <a:avLst/>
          </a:prstGeom>
        </p:spPr>
      </p:pic>
      <p:sp>
        <p:nvSpPr>
          <p:cNvPr id="16" name="Равнобедренный треугольник 15"/>
          <p:cNvSpPr/>
          <p:nvPr/>
        </p:nvSpPr>
        <p:spPr>
          <a:xfrm rot="1508104">
            <a:off x="1475394" y="5567040"/>
            <a:ext cx="1039051" cy="922788"/>
          </a:xfrm>
          <a:prstGeom prst="triangle">
            <a:avLst/>
          </a:prstGeom>
          <a:noFill/>
          <a:ln w="6350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17" name="Овал 16"/>
          <p:cNvSpPr/>
          <p:nvPr/>
        </p:nvSpPr>
        <p:spPr>
          <a:xfrm>
            <a:off x="1059543" y="5390060"/>
            <a:ext cx="269066" cy="25599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pic>
        <p:nvPicPr>
          <p:cNvPr id="18" name="Рисунок 17" descr="img18.jpg"/>
          <p:cNvPicPr>
            <a:picLocks noChangeAspect="1"/>
          </p:cNvPicPr>
          <p:nvPr/>
        </p:nvPicPr>
        <p:blipFill>
          <a:blip r:embed="rId4" cstate="print"/>
          <a:srcRect l="50601" b="60089"/>
          <a:stretch>
            <a:fillRect/>
          </a:stretch>
        </p:blipFill>
        <p:spPr>
          <a:xfrm>
            <a:off x="7152118" y="69534"/>
            <a:ext cx="1086266" cy="792088"/>
          </a:xfrm>
          <a:prstGeom prst="rect">
            <a:avLst/>
          </a:prstGeom>
        </p:spPr>
      </p:pic>
      <p:pic>
        <p:nvPicPr>
          <p:cNvPr id="19" name="Рисунок 18" descr="img18.jpg"/>
          <p:cNvPicPr>
            <a:picLocks noChangeAspect="1"/>
          </p:cNvPicPr>
          <p:nvPr/>
        </p:nvPicPr>
        <p:blipFill>
          <a:blip r:embed="rId4" cstate="print"/>
          <a:srcRect l="50601" b="60089"/>
          <a:stretch>
            <a:fillRect/>
          </a:stretch>
        </p:blipFill>
        <p:spPr>
          <a:xfrm>
            <a:off x="7152118" y="6005030"/>
            <a:ext cx="1086266" cy="79208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427" y="175907"/>
            <a:ext cx="1869436" cy="601465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427" y="6445237"/>
            <a:ext cx="1486257" cy="281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92464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1" i="0" u="none" strike="noStrike" cap="none" baseline="0">
          <a:solidFill>
            <a:srgbClr val="000000"/>
          </a:solidFill>
          <a:latin typeface="Geometria" pitchFamily="34" charset="-52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2"/>
          <p:cNvSpPr txBox="1">
            <a:spLocks noGrp="1"/>
          </p:cNvSpPr>
          <p:nvPr>
            <p:ph type="title"/>
          </p:nvPr>
        </p:nvSpPr>
        <p:spPr>
          <a:xfrm>
            <a:off x="2447595" y="1916832"/>
            <a:ext cx="7872875" cy="1080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7" name="Google Shape;7;p12"/>
          <p:cNvSpPr txBox="1">
            <a:spLocks noGrp="1"/>
          </p:cNvSpPr>
          <p:nvPr>
            <p:ph type="body" idx="1"/>
          </p:nvPr>
        </p:nvSpPr>
        <p:spPr>
          <a:xfrm>
            <a:off x="2543605" y="3068960"/>
            <a:ext cx="7872875" cy="2232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pic>
        <p:nvPicPr>
          <p:cNvPr id="15" name="Рисунок 14" descr="img5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784300" y="1700809"/>
            <a:ext cx="2057871" cy="2074951"/>
          </a:xfrm>
          <a:prstGeom prst="rect">
            <a:avLst/>
          </a:prstGeom>
        </p:spPr>
      </p:pic>
      <p:sp>
        <p:nvSpPr>
          <p:cNvPr id="16" name="Равнобедренный треугольник 15"/>
          <p:cNvSpPr/>
          <p:nvPr/>
        </p:nvSpPr>
        <p:spPr>
          <a:xfrm rot="5400000">
            <a:off x="10062912" y="1572858"/>
            <a:ext cx="515116" cy="456424"/>
          </a:xfrm>
          <a:prstGeom prst="triangle">
            <a:avLst/>
          </a:prstGeom>
          <a:solidFill>
            <a:schemeClr val="accent2"/>
          </a:solidFill>
          <a:ln w="63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19" name="Прямоугольник 18"/>
          <p:cNvSpPr/>
          <p:nvPr/>
        </p:nvSpPr>
        <p:spPr>
          <a:xfrm>
            <a:off x="9936427" y="836713"/>
            <a:ext cx="2255573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20" name="Прямоугольник 19"/>
          <p:cNvSpPr/>
          <p:nvPr/>
        </p:nvSpPr>
        <p:spPr>
          <a:xfrm>
            <a:off x="9936427" y="6304264"/>
            <a:ext cx="2255573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427" y="175907"/>
            <a:ext cx="1869436" cy="60146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427" y="6445237"/>
            <a:ext cx="1486257" cy="281718"/>
          </a:xfrm>
          <a:prstGeom prst="rect">
            <a:avLst/>
          </a:prstGeom>
        </p:spPr>
      </p:pic>
      <p:pic>
        <p:nvPicPr>
          <p:cNvPr id="25" name="Рисунок 24" descr="img18.jpg"/>
          <p:cNvPicPr>
            <a:picLocks noChangeAspect="1"/>
          </p:cNvPicPr>
          <p:nvPr/>
        </p:nvPicPr>
        <p:blipFill>
          <a:blip r:embed="rId6" cstate="print"/>
          <a:srcRect l="50601" b="60089"/>
          <a:stretch>
            <a:fillRect/>
          </a:stretch>
        </p:blipFill>
        <p:spPr>
          <a:xfrm>
            <a:off x="6918994" y="61639"/>
            <a:ext cx="1086266" cy="792088"/>
          </a:xfrm>
          <a:prstGeom prst="rect">
            <a:avLst/>
          </a:prstGeom>
        </p:spPr>
      </p:pic>
      <p:pic>
        <p:nvPicPr>
          <p:cNvPr id="26" name="Рисунок 25" descr="img18.jpg"/>
          <p:cNvPicPr>
            <a:picLocks noChangeAspect="1"/>
          </p:cNvPicPr>
          <p:nvPr/>
        </p:nvPicPr>
        <p:blipFill>
          <a:blip r:embed="rId6" cstate="print"/>
          <a:srcRect l="50601" b="60089"/>
          <a:stretch>
            <a:fillRect/>
          </a:stretch>
        </p:blipFill>
        <p:spPr>
          <a:xfrm>
            <a:off x="6918994" y="6027812"/>
            <a:ext cx="1086266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44804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1" i="0" u="none" strike="noStrike" cap="none" baseline="0">
          <a:solidFill>
            <a:srgbClr val="000000"/>
          </a:solidFill>
          <a:latin typeface="Geometria" pitchFamily="34" charset="-52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2"/>
          <p:cNvSpPr txBox="1">
            <a:spLocks noGrp="1"/>
          </p:cNvSpPr>
          <p:nvPr>
            <p:ph type="title"/>
          </p:nvPr>
        </p:nvSpPr>
        <p:spPr>
          <a:xfrm>
            <a:off x="623392" y="1772816"/>
            <a:ext cx="7872875" cy="1080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7" name="Google Shape;7;p12"/>
          <p:cNvSpPr txBox="1">
            <a:spLocks noGrp="1"/>
          </p:cNvSpPr>
          <p:nvPr>
            <p:ph type="body" idx="1"/>
          </p:nvPr>
        </p:nvSpPr>
        <p:spPr>
          <a:xfrm>
            <a:off x="623392" y="3068960"/>
            <a:ext cx="7872875" cy="2232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7" name="Овал 16"/>
          <p:cNvSpPr/>
          <p:nvPr/>
        </p:nvSpPr>
        <p:spPr>
          <a:xfrm>
            <a:off x="7248128" y="1484784"/>
            <a:ext cx="3579529" cy="345638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15" name="Прямоугольник 14"/>
          <p:cNvSpPr/>
          <p:nvPr/>
        </p:nvSpPr>
        <p:spPr>
          <a:xfrm>
            <a:off x="9936427" y="836713"/>
            <a:ext cx="2255573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16" name="Прямоугольник 15"/>
          <p:cNvSpPr/>
          <p:nvPr/>
        </p:nvSpPr>
        <p:spPr>
          <a:xfrm>
            <a:off x="9936427" y="6304264"/>
            <a:ext cx="2255573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427" y="175907"/>
            <a:ext cx="1869436" cy="601465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427" y="6445237"/>
            <a:ext cx="1486257" cy="281718"/>
          </a:xfrm>
          <a:prstGeom prst="rect">
            <a:avLst/>
          </a:prstGeom>
        </p:spPr>
      </p:pic>
      <p:pic>
        <p:nvPicPr>
          <p:cNvPr id="20" name="Рисунок 19" descr="img18.jpg"/>
          <p:cNvPicPr>
            <a:picLocks noChangeAspect="1"/>
          </p:cNvPicPr>
          <p:nvPr/>
        </p:nvPicPr>
        <p:blipFill>
          <a:blip r:embed="rId5" cstate="print"/>
          <a:srcRect l="50601" b="60089"/>
          <a:stretch>
            <a:fillRect/>
          </a:stretch>
        </p:blipFill>
        <p:spPr>
          <a:xfrm>
            <a:off x="5961041" y="61639"/>
            <a:ext cx="1086266" cy="792088"/>
          </a:xfrm>
          <a:prstGeom prst="rect">
            <a:avLst/>
          </a:prstGeom>
        </p:spPr>
      </p:pic>
      <p:pic>
        <p:nvPicPr>
          <p:cNvPr id="21" name="Рисунок 20" descr="img18.jpg"/>
          <p:cNvPicPr>
            <a:picLocks noChangeAspect="1"/>
          </p:cNvPicPr>
          <p:nvPr/>
        </p:nvPicPr>
        <p:blipFill>
          <a:blip r:embed="rId5" cstate="print"/>
          <a:srcRect l="50601" b="60089"/>
          <a:stretch>
            <a:fillRect/>
          </a:stretch>
        </p:blipFill>
        <p:spPr>
          <a:xfrm>
            <a:off x="5961041" y="6027812"/>
            <a:ext cx="1086266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2746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1" i="0" u="none" strike="noStrike" cap="none" baseline="0">
          <a:solidFill>
            <a:srgbClr val="000000"/>
          </a:solidFill>
          <a:latin typeface="Geometria" pitchFamily="34" charset="-52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2"/>
          <p:cNvSpPr txBox="1">
            <a:spLocks noGrp="1"/>
          </p:cNvSpPr>
          <p:nvPr>
            <p:ph type="title"/>
          </p:nvPr>
        </p:nvSpPr>
        <p:spPr>
          <a:xfrm>
            <a:off x="2447595" y="1916832"/>
            <a:ext cx="7872875" cy="1080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7" name="Google Shape;7;p12"/>
          <p:cNvSpPr txBox="1">
            <a:spLocks noGrp="1"/>
          </p:cNvSpPr>
          <p:nvPr>
            <p:ph type="body" idx="1"/>
          </p:nvPr>
        </p:nvSpPr>
        <p:spPr>
          <a:xfrm>
            <a:off x="2543605" y="3068960"/>
            <a:ext cx="7872875" cy="2232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9936427" y="836713"/>
            <a:ext cx="2255573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16" name="Прямоугольник 15"/>
          <p:cNvSpPr/>
          <p:nvPr/>
        </p:nvSpPr>
        <p:spPr>
          <a:xfrm>
            <a:off x="9936427" y="6304264"/>
            <a:ext cx="2255573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427" y="175907"/>
            <a:ext cx="1869436" cy="60146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427" y="6445237"/>
            <a:ext cx="1486257" cy="281718"/>
          </a:xfrm>
          <a:prstGeom prst="rect">
            <a:avLst/>
          </a:prstGeom>
        </p:spPr>
      </p:pic>
      <p:pic>
        <p:nvPicPr>
          <p:cNvPr id="19" name="Рисунок 18" descr="img18.jpg"/>
          <p:cNvPicPr>
            <a:picLocks noChangeAspect="1"/>
          </p:cNvPicPr>
          <p:nvPr/>
        </p:nvPicPr>
        <p:blipFill>
          <a:blip r:embed="rId5" cstate="print"/>
          <a:srcRect l="50601" b="60089"/>
          <a:stretch>
            <a:fillRect/>
          </a:stretch>
        </p:blipFill>
        <p:spPr>
          <a:xfrm>
            <a:off x="7209277" y="61639"/>
            <a:ext cx="1086266" cy="792088"/>
          </a:xfrm>
          <a:prstGeom prst="rect">
            <a:avLst/>
          </a:prstGeom>
        </p:spPr>
      </p:pic>
      <p:pic>
        <p:nvPicPr>
          <p:cNvPr id="20" name="Рисунок 19" descr="img18.jpg"/>
          <p:cNvPicPr>
            <a:picLocks noChangeAspect="1"/>
          </p:cNvPicPr>
          <p:nvPr/>
        </p:nvPicPr>
        <p:blipFill>
          <a:blip r:embed="rId5" cstate="print"/>
          <a:srcRect l="50601" b="60089"/>
          <a:stretch>
            <a:fillRect/>
          </a:stretch>
        </p:blipFill>
        <p:spPr>
          <a:xfrm>
            <a:off x="7209277" y="6027812"/>
            <a:ext cx="1086266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88603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1" i="0" u="none" strike="noStrike" cap="none" baseline="0">
          <a:solidFill>
            <a:srgbClr val="000000"/>
          </a:solidFill>
          <a:latin typeface="Geometria" pitchFamily="34" charset="-52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137" y="171585"/>
            <a:ext cx="1869436" cy="60146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034311"/>
            <a:ext cx="10972800" cy="8886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2132857"/>
            <a:ext cx="10972800" cy="27363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5"/>
            <a:ext cx="284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4B32E7-43D8-444B-9D11-015D56267366}" type="datetimeFigureOut">
              <a:rPr lang="ru-RU" smtClean="0"/>
              <a:pPr/>
              <a:t>27.03.2024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5"/>
            <a:ext cx="3860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5"/>
            <a:ext cx="284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18242-8888-4C12-92BC-DC0FD591E52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4889637"/>
            <a:ext cx="12192000" cy="1968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9" name="Прямоугольник 8"/>
          <p:cNvSpPr/>
          <p:nvPr/>
        </p:nvSpPr>
        <p:spPr>
          <a:xfrm>
            <a:off x="0" y="880821"/>
            <a:ext cx="2255573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</p:spTree>
    <p:extLst>
      <p:ext uri="{BB962C8B-B14F-4D97-AF65-F5344CB8AC3E}">
        <p14:creationId xmlns:p14="http://schemas.microsoft.com/office/powerpoint/2010/main" val="1946022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3552" y="274638"/>
            <a:ext cx="8160907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412777"/>
            <a:ext cx="10959008" cy="43204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6093297"/>
            <a:ext cx="12192000" cy="7647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pic>
        <p:nvPicPr>
          <p:cNvPr id="10" name="Рисунок 9" descr="img18.jpg"/>
          <p:cNvPicPr>
            <a:picLocks noChangeAspect="1"/>
          </p:cNvPicPr>
          <p:nvPr/>
        </p:nvPicPr>
        <p:blipFill>
          <a:blip r:embed="rId2" cstate="print"/>
          <a:srcRect l="50601" b="60089"/>
          <a:stretch>
            <a:fillRect/>
          </a:stretch>
        </p:blipFill>
        <p:spPr>
          <a:xfrm>
            <a:off x="10637395" y="260648"/>
            <a:ext cx="1086266" cy="792088"/>
          </a:xfrm>
          <a:prstGeom prst="rect">
            <a:avLst/>
          </a:prstGeom>
        </p:spPr>
      </p:pic>
      <p:pic>
        <p:nvPicPr>
          <p:cNvPr id="11" name="Рисунок 10" descr="img18.jpg"/>
          <p:cNvPicPr>
            <a:picLocks noChangeAspect="1"/>
          </p:cNvPicPr>
          <p:nvPr/>
        </p:nvPicPr>
        <p:blipFill>
          <a:blip r:embed="rId2" cstate="print"/>
          <a:srcRect l="50601" b="60089"/>
          <a:stretch>
            <a:fillRect/>
          </a:stretch>
        </p:blipFill>
        <p:spPr>
          <a:xfrm>
            <a:off x="355664" y="260648"/>
            <a:ext cx="1086266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741738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914400" rtl="0" eaLnBrk="1" latinLnBrk="0" hangingPunct="1">
        <a:spcBef>
          <a:spcPct val="0"/>
        </a:spcBef>
        <a:buNone/>
        <a:defRPr sz="2800" b="1" i="0" kern="1200" baseline="0">
          <a:solidFill>
            <a:schemeClr val="tx1"/>
          </a:solidFill>
          <a:latin typeface="Geometria" pitchFamily="34" charset="-52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Geometria" pitchFamily="34" charset="-52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 baseline="0">
          <a:solidFill>
            <a:schemeClr val="tx1"/>
          </a:solidFill>
          <a:latin typeface="Geometria" pitchFamily="34" charset="-52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9379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m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m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mp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elearn.mmu.ru/mod/assign/view.php?id=177911" TargetMode="External"/><Relationship Id="rId2" Type="http://schemas.openxmlformats.org/officeDocument/2006/relationships/hyperlink" Target="https://elearn.interun.ru/mod/assign/view.php?id=464700" TargetMode="Externa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mp"/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mp"/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/>
              <a:t>Профессионально-творческая практика (2/2)</a:t>
            </a:r>
            <a:br>
              <a:rPr lang="ru-RU" dirty="0"/>
            </a:br>
            <a:br>
              <a:rPr lang="ru-RU" dirty="0"/>
            </a:br>
            <a:r>
              <a:rPr lang="ru-RU" sz="1800" dirty="0"/>
              <a:t>Методические рекомендации по оформлению документов</a:t>
            </a:r>
            <a:br>
              <a:rPr lang="ru-RU" sz="1800" dirty="0"/>
            </a:br>
            <a:endParaRPr lang="ru-RU" sz="1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ru-RU" dirty="0"/>
              <a:t>Борисов Борис Николаевич,  </a:t>
            </a:r>
          </a:p>
          <a:p>
            <a:pPr algn="l"/>
            <a:r>
              <a:rPr lang="ru-RU" dirty="0"/>
              <a:t>кандидат филологических наук, доцент кафедры общегуманитарных наук и массовых коммуникаций</a:t>
            </a:r>
          </a:p>
        </p:txBody>
      </p:sp>
    </p:spTree>
    <p:extLst>
      <p:ext uri="{BB962C8B-B14F-4D97-AF65-F5344CB8AC3E}">
        <p14:creationId xmlns:p14="http://schemas.microsoft.com/office/powerpoint/2010/main" val="38083413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39616" y="933035"/>
            <a:ext cx="6720747" cy="576064"/>
          </a:xfrm>
        </p:spPr>
        <p:txBody>
          <a:bodyPr/>
          <a:lstStyle/>
          <a:p>
            <a:r>
              <a:rPr lang="ru-RU" dirty="0"/>
              <a:t>Предоставление договора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39616" y="1661652"/>
            <a:ext cx="6720747" cy="3519948"/>
          </a:xfrm>
        </p:spPr>
        <p:txBody>
          <a:bodyPr>
            <a:normAutofit lnSpcReduction="10000"/>
          </a:bodyPr>
          <a:lstStyle/>
          <a:p>
            <a:pPr marL="0" indent="534988" algn="just">
              <a:buNone/>
            </a:pPr>
            <a:r>
              <a:rPr lang="ru-RU" sz="1600" dirty="0">
                <a:solidFill>
                  <a:schemeClr val="tx1"/>
                </a:solidFill>
              </a:rPr>
              <a:t>Договор должен быть подписан уполномоченным представителем профильной организацией, иметь печать профильной организации.</a:t>
            </a:r>
          </a:p>
          <a:p>
            <a:pPr marL="0" indent="534988" algn="just">
              <a:buNone/>
            </a:pPr>
            <a:endParaRPr lang="ru-RU" sz="1600" dirty="0">
              <a:solidFill>
                <a:schemeClr val="tx1"/>
              </a:solidFill>
            </a:endParaRPr>
          </a:p>
          <a:p>
            <a:pPr marL="0" indent="534988" algn="just">
              <a:buNone/>
            </a:pPr>
            <a:r>
              <a:rPr lang="ru-RU" sz="1600" dirty="0">
                <a:solidFill>
                  <a:schemeClr val="tx1"/>
                </a:solidFill>
              </a:rPr>
              <a:t>Договор загружается в ЭСДО в формате </a:t>
            </a:r>
            <a:r>
              <a:rPr lang="ru-RU" sz="1600" b="1" dirty="0" err="1">
                <a:solidFill>
                  <a:schemeClr val="tx1"/>
                </a:solidFill>
              </a:rPr>
              <a:t>pdf</a:t>
            </a:r>
            <a:r>
              <a:rPr lang="ru-RU" sz="1600" dirty="0">
                <a:solidFill>
                  <a:schemeClr val="tx1"/>
                </a:solidFill>
              </a:rPr>
              <a:t> или </a:t>
            </a:r>
            <a:r>
              <a:rPr lang="ru-RU" sz="1600" b="1" dirty="0" err="1">
                <a:solidFill>
                  <a:schemeClr val="tx1"/>
                </a:solidFill>
              </a:rPr>
              <a:t>jpeg</a:t>
            </a:r>
            <a:r>
              <a:rPr lang="ru-RU" sz="1600" dirty="0">
                <a:solidFill>
                  <a:schemeClr val="tx1"/>
                </a:solidFill>
              </a:rPr>
              <a:t>. </a:t>
            </a:r>
          </a:p>
          <a:p>
            <a:pPr marL="0" indent="534988" algn="just">
              <a:buNone/>
            </a:pPr>
            <a:endParaRPr lang="ru-RU" sz="1600" dirty="0">
              <a:solidFill>
                <a:schemeClr val="tx1"/>
              </a:solidFill>
            </a:endParaRPr>
          </a:p>
          <a:p>
            <a:pPr marL="0" indent="534988" algn="just">
              <a:buNone/>
            </a:pPr>
            <a:r>
              <a:rPr lang="ru-RU" sz="1600" dirty="0">
                <a:solidFill>
                  <a:schemeClr val="tx1"/>
                </a:solidFill>
              </a:rPr>
              <a:t>Оригинал договора и заявления на бумажном носителе с подписями и печатью направляются в ВУЗ через регионального партнера для дальнейшего оформления. </a:t>
            </a:r>
          </a:p>
          <a:p>
            <a:pPr marL="0" indent="534988" algn="just">
              <a:buNone/>
            </a:pPr>
            <a:endParaRPr lang="ru-RU" sz="1600" dirty="0">
              <a:solidFill>
                <a:schemeClr val="tx1"/>
              </a:solidFill>
            </a:endParaRPr>
          </a:p>
          <a:p>
            <a:pPr marL="0" indent="534988" algn="just">
              <a:buNone/>
            </a:pPr>
            <a:r>
              <a:rPr lang="ru-RU" sz="1600" dirty="0">
                <a:solidFill>
                  <a:schemeClr val="tx1"/>
                </a:solidFill>
              </a:rPr>
              <a:t>Студенты московских групп оригиналы документов должны представить в университет по адресу: г. Москва, Ленинградский проспект, дом 17, Отдел практики, </a:t>
            </a:r>
            <a:r>
              <a:rPr lang="ru-RU" sz="1600" dirty="0" err="1">
                <a:solidFill>
                  <a:schemeClr val="tx1"/>
                </a:solidFill>
              </a:rPr>
              <a:t>каб</a:t>
            </a:r>
            <a:r>
              <a:rPr lang="ru-RU" sz="1600" dirty="0">
                <a:solidFill>
                  <a:schemeClr val="tx1"/>
                </a:solidFill>
              </a:rPr>
              <a:t>. 302.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6161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29784" y="1218170"/>
            <a:ext cx="6720747" cy="576064"/>
          </a:xfrm>
        </p:spPr>
        <p:txBody>
          <a:bodyPr/>
          <a:lstStyle/>
          <a:p>
            <a:r>
              <a:rPr lang="ru-RU" dirty="0"/>
              <a:t>Задание на практику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17523" y="2035277"/>
            <a:ext cx="9714272" cy="3844412"/>
          </a:xfrm>
        </p:spPr>
        <p:txBody>
          <a:bodyPr>
            <a:normAutofit/>
          </a:bodyPr>
          <a:lstStyle/>
          <a:p>
            <a:pPr marL="342900" lvl="0" indent="-342900" algn="just">
              <a:lnSpc>
                <a:spcPct val="107000"/>
              </a:lnSpc>
              <a:buFont typeface="+mj-lt"/>
              <a:buAutoNum type="arabicParenR"/>
            </a:pPr>
            <a: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Собрать общие сведения об организации.</a:t>
            </a:r>
          </a:p>
          <a:p>
            <a:pPr marL="342900" lvl="0" indent="-342900" algn="just">
              <a:lnSpc>
                <a:spcPct val="107000"/>
              </a:lnSpc>
              <a:buFont typeface="+mj-lt"/>
              <a:buAutoNum type="arabicParenR"/>
            </a:pPr>
            <a: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Провести анализ фирменного стиля ТМ (производителя продукта/ поставщика услуг).</a:t>
            </a:r>
          </a:p>
          <a:p>
            <a:pPr marL="342900" lvl="0" indent="-342900" algn="just">
              <a:lnSpc>
                <a:spcPct val="107000"/>
              </a:lnSpc>
              <a:buFont typeface="+mj-lt"/>
              <a:buAutoNum type="arabicParenR"/>
            </a:pPr>
            <a: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Провести анализ фирменного стиля конкурентов.</a:t>
            </a:r>
          </a:p>
          <a:p>
            <a:pPr marL="342900" lvl="0" indent="-342900" algn="just">
              <a:lnSpc>
                <a:spcPct val="107000"/>
              </a:lnSpc>
              <a:buFont typeface="+mj-lt"/>
              <a:buAutoNum type="arabicParenR"/>
            </a:pPr>
            <a: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Разработать полный пакет фирменного стиля (основные и дополнительные элементы фирменного стиля) для собственной ТМ. </a:t>
            </a:r>
          </a:p>
          <a:p>
            <a:pPr marL="342900" lvl="0" indent="-342900" algn="just">
              <a:lnSpc>
                <a:spcPct val="107000"/>
              </a:lnSpc>
              <a:buFont typeface="+mj-lt"/>
              <a:buAutoNum type="arabicParenR"/>
            </a:pPr>
            <a: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Разработать 1 рекламный продукт, который будет содержать элементы нового фирменного стиля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71631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39616" y="1021525"/>
            <a:ext cx="6720747" cy="576064"/>
          </a:xfrm>
        </p:spPr>
        <p:txBody>
          <a:bodyPr/>
          <a:lstStyle/>
          <a:p>
            <a:r>
              <a:rPr lang="ru-RU" dirty="0"/>
              <a:t>Общая характеристика организации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39616" y="2035277"/>
            <a:ext cx="6720747" cy="3244646"/>
          </a:xfrm>
        </p:spPr>
        <p:txBody>
          <a:bodyPr>
            <a:normAutofit lnSpcReduction="10000"/>
          </a:bodyPr>
          <a:lstStyle/>
          <a:p>
            <a:pPr marL="342900" indent="-342900" algn="l">
              <a:buFont typeface="+mj-lt"/>
              <a:buAutoNum type="arabicPeriod"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Наименование организации, ее организационно-правовая форма.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Полные реквизиты организации.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Виды деятельности организации, прописанные в соответствующих учредительных документах.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Рынки сбыта товаров или услуг организации.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Основные клиенты (приводится диаграмма в % соотношении юридических и физических лиц).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Основные конкуренты: критерии выбора конкурентов, перечень конкурентов (не менее 3-х).</a:t>
            </a:r>
          </a:p>
          <a:p>
            <a:endParaRPr lang="ru-RU" dirty="0"/>
          </a:p>
        </p:txBody>
      </p:sp>
      <p:sp>
        <p:nvSpPr>
          <p:cNvPr id="4" name="Выноска: изогнутая линия 3">
            <a:extLst>
              <a:ext uri="{FF2B5EF4-FFF2-40B4-BE49-F238E27FC236}">
                <a16:creationId xmlns:a16="http://schemas.microsoft.com/office/drawing/2014/main" id="{1BC612F6-1AA1-4275-A7A0-CFF04214E30E}"/>
              </a:ext>
            </a:extLst>
          </p:cNvPr>
          <p:cNvSpPr/>
          <p:nvPr/>
        </p:nvSpPr>
        <p:spPr>
          <a:xfrm>
            <a:off x="9119447" y="1936954"/>
            <a:ext cx="2880852" cy="4078473"/>
          </a:xfrm>
          <a:prstGeom prst="borderCallout2">
            <a:avLst>
              <a:gd name="adj1" fmla="val 910"/>
              <a:gd name="adj2" fmla="val 8732"/>
              <a:gd name="adj3" fmla="val -6322"/>
              <a:gd name="adj4" fmla="val -11548"/>
              <a:gd name="adj5" fmla="val -9302"/>
              <a:gd name="adj6" fmla="val -20238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614518F-19C5-4CE1-A3C7-F57415C5B9DD}"/>
              </a:ext>
            </a:extLst>
          </p:cNvPr>
          <p:cNvSpPr txBox="1"/>
          <p:nvPr/>
        </p:nvSpPr>
        <p:spPr>
          <a:xfrm>
            <a:off x="9252156" y="2035275"/>
            <a:ext cx="250722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Не следует ограничиваться данными ЕГРЮЛ (ЕГРИП) и общими фразами.</a:t>
            </a:r>
          </a:p>
          <a:p>
            <a:r>
              <a:rPr lang="ru-RU" dirty="0">
                <a:solidFill>
                  <a:schemeClr val="bg1"/>
                </a:solidFill>
              </a:rPr>
              <a:t>Опишите детально, что компания производит, для кого, как реализует свою продукцию (услуги).  Для торговых компаний – где закупают и кому продают. </a:t>
            </a:r>
          </a:p>
        </p:txBody>
      </p:sp>
    </p:spTree>
    <p:extLst>
      <p:ext uri="{BB962C8B-B14F-4D97-AF65-F5344CB8AC3E}">
        <p14:creationId xmlns:p14="http://schemas.microsoft.com/office/powerpoint/2010/main" val="10469769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33830" y="841374"/>
            <a:ext cx="6720747" cy="576064"/>
          </a:xfrm>
        </p:spPr>
        <p:txBody>
          <a:bodyPr>
            <a:normAutofit/>
          </a:bodyPr>
          <a:lstStyle/>
          <a:p>
            <a:r>
              <a:rPr lang="ru-RU" dirty="0"/>
              <a:t>Анализ фирменного стиля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5007" y="1650120"/>
            <a:ext cx="6720747" cy="3629803"/>
          </a:xfrm>
        </p:spPr>
        <p:txBody>
          <a:bodyPr>
            <a:normAutofit lnSpcReduction="10000"/>
          </a:bodyPr>
          <a:lstStyle/>
          <a:p>
            <a:pPr marL="342900" indent="-342900" algn="l">
              <a:buAutoNum type="arabicParenR"/>
            </a:pP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Описать логотип, фирменный знак, фирменные цвета, фирменный шрифт, визитная карточка, фирменный бланк, конверт, модульная реклама, вывески и т.п. </a:t>
            </a:r>
          </a:p>
          <a:p>
            <a:pPr algn="l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Примеры использования разместить в приложении. </a:t>
            </a:r>
          </a:p>
          <a:p>
            <a:pPr algn="l"/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  Провести анализ фирменного стиля: </a:t>
            </a:r>
          </a:p>
          <a:p>
            <a:pPr algn="l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- </a:t>
            </a: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особенности композиции, ритм;</a:t>
            </a:r>
          </a:p>
          <a:p>
            <a:pPr algn="l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- </a:t>
            </a: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тип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цветовой гармонии,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цветосимволика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1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- </a:t>
            </a: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эмоционально-смысловые ассоциации;</a:t>
            </a:r>
          </a:p>
          <a:p>
            <a:pPr algn="l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- характер </a:t>
            </a: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шрифта.</a:t>
            </a:r>
          </a:p>
          <a:p>
            <a:pPr algn="l"/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3) Вывод: способствуют ли элементы ФС отражению миссии компании.</a:t>
            </a:r>
          </a:p>
          <a:p>
            <a:pPr algn="l"/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dirty="0"/>
          </a:p>
        </p:txBody>
      </p:sp>
      <p:sp>
        <p:nvSpPr>
          <p:cNvPr id="4" name="Выноска: изогнутая линия 3">
            <a:extLst>
              <a:ext uri="{FF2B5EF4-FFF2-40B4-BE49-F238E27FC236}">
                <a16:creationId xmlns:a16="http://schemas.microsoft.com/office/drawing/2014/main" id="{1BC612F6-1AA1-4275-A7A0-CFF04214E30E}"/>
              </a:ext>
            </a:extLst>
          </p:cNvPr>
          <p:cNvSpPr/>
          <p:nvPr/>
        </p:nvSpPr>
        <p:spPr>
          <a:xfrm>
            <a:off x="8622890" y="1478935"/>
            <a:ext cx="3220093" cy="4078473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624"/>
              <a:gd name="adj6" fmla="val -51782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614518F-19C5-4CE1-A3C7-F57415C5B9DD}"/>
              </a:ext>
            </a:extLst>
          </p:cNvPr>
          <p:cNvSpPr txBox="1"/>
          <p:nvPr/>
        </p:nvSpPr>
        <p:spPr>
          <a:xfrm>
            <a:off x="8979323" y="2045107"/>
            <a:ext cx="250722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Анализ фирменного стиля конкурентов (1-2) проводится по той же схеме.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7413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69576" y="146455"/>
            <a:ext cx="6720747" cy="826939"/>
          </a:xfrm>
        </p:spPr>
        <p:txBody>
          <a:bodyPr>
            <a:normAutofit/>
          </a:bodyPr>
          <a:lstStyle/>
          <a:p>
            <a:r>
              <a:rPr lang="ru-RU" dirty="0"/>
              <a:t>Разработка пакета фирменного стиля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06245" y="1227555"/>
            <a:ext cx="7867907" cy="4534148"/>
          </a:xfrm>
        </p:spPr>
        <p:txBody>
          <a:bodyPr>
            <a:normAutofit/>
          </a:bodyPr>
          <a:lstStyle/>
          <a:p>
            <a:pPr marL="342900" lvl="0" indent="-342900" algn="just">
              <a:lnSpc>
                <a:spcPct val="107000"/>
              </a:lnSpc>
              <a:buFont typeface="+mj-lt"/>
              <a:buAutoNum type="arabicParenR"/>
            </a:pPr>
            <a: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Этапы создания фирменного стиля: </a:t>
            </a:r>
          </a:p>
          <a:p>
            <a:pPr lvl="0" algn="just">
              <a:lnSpc>
                <a:spcPct val="107000"/>
              </a:lnSpc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- </a:t>
            </a:r>
            <a: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концепция (краткая информация о ТМ, миссия, цели, концептуальное описание каждого элемента фирменного стиля, например, символика цветовой гаммы, знака и т.п.);</a:t>
            </a:r>
          </a:p>
          <a:p>
            <a:pPr lvl="0" algn="just">
              <a:lnSpc>
                <a:spcPct val="107000"/>
              </a:lnSpc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-  </a:t>
            </a:r>
            <a: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графические материалы с элементами ФС. </a:t>
            </a:r>
          </a:p>
          <a:p>
            <a:pPr lvl="0" algn="just">
              <a:lnSpc>
                <a:spcPct val="107000"/>
              </a:lnSpc>
            </a:pPr>
            <a: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 Пакет фирменного стиля:</a:t>
            </a:r>
          </a:p>
          <a:p>
            <a:pPr lvl="0" algn="just">
              <a:lnSpc>
                <a:spcPct val="107000"/>
              </a:lnSpc>
            </a:pPr>
            <a: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	- название ТМ;</a:t>
            </a:r>
          </a:p>
          <a:p>
            <a:pPr lvl="4" algn="just">
              <a:lnSpc>
                <a:spcPct val="107000"/>
              </a:lnSpc>
            </a:pPr>
            <a: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логотип, фирменный знак;</a:t>
            </a:r>
          </a:p>
          <a:p>
            <a:pPr lvl="0" algn="just">
              <a:lnSpc>
                <a:spcPct val="107000"/>
              </a:lnSpc>
            </a:pPr>
            <a: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	- слоган;</a:t>
            </a:r>
          </a:p>
          <a:p>
            <a:pPr lvl="0" algn="just">
              <a:lnSpc>
                <a:spcPct val="107000"/>
              </a:lnSpc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	- </a:t>
            </a:r>
            <a: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фирменные цвета;</a:t>
            </a:r>
          </a:p>
          <a:p>
            <a:pPr lvl="0" algn="just">
              <a:lnSpc>
                <a:spcPct val="107000"/>
              </a:lnSpc>
            </a:pPr>
            <a: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	- шрифт;</a:t>
            </a:r>
          </a:p>
          <a:p>
            <a:pPr lvl="0" algn="just">
              <a:lnSpc>
                <a:spcPct val="107000"/>
              </a:lnSpc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	-</a:t>
            </a:r>
            <a: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визитная карточка;</a:t>
            </a:r>
          </a:p>
          <a:p>
            <a:pPr lvl="0" algn="just">
              <a:lnSpc>
                <a:spcPct val="107000"/>
              </a:lnSpc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	-</a:t>
            </a:r>
            <a: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фирменный бланк.</a:t>
            </a:r>
          </a:p>
          <a:p>
            <a:pPr lvl="0" algn="just">
              <a:lnSpc>
                <a:spcPct val="107000"/>
              </a:lnSpc>
            </a:pPr>
            <a: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3) Дополнительные элементы (по выбору, в зависимости от категории ТМ): например, для ТМ в сфере ресторанного бизнеса в качестве дополнительных элементов могут быть меню, униформа, сайт, фирменный персонаж и т.п.</a:t>
            </a:r>
          </a:p>
          <a:p>
            <a:pPr marL="342900" indent="-342900" algn="l">
              <a:buAutoNum type="arabicParenR"/>
            </a:pPr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342900" indent="-342900" algn="l">
              <a:buAutoNum type="arabicParenR"/>
            </a:pPr>
            <a:endParaRPr lang="ru-RU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Выноска: изогнутая линия 3">
            <a:extLst>
              <a:ext uri="{FF2B5EF4-FFF2-40B4-BE49-F238E27FC236}">
                <a16:creationId xmlns:a16="http://schemas.microsoft.com/office/drawing/2014/main" id="{0A0A5A53-78E5-4A84-95D1-9EC6BE53B6BE}"/>
              </a:ext>
            </a:extLst>
          </p:cNvPr>
          <p:cNvSpPr/>
          <p:nvPr/>
        </p:nvSpPr>
        <p:spPr>
          <a:xfrm>
            <a:off x="9552383" y="1085725"/>
            <a:ext cx="2482142" cy="4817807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51130"/>
              <a:gd name="adj6" fmla="val -95248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CCDBF32-3459-4FCD-B99E-7E947C615126}"/>
              </a:ext>
            </a:extLst>
          </p:cNvPr>
          <p:cNvSpPr txBox="1"/>
          <p:nvPr/>
        </p:nvSpPr>
        <p:spPr>
          <a:xfrm>
            <a:off x="9635613" y="2231923"/>
            <a:ext cx="2398912" cy="2443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07000"/>
              </a:lnSpc>
            </a:pPr>
            <a:r>
              <a:rPr lang="ru-RU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Обосновать выбор предлагаемых элементов ФС </a:t>
            </a:r>
          </a:p>
          <a:p>
            <a:pPr lvl="0">
              <a:lnSpc>
                <a:spcPct val="107000"/>
              </a:lnSpc>
            </a:pPr>
            <a:r>
              <a:rPr lang="ru-RU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особенности выражения элементами ФС миссии компании. </a:t>
            </a:r>
          </a:p>
          <a:p>
            <a:r>
              <a:rPr lang="ru-RU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026135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23537" y="992029"/>
            <a:ext cx="6720747" cy="826939"/>
          </a:xfrm>
        </p:spPr>
        <p:txBody>
          <a:bodyPr>
            <a:normAutofit fontScale="90000"/>
          </a:bodyPr>
          <a:lstStyle/>
          <a:p>
            <a:r>
              <a:rPr lang="ru-RU" dirty="0"/>
              <a:t>Разработать рекламный продукт с элементами нового фирменного стиля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9408" y="1966452"/>
            <a:ext cx="7194744" cy="2202425"/>
          </a:xfrm>
        </p:spPr>
        <p:txBody>
          <a:bodyPr>
            <a:normAutofit/>
          </a:bodyPr>
          <a:lstStyle/>
          <a:p>
            <a:pPr marL="342900" indent="-342900" algn="l">
              <a:buAutoNum type="arabicParenR"/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Описание средства размещения данного рекламного продукта.</a:t>
            </a:r>
          </a:p>
          <a:p>
            <a:pPr marL="342900" indent="-342900" algn="l">
              <a:buAutoNum type="arabicParenR"/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Визуальное представление рекламного продукта.</a:t>
            </a:r>
          </a:p>
          <a:p>
            <a:pPr marL="342900" indent="-342900" algn="l">
              <a:buAutoNum type="arabicParenR"/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Комментарии.</a:t>
            </a:r>
          </a:p>
          <a:p>
            <a:pPr marL="342900" indent="-342900" algn="l">
              <a:buAutoNum type="arabicParenR"/>
            </a:pPr>
            <a:endParaRPr lang="ru-RU" sz="20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CCDBF32-3459-4FCD-B99E-7E947C615126}"/>
              </a:ext>
            </a:extLst>
          </p:cNvPr>
          <p:cNvSpPr txBox="1"/>
          <p:nvPr/>
        </p:nvSpPr>
        <p:spPr>
          <a:xfrm>
            <a:off x="9635613" y="2231923"/>
            <a:ext cx="2398912" cy="2443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07000"/>
              </a:lnSpc>
            </a:pPr>
            <a:r>
              <a:rPr lang="ru-RU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Обосновать выбор предлагаемых элементов ФС </a:t>
            </a:r>
          </a:p>
          <a:p>
            <a:pPr lvl="0">
              <a:lnSpc>
                <a:spcPct val="107000"/>
              </a:lnSpc>
            </a:pPr>
            <a:r>
              <a:rPr lang="ru-RU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особенности выражения элементами С миссии компании. </a:t>
            </a:r>
          </a:p>
          <a:p>
            <a:r>
              <a:rPr lang="ru-RU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234392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39616" y="1522970"/>
            <a:ext cx="6720747" cy="576064"/>
          </a:xfrm>
        </p:spPr>
        <p:txBody>
          <a:bodyPr/>
          <a:lstStyle/>
          <a:p>
            <a:r>
              <a:rPr lang="ru-RU" dirty="0"/>
              <a:t>Отчетные документы по практике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97394" y="2408903"/>
            <a:ext cx="6862969" cy="2851355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AutoNum type="arabicParenR"/>
            </a:pPr>
            <a:r>
              <a:rPr lang="ru-RU" sz="1700" dirty="0">
                <a:solidFill>
                  <a:schemeClr val="tx1"/>
                </a:solidFill>
              </a:rPr>
              <a:t>Индивидуальное задание на практику</a:t>
            </a:r>
          </a:p>
          <a:p>
            <a:pPr marL="342900" indent="-342900" algn="l">
              <a:buFont typeface="Arial" panose="020B0604020202020204" pitchFamily="34" charset="0"/>
              <a:buAutoNum type="arabicParenR"/>
            </a:pPr>
            <a:r>
              <a:rPr lang="ru-RU" sz="1700" dirty="0">
                <a:solidFill>
                  <a:schemeClr val="tx1"/>
                </a:solidFill>
              </a:rPr>
              <a:t>Совместный рабочий график (план)</a:t>
            </a:r>
          </a:p>
          <a:p>
            <a:pPr marL="342900" indent="-342900" algn="l">
              <a:buFont typeface="Arial" panose="020B0604020202020204" pitchFamily="34" charset="0"/>
              <a:buAutoNum type="arabicParenR"/>
            </a:pPr>
            <a:r>
              <a:rPr lang="ru-RU" sz="1700" dirty="0">
                <a:solidFill>
                  <a:schemeClr val="tx1"/>
                </a:solidFill>
              </a:rPr>
              <a:t>Дневник практики</a:t>
            </a:r>
          </a:p>
          <a:p>
            <a:pPr marL="342900" indent="-342900" algn="l">
              <a:buAutoNum type="arabicParenR"/>
            </a:pPr>
            <a:r>
              <a:rPr lang="ru-RU" sz="1700" dirty="0">
                <a:solidFill>
                  <a:schemeClr val="tx1"/>
                </a:solidFill>
              </a:rPr>
              <a:t>Отчет по практике</a:t>
            </a:r>
          </a:p>
          <a:p>
            <a:pPr marL="342900" indent="-342900" algn="l">
              <a:buAutoNum type="arabicParenR"/>
            </a:pPr>
            <a:r>
              <a:rPr lang="ru-RU" sz="1700" dirty="0">
                <a:solidFill>
                  <a:schemeClr val="tx1"/>
                </a:solidFill>
              </a:rPr>
              <a:t>Характеристика</a:t>
            </a:r>
          </a:p>
          <a:p>
            <a:pPr algn="l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93070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3056" y="206478"/>
            <a:ext cx="4764685" cy="766916"/>
          </a:xfrm>
        </p:spPr>
        <p:txBody>
          <a:bodyPr/>
          <a:lstStyle/>
          <a:p>
            <a:pPr algn="ctr"/>
            <a:r>
              <a:rPr lang="ru-RU" sz="2400" dirty="0"/>
              <a:t>Образец заполнения индивидуального задания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0"/>
          </p:nvPr>
        </p:nvSpPr>
        <p:spPr>
          <a:xfrm>
            <a:off x="823997" y="1330201"/>
            <a:ext cx="5104336" cy="4357649"/>
          </a:xfrm>
        </p:spPr>
        <p:txBody>
          <a:bodyPr>
            <a:normAutofit fontScale="92500" lnSpcReduction="1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2000" dirty="0"/>
              <a:t>Формат PDF или </a:t>
            </a:r>
            <a:r>
              <a:rPr lang="ru-RU" sz="2000" dirty="0" err="1"/>
              <a:t>jpeg</a:t>
            </a:r>
            <a:r>
              <a:rPr lang="ru-RU" sz="2000" dirty="0"/>
              <a:t> (как картинка)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/>
              <a:t> ФИО студента, руководителя практики от вуза, руководителя практики от профильной организации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/>
              <a:t>- подпись руководителя практики от профильной организации (места прохождения практики);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/>
              <a:t>- подпись студента о принятии задания;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/>
              <a:t>- дату принятия индивидуального задания (за 2-3 дня до начала практики).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/>
              <a:t>Текст содержания задания на практику студент формулирует самостоятельно, на основании методических указаний и программы практики, размещенной на странице дисциплины. </a:t>
            </a:r>
          </a:p>
          <a:p>
            <a:endParaRPr lang="ru-RU" dirty="0"/>
          </a:p>
        </p:txBody>
      </p:sp>
      <p:sp>
        <p:nvSpPr>
          <p:cNvPr id="8" name="Выноска: изогнутая линия 7">
            <a:extLst>
              <a:ext uri="{FF2B5EF4-FFF2-40B4-BE49-F238E27FC236}">
                <a16:creationId xmlns:a16="http://schemas.microsoft.com/office/drawing/2014/main" id="{150B7B7A-63ED-4B3C-997F-6CCB29A3F9BC}"/>
              </a:ext>
            </a:extLst>
          </p:cNvPr>
          <p:cNvSpPr/>
          <p:nvPr/>
        </p:nvSpPr>
        <p:spPr>
          <a:xfrm>
            <a:off x="2546555" y="5687850"/>
            <a:ext cx="3549445" cy="1017750"/>
          </a:xfrm>
          <a:prstGeom prst="borderCallout2">
            <a:avLst>
              <a:gd name="adj1" fmla="val 32275"/>
              <a:gd name="adj2" fmla="val 108019"/>
              <a:gd name="adj3" fmla="val 68020"/>
              <a:gd name="adj4" fmla="val 135534"/>
              <a:gd name="adj5" fmla="val 43908"/>
              <a:gd name="adj6" fmla="val 169647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6B8411D-7F7A-42D2-900F-064D8CA9F631}"/>
              </a:ext>
            </a:extLst>
          </p:cNvPr>
          <p:cNvSpPr txBox="1"/>
          <p:nvPr/>
        </p:nvSpPr>
        <p:spPr>
          <a:xfrm>
            <a:off x="2694039" y="5761703"/>
            <a:ext cx="3116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Здесь обязательно должна быть ваша подпись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7D32E43-B34F-46BD-B04C-F61FE391D1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3484" y="718975"/>
            <a:ext cx="5662151" cy="585266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7803518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39615" y="903537"/>
            <a:ext cx="6720747" cy="944927"/>
          </a:xfrm>
        </p:spPr>
        <p:txBody>
          <a:bodyPr>
            <a:normAutofit/>
          </a:bodyPr>
          <a:lstStyle/>
          <a:p>
            <a:r>
              <a:rPr lang="ru-RU" dirty="0"/>
              <a:t>Примерная формулировка индивидуального задания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33368" y="2084439"/>
            <a:ext cx="6626995" cy="3106993"/>
          </a:xfrm>
        </p:spPr>
        <p:txBody>
          <a:bodyPr>
            <a:normAutofit/>
          </a:bodyPr>
          <a:lstStyle/>
          <a:p>
            <a:pPr marL="342900" lvl="0" indent="-342900" algn="just">
              <a:lnSpc>
                <a:spcPct val="107000"/>
              </a:lnSpc>
              <a:buFont typeface="+mj-lt"/>
              <a:buAutoNum type="arabicParenR"/>
            </a:pPr>
            <a:r>
              <a:rPr lang="ru-RU" sz="1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Собрать общие сведения об организации.</a:t>
            </a:r>
          </a:p>
          <a:p>
            <a:pPr marL="342900" lvl="0" indent="-342900" algn="just">
              <a:lnSpc>
                <a:spcPct val="107000"/>
              </a:lnSpc>
              <a:buFont typeface="+mj-lt"/>
              <a:buAutoNum type="arabicParenR"/>
            </a:pPr>
            <a:r>
              <a:rPr lang="ru-RU" sz="1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Провести анализ фирменного стиля ТМ (производителя продукта/ поставщика услуг).</a:t>
            </a:r>
          </a:p>
          <a:p>
            <a:pPr marL="342900" lvl="0" indent="-342900" algn="just">
              <a:lnSpc>
                <a:spcPct val="107000"/>
              </a:lnSpc>
              <a:buFont typeface="+mj-lt"/>
              <a:buAutoNum type="arabicParenR"/>
            </a:pPr>
            <a:r>
              <a:rPr lang="ru-RU" sz="1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Провести анализ фирменного стиля конкурентов.</a:t>
            </a:r>
          </a:p>
          <a:p>
            <a:pPr marL="342900" lvl="0" indent="-342900" algn="just">
              <a:lnSpc>
                <a:spcPct val="107000"/>
              </a:lnSpc>
              <a:buFont typeface="+mj-lt"/>
              <a:buAutoNum type="arabicParenR"/>
            </a:pPr>
            <a:r>
              <a:rPr lang="ru-RU" sz="1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Разработать полный пакет фирменного стиля (основные и дополнительные элементы фирменного стиля) для собственной ТМ. </a:t>
            </a:r>
          </a:p>
          <a:p>
            <a:pPr marL="342900" lvl="0" indent="-342900" algn="just">
              <a:lnSpc>
                <a:spcPct val="107000"/>
              </a:lnSpc>
              <a:buFont typeface="+mj-lt"/>
              <a:buAutoNum type="arabicParenR"/>
            </a:pPr>
            <a:r>
              <a:rPr lang="ru-RU" sz="1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Разработать 1 рекламный продукт, который будет содержать элементы нового фирменного стиля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8077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A380B1E-7680-42E4-97C3-FBD9E8B941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4375" y="1089160"/>
            <a:ext cx="5669771" cy="576884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3056" y="206478"/>
            <a:ext cx="4764685" cy="766916"/>
          </a:xfrm>
        </p:spPr>
        <p:txBody>
          <a:bodyPr/>
          <a:lstStyle/>
          <a:p>
            <a:pPr algn="ctr"/>
            <a:r>
              <a:rPr lang="ru-RU" sz="2400" dirty="0"/>
              <a:t>Образец заполнения совместного рабочего графика (плана)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0"/>
          </p:nvPr>
        </p:nvSpPr>
        <p:spPr>
          <a:xfrm>
            <a:off x="643056" y="1588720"/>
            <a:ext cx="5104336" cy="4357649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/>
              <a:t>Формат </a:t>
            </a:r>
            <a:r>
              <a:rPr lang="ru-RU" sz="1800" b="1" dirty="0"/>
              <a:t>PDF</a:t>
            </a:r>
            <a:r>
              <a:rPr lang="ru-RU" sz="1800" dirty="0"/>
              <a:t> или </a:t>
            </a:r>
            <a:r>
              <a:rPr lang="ru-RU" sz="1800" b="1" dirty="0" err="1"/>
              <a:t>jpeg</a:t>
            </a:r>
            <a:r>
              <a:rPr lang="ru-RU" sz="1800" dirty="0"/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/>
              <a:t>Документ должен содержать: </a:t>
            </a:r>
          </a:p>
          <a:p>
            <a:pPr marL="0" indent="0"/>
            <a:r>
              <a:rPr lang="ru-RU" sz="1800" dirty="0"/>
              <a:t>      -   ФИО студента, руководителя практики от вуза, руководителя практики от профильной организации;</a:t>
            </a:r>
          </a:p>
          <a:p>
            <a:pPr marL="0" indent="0"/>
            <a:r>
              <a:rPr lang="ru-RU" sz="1800" dirty="0"/>
              <a:t>      - подписи студента и руководителя практики от организации (места прохождения практики).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/>
              <a:t>В документе студент указывает только даты в графе «Срок прохождения этапа (периода) практики».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/>
              <a:t>Содержание графы «Этапы (периоды) практики» и графы «Вид работ» изменению не подлежит.</a:t>
            </a:r>
          </a:p>
          <a:p>
            <a:endParaRPr lang="ru-RU" dirty="0"/>
          </a:p>
        </p:txBody>
      </p:sp>
      <p:sp>
        <p:nvSpPr>
          <p:cNvPr id="8" name="Выноска: изогнутая линия 7">
            <a:extLst>
              <a:ext uri="{FF2B5EF4-FFF2-40B4-BE49-F238E27FC236}">
                <a16:creationId xmlns:a16="http://schemas.microsoft.com/office/drawing/2014/main" id="{150B7B7A-63ED-4B3C-997F-6CCB29A3F9BC}"/>
              </a:ext>
            </a:extLst>
          </p:cNvPr>
          <p:cNvSpPr/>
          <p:nvPr/>
        </p:nvSpPr>
        <p:spPr>
          <a:xfrm>
            <a:off x="1170039" y="5529827"/>
            <a:ext cx="3549445" cy="1017750"/>
          </a:xfrm>
          <a:prstGeom prst="borderCallout2">
            <a:avLst>
              <a:gd name="adj1" fmla="val 57393"/>
              <a:gd name="adj2" fmla="val 102479"/>
              <a:gd name="adj3" fmla="val -29555"/>
              <a:gd name="adj4" fmla="val 128055"/>
              <a:gd name="adj5" fmla="val -119360"/>
              <a:gd name="adj6" fmla="val 15552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6B8411D-7F7A-42D2-900F-064D8CA9F631}"/>
              </a:ext>
            </a:extLst>
          </p:cNvPr>
          <p:cNvSpPr txBox="1"/>
          <p:nvPr/>
        </p:nvSpPr>
        <p:spPr>
          <a:xfrm>
            <a:off x="1466985" y="5715536"/>
            <a:ext cx="3116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Поставьте даты, указанные на слайде</a:t>
            </a:r>
          </a:p>
        </p:txBody>
      </p:sp>
    </p:spTree>
    <p:extLst>
      <p:ext uri="{BB962C8B-B14F-4D97-AF65-F5344CB8AC3E}">
        <p14:creationId xmlns:p14="http://schemas.microsoft.com/office/powerpoint/2010/main" val="29969640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848E2C-249A-4046-9A68-B1486F4EC4C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/>
              <a:t>Общие сведения о практике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D401963-A2B9-45C0-BF92-23E7DB1106F4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Сроки практики</a:t>
            </a:r>
          </a:p>
          <a:p>
            <a:pPr algn="ctr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28.03.2024 - 09.06.2024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C969555-FDC7-4BBE-8B5C-35A544D5137C}"/>
              </a:ext>
            </a:extLst>
          </p:cNvPr>
          <p:cNvSpPr txBox="1"/>
          <p:nvPr/>
        </p:nvSpPr>
        <p:spPr>
          <a:xfrm>
            <a:off x="335360" y="1994995"/>
            <a:ext cx="530942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ru-RU" sz="1800" b="1" dirty="0"/>
              <a:t>Название практики</a:t>
            </a: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sz="2000" b="1" dirty="0"/>
              <a:t>Производственная практика </a:t>
            </a:r>
          </a:p>
          <a:p>
            <a:pPr marL="0" indent="0">
              <a:buNone/>
            </a:pPr>
            <a:r>
              <a:rPr lang="ru-RU" sz="2000" b="1" dirty="0"/>
              <a:t>(тип – профессионально-творческая)</a:t>
            </a:r>
          </a:p>
        </p:txBody>
      </p:sp>
    </p:spTree>
    <p:extLst>
      <p:ext uri="{BB962C8B-B14F-4D97-AF65-F5344CB8AC3E}">
        <p14:creationId xmlns:p14="http://schemas.microsoft.com/office/powerpoint/2010/main" val="12151532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3056" y="206478"/>
            <a:ext cx="4764685" cy="766916"/>
          </a:xfrm>
        </p:spPr>
        <p:txBody>
          <a:bodyPr/>
          <a:lstStyle/>
          <a:p>
            <a:pPr algn="ctr"/>
            <a:r>
              <a:rPr lang="ru-RU" sz="2400" dirty="0"/>
              <a:t>Образец заполнения дневника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0"/>
          </p:nvPr>
        </p:nvSpPr>
        <p:spPr>
          <a:xfrm>
            <a:off x="643056" y="1140542"/>
            <a:ext cx="5104336" cy="4805827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1800" dirty="0"/>
              <a:t>Формат PDF или </a:t>
            </a:r>
            <a:r>
              <a:rPr lang="ru-RU" sz="1800" dirty="0" err="1"/>
              <a:t>jpeg</a:t>
            </a:r>
            <a:r>
              <a:rPr lang="ru-RU" sz="1800" dirty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800" dirty="0"/>
              <a:t>Документ должен содержать ФИО и подписи студента, руководителя практики от профильной организации (места прохождения практики), а также ФИО руководителя практики от вуза. Подпись руководителя от профильной организации ставится в каждой строке таблицы и после таблицы.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800" dirty="0"/>
              <a:t>Описание выполняемых работ указывается с учетом индивидуального задания.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800" dirty="0"/>
              <a:t>Количество планируемых и выполненных работ должно составлять не менее 10.</a:t>
            </a:r>
          </a:p>
          <a:p>
            <a:endParaRPr lang="ru-RU" dirty="0"/>
          </a:p>
        </p:txBody>
      </p:sp>
      <p:sp>
        <p:nvSpPr>
          <p:cNvPr id="8" name="Выноска: изогнутая линия 7">
            <a:extLst>
              <a:ext uri="{FF2B5EF4-FFF2-40B4-BE49-F238E27FC236}">
                <a16:creationId xmlns:a16="http://schemas.microsoft.com/office/drawing/2014/main" id="{150B7B7A-63ED-4B3C-997F-6CCB29A3F9BC}"/>
              </a:ext>
            </a:extLst>
          </p:cNvPr>
          <p:cNvSpPr/>
          <p:nvPr/>
        </p:nvSpPr>
        <p:spPr>
          <a:xfrm>
            <a:off x="604428" y="5346204"/>
            <a:ext cx="4547675" cy="1305318"/>
          </a:xfrm>
          <a:prstGeom prst="borderCallout2">
            <a:avLst>
              <a:gd name="adj1" fmla="val 69952"/>
              <a:gd name="adj2" fmla="val 108850"/>
              <a:gd name="adj3" fmla="val 100866"/>
              <a:gd name="adj4" fmla="val 162404"/>
              <a:gd name="adj5" fmla="val 67093"/>
              <a:gd name="adj6" fmla="val 19624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6B8411D-7F7A-42D2-900F-064D8CA9F631}"/>
              </a:ext>
            </a:extLst>
          </p:cNvPr>
          <p:cNvSpPr txBox="1"/>
          <p:nvPr/>
        </p:nvSpPr>
        <p:spPr>
          <a:xfrm>
            <a:off x="717755" y="5346204"/>
            <a:ext cx="42082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Последней записью в дневнике должно быть составление отчета по практике. Последняя запись должна датироваться последним днем практики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D6F63C4-8C27-41AA-B281-45FAE087FC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6505" y="1103681"/>
            <a:ext cx="5692633" cy="554784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360720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39616" y="1188672"/>
            <a:ext cx="6720747" cy="576064"/>
          </a:xfrm>
        </p:spPr>
        <p:txBody>
          <a:bodyPr/>
          <a:lstStyle/>
          <a:p>
            <a:r>
              <a:rPr lang="ru-RU" dirty="0"/>
              <a:t>Отчет о прохождении практики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39616" y="2172929"/>
            <a:ext cx="6720747" cy="3126658"/>
          </a:xfrm>
        </p:spPr>
        <p:txBody>
          <a:bodyPr>
            <a:noAutofit/>
          </a:bodyPr>
          <a:lstStyle/>
          <a:p>
            <a:pPr algn="just"/>
            <a:r>
              <a:rPr lang="ru-RU" sz="1600" dirty="0">
                <a:solidFill>
                  <a:schemeClr val="tx1"/>
                </a:solidFill>
              </a:rPr>
              <a:t>Отчет должен давать представление о работе, проведенной студентом за период производственной практики, показать знания студента по соответствующим дисциплинам, умение самостоятельно анализировать и обобщать материал.</a:t>
            </a:r>
          </a:p>
          <a:p>
            <a:pPr algn="just"/>
            <a:r>
              <a:rPr lang="ru-RU" sz="1600" dirty="0">
                <a:solidFill>
                  <a:schemeClr val="tx1"/>
                </a:solidFill>
              </a:rPr>
              <a:t>Отчет должен содержать результаты анализа тех или иных проблем и разработанные студентом мероприятия в зависимости от направления работы в компании.</a:t>
            </a:r>
          </a:p>
        </p:txBody>
      </p:sp>
    </p:spTree>
    <p:extLst>
      <p:ext uri="{BB962C8B-B14F-4D97-AF65-F5344CB8AC3E}">
        <p14:creationId xmlns:p14="http://schemas.microsoft.com/office/powerpoint/2010/main" val="31553401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39616" y="1188672"/>
            <a:ext cx="6720747" cy="576064"/>
          </a:xfrm>
        </p:spPr>
        <p:txBody>
          <a:bodyPr/>
          <a:lstStyle/>
          <a:p>
            <a:r>
              <a:rPr lang="ru-RU" dirty="0"/>
              <a:t>Титульный лист отчета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39616" y="1897626"/>
            <a:ext cx="6720747" cy="3771702"/>
          </a:xfrm>
        </p:spPr>
        <p:txBody>
          <a:bodyPr>
            <a:noAutofit/>
          </a:bodyPr>
          <a:lstStyle/>
          <a:p>
            <a:pPr marL="0" lvl="0" indent="45085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Отчет должен иметь титульный лист с подписями студента и руководителя практики от профильной организации.</a:t>
            </a:r>
          </a:p>
          <a:p>
            <a:pPr marL="0" lvl="0" indent="45085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ru-RU" altLang="ru-RU" sz="1800" dirty="0">
              <a:solidFill>
                <a:schemeClr val="tx1"/>
              </a:solidFill>
              <a:latin typeface="Times New Roman" panose="02020603050405020304" pitchFamily="18" charset="0"/>
              <a:ea typeface="Arial Unicode MS"/>
              <a:cs typeface="Times New Roman" panose="02020603050405020304" pitchFamily="18" charset="0"/>
            </a:endParaRPr>
          </a:p>
          <a:p>
            <a:pPr marL="0" lvl="0" indent="45085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Формат – </a:t>
            </a:r>
            <a:r>
              <a:rPr lang="en-US" altLang="ru-RU" sz="1800" b="1" dirty="0">
                <a:solidFill>
                  <a:schemeClr val="tx1"/>
                </a:solidFill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pdf</a:t>
            </a:r>
            <a:r>
              <a:rPr lang="en-US" alt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 </a:t>
            </a:r>
            <a: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или </a:t>
            </a:r>
            <a:r>
              <a:rPr lang="en-US" sz="1800" b="1" dirty="0"/>
              <a:t>jpeg</a:t>
            </a:r>
            <a:r>
              <a:rPr lang="ru-RU" sz="1800" b="1" dirty="0"/>
              <a:t>.</a:t>
            </a:r>
          </a:p>
          <a:p>
            <a:pPr marL="0" lvl="0" indent="45085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ru-RU" altLang="ru-RU" sz="1800" b="1" dirty="0">
              <a:solidFill>
                <a:schemeClr val="tx1"/>
              </a:solidFill>
              <a:latin typeface="Times New Roman" panose="02020603050405020304" pitchFamily="18" charset="0"/>
              <a:ea typeface="Arial Unicode MS"/>
              <a:cs typeface="Times New Roman" panose="02020603050405020304" pitchFamily="18" charset="0"/>
            </a:endParaRPr>
          </a:p>
          <a:p>
            <a:pPr marL="0" lvl="0" indent="45085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Титульный лист прикрепляется к отчету и составляет с ним один документ. </a:t>
            </a:r>
          </a:p>
          <a:p>
            <a:pPr marL="0" lvl="0" indent="45085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Отчет загружается в ЭСДО в формате текстового документа, к которому в виде картинки прикрепляется титульный лист. </a:t>
            </a:r>
          </a:p>
          <a:p>
            <a:pPr marL="0" lvl="0" indent="45085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ru-RU" alt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Отчеты в других форматах на проверку не принимаются.  </a:t>
            </a:r>
          </a:p>
        </p:txBody>
      </p:sp>
    </p:spTree>
    <p:extLst>
      <p:ext uri="{BB962C8B-B14F-4D97-AF65-F5344CB8AC3E}">
        <p14:creationId xmlns:p14="http://schemas.microsoft.com/office/powerpoint/2010/main" val="6864762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88026" y="874038"/>
            <a:ext cx="6720747" cy="576064"/>
          </a:xfrm>
        </p:spPr>
        <p:txBody>
          <a:bodyPr/>
          <a:lstStyle/>
          <a:p>
            <a:r>
              <a:rPr lang="ru-RU" dirty="0"/>
              <a:t>Структура отчета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39096" y="1582994"/>
            <a:ext cx="11218606" cy="4499289"/>
          </a:xfrm>
        </p:spPr>
        <p:txBody>
          <a:bodyPr>
            <a:noAutofit/>
          </a:bodyPr>
          <a:lstStyle/>
          <a:p>
            <a:pPr algn="l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Актуальность исследования, цель и задачи практики (на конкретном предприятии). 1-2 страницы.</a:t>
            </a:r>
          </a:p>
          <a:p>
            <a:pPr lvl="0" algn="l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1.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Общая характеристика организации.</a:t>
            </a:r>
          </a:p>
          <a:p>
            <a:pPr lvl="0" algn="l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2.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Анализ фирменного стиля компании.</a:t>
            </a:r>
          </a:p>
          <a:p>
            <a:pPr lvl="0" algn="l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3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Анализ фирменного стиля конкурентов.</a:t>
            </a:r>
          </a:p>
          <a:p>
            <a:pPr lvl="0" algn="l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4.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пакета фирменного стиля компании. </a:t>
            </a:r>
          </a:p>
          <a:p>
            <a:pPr lvl="0" algn="l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5.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Разработка рекламного продукта с элементами нового фирменного стиля.</a:t>
            </a:r>
          </a:p>
          <a:p>
            <a:pPr algn="l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Общие выводы.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l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литературы</a:t>
            </a:r>
          </a:p>
          <a:p>
            <a:pPr algn="l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Приложения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>
              <a:buNone/>
            </a:pPr>
            <a:r>
              <a:rPr lang="ru-RU" sz="1600" dirty="0">
                <a:solidFill>
                  <a:srgbClr val="0070C0"/>
                </a:solidFill>
              </a:rPr>
              <a:t>Задачи во введении формулируем в соответствии с индивидуальным заданием.</a:t>
            </a:r>
          </a:p>
          <a:p>
            <a:pPr marL="0" indent="0">
              <a:buNone/>
            </a:pPr>
            <a:r>
              <a:rPr lang="ru-RU" altLang="ru-RU" sz="1600" b="1" dirty="0">
                <a:solidFill>
                  <a:srgbClr val="FF0000"/>
                </a:solidFill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В приложении к отчету должны быть размещены материалы, иллюстрирующие разделы 2 и 3.  </a:t>
            </a:r>
          </a:p>
          <a:p>
            <a:pPr marL="0" indent="0">
              <a:buNone/>
            </a:pPr>
            <a:r>
              <a:rPr lang="ru-RU" altLang="ru-RU" sz="1600" b="1" dirty="0">
                <a:solidFill>
                  <a:srgbClr val="FF0000"/>
                </a:solidFill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В отчете НЕ НУЖНЫ финансовые документы, как и анализ финансово-экономического состояния организации. </a:t>
            </a:r>
          </a:p>
        </p:txBody>
      </p:sp>
    </p:spTree>
    <p:extLst>
      <p:ext uri="{BB962C8B-B14F-4D97-AF65-F5344CB8AC3E}">
        <p14:creationId xmlns:p14="http://schemas.microsoft.com/office/powerpoint/2010/main" val="808686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39616" y="1188672"/>
            <a:ext cx="6720747" cy="576064"/>
          </a:xfrm>
        </p:spPr>
        <p:txBody>
          <a:bodyPr/>
          <a:lstStyle/>
          <a:p>
            <a:r>
              <a:rPr lang="ru-RU" dirty="0"/>
              <a:t>Техническое оформление отчета 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997CF254-AE5D-4136-8888-E4AEAEDBE8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3090" y="1863905"/>
            <a:ext cx="5465820" cy="34778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450850" algn="ctr" rtl="0" eaLnBrk="0" fontAlgn="base" hangingPunct="0">
              <a:lnSpc>
                <a:spcPct val="114999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800"/>
              <a:buFont typeface="Arial"/>
              <a:buNone/>
              <a:defRPr sz="1400" b="0" i="0" u="none" strike="noStrike" cap="none" baseline="0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/>
                <a:sym typeface="Arial"/>
              </a:defRPr>
            </a:lvl1pPr>
            <a:lvl2pPr marL="457200" marR="0" lvl="1" indent="0" algn="ctr" rtl="0" eaLnBrk="0" fontAlgn="base" hangingPunct="0">
              <a:lnSpc>
                <a:spcPct val="114999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/>
                <a:sym typeface="Arial"/>
              </a:defRPr>
            </a:lvl2pPr>
            <a:lvl3pPr marL="914400" marR="0" lvl="2" indent="0" algn="ctr" rtl="0" eaLnBrk="0" fontAlgn="base" hangingPunct="0">
              <a:lnSpc>
                <a:spcPct val="114999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/>
                <a:sym typeface="Arial"/>
              </a:defRPr>
            </a:lvl3pPr>
            <a:lvl4pPr marL="1371600" marR="0" lvl="3" indent="0" algn="ctr" rtl="0" eaLnBrk="0" fontAlgn="base" hangingPunct="0">
              <a:lnSpc>
                <a:spcPct val="114999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/>
                <a:sym typeface="Arial"/>
              </a:defRPr>
            </a:lvl4pPr>
            <a:lvl5pPr marL="1828800" marR="0" lvl="4" indent="0" algn="ctr" rtl="0" eaLnBrk="0" fontAlgn="base" hangingPunct="0">
              <a:lnSpc>
                <a:spcPct val="114999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/>
                <a:sym typeface="Arial"/>
              </a:defRPr>
            </a:lvl5pPr>
            <a:lvl6pPr marL="2286000" marR="0" lvl="5" indent="0" algn="ctr" rtl="0" eaLnBrk="0" fontAlgn="base" hangingPunct="0">
              <a:lnSpc>
                <a:spcPct val="114999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/>
                <a:sym typeface="Arial"/>
              </a:defRPr>
            </a:lvl6pPr>
            <a:lvl7pPr marL="2743200" marR="0" lvl="6" indent="0" algn="ctr" rtl="0" eaLnBrk="0" fontAlgn="base" hangingPunct="0">
              <a:lnSpc>
                <a:spcPct val="114999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/>
                <a:sym typeface="Arial"/>
              </a:defRPr>
            </a:lvl7pPr>
            <a:lvl8pPr marL="3200400" marR="0" lvl="7" indent="0" algn="ctr" rtl="0" eaLnBrk="0" fontAlgn="base" hangingPunct="0">
              <a:lnSpc>
                <a:spcPct val="114999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/>
                <a:sym typeface="Arial"/>
              </a:defRPr>
            </a:lvl8pPr>
            <a:lvl9pPr marL="3657600" marR="0" lvl="8" indent="0" algn="ctr" rtl="0" eaLnBrk="0" fontAlgn="base" hangingPunct="0">
              <a:lnSpc>
                <a:spcPct val="114999"/>
              </a:lnSpc>
              <a:spcBef>
                <a:spcPct val="0"/>
              </a:spcBef>
              <a:spcAft>
                <a:spcPct val="0"/>
              </a:spcAft>
              <a:buClr>
                <a:schemeClr val="dk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tx1"/>
                </a:solidFill>
                <a:latin typeface="Arial" panose="020B0604020202020204" pitchFamily="34" charset="0"/>
                <a:ea typeface="Arial"/>
                <a:cs typeface="Arial"/>
                <a:sym typeface="Arial"/>
              </a:defRPr>
            </a:lvl9pPr>
          </a:lstStyle>
          <a:p>
            <a:pPr algn="just">
              <a:lnSpc>
                <a:spcPct val="100000"/>
              </a:lnSpc>
              <a:buClrTx/>
              <a:buSzTx/>
              <a:buFontTx/>
              <a:buNone/>
            </a:pPr>
            <a:r>
              <a:rPr lang="ru-RU" altLang="ru-RU" sz="2000" kern="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Отчет должен быть напечатан, страницы пронумерованы.</a:t>
            </a:r>
            <a:endParaRPr lang="ru-RU" altLang="ru-RU" sz="2000" kern="0" dirty="0"/>
          </a:p>
          <a:p>
            <a:pPr algn="just">
              <a:lnSpc>
                <a:spcPct val="100000"/>
              </a:lnSpc>
              <a:buClrTx/>
              <a:buSzTx/>
              <a:buFontTx/>
              <a:buNone/>
            </a:pPr>
            <a:r>
              <a:rPr lang="ru-RU" altLang="ru-RU" sz="2000" kern="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Параметры страниц:</a:t>
            </a:r>
            <a:endParaRPr lang="ru-RU" altLang="ru-RU" sz="2000" kern="0" dirty="0"/>
          </a:p>
          <a:p>
            <a:pPr marL="342900" indent="-342900" algn="just">
              <a:lnSpc>
                <a:spcPct val="100000"/>
              </a:lnSpc>
              <a:buClrTx/>
              <a:buSzTx/>
              <a:buFontTx/>
              <a:buChar char="-"/>
            </a:pPr>
            <a:r>
              <a:rPr lang="ru-RU" altLang="ru-RU" sz="2000" kern="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поля: верхнее, нижнее - 2 см, левое - 3 см и правое -1,5 см;</a:t>
            </a:r>
            <a:endParaRPr lang="ru-RU" altLang="ru-RU" sz="2000" kern="0" dirty="0"/>
          </a:p>
          <a:p>
            <a:pPr algn="just">
              <a:lnSpc>
                <a:spcPct val="100000"/>
              </a:lnSpc>
              <a:buClrTx/>
              <a:buSzTx/>
              <a:buFontTx/>
              <a:buNone/>
            </a:pPr>
            <a:r>
              <a:rPr lang="en-US" altLang="ru-RU" sz="2000" kern="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- </a:t>
            </a:r>
            <a:r>
              <a:rPr lang="ru-RU" altLang="ru-RU" sz="2000" kern="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шрифт</a:t>
            </a:r>
            <a:r>
              <a:rPr lang="en-US" altLang="ru-RU" sz="2000" kern="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 - Times New Roman;</a:t>
            </a:r>
            <a:endParaRPr lang="ru-RU" altLang="ru-RU" sz="2000" kern="0" dirty="0"/>
          </a:p>
          <a:p>
            <a:pPr algn="just">
              <a:lnSpc>
                <a:spcPct val="100000"/>
              </a:lnSpc>
              <a:buClrTx/>
              <a:buSzTx/>
              <a:buFontTx/>
              <a:buNone/>
            </a:pPr>
            <a:r>
              <a:rPr lang="en-US" altLang="ru-RU" sz="2000" kern="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- </a:t>
            </a:r>
            <a:r>
              <a:rPr lang="ru-RU" altLang="ru-RU" sz="2000" kern="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кегль</a:t>
            </a:r>
            <a:r>
              <a:rPr lang="en-US" altLang="ru-RU" sz="2000" kern="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 </a:t>
            </a:r>
            <a:r>
              <a:rPr lang="ru-RU" altLang="ru-RU" sz="2000" kern="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шрифта</a:t>
            </a:r>
            <a:r>
              <a:rPr lang="en-US" altLang="ru-RU" sz="2000" kern="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 -14;</a:t>
            </a:r>
            <a:endParaRPr lang="ru-RU" altLang="ru-RU" sz="2000" kern="0" dirty="0"/>
          </a:p>
          <a:p>
            <a:pPr algn="just">
              <a:lnSpc>
                <a:spcPct val="100000"/>
              </a:lnSpc>
              <a:buClrTx/>
              <a:buSzTx/>
              <a:buFontTx/>
              <a:buNone/>
            </a:pPr>
            <a:r>
              <a:rPr lang="ru-RU" altLang="ru-RU" sz="2000" kern="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- абзацный отступ  -1,25 см</a:t>
            </a:r>
            <a:endParaRPr lang="ru-RU" altLang="ru-RU" sz="2000" kern="0" dirty="0"/>
          </a:p>
          <a:p>
            <a:pPr marL="342900" indent="-342900" algn="just">
              <a:lnSpc>
                <a:spcPct val="100000"/>
              </a:lnSpc>
              <a:buClrTx/>
              <a:buSzTx/>
              <a:buFontTx/>
              <a:buChar char="-"/>
            </a:pPr>
            <a:r>
              <a:rPr lang="ru-RU" altLang="ru-RU" sz="2000" kern="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выравнивание – «по ширине» листа.</a:t>
            </a:r>
          </a:p>
          <a:p>
            <a:pPr indent="0" algn="just">
              <a:lnSpc>
                <a:spcPct val="100000"/>
              </a:lnSpc>
              <a:buClrTx/>
              <a:buSzTx/>
            </a:pPr>
            <a:endParaRPr lang="ru-RU" altLang="ru-RU" sz="2000" kern="0" dirty="0">
              <a:latin typeface="Times New Roman" panose="02020603050405020304" pitchFamily="18" charset="0"/>
              <a:ea typeface="Arial Unicode MS"/>
              <a:cs typeface="Times New Roman" panose="02020603050405020304" pitchFamily="18" charset="0"/>
            </a:endParaRPr>
          </a:p>
          <a:p>
            <a:pPr indent="0" algn="just">
              <a:buClrTx/>
            </a:pPr>
            <a:r>
              <a:rPr lang="ru-RU" altLang="ru-RU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Формат – </a:t>
            </a:r>
            <a:r>
              <a:rPr lang="en-US" altLang="ru-RU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Word</a:t>
            </a:r>
            <a:r>
              <a:rPr lang="ru-RU" altLang="ru-RU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b="1" kern="0" dirty="0"/>
              <a:t>doc</a:t>
            </a:r>
            <a:r>
              <a:rPr lang="ru-RU" b="1" kern="0" dirty="0"/>
              <a:t> или </a:t>
            </a:r>
            <a:r>
              <a:rPr lang="en-US" b="1" kern="0" dirty="0"/>
              <a:t>docx)</a:t>
            </a:r>
            <a:r>
              <a:rPr lang="ru-RU" altLang="ru-RU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2000" kern="0" dirty="0"/>
          </a:p>
        </p:txBody>
      </p:sp>
    </p:spTree>
    <p:extLst>
      <p:ext uri="{BB962C8B-B14F-4D97-AF65-F5344CB8AC3E}">
        <p14:creationId xmlns:p14="http://schemas.microsoft.com/office/powerpoint/2010/main" val="37666419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39616" y="1188672"/>
            <a:ext cx="6720747" cy="576064"/>
          </a:xfrm>
        </p:spPr>
        <p:txBody>
          <a:bodyPr/>
          <a:lstStyle/>
          <a:p>
            <a:r>
              <a:rPr lang="ru-RU" dirty="0"/>
              <a:t>Характеристика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39616" y="2172929"/>
            <a:ext cx="6720747" cy="312665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/>
              <a:t>Студент загружает характеристику, подписанную руководителем практики от профильной организации </a:t>
            </a:r>
          </a:p>
          <a:p>
            <a:pPr marL="0" indent="0">
              <a:buNone/>
            </a:pPr>
            <a:r>
              <a:rPr lang="ru-RU" sz="2000" b="1" dirty="0">
                <a:solidFill>
                  <a:srgbClr val="FF0000"/>
                </a:solidFill>
              </a:rPr>
              <a:t>с печатью </a:t>
            </a:r>
            <a:r>
              <a:rPr lang="ru-RU" sz="2000" dirty="0"/>
              <a:t>организации в ЭСДО в формате </a:t>
            </a:r>
            <a:r>
              <a:rPr lang="ru-RU" sz="2000" b="1" dirty="0"/>
              <a:t>PDF</a:t>
            </a:r>
            <a:r>
              <a:rPr lang="ru-RU" sz="2000" dirty="0"/>
              <a:t> или </a:t>
            </a:r>
            <a:r>
              <a:rPr lang="ru-RU" sz="2000" b="1" dirty="0" err="1"/>
              <a:t>jpeg</a:t>
            </a:r>
            <a:r>
              <a:rPr lang="ru-RU" sz="2000" dirty="0"/>
              <a:t>.</a:t>
            </a:r>
          </a:p>
          <a:p>
            <a:pPr marL="0" indent="0">
              <a:buNone/>
            </a:pPr>
            <a:r>
              <a:rPr lang="ru-RU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6768626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39616" y="647900"/>
            <a:ext cx="6720747" cy="576064"/>
          </a:xfrm>
        </p:spPr>
        <p:txBody>
          <a:bodyPr/>
          <a:lstStyle/>
          <a:p>
            <a:r>
              <a:rPr lang="ru-RU" dirty="0"/>
              <a:t>Загрузка отчетных документов в ЭСДО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723985E-4053-4B5C-A083-EDCAE96732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202" y="1702360"/>
            <a:ext cx="8241596" cy="4029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9706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6003" y="2829478"/>
            <a:ext cx="7488832" cy="864096"/>
          </a:xfrm>
        </p:spPr>
        <p:txBody>
          <a:bodyPr/>
          <a:lstStyle/>
          <a:p>
            <a:pPr algn="ctr"/>
            <a:r>
              <a:rPr lang="ru-RU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5334400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трелка: изогнутая вниз 6">
            <a:extLst>
              <a:ext uri="{FF2B5EF4-FFF2-40B4-BE49-F238E27FC236}">
                <a16:creationId xmlns:a16="http://schemas.microsoft.com/office/drawing/2014/main" id="{52D630CC-18A4-4093-855E-8AAF550170D2}"/>
              </a:ext>
            </a:extLst>
          </p:cNvPr>
          <p:cNvSpPr/>
          <p:nvPr/>
        </p:nvSpPr>
        <p:spPr>
          <a:xfrm rot="18128090">
            <a:off x="104099" y="2083949"/>
            <a:ext cx="1875453" cy="138093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848E2C-249A-4046-9A68-B1486F4EC4C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/>
              <a:t>Документы по практике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D401963-A2B9-45C0-BF92-23E7DB1106F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7216877" y="1988840"/>
            <a:ext cx="4050891" cy="2808312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/>
              <a:t>Отчетные документы</a:t>
            </a:r>
          </a:p>
          <a:p>
            <a:pPr algn="ctr"/>
            <a:endParaRPr lang="ru-RU" sz="1800" dirty="0"/>
          </a:p>
          <a:p>
            <a:r>
              <a:rPr lang="ru-RU" sz="1600" b="1" dirty="0"/>
              <a:t>Индивидуальное задание на практику</a:t>
            </a:r>
          </a:p>
          <a:p>
            <a:r>
              <a:rPr lang="ru-RU" sz="1600" b="1" dirty="0"/>
              <a:t>Совместный рабочий график (план)</a:t>
            </a:r>
          </a:p>
          <a:p>
            <a:r>
              <a:rPr lang="ru-RU" sz="1600" b="1" dirty="0"/>
              <a:t>Дневник</a:t>
            </a:r>
          </a:p>
          <a:p>
            <a:r>
              <a:rPr lang="ru-RU" sz="1600" b="1" dirty="0"/>
              <a:t>Отчет</a:t>
            </a:r>
          </a:p>
          <a:p>
            <a:r>
              <a:rPr lang="ru-RU" sz="1600" b="1" dirty="0"/>
              <a:t>Характеристика</a:t>
            </a:r>
            <a:endParaRPr lang="ru-RU" sz="28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C969555-FDC7-4BBE-8B5C-35A544D5137C}"/>
              </a:ext>
            </a:extLst>
          </p:cNvPr>
          <p:cNvSpPr txBox="1"/>
          <p:nvPr/>
        </p:nvSpPr>
        <p:spPr>
          <a:xfrm>
            <a:off x="1917290" y="1994995"/>
            <a:ext cx="372748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ru-RU" sz="1800" b="1" dirty="0"/>
              <a:t>Организационные документы</a:t>
            </a: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sz="2000" b="1" dirty="0"/>
              <a:t>Заявление</a:t>
            </a:r>
          </a:p>
          <a:p>
            <a:pPr marL="0" indent="0">
              <a:buNone/>
            </a:pPr>
            <a:r>
              <a:rPr lang="ru-RU" sz="2000" b="1" dirty="0"/>
              <a:t>Договор</a:t>
            </a:r>
          </a:p>
          <a:p>
            <a:pPr marL="0" indent="0">
              <a:buNone/>
            </a:pPr>
            <a:endParaRPr lang="ru-RU" sz="20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FE16695-0BFA-4B2F-8E84-3A0E460E2481}"/>
              </a:ext>
            </a:extLst>
          </p:cNvPr>
          <p:cNvSpPr txBox="1"/>
          <p:nvPr/>
        </p:nvSpPr>
        <p:spPr>
          <a:xfrm>
            <a:off x="166360" y="3553833"/>
            <a:ext cx="3348571" cy="1200329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Оригиналы передаются в университет по адресу:</a:t>
            </a:r>
          </a:p>
          <a:p>
            <a:r>
              <a:rPr lang="ru-RU" dirty="0">
                <a:solidFill>
                  <a:schemeClr val="bg1"/>
                </a:solidFill>
              </a:rPr>
              <a:t>Ленинградский проспект, д. 17, Отдел практики, </a:t>
            </a:r>
            <a:r>
              <a:rPr lang="ru-RU" dirty="0" err="1">
                <a:solidFill>
                  <a:schemeClr val="bg1"/>
                </a:solidFill>
              </a:rPr>
              <a:t>каб</a:t>
            </a:r>
            <a:r>
              <a:rPr lang="ru-RU" dirty="0">
                <a:solidFill>
                  <a:schemeClr val="bg1"/>
                </a:solidFill>
              </a:rPr>
              <a:t>. 302</a:t>
            </a:r>
          </a:p>
        </p:txBody>
      </p:sp>
    </p:spTree>
    <p:extLst>
      <p:ext uri="{BB962C8B-B14F-4D97-AF65-F5344CB8AC3E}">
        <p14:creationId xmlns:p14="http://schemas.microsoft.com/office/powerpoint/2010/main" val="42368452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39616" y="1100182"/>
            <a:ext cx="6720747" cy="576064"/>
          </a:xfrm>
        </p:spPr>
        <p:txBody>
          <a:bodyPr/>
          <a:lstStyle/>
          <a:p>
            <a:r>
              <a:rPr lang="ru-RU" dirty="0"/>
              <a:t>До начала практики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34065" y="1750142"/>
            <a:ext cx="10087895" cy="4007675"/>
          </a:xfrm>
        </p:spPr>
        <p:txBody>
          <a:bodyPr>
            <a:normAutofit/>
          </a:bodyPr>
          <a:lstStyle/>
          <a:p>
            <a:pPr marL="982663" lvl="3" indent="-354013" algn="l">
              <a:buFont typeface="+mj-lt"/>
              <a:buAutoNum type="arabicPeriod"/>
            </a:pPr>
            <a:r>
              <a:rPr lang="ru-RU" sz="1400" dirty="0"/>
              <a:t> Ознакомиться с программой практики, изучить индивидуальное задание на практику.</a:t>
            </a:r>
          </a:p>
          <a:p>
            <a:pPr marL="1028700" lvl="3" indent="-400050" algn="l">
              <a:buFont typeface="+mj-lt"/>
              <a:buAutoNum type="arabicPeriod"/>
            </a:pPr>
            <a:r>
              <a:rPr lang="ru-RU" sz="1400" dirty="0"/>
              <a:t>Определить место прохождения практики (предприятие, организацию).</a:t>
            </a:r>
          </a:p>
          <a:p>
            <a:pPr marL="1028700" lvl="3" indent="-400050" algn="l">
              <a:buFont typeface="+mj-lt"/>
              <a:buAutoNum type="arabicPeriod"/>
            </a:pPr>
            <a:r>
              <a:rPr lang="ru-RU" dirty="0"/>
              <a:t>У</a:t>
            </a:r>
            <a:r>
              <a:rPr lang="ru-RU" sz="1400" dirty="0"/>
              <a:t>казать место прохождения практики в загрузочном окне «</a:t>
            </a:r>
            <a:r>
              <a:rPr lang="ru-RU" sz="1400" u="sng" dirty="0">
                <a:solidFill>
                  <a:srgbClr val="00B0F0"/>
                </a:solidFill>
              </a:rPr>
              <a:t>Наименование организации прохождения практики</a:t>
            </a:r>
            <a:r>
              <a:rPr lang="ru-RU" sz="1400" dirty="0"/>
              <a:t>», а также фамилию, имя, отчество и должность руководителя практики от профильной организации в окне «</a:t>
            </a:r>
            <a:r>
              <a:rPr lang="ru-RU" sz="1400" dirty="0">
                <a:hlinkClick r:id="rId2"/>
              </a:rPr>
              <a:t>Руководитель (ФИО, должность) практики от организации</a:t>
            </a:r>
            <a:r>
              <a:rPr lang="ru-RU" sz="1400" dirty="0"/>
              <a:t>» в </a:t>
            </a:r>
            <a:r>
              <a:rPr lang="ru-RU" sz="1400" u="sng" dirty="0"/>
              <a:t>соответствующем </a:t>
            </a:r>
            <a:r>
              <a:rPr lang="ru-RU" sz="1400" dirty="0"/>
              <a:t>поле «Ответ в виде текста» в ЭСДО)</a:t>
            </a:r>
            <a:r>
              <a:rPr lang="en-US" sz="1400" dirty="0"/>
              <a:t> </a:t>
            </a:r>
            <a:r>
              <a:rPr lang="ru-RU" sz="1400" dirty="0"/>
              <a:t>и </a:t>
            </a:r>
            <a:r>
              <a:rPr lang="ru-RU" sz="1400" b="0" i="0" u="none" strike="noStrike" dirty="0">
                <a:solidFill>
                  <a:srgbClr val="1A1A1A"/>
                </a:solidFill>
                <a:effectLst/>
                <a:latin typeface="LarsBetaCyr"/>
                <a:hlinkClick r:id="rId3" tooltip="Задание"/>
              </a:rPr>
              <a:t>ИНН организации, места прохождения практики</a:t>
            </a:r>
            <a:r>
              <a:rPr lang="ru-RU" sz="1600" b="0" i="0" u="none" strike="noStrike" dirty="0">
                <a:solidFill>
                  <a:srgbClr val="1A1A1A"/>
                </a:solidFill>
                <a:effectLst/>
                <a:latin typeface="LarsBetaCyr"/>
              </a:rPr>
              <a:t>, </a:t>
            </a:r>
            <a:r>
              <a:rPr lang="ru-RU" sz="1400" dirty="0">
                <a:solidFill>
                  <a:srgbClr val="FF0000"/>
                </a:solidFill>
              </a:rPr>
              <a:t>если организация зарегистрирована на территории РФ.</a:t>
            </a:r>
          </a:p>
          <a:p>
            <a:pPr marL="1028700" lvl="3" indent="-400050" algn="l">
              <a:buFont typeface="+mj-lt"/>
              <a:buAutoNum type="arabicPeriod"/>
            </a:pPr>
            <a:r>
              <a:rPr lang="ru-RU" sz="1400" dirty="0"/>
              <a:t>Написать </a:t>
            </a:r>
            <a:r>
              <a:rPr lang="ru-RU" sz="1400" b="1" dirty="0"/>
              <a:t>заявление </a:t>
            </a:r>
            <a:r>
              <a:rPr lang="ru-RU" sz="1400" dirty="0"/>
              <a:t>на имя заведующего кафедрой о направлении на профессионально-творческую практику (загружается в ЭСДО в электронном виде в формате .</a:t>
            </a:r>
            <a:r>
              <a:rPr lang="ru-RU" sz="1400" dirty="0" err="1"/>
              <a:t>pdf</a:t>
            </a:r>
            <a:r>
              <a:rPr lang="ru-RU" sz="1400" dirty="0"/>
              <a:t> или .</a:t>
            </a:r>
            <a:r>
              <a:rPr lang="ru-RU" sz="1400" dirty="0" err="1"/>
              <a:t>jpg</a:t>
            </a:r>
            <a:r>
              <a:rPr lang="ru-RU" sz="1400" dirty="0"/>
              <a:t>). </a:t>
            </a:r>
            <a:r>
              <a:rPr lang="ru-RU" sz="1400" dirty="0">
                <a:solidFill>
                  <a:srgbClr val="FF0000"/>
                </a:solidFill>
              </a:rPr>
              <a:t>Заявление должно быть подписано студентом. Дата на заявлении ставится каким-либо днем </a:t>
            </a:r>
            <a:r>
              <a:rPr lang="ru-RU" sz="1400" dirty="0">
                <a:solidFill>
                  <a:schemeClr val="tx1"/>
                </a:solidFill>
              </a:rPr>
              <a:t>с</a:t>
            </a:r>
            <a:r>
              <a:rPr lang="ru-RU" sz="1400" dirty="0">
                <a:solidFill>
                  <a:srgbClr val="FF0000"/>
                </a:solidFill>
              </a:rPr>
              <a:t>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12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.02.2024 по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25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.03.2024.</a:t>
            </a:r>
            <a:r>
              <a:rPr lang="ru-RU" sz="1400" dirty="0">
                <a:solidFill>
                  <a:srgbClr val="FF0000"/>
                </a:solidFill>
              </a:rPr>
              <a:t> </a:t>
            </a:r>
          </a:p>
          <a:p>
            <a:pPr marL="1028700" lvl="3" indent="-400050" algn="l">
              <a:buFont typeface="+mj-lt"/>
              <a:buAutoNum type="arabicPeriod"/>
            </a:pPr>
            <a:r>
              <a:rPr lang="ru-RU" sz="1400" dirty="0"/>
              <a:t>Оформить </a:t>
            </a:r>
            <a:r>
              <a:rPr lang="ru-RU" sz="1400" b="1" dirty="0"/>
              <a:t>договор</a:t>
            </a:r>
            <a:r>
              <a:rPr lang="ru-RU" sz="1400" dirty="0"/>
              <a:t> в профильной организации и передать в Университет (оформляется на бумажном носителе в 2-х экземплярах, передается студентом через регионального партнера в Университет. </a:t>
            </a:r>
          </a:p>
          <a:p>
            <a:pPr marL="1028700" lvl="3" indent="-400050" algn="l">
              <a:buFont typeface="+mj-lt"/>
              <a:buAutoNum type="arabicPeriod"/>
            </a:pPr>
            <a:r>
              <a:rPr lang="ru-RU" dirty="0"/>
              <a:t>Загрузить заявление, договор и внести сведения об ИНН организации в общее загрузочное окно. </a:t>
            </a:r>
            <a:endParaRPr lang="ru-RU" sz="1400" dirty="0"/>
          </a:p>
          <a:p>
            <a:pPr marL="1028700" lvl="3" indent="-400050" algn="l">
              <a:buFont typeface="+mj-lt"/>
              <a:buAutoNum type="arabicPeriod"/>
            </a:pPr>
            <a:endParaRPr lang="ru-RU" sz="1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98063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59143B-FBB2-4898-B866-D0D45965E9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39615" y="1080518"/>
            <a:ext cx="6720747" cy="576064"/>
          </a:xfrm>
        </p:spPr>
        <p:txBody>
          <a:bodyPr/>
          <a:lstStyle/>
          <a:p>
            <a:r>
              <a:rPr lang="ru-RU" dirty="0"/>
              <a:t>Требования к базе практики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CCD3038-42CB-4B1D-B77A-0E6DF3C69F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74839" y="1936955"/>
            <a:ext cx="9065342" cy="3840527"/>
          </a:xfrm>
        </p:spPr>
        <p:txBody>
          <a:bodyPr>
            <a:normAutofit/>
          </a:bodyPr>
          <a:lstStyle/>
          <a:p>
            <a:pPr algn="l"/>
            <a:r>
              <a:rPr lang="ru-RU" sz="1800" dirty="0">
                <a:solidFill>
                  <a:srgbClr val="55595C"/>
                </a:solidFill>
                <a:effectLst/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1) Студент имеет право проходить практику только в организации, имеющей структурное подразделение, соответствующее профилю подготовки (отдел рекламы, связей с общественностью или маркетинговый отдел). В этом случае руководителем практики может быть только сотрудник данного отдела.</a:t>
            </a:r>
            <a:br>
              <a:rPr lang="ru-RU" sz="1800" dirty="0">
                <a:solidFill>
                  <a:srgbClr val="55595C"/>
                </a:solidFill>
                <a:effectLst/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55595C"/>
                </a:solidFill>
                <a:effectLst/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2) Если данного структурного подразделения нет, в списке видов деятельности компании или ИП должна быть указана деятельность рекламных агентств. В этом случае в договоре указывается, что руководитель практики - ответственный за маркетинговые (или рекламные) мероприятия.</a:t>
            </a:r>
            <a:br>
              <a:rPr lang="ru-RU" sz="1800" dirty="0">
                <a:solidFill>
                  <a:srgbClr val="55595C"/>
                </a:solidFill>
                <a:effectLst/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55595C"/>
                </a:solidFill>
                <a:effectLst/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3) В других случаях прохождение практики в организации (или у ИП) не допускается отделом практики.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82157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392" y="765270"/>
            <a:ext cx="4774518" cy="864096"/>
          </a:xfrm>
        </p:spPr>
        <p:txBody>
          <a:bodyPr/>
          <a:lstStyle/>
          <a:p>
            <a:pPr algn="ctr"/>
            <a:r>
              <a:rPr lang="ru-RU" sz="2400" dirty="0"/>
              <a:t>Образец заполнения заявления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0"/>
          </p:nvPr>
        </p:nvSpPr>
        <p:spPr>
          <a:xfrm>
            <a:off x="656849" y="1917405"/>
            <a:ext cx="5104336" cy="3888432"/>
          </a:xfrm>
        </p:spPr>
        <p:txBody>
          <a:bodyPr/>
          <a:lstStyle/>
          <a:p>
            <a:pPr indent="11113" algn="l"/>
            <a:r>
              <a:rPr lang="ru-RU" sz="1800" dirty="0">
                <a:solidFill>
                  <a:schemeClr val="tx1"/>
                </a:solidFill>
              </a:rPr>
              <a:t>Бланк заявления есть на странице дисциплины в ЭСДО.</a:t>
            </a:r>
          </a:p>
          <a:p>
            <a:pPr indent="11113" algn="l"/>
            <a:endParaRPr lang="ru-RU" sz="1800" dirty="0">
              <a:solidFill>
                <a:schemeClr val="tx1"/>
              </a:solidFill>
            </a:endParaRPr>
          </a:p>
          <a:p>
            <a:pPr indent="11113" algn="l"/>
            <a:r>
              <a:rPr lang="ru-RU" sz="1800" dirty="0">
                <a:solidFill>
                  <a:schemeClr val="tx1"/>
                </a:solidFill>
              </a:rPr>
              <a:t>Заявление загружается в ЭСДО с подписью студента.</a:t>
            </a:r>
          </a:p>
          <a:p>
            <a:pPr indent="11113" algn="l"/>
            <a:endParaRPr lang="ru-RU" sz="1800" dirty="0">
              <a:solidFill>
                <a:schemeClr val="tx1"/>
              </a:solidFill>
            </a:endParaRPr>
          </a:p>
          <a:p>
            <a:pPr indent="11113" algn="l"/>
            <a:r>
              <a:rPr lang="ru-RU" sz="1800" dirty="0">
                <a:solidFill>
                  <a:schemeClr val="tx1"/>
                </a:solidFill>
              </a:rPr>
              <a:t>Срок загрузки заявления в ЭСДО – </a:t>
            </a:r>
          </a:p>
          <a:p>
            <a:pPr indent="11113" algn="l"/>
            <a:r>
              <a:rPr lang="ru-RU" sz="1800" dirty="0">
                <a:solidFill>
                  <a:schemeClr val="tx1"/>
                </a:solidFill>
              </a:rPr>
              <a:t>до </a:t>
            </a:r>
            <a:r>
              <a:rPr lang="ru-RU" sz="1800" dirty="0"/>
              <a:t>начала практики</a:t>
            </a:r>
            <a:r>
              <a:rPr lang="ru-RU" sz="1800" dirty="0">
                <a:solidFill>
                  <a:schemeClr val="tx1"/>
                </a:solidFill>
              </a:rPr>
              <a:t>.</a:t>
            </a:r>
          </a:p>
          <a:p>
            <a:endParaRPr lang="ru-RU" dirty="0"/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14447921-6C32-4C22-9A1B-2127A465D9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3394" y="975726"/>
            <a:ext cx="4772261" cy="577179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5928523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392" y="765270"/>
            <a:ext cx="4774518" cy="864096"/>
          </a:xfrm>
        </p:spPr>
        <p:txBody>
          <a:bodyPr/>
          <a:lstStyle/>
          <a:p>
            <a:pPr algn="ctr"/>
            <a:r>
              <a:rPr lang="ru-RU" sz="2400" dirty="0"/>
              <a:t>Образец заполнения договора</a:t>
            </a:r>
            <a:br>
              <a:rPr lang="ru-RU" sz="2400" dirty="0"/>
            </a:br>
            <a:r>
              <a:rPr lang="ru-RU" sz="2400" dirty="0"/>
              <a:t>Страница 1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0"/>
          </p:nvPr>
        </p:nvSpPr>
        <p:spPr>
          <a:xfrm>
            <a:off x="656849" y="1917405"/>
            <a:ext cx="5104336" cy="3888432"/>
          </a:xfrm>
        </p:spPr>
        <p:txBody>
          <a:bodyPr/>
          <a:lstStyle/>
          <a:p>
            <a:pPr indent="11113" algn="l"/>
            <a:r>
              <a:rPr lang="ru-RU" sz="1800" dirty="0">
                <a:solidFill>
                  <a:schemeClr val="tx1"/>
                </a:solidFill>
              </a:rPr>
              <a:t>Бланк договора есть на странице дисциплины в ЭСДО.</a:t>
            </a:r>
          </a:p>
          <a:p>
            <a:pPr indent="11113" algn="l"/>
            <a:endParaRPr lang="ru-RU" sz="1800" dirty="0">
              <a:solidFill>
                <a:schemeClr val="tx1"/>
              </a:solidFill>
            </a:endParaRPr>
          </a:p>
          <a:p>
            <a:pPr indent="11113" algn="l"/>
            <a:r>
              <a:rPr lang="ru-RU" sz="1800" dirty="0">
                <a:solidFill>
                  <a:schemeClr val="tx1"/>
                </a:solidFill>
              </a:rPr>
              <a:t>Указание документа, на основании которого представитель профильной организации заключает договор, является обязательным.</a:t>
            </a:r>
          </a:p>
          <a:p>
            <a:pPr indent="11113" algn="l"/>
            <a:r>
              <a:rPr lang="ru-RU" sz="1800" dirty="0">
                <a:solidFill>
                  <a:schemeClr val="tx1"/>
                </a:solidFill>
              </a:rPr>
              <a:t>Документ должен иметь дату и номер.</a:t>
            </a:r>
          </a:p>
          <a:p>
            <a:pPr indent="11113" algn="l"/>
            <a:endParaRPr lang="ru-RU" sz="1800" dirty="0"/>
          </a:p>
          <a:p>
            <a:pPr indent="11113" algn="l"/>
            <a:r>
              <a:rPr lang="ru-RU" sz="1800" b="1" dirty="0">
                <a:solidFill>
                  <a:srgbClr val="FF0000"/>
                </a:solidFill>
              </a:rPr>
              <a:t>Дату и номер договора не ставим!</a:t>
            </a:r>
          </a:p>
          <a:p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DB491C3-BDAD-4096-9017-AE36CB755695}"/>
              </a:ext>
            </a:extLst>
          </p:cNvPr>
          <p:cNvSpPr txBox="1"/>
          <p:nvPr/>
        </p:nvSpPr>
        <p:spPr>
          <a:xfrm flipH="1">
            <a:off x="10869930" y="2221230"/>
            <a:ext cx="487680" cy="2000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700" b="1" dirty="0"/>
              <a:t>2023 г</a:t>
            </a:r>
            <a:r>
              <a:rPr lang="ru-RU" sz="700" dirty="0"/>
              <a:t>.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962420F-22A2-4253-9C6F-DBA0758594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936747"/>
            <a:ext cx="5654530" cy="59212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209559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5850" y="185161"/>
            <a:ext cx="4774518" cy="864096"/>
          </a:xfrm>
        </p:spPr>
        <p:txBody>
          <a:bodyPr/>
          <a:lstStyle/>
          <a:p>
            <a:pPr algn="ctr"/>
            <a:r>
              <a:rPr lang="ru-RU" sz="2400" dirty="0"/>
              <a:t>Образец заполнения договора</a:t>
            </a:r>
            <a:br>
              <a:rPr lang="ru-RU" sz="2400" dirty="0"/>
            </a:br>
            <a:r>
              <a:rPr lang="ru-RU" sz="2400" dirty="0"/>
              <a:t>Страницы 2-3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DB491C3-BDAD-4096-9017-AE36CB755695}"/>
              </a:ext>
            </a:extLst>
          </p:cNvPr>
          <p:cNvSpPr txBox="1"/>
          <p:nvPr/>
        </p:nvSpPr>
        <p:spPr>
          <a:xfrm flipH="1">
            <a:off x="10869930" y="2221230"/>
            <a:ext cx="487680" cy="2000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700" b="1" dirty="0"/>
              <a:t>2023 г</a:t>
            </a:r>
            <a:r>
              <a:rPr lang="ru-RU" sz="700" dirty="0"/>
              <a:t>.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52FB414-4FF3-4279-877E-F6F0766DC1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50" y="1241711"/>
            <a:ext cx="4869602" cy="522015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6EE5A13-A8D3-419C-91D0-76A4C69440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7525" y="1150263"/>
            <a:ext cx="4900085" cy="53116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" name="Выноска: стрелка вверх 11">
            <a:extLst>
              <a:ext uri="{FF2B5EF4-FFF2-40B4-BE49-F238E27FC236}">
                <a16:creationId xmlns:a16="http://schemas.microsoft.com/office/drawing/2014/main" id="{3A3717C5-7DD9-44B1-A4F0-F9B15EEF969E}"/>
              </a:ext>
            </a:extLst>
          </p:cNvPr>
          <p:cNvSpPr/>
          <p:nvPr/>
        </p:nvSpPr>
        <p:spPr>
          <a:xfrm>
            <a:off x="8411865" y="5719076"/>
            <a:ext cx="2600264" cy="1065182"/>
          </a:xfrm>
          <a:prstGeom prst="upArrowCallou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9451375-DD32-4B27-9E90-02E03CE4B068}"/>
              </a:ext>
            </a:extLst>
          </p:cNvPr>
          <p:cNvSpPr txBox="1"/>
          <p:nvPr/>
        </p:nvSpPr>
        <p:spPr>
          <a:xfrm>
            <a:off x="8554064" y="6253729"/>
            <a:ext cx="2458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Печать обязательна</a:t>
            </a:r>
          </a:p>
        </p:txBody>
      </p:sp>
    </p:spTree>
    <p:extLst>
      <p:ext uri="{BB962C8B-B14F-4D97-AF65-F5344CB8AC3E}">
        <p14:creationId xmlns:p14="http://schemas.microsoft.com/office/powerpoint/2010/main" val="38250585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934" y="204826"/>
            <a:ext cx="4774518" cy="864096"/>
          </a:xfrm>
        </p:spPr>
        <p:txBody>
          <a:bodyPr/>
          <a:lstStyle/>
          <a:p>
            <a:pPr algn="ctr"/>
            <a:r>
              <a:rPr lang="ru-RU" sz="2400" dirty="0"/>
              <a:t>Образец заполнения договора</a:t>
            </a:r>
            <a:br>
              <a:rPr lang="ru-RU" sz="2400" dirty="0"/>
            </a:br>
            <a:r>
              <a:rPr lang="ru-RU" sz="2400" dirty="0"/>
              <a:t>Приложения 1-2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DB491C3-BDAD-4096-9017-AE36CB755695}"/>
              </a:ext>
            </a:extLst>
          </p:cNvPr>
          <p:cNvSpPr txBox="1"/>
          <p:nvPr/>
        </p:nvSpPr>
        <p:spPr>
          <a:xfrm flipH="1">
            <a:off x="10869930" y="2221230"/>
            <a:ext cx="487680" cy="2000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700" b="1" dirty="0"/>
              <a:t>2023 г</a:t>
            </a:r>
            <a:r>
              <a:rPr lang="ru-RU" sz="700" dirty="0"/>
              <a:t>.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22DF8B3-2863-473B-A27E-8AA5BFE96C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5511" y="1514167"/>
            <a:ext cx="5789202" cy="447454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Выноска: изогнутая линия 8">
            <a:extLst>
              <a:ext uri="{FF2B5EF4-FFF2-40B4-BE49-F238E27FC236}">
                <a16:creationId xmlns:a16="http://schemas.microsoft.com/office/drawing/2014/main" id="{3B8E4272-84D6-422B-9E59-76934C030AFB}"/>
              </a:ext>
            </a:extLst>
          </p:cNvPr>
          <p:cNvSpPr/>
          <p:nvPr/>
        </p:nvSpPr>
        <p:spPr>
          <a:xfrm>
            <a:off x="7557613" y="695211"/>
            <a:ext cx="1615884" cy="1038171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00116"/>
              <a:gd name="adj6" fmla="val 73771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951065E-5344-499E-918A-9D00B0F068B5}"/>
              </a:ext>
            </a:extLst>
          </p:cNvPr>
          <p:cNvSpPr txBox="1"/>
          <p:nvPr/>
        </p:nvSpPr>
        <p:spPr>
          <a:xfrm>
            <a:off x="7557613" y="869287"/>
            <a:ext cx="16158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Фактический адрес места практики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79DBFDC-8156-4E95-9E8C-9E8DDD9A18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19" y="1330952"/>
            <a:ext cx="5631668" cy="46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06497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ММУ 16-9">
  <a:themeElements>
    <a:clrScheme name="Другая 1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CC00"/>
      </a:accent1>
      <a:accent2>
        <a:srgbClr val="212121"/>
      </a:accent2>
      <a:accent3>
        <a:srgbClr val="D8D8D8"/>
      </a:accent3>
      <a:accent4>
        <a:srgbClr val="7F7F7F"/>
      </a:accent4>
      <a:accent5>
        <a:srgbClr val="F8FFB3"/>
      </a:accent5>
      <a:accent6>
        <a:srgbClr val="EEFF41"/>
      </a:accent6>
      <a:hlink>
        <a:srgbClr val="171717"/>
      </a:hlink>
      <a:folHlink>
        <a:srgbClr val="B2B2B2"/>
      </a:folHlink>
    </a:clrScheme>
    <a:fontScheme name="ММУ">
      <a:majorFont>
        <a:latin typeface="Geometria"/>
        <a:ea typeface=""/>
        <a:cs typeface=""/>
      </a:majorFont>
      <a:minorFont>
        <a:latin typeface="Geometri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Тема ММУ 16-9" id="{523E46FD-3ECA-4279-BE06-E88CF17B50BC}" vid="{7F7EA6AC-5023-4338-9AAD-EDCA0CD8CB4F}"/>
    </a:ext>
  </a:extLst>
</a:theme>
</file>

<file path=ppt/theme/theme10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мму1">
  <a:themeElements>
    <a:clrScheme name="Другая 1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CC00"/>
      </a:accent1>
      <a:accent2>
        <a:srgbClr val="212121"/>
      </a:accent2>
      <a:accent3>
        <a:srgbClr val="D8D8D8"/>
      </a:accent3>
      <a:accent4>
        <a:srgbClr val="7F7F7F"/>
      </a:accent4>
      <a:accent5>
        <a:srgbClr val="F8FFB3"/>
      </a:accent5>
      <a:accent6>
        <a:srgbClr val="EEFF41"/>
      </a:accent6>
      <a:hlink>
        <a:srgbClr val="171717"/>
      </a:hlink>
      <a:folHlink>
        <a:srgbClr val="B2B2B2"/>
      </a:folHlink>
    </a:clrScheme>
    <a:fontScheme name="ММУ">
      <a:majorFont>
        <a:latin typeface="Geometria"/>
        <a:ea typeface=""/>
        <a:cs typeface=""/>
      </a:majorFont>
      <a:minorFont>
        <a:latin typeface="Geometri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мму1">
  <a:themeElements>
    <a:clrScheme name="Другая 1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CC00"/>
      </a:accent1>
      <a:accent2>
        <a:srgbClr val="212121"/>
      </a:accent2>
      <a:accent3>
        <a:srgbClr val="D8D8D8"/>
      </a:accent3>
      <a:accent4>
        <a:srgbClr val="7F7F7F"/>
      </a:accent4>
      <a:accent5>
        <a:srgbClr val="F8FFB3"/>
      </a:accent5>
      <a:accent6>
        <a:srgbClr val="EEFF41"/>
      </a:accent6>
      <a:hlink>
        <a:srgbClr val="171717"/>
      </a:hlink>
      <a:folHlink>
        <a:srgbClr val="B2B2B2"/>
      </a:folHlink>
    </a:clrScheme>
    <a:fontScheme name="ММУ">
      <a:majorFont>
        <a:latin typeface="Geometria"/>
        <a:ea typeface=""/>
        <a:cs typeface=""/>
      </a:majorFont>
      <a:minorFont>
        <a:latin typeface="Geometri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мму1">
  <a:themeElements>
    <a:clrScheme name="Другая 1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CC00"/>
      </a:accent1>
      <a:accent2>
        <a:srgbClr val="212121"/>
      </a:accent2>
      <a:accent3>
        <a:srgbClr val="D8D8D8"/>
      </a:accent3>
      <a:accent4>
        <a:srgbClr val="7F7F7F"/>
      </a:accent4>
      <a:accent5>
        <a:srgbClr val="F8FFB3"/>
      </a:accent5>
      <a:accent6>
        <a:srgbClr val="EEFF41"/>
      </a:accent6>
      <a:hlink>
        <a:srgbClr val="171717"/>
      </a:hlink>
      <a:folHlink>
        <a:srgbClr val="B2B2B2"/>
      </a:folHlink>
    </a:clrScheme>
    <a:fontScheme name="ММУ">
      <a:majorFont>
        <a:latin typeface="Geometria"/>
        <a:ea typeface=""/>
        <a:cs typeface=""/>
      </a:majorFont>
      <a:minorFont>
        <a:latin typeface="Geometri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5_Тема мму1">
  <a:themeElements>
    <a:clrScheme name="Другая 1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CC00"/>
      </a:accent1>
      <a:accent2>
        <a:srgbClr val="212121"/>
      </a:accent2>
      <a:accent3>
        <a:srgbClr val="D8D8D8"/>
      </a:accent3>
      <a:accent4>
        <a:srgbClr val="7F7F7F"/>
      </a:accent4>
      <a:accent5>
        <a:srgbClr val="F8FFB3"/>
      </a:accent5>
      <a:accent6>
        <a:srgbClr val="EEFF41"/>
      </a:accent6>
      <a:hlink>
        <a:srgbClr val="171717"/>
      </a:hlink>
      <a:folHlink>
        <a:srgbClr val="B2B2B2"/>
      </a:folHlink>
    </a:clrScheme>
    <a:fontScheme name="ММУ">
      <a:majorFont>
        <a:latin typeface="Geometria"/>
        <a:ea typeface=""/>
        <a:cs typeface=""/>
      </a:majorFont>
      <a:minorFont>
        <a:latin typeface="Geometri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Тема мму1">
  <a:themeElements>
    <a:clrScheme name="Другая 1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CC00"/>
      </a:accent1>
      <a:accent2>
        <a:srgbClr val="212121"/>
      </a:accent2>
      <a:accent3>
        <a:srgbClr val="D8D8D8"/>
      </a:accent3>
      <a:accent4>
        <a:srgbClr val="7F7F7F"/>
      </a:accent4>
      <a:accent5>
        <a:srgbClr val="F8FFB3"/>
      </a:accent5>
      <a:accent6>
        <a:srgbClr val="EEFF41"/>
      </a:accent6>
      <a:hlink>
        <a:srgbClr val="171717"/>
      </a:hlink>
      <a:folHlink>
        <a:srgbClr val="B2B2B2"/>
      </a:folHlink>
    </a:clrScheme>
    <a:fontScheme name="ММУ">
      <a:majorFont>
        <a:latin typeface="Geometria"/>
        <a:ea typeface=""/>
        <a:cs typeface=""/>
      </a:majorFont>
      <a:minorFont>
        <a:latin typeface="Geometri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Специальное оформление">
  <a:themeElements>
    <a:clrScheme name="Другая 1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CC00"/>
      </a:accent1>
      <a:accent2>
        <a:srgbClr val="212121"/>
      </a:accent2>
      <a:accent3>
        <a:srgbClr val="D8D8D8"/>
      </a:accent3>
      <a:accent4>
        <a:srgbClr val="7F7F7F"/>
      </a:accent4>
      <a:accent5>
        <a:srgbClr val="F8FFB3"/>
      </a:accent5>
      <a:accent6>
        <a:srgbClr val="EEFF41"/>
      </a:accent6>
      <a:hlink>
        <a:srgbClr val="171717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3_Специальное оформление">
  <a:themeElements>
    <a:clrScheme name="Другая 1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CC00"/>
      </a:accent1>
      <a:accent2>
        <a:srgbClr val="212121"/>
      </a:accent2>
      <a:accent3>
        <a:srgbClr val="D8D8D8"/>
      </a:accent3>
      <a:accent4>
        <a:srgbClr val="7F7F7F"/>
      </a:accent4>
      <a:accent5>
        <a:srgbClr val="F8FFB3"/>
      </a:accent5>
      <a:accent6>
        <a:srgbClr val="EEFF41"/>
      </a:accent6>
      <a:hlink>
        <a:srgbClr val="171717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2_Специальное оформление">
  <a:themeElements>
    <a:clrScheme name="Другая 1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CC00"/>
      </a:accent1>
      <a:accent2>
        <a:srgbClr val="212121"/>
      </a:accent2>
      <a:accent3>
        <a:srgbClr val="D8D8D8"/>
      </a:accent3>
      <a:accent4>
        <a:srgbClr val="7F7F7F"/>
      </a:accent4>
      <a:accent5>
        <a:srgbClr val="F8FFB3"/>
      </a:accent5>
      <a:accent6>
        <a:srgbClr val="EEFF41"/>
      </a:accent6>
      <a:hlink>
        <a:srgbClr val="171717"/>
      </a:hlink>
      <a:folHlink>
        <a:srgbClr val="B2B2B2"/>
      </a:folHlink>
    </a:clrScheme>
    <a:fontScheme name="ММУ">
      <a:majorFont>
        <a:latin typeface="Geometria"/>
        <a:ea typeface=""/>
        <a:cs typeface=""/>
      </a:majorFont>
      <a:minorFont>
        <a:latin typeface="Geometri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ММУ 16-9</Template>
  <TotalTime>8066</TotalTime>
  <Words>1652</Words>
  <Application>Microsoft Office PowerPoint</Application>
  <PresentationFormat>Широкоэкранный</PresentationFormat>
  <Paragraphs>189</Paragraphs>
  <Slides>27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9</vt:i4>
      </vt:variant>
      <vt:variant>
        <vt:lpstr>Заголовки слайдов</vt:lpstr>
      </vt:variant>
      <vt:variant>
        <vt:i4>27</vt:i4>
      </vt:variant>
    </vt:vector>
  </HeadingPairs>
  <TitlesOfParts>
    <vt:vector size="42" baseType="lpstr">
      <vt:lpstr>Arial</vt:lpstr>
      <vt:lpstr>Calibri</vt:lpstr>
      <vt:lpstr>Geometria</vt:lpstr>
      <vt:lpstr>LarsBetaCyr</vt:lpstr>
      <vt:lpstr>Segoe UI</vt:lpstr>
      <vt:lpstr>Times New Roman</vt:lpstr>
      <vt:lpstr>Тема ММУ 16-9</vt:lpstr>
      <vt:lpstr>1_Тема мму1</vt:lpstr>
      <vt:lpstr>2_Тема мму1</vt:lpstr>
      <vt:lpstr>3_Тема мму1</vt:lpstr>
      <vt:lpstr>5_Тема мму1</vt:lpstr>
      <vt:lpstr>4_Тема мму1</vt:lpstr>
      <vt:lpstr>Специальное оформление</vt:lpstr>
      <vt:lpstr>3_Специальное оформление</vt:lpstr>
      <vt:lpstr>2_Специальное оформление</vt:lpstr>
      <vt:lpstr>Профессионально-творческая практика (2/2)  Методические рекомендации по оформлению документов </vt:lpstr>
      <vt:lpstr>Общие сведения о практике</vt:lpstr>
      <vt:lpstr>Документы по практике</vt:lpstr>
      <vt:lpstr>До начала практики</vt:lpstr>
      <vt:lpstr>Требования к базе практики</vt:lpstr>
      <vt:lpstr>Образец заполнения заявления</vt:lpstr>
      <vt:lpstr>Образец заполнения договора Страница 1</vt:lpstr>
      <vt:lpstr>Образец заполнения договора Страницы 2-3</vt:lpstr>
      <vt:lpstr>Образец заполнения договора Приложения 1-2</vt:lpstr>
      <vt:lpstr>Предоставление договора </vt:lpstr>
      <vt:lpstr>Задание на практику</vt:lpstr>
      <vt:lpstr>Общая характеристика организации</vt:lpstr>
      <vt:lpstr>Анализ фирменного стиля</vt:lpstr>
      <vt:lpstr>Разработка пакета фирменного стиля</vt:lpstr>
      <vt:lpstr>Разработать рекламный продукт с элементами нового фирменного стиля</vt:lpstr>
      <vt:lpstr>Отчетные документы по практике</vt:lpstr>
      <vt:lpstr>Образец заполнения индивидуального задания</vt:lpstr>
      <vt:lpstr>Примерная формулировка индивидуального задания</vt:lpstr>
      <vt:lpstr>Образец заполнения совместного рабочего графика (плана)</vt:lpstr>
      <vt:lpstr>Образец заполнения дневника</vt:lpstr>
      <vt:lpstr>Отчет о прохождении практики</vt:lpstr>
      <vt:lpstr>Титульный лист отчета</vt:lpstr>
      <vt:lpstr>Структура отчета</vt:lpstr>
      <vt:lpstr>Техническое оформление отчета </vt:lpstr>
      <vt:lpstr>Характеристика</vt:lpstr>
      <vt:lpstr>Загрузка отчетных документов в ЭСДО</vt:lpstr>
      <vt:lpstr>Спасибо за внимание!</vt:lpstr>
    </vt:vector>
  </TitlesOfParts>
  <Company>Taxcom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Солодуев Игорь Алексеевич</dc:creator>
  <cp:lastModifiedBy>Пользователь</cp:lastModifiedBy>
  <cp:revision>40</cp:revision>
  <dcterms:created xsi:type="dcterms:W3CDTF">2023-08-22T11:54:06Z</dcterms:created>
  <dcterms:modified xsi:type="dcterms:W3CDTF">2024-03-26T21:18:26Z</dcterms:modified>
</cp:coreProperties>
</file>