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6" r:id="rId3"/>
    <p:sldId id="911" r:id="rId4"/>
    <p:sldId id="959" r:id="rId5"/>
    <p:sldId id="960" r:id="rId6"/>
    <p:sldId id="961" r:id="rId7"/>
    <p:sldId id="919" r:id="rId8"/>
    <p:sldId id="962" r:id="rId9"/>
    <p:sldId id="963" r:id="rId10"/>
    <p:sldId id="964" r:id="rId11"/>
    <p:sldId id="264" r:id="rId12"/>
    <p:sldId id="280" r:id="rId13"/>
    <p:sldId id="965" r:id="rId14"/>
    <p:sldId id="279" r:id="rId15"/>
    <p:sldId id="939" r:id="rId16"/>
    <p:sldId id="303" r:id="rId17"/>
    <p:sldId id="310" r:id="rId18"/>
    <p:sldId id="268" r:id="rId19"/>
    <p:sldId id="307" r:id="rId20"/>
    <p:sldId id="967" r:id="rId21"/>
    <p:sldId id="938" r:id="rId22"/>
    <p:sldId id="972" r:id="rId23"/>
    <p:sldId id="973" r:id="rId24"/>
    <p:sldId id="974" r:id="rId25"/>
    <p:sldId id="306" r:id="rId26"/>
    <p:sldId id="957" r:id="rId27"/>
    <p:sldId id="968" r:id="rId28"/>
    <p:sldId id="969" r:id="rId29"/>
    <p:sldId id="970" r:id="rId30"/>
    <p:sldId id="943" r:id="rId31"/>
    <p:sldId id="944" r:id="rId32"/>
    <p:sldId id="971" r:id="rId33"/>
    <p:sldId id="273" r:id="rId34"/>
    <p:sldId id="924" r:id="rId35"/>
    <p:sldId id="275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сения Фальковская" initials="КФ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0000"/>
    <a:srgbClr val="0000FF"/>
    <a:srgbClr val="FFCCFF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001" autoAdjust="0"/>
    <p:restoredTop sz="94660"/>
  </p:normalViewPr>
  <p:slideViewPr>
    <p:cSldViewPr snapToGrid="0">
      <p:cViewPr>
        <p:scale>
          <a:sx n="100" d="100"/>
          <a:sy n="100" d="100"/>
        </p:scale>
        <p:origin x="-558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23165-20D8-426A-B426-730EA17A65C3}" type="datetimeFigureOut">
              <a:rPr lang="ru-RU" smtClean="0"/>
              <a:pPr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03A88-6115-4726-8E68-C458DF83D1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107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23165-20D8-426A-B426-730EA17A65C3}" type="datetimeFigureOut">
              <a:rPr lang="ru-RU" smtClean="0"/>
              <a:pPr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03A88-6115-4726-8E68-C458DF83D1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1406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23165-20D8-426A-B426-730EA17A65C3}" type="datetimeFigureOut">
              <a:rPr lang="ru-RU" smtClean="0"/>
              <a:pPr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03A88-6115-4726-8E68-C458DF83D1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750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1"/>
            <a:ext cx="12192000" cy="128198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00734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2844800" cy="2301495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DA0E-3DF4-224A-B4C5-3A7719F16C92}" type="datetimeFigureOut">
              <a:rPr lang="ru-RU" smtClean="0"/>
              <a:pPr/>
              <a:t>06.05.2024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63EBC-A862-8842-8C26-26949CC0B2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Содержимое 2"/>
          <p:cNvSpPr>
            <a:spLocks noGrp="1"/>
          </p:cNvSpPr>
          <p:nvPr>
            <p:ph sz="half" idx="13"/>
          </p:nvPr>
        </p:nvSpPr>
        <p:spPr>
          <a:xfrm>
            <a:off x="4682499" y="1600201"/>
            <a:ext cx="2844800" cy="2301495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ru-RU" dirty="0"/>
          </a:p>
        </p:txBody>
      </p:sp>
      <p:sp>
        <p:nvSpPr>
          <p:cNvPr id="11" name="Содержимое 2"/>
          <p:cNvSpPr>
            <a:spLocks noGrp="1"/>
          </p:cNvSpPr>
          <p:nvPr>
            <p:ph sz="half" idx="14"/>
          </p:nvPr>
        </p:nvSpPr>
        <p:spPr>
          <a:xfrm>
            <a:off x="8737600" y="1600201"/>
            <a:ext cx="2844800" cy="230149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ru-RU" dirty="0"/>
          </a:p>
        </p:txBody>
      </p:sp>
      <p:sp>
        <p:nvSpPr>
          <p:cNvPr id="12" name="Содержимое 2"/>
          <p:cNvSpPr>
            <a:spLocks noGrp="1"/>
          </p:cNvSpPr>
          <p:nvPr>
            <p:ph sz="half" idx="15" hasCustomPrompt="1"/>
          </p:nvPr>
        </p:nvSpPr>
        <p:spPr>
          <a:xfrm>
            <a:off x="609600" y="4053188"/>
            <a:ext cx="2844800" cy="114144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3" name="Содержимое 2"/>
          <p:cNvSpPr>
            <a:spLocks noGrp="1"/>
          </p:cNvSpPr>
          <p:nvPr>
            <p:ph sz="half" idx="16" hasCustomPrompt="1"/>
          </p:nvPr>
        </p:nvSpPr>
        <p:spPr>
          <a:xfrm>
            <a:off x="4682499" y="4053188"/>
            <a:ext cx="2844800" cy="114144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sz="half" idx="17" hasCustomPrompt="1"/>
          </p:nvPr>
        </p:nvSpPr>
        <p:spPr>
          <a:xfrm>
            <a:off x="8737600" y="4053188"/>
            <a:ext cx="2844800" cy="114144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Подпись</a:t>
            </a:r>
          </a:p>
        </p:txBody>
      </p:sp>
    </p:spTree>
    <p:extLst>
      <p:ext uri="{BB962C8B-B14F-4D97-AF65-F5344CB8AC3E}">
        <p14:creationId xmlns:p14="http://schemas.microsoft.com/office/powerpoint/2010/main" xmlns="" val="3992792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23165-20D8-426A-B426-730EA17A65C3}" type="datetimeFigureOut">
              <a:rPr lang="ru-RU" smtClean="0"/>
              <a:pPr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03A88-6115-4726-8E68-C458DF83D1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0167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23165-20D8-426A-B426-730EA17A65C3}" type="datetimeFigureOut">
              <a:rPr lang="ru-RU" smtClean="0"/>
              <a:pPr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03A88-6115-4726-8E68-C458DF83D1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9616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23165-20D8-426A-B426-730EA17A65C3}" type="datetimeFigureOut">
              <a:rPr lang="ru-RU" smtClean="0"/>
              <a:pPr/>
              <a:t>06.05.2024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03A88-6115-4726-8E68-C458DF83D1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1042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23165-20D8-426A-B426-730EA17A65C3}" type="datetimeFigureOut">
              <a:rPr lang="ru-RU" smtClean="0"/>
              <a:pPr/>
              <a:t>06.05.2024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03A88-6115-4726-8E68-C458DF83D1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5803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23165-20D8-426A-B426-730EA17A65C3}" type="datetimeFigureOut">
              <a:rPr lang="ru-RU" smtClean="0"/>
              <a:pPr/>
              <a:t>06.05.2024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03A88-6115-4726-8E68-C458DF83D1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9987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23165-20D8-426A-B426-730EA17A65C3}" type="datetimeFigureOut">
              <a:rPr lang="ru-RU" smtClean="0"/>
              <a:pPr/>
              <a:t>06.05.2024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03A88-6115-4726-8E68-C458DF83D1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3406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23165-20D8-426A-B426-730EA17A65C3}" type="datetimeFigureOut">
              <a:rPr lang="ru-RU" smtClean="0"/>
              <a:pPr/>
              <a:t>06.05.2024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03A88-6115-4726-8E68-C458DF83D1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963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23165-20D8-426A-B426-730EA17A65C3}" type="datetimeFigureOut">
              <a:rPr lang="ru-RU" smtClean="0"/>
              <a:pPr/>
              <a:t>06.05.2024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03A88-6115-4726-8E68-C458DF83D1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6530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23165-20D8-426A-B426-730EA17A65C3}" type="datetimeFigureOut">
              <a:rPr lang="ru-RU" smtClean="0"/>
              <a:pPr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03A88-6115-4726-8E68-C458DF83D1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055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egrul.nalog.ru/index.html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0047" y="5757509"/>
            <a:ext cx="771276" cy="6002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0989" y="441139"/>
            <a:ext cx="670334" cy="5850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80603" y="220569"/>
            <a:ext cx="5111397" cy="641686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12336" y="1895061"/>
            <a:ext cx="73148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Производственная практика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(тип: производственная практика в профильных  организациях)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11323" y="5611505"/>
            <a:ext cx="535595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практики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к.пед.н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доцент, Бескова Татьяна Викторовна</a:t>
            </a:r>
            <a:endParaRPr lang="ru-RU" sz="2000" b="1" dirty="0">
              <a:solidFill>
                <a:srgbClr val="002060"/>
              </a:solidFill>
              <a:latin typeface="Fira Sans" panose="020B0503050000020004" pitchFamily="34" charset="0"/>
            </a:endParaRPr>
          </a:p>
          <a:p>
            <a:pPr algn="just">
              <a:spcBef>
                <a:spcPts val="0"/>
              </a:spcBef>
              <a:defRPr/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11323" y="387399"/>
            <a:ext cx="1615314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b="1" dirty="0">
                <a:latin typeface="Fira Sans" panose="020B0503050000020004" pitchFamily="34" charset="0"/>
              </a:rPr>
              <a:t>МОСКОВСКИЙ </a:t>
            </a:r>
          </a:p>
          <a:p>
            <a:r>
              <a:rPr lang="ru-RU" sz="1300" b="1" dirty="0">
                <a:latin typeface="Fira Sans" panose="020B0503050000020004" pitchFamily="34" charset="0"/>
              </a:rPr>
              <a:t>МЕЖДУНАРОДНЫЙ</a:t>
            </a:r>
          </a:p>
          <a:p>
            <a:r>
              <a:rPr lang="ru-RU" sz="1300" b="1" dirty="0">
                <a:latin typeface="Fira Sans" panose="020B0503050000020004" pitchFamily="34" charset="0"/>
              </a:rPr>
              <a:t>УНИВЕРСИТЕТ</a:t>
            </a:r>
          </a:p>
        </p:txBody>
      </p:sp>
    </p:spTree>
    <p:extLst>
      <p:ext uri="{BB962C8B-B14F-4D97-AF65-F5344CB8AC3E}">
        <p14:creationId xmlns:p14="http://schemas.microsoft.com/office/powerpoint/2010/main" xmlns="" val="1859905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95425" y="304800"/>
            <a:ext cx="9144000" cy="52863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ДОГОВОР (продолжение)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57175" y="5554663"/>
            <a:ext cx="11620500" cy="493712"/>
          </a:xfrm>
        </p:spPr>
        <p:txBody>
          <a:bodyPr>
            <a:noAutofit/>
          </a:bodyPr>
          <a:lstStyle/>
          <a:p>
            <a:pPr indent="457200"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Указывается должность и ФИО должностного лица, указанного в шапке договора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Название 1">
            <a:extLst>
              <a:ext uri="{FF2B5EF4-FFF2-40B4-BE49-F238E27FC236}">
                <a16:creationId xmlns:a16="http://schemas.microsoft.com/office/drawing/2014/main" xmlns="" id="{8CDBE352-D07D-6950-91B9-59A163F2F2C3}"/>
              </a:ext>
            </a:extLst>
          </p:cNvPr>
          <p:cNvSpPr txBox="1">
            <a:spLocks/>
          </p:cNvSpPr>
          <p:nvPr/>
        </p:nvSpPr>
        <p:spPr>
          <a:xfrm>
            <a:off x="314324" y="914401"/>
            <a:ext cx="11617799" cy="1733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Lars BetaCyr Regular"/>
              <a:ea typeface="+mj-ea"/>
              <a:cs typeface="Lars BetaCyr Regular"/>
            </a:endParaRPr>
          </a:p>
        </p:txBody>
      </p:sp>
      <p:sp>
        <p:nvSpPr>
          <p:cNvPr id="7" name="Подзаголовок 7"/>
          <p:cNvSpPr txBox="1">
            <a:spLocks/>
          </p:cNvSpPr>
          <p:nvPr/>
        </p:nvSpPr>
        <p:spPr>
          <a:xfrm>
            <a:off x="504825" y="1154113"/>
            <a:ext cx="11620500" cy="4937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45720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заполнения таблицы (Приложение № 2 в ДОГОВОРЕ)</a:t>
            </a:r>
          </a:p>
          <a:p>
            <a:pPr marL="0" marR="0" lvl="0" indent="45720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28650" y="1556002"/>
          <a:ext cx="11277600" cy="3543966"/>
        </p:xfrm>
        <a:graphic>
          <a:graphicData uri="http://schemas.openxmlformats.org/drawingml/2006/table">
            <a:tbl>
              <a:tblPr/>
              <a:tblGrid>
                <a:gridCol w="3752850"/>
                <a:gridCol w="7524750"/>
              </a:tblGrid>
              <a:tr h="1340192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Место прохождения практической подготовки обучающегося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Указать фактический адрес здания (организации), в котором обучающийся будет проходить практику.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Например,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ООО «Ромашка», 117516, , г. Москва, ул. Тверская, дом 15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090326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Структурное подразделение для практической подготовки обучающегося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Указывается отдел, в котором обучающийся проходит практику, в соответствии с направлением подготовки.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Например,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Психолого-педагогический отдел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95029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Помещения для практической подготовки обучающегося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Указать помещение, в котором обучающийся будет проходить практику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Например, Кабинет психолога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азвание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Отчетные документы</a:t>
            </a:r>
          </a:p>
        </p:txBody>
      </p:sp>
      <p:sp>
        <p:nvSpPr>
          <p:cNvPr id="23" name="Содержимое 22"/>
          <p:cNvSpPr>
            <a:spLocks noGrp="1"/>
          </p:cNvSpPr>
          <p:nvPr>
            <p:ph sz="half" idx="15"/>
          </p:nvPr>
        </p:nvSpPr>
        <p:spPr>
          <a:xfrm>
            <a:off x="2262052" y="5033928"/>
            <a:ext cx="9137468" cy="713661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00FF"/>
                </a:solidFill>
              </a:rPr>
              <a:t>Портал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14"/>
          </p:nvPr>
        </p:nvSpPr>
        <p:spPr>
          <a:xfrm>
            <a:off x="7495923" y="1600201"/>
            <a:ext cx="2714878" cy="2301494"/>
          </a:xfrm>
          <a:solidFill>
            <a:schemeClr val="bg1"/>
          </a:solidFill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3"/>
          </p:nvPr>
        </p:nvSpPr>
        <p:spPr>
          <a:xfrm>
            <a:off x="7468710" y="1712660"/>
            <a:ext cx="1384652" cy="22073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  <a:p>
            <a:endParaRPr lang="ru-RU" dirty="0"/>
          </a:p>
          <a:p>
            <a:pPr algn="ctr"/>
            <a:r>
              <a:rPr lang="ru-RU" dirty="0">
                <a:solidFill>
                  <a:schemeClr val="tx1"/>
                </a:solidFill>
              </a:rPr>
              <a:t>ОТЧЕТ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981200" y="1664940"/>
            <a:ext cx="1384652" cy="2236756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  <a:p>
            <a:pPr algn="ctr"/>
            <a:r>
              <a:rPr lang="ru-RU" dirty="0"/>
              <a:t>Индивид.</a:t>
            </a:r>
          </a:p>
          <a:p>
            <a:pPr algn="ctr"/>
            <a:r>
              <a:rPr lang="ru-RU" dirty="0"/>
              <a:t>задание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2579659" y="3919998"/>
            <a:ext cx="242761" cy="971044"/>
          </a:xfrm>
          <a:prstGeom prst="down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944909" y="3938855"/>
            <a:ext cx="242761" cy="971044"/>
          </a:xfrm>
          <a:prstGeom prst="down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ъект 3"/>
          <p:cNvSpPr txBox="1">
            <a:spLocks/>
          </p:cNvSpPr>
          <p:nvPr/>
        </p:nvSpPr>
        <p:spPr>
          <a:xfrm>
            <a:off x="3773362" y="1697164"/>
            <a:ext cx="1384653" cy="222283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defTabSz="457200">
              <a:spcBef>
                <a:spcPct val="20000"/>
              </a:spcBef>
              <a:defRPr/>
            </a:pPr>
            <a:endParaRPr lang="ru-RU" sz="2000" dirty="0"/>
          </a:p>
          <a:p>
            <a:pPr defTabSz="457200">
              <a:spcBef>
                <a:spcPct val="20000"/>
              </a:spcBef>
              <a:defRPr/>
            </a:pPr>
            <a:endParaRPr lang="ru-RU" sz="2000" dirty="0"/>
          </a:p>
          <a:p>
            <a:pPr algn="ctr" defTabSz="457200">
              <a:spcBef>
                <a:spcPct val="20000"/>
              </a:spcBef>
              <a:defRPr/>
            </a:pPr>
            <a:r>
              <a:rPr lang="ru-RU" sz="2000" dirty="0"/>
              <a:t>ДНЕВНИК</a:t>
            </a:r>
          </a:p>
        </p:txBody>
      </p:sp>
      <p:sp>
        <p:nvSpPr>
          <p:cNvPr id="17" name="Стрелка вниз 16"/>
          <p:cNvSpPr/>
          <p:nvPr/>
        </p:nvSpPr>
        <p:spPr>
          <a:xfrm>
            <a:off x="4395598" y="3991441"/>
            <a:ext cx="242761" cy="971044"/>
          </a:xfrm>
          <a:prstGeom prst="down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72648" y="1700141"/>
            <a:ext cx="1488552" cy="22367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Совместный план (график)</a:t>
            </a:r>
          </a:p>
        </p:txBody>
      </p:sp>
      <p:sp>
        <p:nvSpPr>
          <p:cNvPr id="18" name="Стрелка вниз 17"/>
          <p:cNvSpPr/>
          <p:nvPr/>
        </p:nvSpPr>
        <p:spPr>
          <a:xfrm>
            <a:off x="6195543" y="3955242"/>
            <a:ext cx="242761" cy="971044"/>
          </a:xfrm>
          <a:prstGeom prst="down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xmlns="" id="{6928CDD4-4A3C-493B-B81C-08B912707A87}"/>
              </a:ext>
            </a:extLst>
          </p:cNvPr>
          <p:cNvSpPr txBox="1">
            <a:spLocks/>
          </p:cNvSpPr>
          <p:nvPr/>
        </p:nvSpPr>
        <p:spPr>
          <a:xfrm>
            <a:off x="9219199" y="1712660"/>
            <a:ext cx="1669979" cy="22242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  <a:p>
            <a:endParaRPr lang="ru-RU" dirty="0"/>
          </a:p>
          <a:p>
            <a:pPr algn="ctr"/>
            <a:r>
              <a:rPr lang="ru-RU" sz="2400" dirty="0" err="1">
                <a:solidFill>
                  <a:schemeClr val="tx1"/>
                </a:solidFill>
              </a:rPr>
              <a:t>Характе-ристика</a:t>
            </a:r>
            <a:endParaRPr lang="ru-RU" sz="2400" i="1" u="sng" dirty="0">
              <a:solidFill>
                <a:schemeClr val="tx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6DF257D-3DBE-41FB-AFDA-DA01ABD04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62675"/>
            <a:ext cx="2409825" cy="695325"/>
          </a:xfrm>
          <a:prstGeom prst="rect">
            <a:avLst/>
          </a:prstGeom>
        </p:spPr>
      </p:pic>
      <p:pic>
        <p:nvPicPr>
          <p:cNvPr id="20" name="Picture 9">
            <a:extLst>
              <a:ext uri="{FF2B5EF4-FFF2-40B4-BE49-F238E27FC236}">
                <a16:creationId xmlns:a16="http://schemas.microsoft.com/office/drawing/2014/main" xmlns="" id="{4BDFCF3B-FC91-4992-B83C-9A746FFE2FF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  <p:sp>
        <p:nvSpPr>
          <p:cNvPr id="7" name="Стрелка вниз 15">
            <a:extLst>
              <a:ext uri="{FF2B5EF4-FFF2-40B4-BE49-F238E27FC236}">
                <a16:creationId xmlns:a16="http://schemas.microsoft.com/office/drawing/2014/main" xmlns="" id="{AD985EC0-1B27-CE88-4EEF-C2E641AF4A6B}"/>
              </a:ext>
            </a:extLst>
          </p:cNvPr>
          <p:cNvSpPr/>
          <p:nvPr/>
        </p:nvSpPr>
        <p:spPr>
          <a:xfrm>
            <a:off x="9932807" y="3938855"/>
            <a:ext cx="242761" cy="971044"/>
          </a:xfrm>
          <a:prstGeom prst="down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0067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1007343"/>
          </a:xfrm>
        </p:spPr>
        <p:txBody>
          <a:bodyPr>
            <a:normAutofit/>
          </a:bodyPr>
          <a:lstStyle/>
          <a:p>
            <a:pPr lvl="0" algn="ctr"/>
            <a:r>
              <a:rPr lang="ru-RU" sz="2800" b="1" dirty="0">
                <a:solidFill>
                  <a:srgbClr val="0000FF"/>
                </a:solidFill>
              </a:rPr>
              <a:t>ПРАВИЛА ОФОРМЛЕНИЯ </a:t>
            </a:r>
            <a:br>
              <a:rPr lang="ru-RU" sz="2800" b="1" dirty="0">
                <a:solidFill>
                  <a:srgbClr val="0000FF"/>
                </a:solidFill>
              </a:rPr>
            </a:br>
            <a:r>
              <a:rPr lang="ru-RU" sz="2800" b="1" dirty="0">
                <a:solidFill>
                  <a:srgbClr val="0000FF"/>
                </a:solidFill>
              </a:rPr>
              <a:t>ИНДИВИДУАЛЬНОГО ЗАДАНИЯ</a:t>
            </a:r>
            <a:endParaRPr lang="ru-RU" sz="2800" dirty="0">
              <a:solidFill>
                <a:srgbClr val="0000FF"/>
              </a:solidFill>
              <a:latin typeface="Lars BetaCyr Regular"/>
              <a:cs typeface="Lars BetaCyr Regula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2440" y="1281982"/>
            <a:ext cx="11465560" cy="30469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400" b="1" i="1" dirty="0"/>
              <a:t>ИНДИВИДУАЛЬНОЕ ЗАДАНИЕ </a:t>
            </a:r>
            <a:r>
              <a:rPr lang="ru-RU" sz="2400" dirty="0"/>
              <a:t>предоставляется в формате </a:t>
            </a:r>
            <a:r>
              <a:rPr lang="en-US" sz="2400" b="1" dirty="0"/>
              <a:t>PDF</a:t>
            </a:r>
            <a:r>
              <a:rPr lang="ru-RU" sz="2400" b="1" dirty="0"/>
              <a:t> или  </a:t>
            </a:r>
            <a:r>
              <a:rPr lang="en-US" sz="2400" b="1" dirty="0"/>
              <a:t>jpeg</a:t>
            </a:r>
            <a:r>
              <a:rPr lang="en-US" sz="2400" dirty="0"/>
              <a:t> </a:t>
            </a:r>
            <a:r>
              <a:rPr lang="ru-RU" sz="2400" b="1" dirty="0"/>
              <a:t>(как картинка)</a:t>
            </a:r>
            <a:r>
              <a:rPr lang="ru-RU" sz="2400" dirty="0"/>
              <a:t> и должен содержать:</a:t>
            </a:r>
          </a:p>
          <a:p>
            <a:r>
              <a:rPr lang="ru-RU" sz="2400" dirty="0"/>
              <a:t>- подпись руководителя практики от профильной организации (места прохождения практики);</a:t>
            </a:r>
          </a:p>
          <a:p>
            <a:r>
              <a:rPr lang="ru-RU" sz="2400" dirty="0"/>
              <a:t>- подписи студента о принятии задания; </a:t>
            </a:r>
          </a:p>
          <a:p>
            <a:pPr>
              <a:buFontTx/>
              <a:buChar char="-"/>
            </a:pPr>
            <a:r>
              <a:rPr lang="ru-RU" sz="2400" dirty="0" smtClean="0"/>
              <a:t>дату </a:t>
            </a:r>
            <a:r>
              <a:rPr lang="ru-RU" sz="2400" dirty="0"/>
              <a:t>принятия </a:t>
            </a:r>
            <a:r>
              <a:rPr lang="ru-RU" sz="2400" dirty="0" smtClean="0"/>
              <a:t>задания(строго </a:t>
            </a:r>
            <a:r>
              <a:rPr lang="ru-RU" sz="2400" dirty="0"/>
              <a:t>до начала практики, за 2-3 дня</a:t>
            </a:r>
            <a:r>
              <a:rPr lang="en-US" sz="2400" dirty="0"/>
              <a:t>/</a:t>
            </a:r>
            <a:r>
              <a:rPr lang="ru-RU" sz="2400" dirty="0"/>
              <a:t>неделю до ее начала).</a:t>
            </a:r>
          </a:p>
          <a:p>
            <a:pPr algn="just"/>
            <a:r>
              <a:rPr lang="ru-RU" sz="2400" b="1" dirty="0" smtClean="0"/>
              <a:t>Задания </a:t>
            </a:r>
            <a:r>
              <a:rPr lang="ru-RU" sz="2400" b="1" dirty="0"/>
              <a:t>на практику </a:t>
            </a:r>
            <a:r>
              <a:rPr lang="ru-RU" sz="2400" b="1" dirty="0" smtClean="0"/>
              <a:t>представлены </a:t>
            </a:r>
            <a:r>
              <a:rPr lang="ru-RU" sz="2400" b="1" dirty="0"/>
              <a:t>в дисциплине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5F6F615-8ABE-43B6-82AF-7236FBF0B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62675"/>
            <a:ext cx="2409825" cy="695325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xmlns="" id="{9CF46714-A38F-4721-A740-4DD369D4D66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  <p:sp>
        <p:nvSpPr>
          <p:cNvPr id="5" name="Стрелка вниз 17">
            <a:extLst>
              <a:ext uri="{FF2B5EF4-FFF2-40B4-BE49-F238E27FC236}">
                <a16:creationId xmlns:a16="http://schemas.microsoft.com/office/drawing/2014/main" xmlns="" id="{B86EAE22-3DD8-7604-3B2A-17431637B71B}"/>
              </a:ext>
            </a:extLst>
          </p:cNvPr>
          <p:cNvSpPr/>
          <p:nvPr/>
        </p:nvSpPr>
        <p:spPr>
          <a:xfrm rot="19295944">
            <a:off x="10719338" y="5787960"/>
            <a:ext cx="242761" cy="971044"/>
          </a:xfrm>
          <a:prstGeom prst="down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80150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735011"/>
          </a:xfrm>
        </p:spPr>
        <p:txBody>
          <a:bodyPr>
            <a:normAutofit/>
          </a:bodyPr>
          <a:lstStyle/>
          <a:p>
            <a:pPr lvl="0" algn="ctr"/>
            <a:r>
              <a:rPr lang="ru-RU" sz="2800" b="1" dirty="0" smtClean="0">
                <a:solidFill>
                  <a:srgbClr val="0000FF"/>
                </a:solidFill>
              </a:rPr>
              <a:t>ИНДИВИДУАЛЬНОЕ ЗАДАНИЕ (продолжение)</a:t>
            </a:r>
            <a:endParaRPr lang="ru-RU" sz="2800" dirty="0">
              <a:solidFill>
                <a:srgbClr val="0000FF"/>
              </a:solidFill>
              <a:latin typeface="Lars BetaCyr Regular"/>
              <a:cs typeface="Lars BetaCyr Regula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2440" y="1281982"/>
            <a:ext cx="11465560" cy="48936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/>
            <a:r>
              <a:rPr lang="ru-RU" sz="2400" dirty="0" smtClean="0">
                <a:solidFill>
                  <a:srgbClr val="002060"/>
                </a:solidFill>
              </a:rPr>
              <a:t>1. Общие задания для всех обучающихся, вне зависимости от базы прохождения практики</a:t>
            </a:r>
          </a:p>
          <a:p>
            <a:pPr indent="457200" algn="just"/>
            <a:r>
              <a:rPr lang="ru-RU" sz="2400" dirty="0" smtClean="0">
                <a:solidFill>
                  <a:srgbClr val="002060"/>
                </a:solidFill>
              </a:rPr>
              <a:t>2. Задания для обучающихся, проходящих практику на базе ведомственных психологических служб, организаций и предприятий</a:t>
            </a:r>
          </a:p>
          <a:p>
            <a:pPr indent="457200" algn="just"/>
            <a:r>
              <a:rPr lang="ru-RU" sz="2400" dirty="0" smtClean="0">
                <a:solidFill>
                  <a:srgbClr val="002060"/>
                </a:solidFill>
              </a:rPr>
              <a:t>3. Задания для обучающихся, проходящих практику в психологических центрах, центрах помощи, социально-реабилитационных центрах</a:t>
            </a:r>
          </a:p>
          <a:p>
            <a:pPr indent="457200" algn="just"/>
            <a:r>
              <a:rPr lang="ru-RU" sz="2400" dirty="0" smtClean="0">
                <a:solidFill>
                  <a:srgbClr val="002060"/>
                </a:solidFill>
              </a:rPr>
              <a:t>4. Задания для обучающихся, проходящих практику на базе образовательных учреждений, связанных с выполнением функций психолога учебного заведения</a:t>
            </a:r>
          </a:p>
          <a:p>
            <a:pPr indent="457200" algn="just"/>
            <a:r>
              <a:rPr lang="ru-RU" sz="2400" dirty="0" smtClean="0">
                <a:solidFill>
                  <a:srgbClr val="002060"/>
                </a:solidFill>
              </a:rPr>
              <a:t> </a:t>
            </a:r>
          </a:p>
          <a:p>
            <a:pPr indent="457200" algn="just"/>
            <a:r>
              <a:rPr lang="ru-RU" sz="2400" dirty="0" smtClean="0">
                <a:solidFill>
                  <a:srgbClr val="002060"/>
                </a:solidFill>
              </a:rPr>
              <a:t>Задания для обучающихся, проходящих практику на базе исследовательских институтов, подразделений, осуществляющих научные изыскания в области психологии – </a:t>
            </a:r>
            <a:r>
              <a:rPr lang="ru-RU" sz="2400" b="1" dirty="0" smtClean="0">
                <a:solidFill>
                  <a:srgbClr val="C00000"/>
                </a:solidFill>
              </a:rPr>
              <a:t>НЕЛЬЗЯ БРАТЬ!!!!</a:t>
            </a:r>
          </a:p>
          <a:p>
            <a:pPr algn="just"/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5F6F615-8ABE-43B6-82AF-7236FBF0B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62675"/>
            <a:ext cx="2409825" cy="695325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xmlns="" id="{9CF46714-A38F-4721-A740-4DD369D4D66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  <p:sp>
        <p:nvSpPr>
          <p:cNvPr id="5" name="Стрелка вниз 17">
            <a:extLst>
              <a:ext uri="{FF2B5EF4-FFF2-40B4-BE49-F238E27FC236}">
                <a16:creationId xmlns:a16="http://schemas.microsoft.com/office/drawing/2014/main" xmlns="" id="{B86EAE22-3DD8-7604-3B2A-17431637B71B}"/>
              </a:ext>
            </a:extLst>
          </p:cNvPr>
          <p:cNvSpPr/>
          <p:nvPr/>
        </p:nvSpPr>
        <p:spPr>
          <a:xfrm rot="19295944">
            <a:off x="10719338" y="5787960"/>
            <a:ext cx="242761" cy="971044"/>
          </a:xfrm>
          <a:prstGeom prst="down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8015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1007343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b="1" dirty="0">
                <a:solidFill>
                  <a:srgbClr val="0000FF"/>
                </a:solidFill>
              </a:rPr>
              <a:t>ПРАВИЛА ОФОРМЛЕНИЯ ДНЕВНИКА</a:t>
            </a: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endParaRPr lang="ru-RU" sz="3200" dirty="0">
              <a:latin typeface="Lars BetaCyr Regular"/>
              <a:cs typeface="Lars BetaCyr Regular"/>
            </a:endParaRPr>
          </a:p>
        </p:txBody>
      </p:sp>
      <p:sp>
        <p:nvSpPr>
          <p:cNvPr id="10" name="Содержимое 2"/>
          <p:cNvSpPr>
            <a:spLocks noGrp="1"/>
          </p:cNvSpPr>
          <p:nvPr>
            <p:ph sz="half" idx="1"/>
          </p:nvPr>
        </p:nvSpPr>
        <p:spPr>
          <a:xfrm>
            <a:off x="457199" y="1163159"/>
            <a:ext cx="10887075" cy="4846320"/>
          </a:xfrm>
          <a:solidFill>
            <a:schemeClr val="bg1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/>
              <a:t> </a:t>
            </a:r>
            <a:endParaRPr lang="ru-RU" dirty="0"/>
          </a:p>
          <a:p>
            <a:pPr algn="just"/>
            <a:r>
              <a:rPr lang="ru-RU" dirty="0"/>
              <a:t>Дневник формируется </a:t>
            </a:r>
            <a:r>
              <a:rPr lang="ru-RU" b="1" dirty="0"/>
              <a:t>в формате </a:t>
            </a:r>
            <a:r>
              <a:rPr lang="en-US" b="1" dirty="0"/>
              <a:t>PDF</a:t>
            </a:r>
            <a:r>
              <a:rPr lang="ru-RU" b="1" dirty="0"/>
              <a:t> или </a:t>
            </a:r>
            <a:r>
              <a:rPr lang="en-US" b="1" dirty="0"/>
              <a:t>jpeg</a:t>
            </a:r>
            <a:r>
              <a:rPr lang="ru-RU" b="1" dirty="0"/>
              <a:t>.</a:t>
            </a:r>
            <a:r>
              <a:rPr lang="ru-RU" dirty="0"/>
              <a:t> </a:t>
            </a:r>
          </a:p>
          <a:p>
            <a:pPr algn="just"/>
            <a:r>
              <a:rPr lang="ru-RU" dirty="0"/>
              <a:t>Документ должен содержать подписи студента, руководителя практики от организации (места прохождения практики) в каждой строке таблицы и после таблицы</a:t>
            </a:r>
          </a:p>
          <a:p>
            <a:pPr algn="just"/>
            <a:r>
              <a:rPr lang="ru-RU" dirty="0"/>
              <a:t>Описание выполняемой работы в организации заполняется с учетом работ, указанных </a:t>
            </a:r>
            <a:r>
              <a:rPr lang="ru-RU" b="1" dirty="0">
                <a:solidFill>
                  <a:srgbClr val="C00000"/>
                </a:solidFill>
              </a:rPr>
              <a:t>в индивидуальном задании.</a:t>
            </a:r>
          </a:p>
          <a:p>
            <a:pPr marL="0" indent="0">
              <a:buNone/>
            </a:pPr>
            <a:r>
              <a:rPr lang="ru-RU" dirty="0" smtClean="0"/>
              <a:t>Количество </a:t>
            </a:r>
            <a:r>
              <a:rPr lang="ru-RU" dirty="0"/>
              <a:t>планируемых и выполненных работ составляет </a:t>
            </a:r>
            <a:r>
              <a:rPr lang="ru-RU" b="1" dirty="0">
                <a:solidFill>
                  <a:srgbClr val="7030A0"/>
                </a:solidFill>
              </a:rPr>
              <a:t>от 6 до 10</a:t>
            </a:r>
            <a:r>
              <a:rPr lang="ru-RU" b="1" dirty="0" smtClean="0">
                <a:solidFill>
                  <a:srgbClr val="7030A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Даты указываются без включений воскресений и праздничных дней</a:t>
            </a:r>
          </a:p>
          <a:p>
            <a:pPr marL="0" indent="0"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2000" dirty="0">
              <a:latin typeface="Lars BetaCyr Regular"/>
              <a:cs typeface="Lars BetaCyr Regular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2B3B2D0-BECB-4AB0-9C23-C3F823D9C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62675"/>
            <a:ext cx="2409825" cy="695325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xmlns="" id="{4A2CAA2F-5E72-401C-B0FE-67E6374D83D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7304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звание 10">
            <a:extLst>
              <a:ext uri="{FF2B5EF4-FFF2-40B4-BE49-F238E27FC236}">
                <a16:creationId xmlns:a16="http://schemas.microsoft.com/office/drawing/2014/main" xmlns="" id="{E805DC0F-C9DE-4DAF-9DFF-90F1BA37D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24292"/>
          </a:xfrm>
        </p:spPr>
        <p:txBody>
          <a:bodyPr/>
          <a:lstStyle/>
          <a:p>
            <a:pPr algn="ctr"/>
            <a:r>
              <a:rPr lang="ru-RU" sz="2900" b="1" dirty="0" smtClean="0">
                <a:solidFill>
                  <a:srgbClr val="0000FF"/>
                </a:solidFill>
              </a:rPr>
              <a:t>ДНЕВНИК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F508B0B-A8D2-4EB4-ACE4-9F4569FA43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62675"/>
            <a:ext cx="2409825" cy="695325"/>
          </a:xfrm>
          <a:prstGeom prst="rect">
            <a:avLst/>
          </a:prstGeom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xmlns="" id="{A6A38F0B-DC12-40C0-9C4D-ADF44E23AAF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04506" y="967316"/>
          <a:ext cx="10863593" cy="4893060"/>
        </p:xfrm>
        <a:graphic>
          <a:graphicData uri="http://schemas.openxmlformats.org/drawingml/2006/table">
            <a:tbl>
              <a:tblPr/>
              <a:tblGrid>
                <a:gridCol w="1892675"/>
                <a:gridCol w="7080513"/>
                <a:gridCol w="1890405"/>
              </a:tblGrid>
              <a:tr h="8814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Даты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Описание работы, с учетом прохождения основных этапов практики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Подпись руководителя от профильной организации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23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Подготовительный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23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6.05.2024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Проведение установочной конференции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87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13.05.2024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Инструктаж по ознакомлению с требованиями охраны труда, техникой безопасности, пожарной безопасности, правилами внутреннего трудового порядка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81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За 2-5 дней до начала практики (как в совместном графике)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Разработка индивидуального задания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23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Основной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247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 датам графика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Выполнение индивидуального задания практики (расписать по строкам)!!!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87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 датам графика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Выполнение отдельных поручений руководителя практики по месту ее прохождения (расписать по строкам)!!!!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23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Заключительный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81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2-3 дня до окончания практики (как в совместном графике)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Подготовка отчета о прохождении практики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66124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1359" y="406836"/>
            <a:ext cx="6048375" cy="55409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sz="4000" b="1" dirty="0">
                <a:solidFill>
                  <a:srgbClr val="0000FF"/>
                </a:solidFill>
              </a:rPr>
              <a:t>СОВМЕСТНЫЙ РАБОЧИЙ ГРАФИК</a:t>
            </a:r>
            <a:r>
              <a:rPr lang="en-US" sz="4000" b="1" dirty="0">
                <a:solidFill>
                  <a:srgbClr val="0000FF"/>
                </a:solidFill>
              </a:rPr>
              <a:t> (</a:t>
            </a:r>
            <a:r>
              <a:rPr lang="ru-RU" sz="4000" b="1" dirty="0">
                <a:solidFill>
                  <a:srgbClr val="0000FF"/>
                </a:solidFill>
              </a:rPr>
              <a:t>ПЛАН</a:t>
            </a:r>
            <a:r>
              <a:rPr lang="en-US" sz="4000" b="1" dirty="0">
                <a:solidFill>
                  <a:srgbClr val="0000FF"/>
                </a:solidFill>
              </a:rPr>
              <a:t>)</a:t>
            </a:r>
            <a:r>
              <a:rPr lang="ru-RU" dirty="0"/>
              <a:t/>
            </a:r>
            <a:br>
              <a:rPr lang="ru-RU" dirty="0"/>
            </a:br>
            <a:endParaRPr lang="ru-RU" sz="3200" dirty="0">
              <a:latin typeface="Lars BetaCyr Regular"/>
              <a:cs typeface="Lars BetaCyr Regular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3852" y="1114981"/>
            <a:ext cx="54575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 Студент формирует Совместный рабочий график (план) в </a:t>
            </a:r>
            <a:r>
              <a:rPr lang="ru-RU" sz="2400" b="1" dirty="0"/>
              <a:t>формате </a:t>
            </a:r>
            <a:r>
              <a:rPr lang="en-US" sz="2400" b="1" dirty="0"/>
              <a:t>PDF</a:t>
            </a:r>
            <a:r>
              <a:rPr lang="ru-RU" sz="2400" b="1" dirty="0"/>
              <a:t> или </a:t>
            </a:r>
            <a:r>
              <a:rPr lang="en-US" sz="2400" b="1" dirty="0"/>
              <a:t>jpeg</a:t>
            </a:r>
            <a:r>
              <a:rPr lang="ru-RU" sz="2400" b="1" dirty="0"/>
              <a:t>.</a:t>
            </a:r>
          </a:p>
          <a:p>
            <a:r>
              <a:rPr lang="ru-RU" sz="2400" dirty="0"/>
              <a:t>Документ должен содержать подписи студента, руководителя практики от организации (места прохождения практики).</a:t>
            </a:r>
          </a:p>
          <a:p>
            <a:r>
              <a:rPr lang="ru-RU" sz="2400" dirty="0"/>
              <a:t>В документе студент указывает </a:t>
            </a:r>
            <a:r>
              <a:rPr lang="ru-RU" sz="2400" u="sng" dirty="0">
                <a:solidFill>
                  <a:srgbClr val="990000"/>
                </a:solidFill>
              </a:rPr>
              <a:t>только даты в графе «Срок прохождения этапа (периода) практики».</a:t>
            </a:r>
          </a:p>
          <a:p>
            <a:r>
              <a:rPr lang="ru-RU" sz="2400" dirty="0"/>
              <a:t>Содержание граф «Этапы…» и «Вид работ» изменению не подлежит.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1F7123C-5461-4F07-A48D-861A839C9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62675"/>
            <a:ext cx="2409825" cy="695325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xmlns="" id="{197E3776-7DD0-4D5F-859F-BF7CCE9D143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322B8C0-5E9D-5D7F-BB40-FB76A3FD9A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1360" y="1772731"/>
            <a:ext cx="6096902" cy="397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5357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531034" y="241273"/>
            <a:ext cx="8229600" cy="6540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sz="4000" b="1" dirty="0">
                <a:solidFill>
                  <a:srgbClr val="0000FF"/>
                </a:solidFill>
              </a:rPr>
              <a:t>СОВМЕСТНЫЙ РАБОЧИЙ ГРАФИК</a:t>
            </a:r>
            <a:r>
              <a:rPr lang="en-US" sz="4000" b="1" dirty="0">
                <a:solidFill>
                  <a:srgbClr val="0000FF"/>
                </a:solidFill>
              </a:rPr>
              <a:t> (</a:t>
            </a:r>
            <a:r>
              <a:rPr lang="ru-RU" sz="4000" b="1" dirty="0">
                <a:solidFill>
                  <a:srgbClr val="0000FF"/>
                </a:solidFill>
              </a:rPr>
              <a:t>ПЛАН</a:t>
            </a:r>
            <a:r>
              <a:rPr lang="en-US" sz="4000" b="1" dirty="0">
                <a:solidFill>
                  <a:srgbClr val="0000FF"/>
                </a:solidFill>
              </a:rPr>
              <a:t>)</a:t>
            </a:r>
            <a:r>
              <a:rPr lang="ru-RU" dirty="0"/>
              <a:t/>
            </a:r>
            <a:br>
              <a:rPr lang="ru-RU" dirty="0"/>
            </a:br>
            <a:endParaRPr lang="ru-RU" sz="3200" dirty="0">
              <a:latin typeface="Lars BetaCyr Regular"/>
              <a:cs typeface="Lars BetaCyr Regular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883" y="1016468"/>
            <a:ext cx="5941347" cy="4603282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7437344" y="1073458"/>
            <a:ext cx="3106831" cy="57436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Дата вебинара, </a:t>
            </a:r>
            <a:r>
              <a:rPr lang="ru-RU" sz="1400" b="1" dirty="0" smtClean="0">
                <a:solidFill>
                  <a:srgbClr val="FFFF00"/>
                </a:solidFill>
              </a:rPr>
              <a:t>6.</a:t>
            </a:r>
            <a:r>
              <a:rPr lang="en-US" sz="1400" b="1" dirty="0" smtClean="0">
                <a:solidFill>
                  <a:srgbClr val="FFFF00"/>
                </a:solidFill>
              </a:rPr>
              <a:t>0</a:t>
            </a:r>
            <a:r>
              <a:rPr lang="ru-RU" sz="1400" b="1" dirty="0" smtClean="0">
                <a:solidFill>
                  <a:srgbClr val="FFFF00"/>
                </a:solidFill>
              </a:rPr>
              <a:t>5.2024</a:t>
            </a:r>
            <a:endParaRPr lang="ru-RU" sz="1400" b="1" dirty="0">
              <a:solidFill>
                <a:srgbClr val="FFFF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434319" y="1867603"/>
            <a:ext cx="3062232" cy="38982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FFFF00"/>
                </a:solidFill>
              </a:rPr>
              <a:t>13.05.2024</a:t>
            </a:r>
          </a:p>
        </p:txBody>
      </p:sp>
      <p:sp>
        <p:nvSpPr>
          <p:cNvPr id="12" name="Овал 11"/>
          <p:cNvSpPr/>
          <p:nvPr/>
        </p:nvSpPr>
        <p:spPr>
          <a:xfrm>
            <a:off x="8075519" y="5402969"/>
            <a:ext cx="2444375" cy="58091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Не заполняете!</a:t>
            </a:r>
          </a:p>
        </p:txBody>
      </p:sp>
      <p:cxnSp>
        <p:nvCxnSpPr>
          <p:cNvPr id="14" name="Прямая со стрелкой 13"/>
          <p:cNvCxnSpPr>
            <a:cxnSpLocks/>
            <a:stCxn id="11" idx="2"/>
          </p:cNvCxnSpPr>
          <p:nvPr/>
        </p:nvCxnSpPr>
        <p:spPr>
          <a:xfrm rot="10800000" flipV="1">
            <a:off x="6029325" y="2888211"/>
            <a:ext cx="800100" cy="4169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cxnSpLocks/>
            <a:stCxn id="10" idx="2"/>
          </p:cNvCxnSpPr>
          <p:nvPr/>
        </p:nvCxnSpPr>
        <p:spPr>
          <a:xfrm rot="10800000" flipV="1">
            <a:off x="6067425" y="2062513"/>
            <a:ext cx="1366894" cy="7854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D4469E90-D10E-401B-AB51-7ACB83808333}"/>
              </a:ext>
            </a:extLst>
          </p:cNvPr>
          <p:cNvSpPr/>
          <p:nvPr/>
        </p:nvSpPr>
        <p:spPr>
          <a:xfrm>
            <a:off x="6829425" y="2414097"/>
            <a:ext cx="4953000" cy="94822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990000"/>
                </a:solidFill>
              </a:rPr>
              <a:t>Строго до начала практики!</a:t>
            </a:r>
          </a:p>
          <a:p>
            <a:pPr algn="ctr"/>
            <a:r>
              <a:rPr lang="ru-RU" sz="1400" b="1" dirty="0" smtClean="0">
                <a:solidFill>
                  <a:srgbClr val="FFFF00"/>
                </a:solidFill>
              </a:rPr>
              <a:t>Любой </a:t>
            </a:r>
            <a:r>
              <a:rPr lang="ru-RU" sz="1400" b="1" dirty="0">
                <a:solidFill>
                  <a:srgbClr val="FFFF00"/>
                </a:solidFill>
              </a:rPr>
              <a:t>день с </a:t>
            </a:r>
            <a:r>
              <a:rPr lang="ru-RU" sz="1400" b="1" dirty="0" smtClean="0">
                <a:solidFill>
                  <a:srgbClr val="FFFF00"/>
                </a:solidFill>
              </a:rPr>
              <a:t>7.05 </a:t>
            </a:r>
            <a:r>
              <a:rPr lang="ru-RU" sz="1400" b="1" dirty="0">
                <a:solidFill>
                  <a:srgbClr val="FFFF00"/>
                </a:solidFill>
              </a:rPr>
              <a:t>по </a:t>
            </a:r>
            <a:r>
              <a:rPr lang="ru-RU" sz="1400" b="1" dirty="0" smtClean="0">
                <a:solidFill>
                  <a:srgbClr val="FFFF00"/>
                </a:solidFill>
              </a:rPr>
              <a:t>11.05.2024 (кроме праздничных и выходных)</a:t>
            </a:r>
            <a:endParaRPr lang="ru-RU" sz="1400" b="1" dirty="0">
              <a:solidFill>
                <a:srgbClr val="FFFF00"/>
              </a:solidFill>
            </a:endParaRP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xmlns="" id="{8B3AF72B-4153-47F6-87CF-AF4EA58713EE}"/>
              </a:ext>
            </a:extLst>
          </p:cNvPr>
          <p:cNvCxnSpPr>
            <a:cxnSpLocks/>
            <a:stCxn id="12" idx="2"/>
          </p:cNvCxnSpPr>
          <p:nvPr/>
        </p:nvCxnSpPr>
        <p:spPr>
          <a:xfrm rot="10800000">
            <a:off x="6086475" y="5153028"/>
            <a:ext cx="1989044" cy="54039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447ECA60-F8A4-4938-973F-125CE98FEE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62675"/>
            <a:ext cx="2409825" cy="695325"/>
          </a:xfrm>
          <a:prstGeom prst="rect">
            <a:avLst/>
          </a:prstGeom>
        </p:spPr>
      </p:pic>
      <p:pic>
        <p:nvPicPr>
          <p:cNvPr id="17" name="Picture 9">
            <a:extLst>
              <a:ext uri="{FF2B5EF4-FFF2-40B4-BE49-F238E27FC236}">
                <a16:creationId xmlns:a16="http://schemas.microsoft.com/office/drawing/2014/main" xmlns="" id="{3DAFD8A2-4E9F-4E35-869C-64A3EBA7C90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xmlns="" id="{8A9C57F7-3070-A4EA-9559-74BC7B70C0A7}"/>
              </a:ext>
            </a:extLst>
          </p:cNvPr>
          <p:cNvCxnSpPr>
            <a:cxnSpLocks/>
            <a:stCxn id="9" idx="2"/>
          </p:cNvCxnSpPr>
          <p:nvPr/>
        </p:nvCxnSpPr>
        <p:spPr>
          <a:xfrm rot="10800000" flipV="1">
            <a:off x="6076950" y="1360642"/>
            <a:ext cx="1360394" cy="62055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7329544" y="3477328"/>
            <a:ext cx="3528956" cy="53269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FF00"/>
                </a:solidFill>
              </a:rPr>
              <a:t>Не более 1-2 недель</a:t>
            </a:r>
            <a:endParaRPr lang="ru-RU" sz="1400" b="1" dirty="0">
              <a:solidFill>
                <a:srgbClr val="FFFF00"/>
              </a:solidFill>
            </a:endParaRPr>
          </a:p>
        </p:txBody>
      </p:sp>
      <p:cxnSp>
        <p:nvCxnSpPr>
          <p:cNvPr id="32" name="Прямая со стрелкой 31"/>
          <p:cNvCxnSpPr>
            <a:stCxn id="24" idx="2"/>
          </p:cNvCxnSpPr>
          <p:nvPr/>
        </p:nvCxnSpPr>
        <p:spPr>
          <a:xfrm rot="10800000" flipV="1">
            <a:off x="6229350" y="3743676"/>
            <a:ext cx="1100194" cy="1806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Овал 36"/>
          <p:cNvSpPr/>
          <p:nvPr/>
        </p:nvSpPr>
        <p:spPr>
          <a:xfrm>
            <a:off x="6948544" y="4105978"/>
            <a:ext cx="4767206" cy="51364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FF00"/>
                </a:solidFill>
              </a:rPr>
              <a:t>В зависимости от предыдущего этапа</a:t>
            </a:r>
            <a:endParaRPr lang="ru-RU" sz="1400" b="1" dirty="0">
              <a:solidFill>
                <a:srgbClr val="FFFF00"/>
              </a:solidFill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6977119" y="4734629"/>
            <a:ext cx="4748156" cy="54222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FF00"/>
                </a:solidFill>
              </a:rPr>
              <a:t>2-3 дня до окончания практики</a:t>
            </a:r>
            <a:endParaRPr lang="ru-RU" sz="1400" b="1" dirty="0">
              <a:solidFill>
                <a:srgbClr val="FFFF00"/>
              </a:solidFill>
            </a:endParaRPr>
          </a:p>
        </p:txBody>
      </p:sp>
      <p:cxnSp>
        <p:nvCxnSpPr>
          <p:cNvPr id="51" name="Прямая со стрелкой 50"/>
          <p:cNvCxnSpPr>
            <a:stCxn id="37" idx="2"/>
          </p:cNvCxnSpPr>
          <p:nvPr/>
        </p:nvCxnSpPr>
        <p:spPr>
          <a:xfrm rot="10800000" flipV="1">
            <a:off x="6096000" y="4362802"/>
            <a:ext cx="852544" cy="377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49" idx="2"/>
          </p:cNvCxnSpPr>
          <p:nvPr/>
        </p:nvCxnSpPr>
        <p:spPr>
          <a:xfrm rot="10800000">
            <a:off x="5981701" y="4838700"/>
            <a:ext cx="995419" cy="167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784632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азвание 10"/>
          <p:cNvSpPr>
            <a:spLocks noGrp="1"/>
          </p:cNvSpPr>
          <p:nvPr>
            <p:ph type="title"/>
          </p:nvPr>
        </p:nvSpPr>
        <p:spPr>
          <a:xfrm>
            <a:off x="838200" y="118682"/>
            <a:ext cx="10515600" cy="524292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0000FF"/>
                </a:solidFill>
              </a:rPr>
              <a:t>ПРАВИЛА ОФОРМЛЕНИЯ ОТЧЕТА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4640" y="982176"/>
            <a:ext cx="7020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i="1" dirty="0">
                <a:solidFill>
                  <a:srgbClr val="002060"/>
                </a:solidFill>
              </a:rPr>
              <a:t>ОТЧЕТ </a:t>
            </a:r>
            <a:r>
              <a:rPr lang="ru-RU" sz="2400" dirty="0">
                <a:solidFill>
                  <a:srgbClr val="002060"/>
                </a:solidFill>
              </a:rPr>
              <a:t>формирует отчет в формате </a:t>
            </a:r>
            <a:r>
              <a:rPr lang="en-US" sz="2400" b="1" dirty="0">
                <a:solidFill>
                  <a:srgbClr val="002060"/>
                </a:solidFill>
              </a:rPr>
              <a:t>Word </a:t>
            </a:r>
            <a:r>
              <a:rPr lang="ru-RU" sz="2400" dirty="0">
                <a:solidFill>
                  <a:srgbClr val="002060"/>
                </a:solidFill>
              </a:rPr>
              <a:t>(</a:t>
            </a:r>
            <a:r>
              <a:rPr lang="ru-RU" sz="2400" u="sng" dirty="0">
                <a:solidFill>
                  <a:srgbClr val="002060"/>
                </a:solidFill>
              </a:rPr>
              <a:t>титульный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u="sng" dirty="0">
                <a:solidFill>
                  <a:srgbClr val="002060"/>
                </a:solidFill>
              </a:rPr>
              <a:t>лист</a:t>
            </a:r>
            <a:r>
              <a:rPr lang="ru-RU" sz="2400" dirty="0">
                <a:solidFill>
                  <a:srgbClr val="002060"/>
                </a:solidFill>
              </a:rPr>
              <a:t> с подписями студента, руководителя практики от организации </a:t>
            </a:r>
            <a:r>
              <a:rPr lang="ru-RU" sz="2400" dirty="0" smtClean="0">
                <a:solidFill>
                  <a:srgbClr val="002060"/>
                </a:solidFill>
              </a:rPr>
              <a:t>в </a:t>
            </a:r>
            <a:r>
              <a:rPr lang="ru-RU" sz="2400" dirty="0">
                <a:solidFill>
                  <a:srgbClr val="002060"/>
                </a:solidFill>
              </a:rPr>
              <a:t>формате </a:t>
            </a:r>
            <a:r>
              <a:rPr lang="en-US" sz="2400" b="1" dirty="0">
                <a:solidFill>
                  <a:srgbClr val="002060"/>
                </a:solidFill>
              </a:rPr>
              <a:t>PDF</a:t>
            </a:r>
            <a:r>
              <a:rPr lang="ru-RU" sz="2400" dirty="0">
                <a:solidFill>
                  <a:srgbClr val="002060"/>
                </a:solidFill>
              </a:rPr>
              <a:t> или </a:t>
            </a:r>
            <a:r>
              <a:rPr lang="en-US" sz="2400" b="1" dirty="0">
                <a:solidFill>
                  <a:srgbClr val="002060"/>
                </a:solidFill>
              </a:rPr>
              <a:t>jpeg</a:t>
            </a:r>
            <a:r>
              <a:rPr lang="ru-RU" sz="2400" dirty="0">
                <a:solidFill>
                  <a:srgbClr val="002060"/>
                </a:solidFill>
              </a:rPr>
              <a:t>) и загружает </a:t>
            </a:r>
            <a:r>
              <a:rPr lang="ru-RU" sz="2400" b="1" i="1" u="sng" dirty="0">
                <a:solidFill>
                  <a:srgbClr val="002060"/>
                </a:solidFill>
              </a:rPr>
              <a:t>ЕДИНЫМ</a:t>
            </a:r>
            <a:r>
              <a:rPr lang="ru-RU" sz="2400" dirty="0">
                <a:solidFill>
                  <a:srgbClr val="002060"/>
                </a:solidFill>
              </a:rPr>
              <a:t> файлом в ЭСДО. </a:t>
            </a:r>
          </a:p>
          <a:p>
            <a:pPr algn="just"/>
            <a:endParaRPr lang="ru-RU" sz="2400" dirty="0">
              <a:solidFill>
                <a:srgbClr val="002060"/>
              </a:solidFill>
            </a:endParaRPr>
          </a:p>
          <a:p>
            <a:pPr algn="just"/>
            <a:r>
              <a:rPr lang="ru-RU" sz="2400" dirty="0">
                <a:solidFill>
                  <a:srgbClr val="002060"/>
                </a:solidFill>
              </a:rPr>
              <a:t>Титульный лист в формате </a:t>
            </a:r>
            <a:r>
              <a:rPr lang="en-US" sz="2400" b="1" dirty="0">
                <a:solidFill>
                  <a:srgbClr val="002060"/>
                </a:solidFill>
              </a:rPr>
              <a:t>PDF</a:t>
            </a:r>
            <a:r>
              <a:rPr lang="ru-RU" sz="2400" b="1" dirty="0">
                <a:solidFill>
                  <a:srgbClr val="002060"/>
                </a:solidFill>
              </a:rPr>
              <a:t> или  </a:t>
            </a:r>
            <a:r>
              <a:rPr lang="en-US" sz="2400" b="1" dirty="0">
                <a:solidFill>
                  <a:srgbClr val="002060"/>
                </a:solidFill>
              </a:rPr>
              <a:t>jpeg</a:t>
            </a:r>
            <a:r>
              <a:rPr lang="ru-RU" sz="2400" dirty="0">
                <a:solidFill>
                  <a:srgbClr val="002060"/>
                </a:solidFill>
              </a:rPr>
              <a:t> должен находиться на первой странице Отчета </a:t>
            </a:r>
            <a:r>
              <a:rPr lang="ru-RU" sz="2400" b="1" dirty="0">
                <a:solidFill>
                  <a:srgbClr val="002060"/>
                </a:solidFill>
              </a:rPr>
              <a:t>(как картинка)</a:t>
            </a:r>
            <a:r>
              <a:rPr lang="ru-RU" sz="2400" dirty="0">
                <a:solidFill>
                  <a:srgbClr val="002060"/>
                </a:solidFill>
              </a:rPr>
              <a:t> и содержать подписи студента, руководителя практики от организации.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>
                <a:solidFill>
                  <a:srgbClr val="C00000"/>
                </a:solidFill>
              </a:rPr>
              <a:t>Список литературы и приложения к отчёту – </a:t>
            </a:r>
            <a:r>
              <a:rPr lang="ru-RU" sz="2400" b="1" dirty="0">
                <a:solidFill>
                  <a:srgbClr val="C00000"/>
                </a:solidFill>
              </a:rPr>
              <a:t>ОБЯЗАТЕЛЬНЫ!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52DF4D1-B4C0-4CEF-B37A-2BE02F93C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7440" y="627272"/>
            <a:ext cx="4038600" cy="52006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5AB8B11-5967-472B-AAFC-9343419D7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6207760"/>
            <a:ext cx="2253572" cy="6502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B89D213-B40D-42CB-9506-12F8E28B9F5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67217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азвание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900" b="1" dirty="0">
                <a:solidFill>
                  <a:srgbClr val="0000FF"/>
                </a:solidFill>
              </a:rPr>
              <a:t>ПРАВИЛА ОФОРМЛЕНИЯ ОТЧЕТА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4960" y="1404256"/>
            <a:ext cx="1128775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Графы: 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b="1" dirty="0">
                <a:highlight>
                  <a:srgbClr val="00FF00"/>
                </a:highlight>
              </a:rPr>
              <a:t>СТУДЕНТОМ НЕ ЗАПОЛНЯЮТСЯ</a:t>
            </a:r>
            <a:endParaRPr lang="ru-RU" dirty="0">
              <a:highlight>
                <a:srgbClr val="00FF00"/>
              </a:highlight>
            </a:endParaRPr>
          </a:p>
          <a:p>
            <a:endParaRPr lang="ru-RU" b="1" i="1" u="sng" dirty="0"/>
          </a:p>
          <a:p>
            <a:endParaRPr lang="ru-RU" b="1" i="1" u="sng" dirty="0"/>
          </a:p>
          <a:p>
            <a:endParaRPr lang="ru-RU" b="1" i="1" u="sng" dirty="0"/>
          </a:p>
          <a:p>
            <a:r>
              <a:rPr lang="ru-RU" b="1" i="1" u="sng" dirty="0"/>
              <a:t>Объем отчета (без приложений) составляет: </a:t>
            </a:r>
            <a:r>
              <a:rPr lang="ru-RU" dirty="0"/>
              <a:t> </a:t>
            </a:r>
            <a:r>
              <a:rPr lang="ru-RU" b="1" i="1" dirty="0"/>
              <a:t>не менее 15 страниц</a:t>
            </a:r>
            <a:r>
              <a:rPr lang="ru-RU" dirty="0"/>
              <a:t>.</a:t>
            </a:r>
          </a:p>
          <a:p>
            <a:pPr algn="just"/>
            <a:r>
              <a:rPr lang="ru-RU" dirty="0"/>
              <a:t> 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2BEEF5F-2794-488B-AC0E-E423CDB00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52448"/>
            <a:ext cx="8486112" cy="9863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C755D0-BAFE-4C9F-92C5-C7540C807D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62675"/>
            <a:ext cx="2409825" cy="695325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xmlns="" id="{2A364C45-A0AD-4DE9-B87E-58A0BC67322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6361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812800" y="404587"/>
            <a:ext cx="10302240" cy="100734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00FF"/>
                </a:solidFill>
              </a:rPr>
              <a:t>Значимость прохождения практики и ее правовое регулирование</a:t>
            </a:r>
            <a:endParaRPr lang="ru-RU" sz="3200" b="1" dirty="0">
              <a:solidFill>
                <a:srgbClr val="0000FF"/>
              </a:solidFill>
              <a:latin typeface="Lars BetaCyr Regular"/>
              <a:cs typeface="Lars BetaCyr Regular"/>
            </a:endParaRPr>
          </a:p>
        </p:txBody>
      </p:sp>
      <p:sp>
        <p:nvSpPr>
          <p:cNvPr id="10" name="Содержимое 2"/>
          <p:cNvSpPr>
            <a:spLocks noGrp="1"/>
          </p:cNvSpPr>
          <p:nvPr>
            <p:ph sz="half" idx="1"/>
          </p:nvPr>
        </p:nvSpPr>
        <p:spPr>
          <a:xfrm>
            <a:off x="1076960" y="-277109"/>
            <a:ext cx="8120358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5932" y="1651490"/>
            <a:ext cx="1176013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algn="ctr"/>
            <a:r>
              <a:rPr lang="ru-RU" sz="2800" b="1" i="1" dirty="0"/>
              <a:t>Федеральный закон от 29.12.2012 N 273-ФЗ </a:t>
            </a:r>
          </a:p>
          <a:p>
            <a:pPr marL="342900" algn="ctr"/>
            <a:r>
              <a:rPr lang="ru-RU" sz="2800" b="1" i="1" dirty="0"/>
              <a:t>«Об образовании в Российской Федерации»</a:t>
            </a:r>
          </a:p>
          <a:p>
            <a:pPr algn="just"/>
            <a:r>
              <a:rPr lang="ru-RU" sz="2400" dirty="0"/>
              <a:t>24) практическая подготовка - форма организации образовательной деятельности при освоении образовательной программы </a:t>
            </a:r>
            <a:r>
              <a:rPr lang="ru-RU" sz="2400" u="sng" dirty="0"/>
              <a:t>в условиях выполнения обучающимися определенных видов работ, связанных с будущей профессиональной деятельностью </a:t>
            </a:r>
            <a:r>
              <a:rPr lang="ru-RU" sz="2400" dirty="0"/>
              <a:t>и направленных на формирование, закрепление, развитие практических навыков и компетенции по профилю соответствующей образовательной программы…</a:t>
            </a:r>
            <a:endParaRPr lang="ru-RU" b="1" i="1" dirty="0"/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xmlns="" id="{98A18F43-0453-42E6-B260-D2EA651B387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932" y="6078381"/>
            <a:ext cx="670334" cy="5850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8072616-3B03-46F1-82FB-7ED2BD33A7B8}"/>
              </a:ext>
            </a:extLst>
          </p:cNvPr>
          <p:cNvSpPr txBox="1"/>
          <p:nvPr/>
        </p:nvSpPr>
        <p:spPr>
          <a:xfrm>
            <a:off x="812800" y="6078381"/>
            <a:ext cx="172374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Fira Sans" panose="020B0503050000020004" pitchFamily="34" charset="0"/>
              </a:rPr>
              <a:t>МОСКОВСКИЙ</a:t>
            </a:r>
          </a:p>
          <a:p>
            <a:r>
              <a:rPr lang="ru-RU" sz="1400" b="1" dirty="0">
                <a:latin typeface="Fira Sans" panose="020B0503050000020004" pitchFamily="34" charset="0"/>
              </a:rPr>
              <a:t>МЕЖДУНАРОДНЫЙ</a:t>
            </a:r>
          </a:p>
          <a:p>
            <a:r>
              <a:rPr lang="ru-RU" sz="1400" b="1" dirty="0">
                <a:latin typeface="Fira Sans" panose="020B0503050000020004" pitchFamily="34" charset="0"/>
              </a:rPr>
              <a:t>УНИВЕРСИТЕТ</a:t>
            </a:r>
          </a:p>
        </p:txBody>
      </p:sp>
      <p:pic>
        <p:nvPicPr>
          <p:cNvPr id="11" name="Picture 9">
            <a:extLst>
              <a:ext uri="{FF2B5EF4-FFF2-40B4-BE49-F238E27FC236}">
                <a16:creationId xmlns:a16="http://schemas.microsoft.com/office/drawing/2014/main" xmlns="" id="{8E37D3B4-2161-4250-BCFB-BE7A2415F85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7181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8D80A80-8A25-4A2A-AC84-172CF6157127}"/>
              </a:ext>
            </a:extLst>
          </p:cNvPr>
          <p:cNvSpPr txBox="1"/>
          <p:nvPr/>
        </p:nvSpPr>
        <p:spPr>
          <a:xfrm>
            <a:off x="497840" y="1166843"/>
            <a:ext cx="1140968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/>
            <a:r>
              <a:rPr lang="ru-RU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Текст отчета по практике должен отвечать следующим требованиям: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шрифт Times New </a:t>
            </a:r>
            <a:r>
              <a:rPr lang="ru-RU" sz="24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Roman</a:t>
            </a:r>
            <a:r>
              <a:rPr lang="ru-RU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– обычный, размер 14 </a:t>
            </a:r>
            <a:r>
              <a:rPr lang="ru-RU" sz="24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пт</a:t>
            </a:r>
            <a:r>
              <a:rPr lang="ru-RU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междустрочный интервал – полуторный;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аб</a:t>
            </a:r>
            <a:r>
              <a:rPr lang="ru-RU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зацный отступ – 1,25. </a:t>
            </a:r>
          </a:p>
          <a:p>
            <a:pPr indent="450215" algn="just"/>
            <a:endParaRPr lang="ru-RU" sz="24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Каждая страница текста должна иметь следующие размеры полей: левое поле – 30 мм, правое – 10 мм, верхнее и нижнее – 15 мм.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Печатается отчет на одной стороне стандартного листа бумаги формата А-4, отчеты,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4500" algn="just"/>
            <a:r>
              <a:rPr lang="ru-RU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выполненные в рукописном виде, не принимаются.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Страницы нумеруются арабскими цифрами с соблюдением сквозной нумерации по всему тексту.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Номер страницы проставляется в внизу по центру листа без точки.</a:t>
            </a:r>
            <a:endParaRPr lang="ru-RU" sz="24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6" name="Название 10">
            <a:extLst>
              <a:ext uri="{FF2B5EF4-FFF2-40B4-BE49-F238E27FC236}">
                <a16:creationId xmlns:a16="http://schemas.microsoft.com/office/drawing/2014/main" xmlns="" id="{E805DC0F-C9DE-4DAF-9DFF-90F1BA37D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24292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0000FF"/>
                </a:solidFill>
              </a:rPr>
              <a:t>ПРАВИЛА ОФОРМЛЕНИЯ ОТЧЕТА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F508B0B-A8D2-4EB4-ACE4-9F4569FA43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62675"/>
            <a:ext cx="2409825" cy="695325"/>
          </a:xfrm>
          <a:prstGeom prst="rect">
            <a:avLst/>
          </a:prstGeom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xmlns="" id="{A6A38F0B-DC12-40C0-9C4D-ADF44E23AAF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61248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7495039-6C7A-4821-9D8B-EED888C51D2B}"/>
              </a:ext>
            </a:extLst>
          </p:cNvPr>
          <p:cNvSpPr txBox="1"/>
          <p:nvPr/>
        </p:nvSpPr>
        <p:spPr>
          <a:xfrm>
            <a:off x="421640" y="605064"/>
            <a:ext cx="11551920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/>
            <a:r>
              <a:rPr lang="ru-RU" sz="2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отчете по преддипломной практике должны быть представлены результаты </a:t>
            </a:r>
            <a:r>
              <a:rPr lang="ru-RU" sz="25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прохождения практики.  </a:t>
            </a:r>
            <a:endParaRPr lang="ru-RU" sz="25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ctr"/>
            <a:r>
              <a:rPr lang="ru-RU" sz="2500" b="1" dirty="0" smtClean="0">
                <a:solidFill>
                  <a:srgbClr val="99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Структура </a:t>
            </a:r>
            <a:r>
              <a:rPr lang="ru-RU" sz="2500" b="1" dirty="0">
                <a:solidFill>
                  <a:srgbClr val="99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отчета:</a:t>
            </a:r>
          </a:p>
          <a:p>
            <a:pPr indent="450215" algn="just"/>
            <a:r>
              <a:rPr lang="ru-RU" sz="2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ru-RU" sz="25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Титульный </a:t>
            </a:r>
            <a:r>
              <a:rPr lang="ru-RU" sz="25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лист( как картинка с подписью студента);</a:t>
            </a:r>
          </a:p>
          <a:p>
            <a:pPr indent="450215" algn="just"/>
            <a:r>
              <a:rPr lang="ru-RU" sz="25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ru-RU" sz="25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Содержание</a:t>
            </a:r>
            <a:r>
              <a:rPr lang="ru-RU" sz="25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indent="450215" algn="just"/>
            <a:r>
              <a:rPr lang="ru-RU" sz="25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ru-RU" sz="25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Введение (цель и задачи прохождения практики);</a:t>
            </a:r>
            <a:endParaRPr lang="ru-RU" sz="25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/>
            <a:r>
              <a:rPr lang="ru-RU" sz="25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ru-RU" sz="25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Основная </a:t>
            </a:r>
            <a:r>
              <a:rPr lang="ru-RU" sz="25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часть;</a:t>
            </a:r>
          </a:p>
          <a:p>
            <a:pPr indent="450215" algn="just"/>
            <a:r>
              <a:rPr lang="ru-RU" sz="25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 </a:t>
            </a:r>
            <a:r>
              <a:rPr lang="ru-RU" sz="25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Заключение</a:t>
            </a:r>
            <a:r>
              <a:rPr lang="ru-RU" sz="25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indent="450215" algn="just"/>
            <a:r>
              <a:rPr lang="ru-RU" sz="25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ru-RU" sz="25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Библиографический </a:t>
            </a:r>
            <a:r>
              <a:rPr lang="ru-RU" sz="25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список;</a:t>
            </a:r>
          </a:p>
          <a:p>
            <a:pPr indent="450215" algn="just"/>
            <a:r>
              <a:rPr lang="ru-RU" sz="25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ru-RU" sz="25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Приложения</a:t>
            </a:r>
            <a:endParaRPr lang="ru-RU" sz="25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/>
            <a:endParaRPr lang="ru-RU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Название 10">
            <a:extLst>
              <a:ext uri="{FF2B5EF4-FFF2-40B4-BE49-F238E27FC236}">
                <a16:creationId xmlns:a16="http://schemas.microsoft.com/office/drawing/2014/main" xmlns="" id="{68B12FA7-33E6-4D5F-8211-F3EF8D83E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800" y="80772"/>
            <a:ext cx="10515600" cy="524292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0000FF"/>
                </a:solidFill>
              </a:rPr>
              <a:t>ПРАВИЛА ОФОРМЛЕНИЯ ОТЧЕТА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" name="Стрелка вниз 17">
            <a:extLst>
              <a:ext uri="{FF2B5EF4-FFF2-40B4-BE49-F238E27FC236}">
                <a16:creationId xmlns:a16="http://schemas.microsoft.com/office/drawing/2014/main" xmlns="" id="{A8BE4282-8427-4BD5-BDAA-CAC7DC220250}"/>
              </a:ext>
            </a:extLst>
          </p:cNvPr>
          <p:cNvSpPr/>
          <p:nvPr/>
        </p:nvSpPr>
        <p:spPr>
          <a:xfrm rot="19295944">
            <a:off x="10963855" y="5904602"/>
            <a:ext cx="281348" cy="971044"/>
          </a:xfrm>
          <a:prstGeom prst="down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7952CD0-5C61-4575-B274-7841610BB384}"/>
              </a:ext>
            </a:extLst>
          </p:cNvPr>
          <p:cNvSpPr txBox="1"/>
          <p:nvPr/>
        </p:nvSpPr>
        <p:spPr>
          <a:xfrm>
            <a:off x="455294" y="4834662"/>
            <a:ext cx="11193781" cy="13490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indent="450215" algn="just">
              <a:lnSpc>
                <a:spcPts val="1370"/>
              </a:lnSpc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Содержание основных разделов должно соответствовать индивидуальному заданию практики</a:t>
            </a:r>
            <a:endParaRPr lang="ru-RU" sz="1800" b="1" i="1" dirty="0" smtClean="0">
              <a:solidFill>
                <a:schemeClr val="accent2">
                  <a:lumMod val="75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ts val="1370"/>
              </a:lnSpc>
            </a:pPr>
            <a:endParaRPr lang="ru-RU" sz="1800" b="1" i="1" dirty="0" smtClean="0">
              <a:solidFill>
                <a:schemeClr val="accent2">
                  <a:lumMod val="75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ts val="1370"/>
              </a:lnSpc>
            </a:pP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800" b="1" i="1" dirty="0">
                <a:solidFill>
                  <a:schemeClr val="accent2">
                    <a:lumMod val="7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заключении приводятся общие выводы. Указывается выполнение поставленной цели практики.</a:t>
            </a:r>
          </a:p>
          <a:p>
            <a:pPr indent="450215" algn="just">
              <a:lnSpc>
                <a:spcPts val="1370"/>
              </a:lnSpc>
            </a:pPr>
            <a:endParaRPr lang="ru-RU" sz="1800" b="1" i="1" dirty="0" smtClean="0">
              <a:solidFill>
                <a:schemeClr val="accent2">
                  <a:lumMod val="75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ts val="1370"/>
              </a:lnSpc>
            </a:pP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Библиографический </a:t>
            </a:r>
            <a:r>
              <a:rPr lang="ru-RU" sz="1800" b="1" i="1" dirty="0">
                <a:solidFill>
                  <a:schemeClr val="accent2">
                    <a:lumMod val="7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список должен включать нормативные акты, локальные акты организации, литературу по данной теме за последние пять лет: учебники, научные публикации в газетах и журналах, статистические сборники. </a:t>
            </a:r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xmlns="" id="{F42C2910-5A02-4071-B4E4-C3D5CC85A7C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7673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985C78-E4C7-4E98-856B-FD5DD483A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64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Цель производственной практики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EBBDFA6-502E-4BF2-8A02-3F937270B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1054100"/>
            <a:ext cx="11715750" cy="4351338"/>
          </a:xfrm>
        </p:spPr>
        <p:txBody>
          <a:bodyPr>
            <a:normAutofit fontScale="92500" lnSpcReduction="10000"/>
          </a:bodyPr>
          <a:lstStyle/>
          <a:p>
            <a:pPr marL="0" indent="228600" algn="just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Цель производственной практики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(производственная практика в профильных организациях): закрепление, расширение и углубление полученных теоретических знаний по группе изучаемых дисциплин, приобретение практических навыков самостоятельной работы, выработку умений применять их при решении конкретных вопросов в практической деятельности психолога. </a:t>
            </a:r>
          </a:p>
          <a:p>
            <a:pPr marL="0" indent="22860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Практика предполагает введение студента в профессиональную среду и знакомство с особенностями деятельности психолога в учреждениях различного профиля с целью формирования у обучающихся целостного представления о деятельности психолога, овладение и совершенствование обучающимися умений и навыков диагностической и коррекционной работы, овладение навыками работы с документацией психолога, проведения просветительской работы с населением.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04B079E-64BB-48B5-9DD6-FDF856699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5" y="6239869"/>
            <a:ext cx="1755800" cy="5060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14BE800-0D73-479A-A1D7-377DF2A3B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1" y="2081352"/>
            <a:ext cx="79255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79364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985C78-E4C7-4E98-856B-FD5DD483A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64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Задачи производственной </a:t>
            </a:r>
            <a:r>
              <a:rPr lang="ru-RU" b="1" dirty="0" smtClean="0">
                <a:solidFill>
                  <a:srgbClr val="C00000"/>
                </a:solidFill>
              </a:rPr>
              <a:t>практики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EBBDFA6-502E-4BF2-8A02-3F937270B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1054100"/>
            <a:ext cx="11715750" cy="48895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развитие и накопление специальных навыков;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развитие навыков решения конкретных вопросов;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изучение функции деятельности психологической службы в организациях (учреждениях, фирмах, на предприятиях), являющихся местами прохождения практики;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развитие навыков формулирования задач индивидуальной и совместной деятельности, кооперации с другими людьми в интересах решения задач психологической работы;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накопление опыта практической работы и его критическое осмысление;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принятие участия в практической работе, связанной с анализом и использованием нормативных и правовых документов в своей профессиональной деятельности и осуществлением основных функций, установление эффективного взаимодействия с коллегами в организации (учреждении);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подготовка рекомендаций по улучшению социально-психологического климата, обеспечению комфортной психологической среды саморазвития личности, профилактике социальных отклонений и деструктивных конфликтов в поведении личности и группы;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апробирование инструментария и методов работы, полученных в процессе обучения: сбора информации; способов обработки данных; методов анализа информации; приемов проведения диагностики;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04B079E-64BB-48B5-9DD6-FDF856699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5" y="6239869"/>
            <a:ext cx="1755800" cy="5060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14BE800-0D73-479A-A1D7-377DF2A3B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1" y="2081352"/>
            <a:ext cx="79255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7936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985C78-E4C7-4E98-856B-FD5DD483A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64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Задачи производственной </a:t>
            </a:r>
            <a:r>
              <a:rPr lang="ru-RU" b="1" dirty="0" smtClean="0">
                <a:solidFill>
                  <a:srgbClr val="C00000"/>
                </a:solidFill>
              </a:rPr>
              <a:t>практики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EBBDFA6-502E-4BF2-8A02-3F937270B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1054100"/>
            <a:ext cx="11715750" cy="435133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</a:t>
            </a:r>
            <a:r>
              <a:rPr lang="ru-RU" sz="1800" dirty="0" smtClean="0">
                <a:solidFill>
                  <a:srgbClr val="002060"/>
                </a:solidFill>
              </a:rPr>
              <a:t>освоение способов сбора и обработки информации, необходимой в процессе выполнения основных функциональных обязанностей, приобретение умений и навыков использования автоматизированного рабочего места психолога, компьютерных методов поиска, сбора, хранения и обработки психологической информации с учетом информационной безопасности; 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приобретение навыков </a:t>
            </a:r>
            <a:r>
              <a:rPr lang="ru-RU" sz="1800" dirty="0" err="1" smtClean="0">
                <a:solidFill>
                  <a:srgbClr val="002060"/>
                </a:solidFill>
              </a:rPr>
              <a:t>саморегуляции</a:t>
            </a:r>
            <a:r>
              <a:rPr lang="ru-RU" sz="1800" dirty="0" smtClean="0">
                <a:solidFill>
                  <a:srgbClr val="002060"/>
                </a:solidFill>
              </a:rPr>
              <a:t> в условиях профессиональной деятельности; 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выработка у обучающихся творческого, исследовательского подхода к профессиональной деятельности, приобретения навыков анализа своего труда, формирование потребности самообразовании; 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развитие навыка составления психологического заключения по результатам психодиагностического обследования; 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составление отчета по практике с формулировкой предложений по возможным направлениям более полного использования потенциала организации и повышения психолого-педагогической компетентности руководителей и персонала; 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- изучение и участие в разработке организационно-методических и нормативных документов для решения отдельных задач по месту прохождения практики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04B079E-64BB-48B5-9DD6-FDF856699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5" y="6239869"/>
            <a:ext cx="1755800" cy="5060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14BE800-0D73-479A-A1D7-377DF2A3B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1" y="2081352"/>
            <a:ext cx="79255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79364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азвание 10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8795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0000FF"/>
                </a:solidFill>
              </a:rPr>
              <a:t>ПРАВИЛА ОФОРМЛЕНИЯ ОТЧЕТА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763BE27-328E-43DF-B3EF-EE7E4BD7D6B6}"/>
              </a:ext>
            </a:extLst>
          </p:cNvPr>
          <p:cNvSpPr txBox="1"/>
          <p:nvPr/>
        </p:nvSpPr>
        <p:spPr>
          <a:xfrm>
            <a:off x="284480" y="1388345"/>
            <a:ext cx="11236960" cy="4401205"/>
          </a:xfrm>
          <a:prstGeom prst="rect">
            <a:avLst/>
          </a:prstGeom>
          <a:solidFill>
            <a:srgbClr val="FFCC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indent="450215" algn="just"/>
            <a:r>
              <a:rPr lang="ru-RU" sz="2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 Приложения, содержащие, как правило, образцы методического инструментария (тексты авторских и модифицированных методик, опросные листы, образцы бланков для заполнения, категории контент-анализа и т.д.), а также таблицы полученных данных, графики, гистограммы и т.п. </a:t>
            </a:r>
          </a:p>
          <a:p>
            <a:pPr indent="450215" algn="just"/>
            <a:r>
              <a:rPr lang="ru-RU" sz="28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2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приложения включают те материалы, которые дают наиболее полную и наглядную информацию о проведенном исследовании и полученных результатах, </a:t>
            </a:r>
            <a:r>
              <a:rPr lang="ru-RU" sz="2800" b="1" i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но включение которых в основной текст может затруднить ее восприятие.</a:t>
            </a:r>
            <a:r>
              <a:rPr lang="ru-RU" sz="2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В тексте обязательно должны быть ссылки на приложения.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52875EB-D3B2-4495-A1F0-544BD4EAA0B7}"/>
              </a:ext>
            </a:extLst>
          </p:cNvPr>
          <p:cNvSpPr txBox="1"/>
          <p:nvPr/>
        </p:nvSpPr>
        <p:spPr>
          <a:xfrm>
            <a:off x="9997439" y="6438243"/>
            <a:ext cx="2037081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endParaRPr lang="ru-RU" sz="1400" dirty="0">
              <a:solidFill>
                <a:srgbClr val="99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низ 17">
            <a:extLst>
              <a:ext uri="{FF2B5EF4-FFF2-40B4-BE49-F238E27FC236}">
                <a16:creationId xmlns:a16="http://schemas.microsoft.com/office/drawing/2014/main" xmlns="" id="{E69299C1-75F0-4DB2-84E2-E14A85C01B12}"/>
              </a:ext>
            </a:extLst>
          </p:cNvPr>
          <p:cNvSpPr/>
          <p:nvPr/>
        </p:nvSpPr>
        <p:spPr>
          <a:xfrm rot="19295944">
            <a:off x="11605534" y="5969470"/>
            <a:ext cx="199708" cy="880074"/>
          </a:xfrm>
          <a:prstGeom prst="down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C2A605A-EC80-41BC-82C0-A7595122B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62675"/>
            <a:ext cx="2409825" cy="695325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xmlns="" id="{059224D6-6EA5-4C47-8E4A-DD85BCEE56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7273" y="1589103"/>
            <a:ext cx="82102" cy="3121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31001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985C78-E4C7-4E98-856B-FD5DD483A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64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на практику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EBBDFA6-502E-4BF2-8A02-3F937270B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1054100"/>
            <a:ext cx="11715750" cy="435133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Общие задания для всех обучающихся, вне зависимости от базы прохождения практики.</a:t>
            </a:r>
          </a:p>
          <a:p>
            <a:pPr marL="0" indent="228600" algn="just"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Задание 1. </a:t>
            </a:r>
            <a:r>
              <a:rPr lang="ru-RU" dirty="0" smtClean="0">
                <a:solidFill>
                  <a:srgbClr val="002060"/>
                </a:solidFill>
              </a:rPr>
              <a:t>Ознакомление и анализ специфики деятельности психолога в учреждении, организации или предприятии по направлению подготовки. Определение актуальности, специфики функционирования психологической службы в данном учреждении. </a:t>
            </a:r>
          </a:p>
          <a:p>
            <a:pPr marL="0" indent="22860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Задание 2. </a:t>
            </a:r>
            <a:r>
              <a:rPr lang="ru-RU" dirty="0" smtClean="0">
                <a:solidFill>
                  <a:srgbClr val="002060"/>
                </a:solidFill>
              </a:rPr>
              <a:t>Изучение деятельности психолога по основным направлениям (психодиагностика, </a:t>
            </a:r>
            <a:r>
              <a:rPr lang="ru-RU" dirty="0" err="1" smtClean="0">
                <a:solidFill>
                  <a:srgbClr val="002060"/>
                </a:solidFill>
              </a:rPr>
              <a:t>психокоррекция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dirty="0" err="1" smtClean="0">
                <a:solidFill>
                  <a:srgbClr val="002060"/>
                </a:solidFill>
              </a:rPr>
              <a:t>психопрофилактика</a:t>
            </a:r>
            <a:r>
              <a:rPr lang="ru-RU" dirty="0" smtClean="0">
                <a:solidFill>
                  <a:srgbClr val="002060"/>
                </a:solidFill>
              </a:rPr>
              <a:t>, педагогическое направление, научно-исследовательское направление, </a:t>
            </a:r>
            <a:r>
              <a:rPr lang="ru-RU" dirty="0" err="1" smtClean="0">
                <a:solidFill>
                  <a:srgbClr val="002060"/>
                </a:solidFill>
              </a:rPr>
              <a:t>психопросвещение</a:t>
            </a:r>
            <a:r>
              <a:rPr lang="ru-RU" dirty="0" smtClean="0">
                <a:solidFill>
                  <a:srgbClr val="002060"/>
                </a:solidFill>
              </a:rPr>
              <a:t>). </a:t>
            </a:r>
          </a:p>
          <a:p>
            <a:pPr marL="0" indent="22860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Задание 3. </a:t>
            </a:r>
            <a:r>
              <a:rPr lang="ru-RU" dirty="0" smtClean="0">
                <a:solidFill>
                  <a:srgbClr val="002060"/>
                </a:solidFill>
              </a:rPr>
              <a:t>Изучение нормативно-правовой документации психолога (положения о психологической службе, должностных обязанностях психолога, этического кодекса психолога, приказов и др.)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04B079E-64BB-48B5-9DD6-FDF856699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5" y="6239869"/>
            <a:ext cx="1755800" cy="5060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14BE800-0D73-479A-A1D7-377DF2A3B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1" y="2081352"/>
            <a:ext cx="79255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79364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985C78-E4C7-4E98-856B-FD5DD483A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64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на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практику (продолжение)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EBBDFA6-502E-4BF2-8A02-3F937270B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1054099"/>
            <a:ext cx="11715750" cy="5194301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</a:rPr>
              <a:t>Задания для обучающихся, проходящих практику на базе ведомственных психологических служб, организаций и предприятий </a:t>
            </a:r>
          </a:p>
          <a:p>
            <a:pPr marL="0" indent="228600" algn="just">
              <a:buNone/>
            </a:pPr>
            <a:r>
              <a:rPr lang="ru-RU" sz="5500" b="1" dirty="0" smtClean="0">
                <a:solidFill>
                  <a:srgbClr val="002060"/>
                </a:solidFill>
              </a:rPr>
              <a:t>Задание 4. </a:t>
            </a:r>
            <a:r>
              <a:rPr lang="ru-RU" sz="5500" dirty="0" smtClean="0">
                <a:solidFill>
                  <a:srgbClr val="002060"/>
                </a:solidFill>
              </a:rPr>
              <a:t>Анализ специфики деятельности психолога в учреждении, организации или предприятии по направлению подготовки Психология. Определение актуальности, специфики функционирования психологической службы в данном учреждении. </a:t>
            </a:r>
          </a:p>
          <a:p>
            <a:pPr marL="0" indent="228600" algn="just">
              <a:buNone/>
            </a:pPr>
            <a:r>
              <a:rPr lang="ru-RU" sz="5500" b="1" dirty="0" smtClean="0">
                <a:solidFill>
                  <a:srgbClr val="002060"/>
                </a:solidFill>
              </a:rPr>
              <a:t>Задание 5. </a:t>
            </a:r>
            <a:r>
              <a:rPr lang="ru-RU" sz="5500" dirty="0" smtClean="0">
                <a:solidFill>
                  <a:srgbClr val="002060"/>
                </a:solidFill>
              </a:rPr>
              <a:t>Ежедневный анализ и выполнение производственных заданий под руководством штатного психолога. </a:t>
            </a:r>
          </a:p>
          <a:p>
            <a:pPr marL="0" indent="228600" algn="just">
              <a:buNone/>
            </a:pPr>
            <a:r>
              <a:rPr lang="ru-RU" sz="5500" b="1" dirty="0" smtClean="0">
                <a:solidFill>
                  <a:srgbClr val="002060"/>
                </a:solidFill>
              </a:rPr>
              <a:t>Задание 6. </a:t>
            </a:r>
            <a:r>
              <a:rPr lang="ru-RU" sz="5500" dirty="0" smtClean="0">
                <a:solidFill>
                  <a:srgbClr val="002060"/>
                </a:solidFill>
              </a:rPr>
              <a:t>Создание модели психологической службы в организации, в которой проходила практика. </a:t>
            </a:r>
          </a:p>
          <a:p>
            <a:pPr marL="0" indent="228600" algn="just">
              <a:buNone/>
            </a:pPr>
            <a:r>
              <a:rPr lang="ru-RU" sz="5500" b="1" dirty="0" smtClean="0">
                <a:solidFill>
                  <a:srgbClr val="002060"/>
                </a:solidFill>
              </a:rPr>
              <a:t>Задание 7. </a:t>
            </a:r>
            <a:r>
              <a:rPr lang="ru-RU" sz="5500" dirty="0" smtClean="0">
                <a:solidFill>
                  <a:srgbClr val="002060"/>
                </a:solidFill>
              </a:rPr>
              <a:t>Использование отдельных методов научной диагностики (наблюдение, беседа, </a:t>
            </a:r>
            <a:r>
              <a:rPr lang="ru-RU" sz="5500" dirty="0" err="1" smtClean="0">
                <a:solidFill>
                  <a:srgbClr val="002060"/>
                </a:solidFill>
              </a:rPr>
              <a:t>контент-анализ</a:t>
            </a:r>
            <a:r>
              <a:rPr lang="ru-RU" sz="5500" dirty="0" smtClean="0">
                <a:solidFill>
                  <a:srgbClr val="002060"/>
                </a:solidFill>
              </a:rPr>
              <a:t>), изучение социально-психологического климата коллектива, личностных характеристик персонала, особенностей корпоративной культуры сотрудников. </a:t>
            </a:r>
          </a:p>
          <a:p>
            <a:pPr marL="0" indent="228600" algn="just">
              <a:buNone/>
            </a:pPr>
            <a:r>
              <a:rPr lang="ru-RU" sz="5500" b="1" dirty="0" smtClean="0">
                <a:solidFill>
                  <a:srgbClr val="002060"/>
                </a:solidFill>
              </a:rPr>
              <a:t>Задание 8. </a:t>
            </a:r>
            <a:r>
              <a:rPr lang="ru-RU" sz="5500" dirty="0" smtClean="0">
                <a:solidFill>
                  <a:srgbClr val="002060"/>
                </a:solidFill>
              </a:rPr>
              <a:t>Проведение диагностики психологической совместимости сотрудников и на основе полученных результатов составление программы тренинга общения. </a:t>
            </a:r>
          </a:p>
          <a:p>
            <a:pPr marL="0" indent="228600" algn="just">
              <a:buNone/>
            </a:pPr>
            <a:r>
              <a:rPr lang="ru-RU" sz="5500" b="1" dirty="0" smtClean="0">
                <a:solidFill>
                  <a:srgbClr val="002060"/>
                </a:solidFill>
              </a:rPr>
              <a:t>Задание 9. </a:t>
            </a:r>
            <a:r>
              <a:rPr lang="ru-RU" sz="5500" dirty="0" smtClean="0">
                <a:solidFill>
                  <a:srgbClr val="002060"/>
                </a:solidFill>
              </a:rPr>
              <a:t>Консультирование персонала по профилактике конфликтов в учреждении и другим тематикам (например, консультирование по профилактике профессиональных деформаций личности, по вопросам развития организационной культуры, по психологическому обеспечению переговорного процесса.</a:t>
            </a:r>
            <a:endParaRPr lang="ru-RU" sz="5500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04B079E-64BB-48B5-9DD6-FDF856699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5" y="6239869"/>
            <a:ext cx="1755800" cy="5060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14BE800-0D73-479A-A1D7-377DF2A3B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1" y="2081352"/>
            <a:ext cx="79255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79364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985C78-E4C7-4E98-856B-FD5DD483A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64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на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практику (продолжение)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EBBDFA6-502E-4BF2-8A02-3F937270B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1054099"/>
            <a:ext cx="11715750" cy="5194301"/>
          </a:xfrm>
        </p:spPr>
        <p:txBody>
          <a:bodyPr>
            <a:normAutofit fontScale="92500" lnSpcReduction="10000"/>
          </a:bodyPr>
          <a:lstStyle/>
          <a:p>
            <a:pPr marL="0" indent="228600" algn="ctr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Задания для обучающихся, проходящих практику в психологических центрах, центрах помощи, социально-реабилитационных центрах </a:t>
            </a:r>
          </a:p>
          <a:p>
            <a:pPr marL="0" indent="22860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Задание 4. </a:t>
            </a:r>
            <a:r>
              <a:rPr lang="ru-RU" dirty="0" smtClean="0">
                <a:solidFill>
                  <a:srgbClr val="002060"/>
                </a:solidFill>
              </a:rPr>
              <a:t>Проведение социально-психологической диагностики личности и группы. </a:t>
            </a:r>
          </a:p>
          <a:p>
            <a:pPr marL="0" indent="22860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Задание 5. </a:t>
            </a:r>
            <a:r>
              <a:rPr lang="ru-RU" dirty="0" smtClean="0">
                <a:solidFill>
                  <a:srgbClr val="002060"/>
                </a:solidFill>
              </a:rPr>
              <a:t>Проведение диагностики задержек и отставаний психического развития. </a:t>
            </a:r>
          </a:p>
          <a:p>
            <a:pPr marL="0" indent="22860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Задание 6. </a:t>
            </a:r>
            <a:r>
              <a:rPr lang="ru-RU" dirty="0" smtClean="0">
                <a:solidFill>
                  <a:srgbClr val="002060"/>
                </a:solidFill>
              </a:rPr>
              <a:t>Проведение работы по социально-психологической реабилитации участников локальных войн, по профилактике посттравматического стрессового расстройства участников локальных вооруженных конфликтов. </a:t>
            </a:r>
          </a:p>
          <a:p>
            <a:pPr marL="0" indent="22860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Задание 7. </a:t>
            </a:r>
            <a:r>
              <a:rPr lang="ru-RU" dirty="0" smtClean="0">
                <a:solidFill>
                  <a:srgbClr val="002060"/>
                </a:solidFill>
              </a:rPr>
              <a:t>Участие в оказании психологической помощи в период возрастного кризиса. </a:t>
            </a:r>
          </a:p>
          <a:p>
            <a:pPr marL="0" indent="22860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Задание 8. </a:t>
            </a:r>
            <a:r>
              <a:rPr lang="ru-RU" dirty="0" smtClean="0">
                <a:solidFill>
                  <a:srgbClr val="002060"/>
                </a:solidFill>
              </a:rPr>
              <a:t>Проведение консультации по проблемам клиентов в зависимости от специфики учреждения</a:t>
            </a:r>
            <a:endParaRPr lang="ru-RU" sz="5500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04B079E-64BB-48B5-9DD6-FDF856699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5" y="6239869"/>
            <a:ext cx="1755800" cy="5060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14BE800-0D73-479A-A1D7-377DF2A3B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1" y="2081352"/>
            <a:ext cx="79255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79364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985C78-E4C7-4E98-856B-FD5DD483A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64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на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практику (продолжение)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EBBDFA6-502E-4BF2-8A02-3F937270B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1054099"/>
            <a:ext cx="11715750" cy="5194301"/>
          </a:xfrm>
        </p:spPr>
        <p:txBody>
          <a:bodyPr>
            <a:normAutofit fontScale="77500" lnSpcReduction="20000"/>
          </a:bodyPr>
          <a:lstStyle/>
          <a:p>
            <a:pPr marL="0" indent="228600" algn="ctr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Задания для обучающихся, проходящих практику на базе образовательных учреждений, связанных с выполнением функций психолога учебного заведения </a:t>
            </a:r>
          </a:p>
          <a:p>
            <a:pPr marL="0" indent="22860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Задание 4. Изучение специфики деятельности психолога в образовательном учреждении. </a:t>
            </a:r>
          </a:p>
          <a:p>
            <a:pPr marL="0" indent="22860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Задание 5. Составление модели профессионального сотрудничества психолога с другими специалистами, организациями. </a:t>
            </a:r>
          </a:p>
          <a:p>
            <a:pPr marL="0" indent="22860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Задание 6. Проведение диагностики когнитивной, эмоционально-волевой сферы учащихся в образовательном учреждении, обработка результатов, разработка рекомендаций по выявленным проблемам. </a:t>
            </a:r>
          </a:p>
          <a:p>
            <a:pPr marL="0" indent="22860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Задание 7. Ознакомление с формами работы школьного психолога с «трудными» детьми (педагогически запущенными, неуспевающими, а также с детьми с </a:t>
            </a:r>
            <a:r>
              <a:rPr lang="ru-RU" dirty="0" err="1" smtClean="0">
                <a:solidFill>
                  <a:srgbClr val="002060"/>
                </a:solidFill>
              </a:rPr>
              <a:t>девиантными</a:t>
            </a:r>
            <a:r>
              <a:rPr lang="ru-RU" dirty="0" smtClean="0">
                <a:solidFill>
                  <a:srgbClr val="002060"/>
                </a:solidFill>
              </a:rPr>
              <a:t> формами поведения). </a:t>
            </a:r>
          </a:p>
          <a:p>
            <a:pPr marL="0" indent="22860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Задание 8. Проведение коррекционно-развивающей работы с проблемными школьниками. </a:t>
            </a:r>
          </a:p>
          <a:p>
            <a:pPr marL="0" indent="22860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Задание 9. Проведение социально-психологической профилактики в образовательном учреждении. </a:t>
            </a:r>
          </a:p>
          <a:p>
            <a:pPr marL="0" indent="22860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Задание 10. Проведение диагностики и разработка программы работы с детьми с признаками одаренности. </a:t>
            </a:r>
          </a:p>
          <a:p>
            <a:pPr marL="0" indent="22860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Задание 11. Проведение психологического консультирования учителей, обучающихся, семей.</a:t>
            </a:r>
            <a:endParaRPr lang="ru-RU" sz="5500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04B079E-64BB-48B5-9DD6-FDF856699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5" y="6239869"/>
            <a:ext cx="1755800" cy="5060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14BE800-0D73-479A-A1D7-377DF2A3B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1" y="2081352"/>
            <a:ext cx="79255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7936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B9EA47-514F-49D5-B3AA-D272DC514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580" y="1127464"/>
            <a:ext cx="11264900" cy="4491017"/>
          </a:xfrm>
        </p:spPr>
        <p:txBody>
          <a:bodyPr>
            <a:normAutofit fontScale="90000"/>
          </a:bodyPr>
          <a:lstStyle/>
          <a:p>
            <a:pPr indent="449580"/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Вид практики</a:t>
            </a:r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– </a:t>
            </a:r>
            <a:r>
              <a:rPr lang="ru-RU" sz="2700" b="1" dirty="0" smtClean="0">
                <a:solidFill>
                  <a:srgbClr val="99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производственная практика</a:t>
            </a:r>
            <a:r>
              <a:rPr lang="ru-RU" sz="2700" b="1" dirty="0">
                <a:solidFill>
                  <a:srgbClr val="99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Тип практики</a:t>
            </a:r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– </a:t>
            </a:r>
            <a:r>
              <a:rPr lang="ru-RU" sz="2700" b="1" dirty="0" smtClean="0">
                <a:solidFill>
                  <a:srgbClr val="99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производственная </a:t>
            </a:r>
            <a:r>
              <a:rPr lang="ru-RU" sz="2700" b="1" dirty="0" smtClean="0">
                <a:solidFill>
                  <a:srgbClr val="99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практика в профильных организациях.</a:t>
            </a:r>
            <a:r>
              <a:rPr lang="ru-RU" sz="2700" b="1" dirty="0">
                <a:solidFill>
                  <a:srgbClr val="99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b="1" dirty="0">
                <a:solidFill>
                  <a:srgbClr val="99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b="1" dirty="0">
                <a:solidFill>
                  <a:srgbClr val="99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b="1" dirty="0">
                <a:solidFill>
                  <a:srgbClr val="99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Сроки практики </a:t>
            </a:r>
            <a:r>
              <a:rPr lang="ru-RU" sz="2700" b="1" dirty="0">
                <a:solidFill>
                  <a:srgbClr val="99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 13.05.24 по 09.06.24 года ( 4 недели).</a:t>
            </a:r>
            <a:br>
              <a:rPr lang="ru-RU" sz="2700" b="1" dirty="0">
                <a:solidFill>
                  <a:srgbClr val="99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b="1" dirty="0">
                <a:solidFill>
                  <a:srgbClr val="99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b="1" dirty="0">
                <a:solidFill>
                  <a:srgbClr val="99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Организации прохождения </a:t>
            </a:r>
            <a:r>
              <a:rPr lang="ru-RU" sz="27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практики: </a:t>
            </a:r>
            <a:r>
              <a:rPr lang="ru-RU" sz="2700" b="1" dirty="0">
                <a:solidFill>
                  <a:srgbClr val="99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образовательные организации (школа, детский сад, организации дополнительного образования), психологические центры, клиники, диспансеры и пр. Это могут быть организации где есть штатная единица </a:t>
            </a:r>
            <a:r>
              <a:rPr lang="ru-RU" sz="2700" b="1" dirty="0" smtClean="0">
                <a:solidFill>
                  <a:srgbClr val="99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психолог или педагог-психолог. </a:t>
            </a:r>
            <a:r>
              <a:rPr lang="ru-RU" sz="2700" b="1" dirty="0">
                <a:solidFill>
                  <a:srgbClr val="99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b="1" dirty="0">
                <a:solidFill>
                  <a:srgbClr val="99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b="1" dirty="0">
                <a:solidFill>
                  <a:srgbClr val="99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b="1" dirty="0">
                <a:solidFill>
                  <a:srgbClr val="99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Название 1">
            <a:extLst>
              <a:ext uri="{FF2B5EF4-FFF2-40B4-BE49-F238E27FC236}">
                <a16:creationId xmlns:a16="http://schemas.microsoft.com/office/drawing/2014/main" xmlns="" id="{839C0EE6-3E21-4867-97D7-EA7C79E76B04}"/>
              </a:ext>
            </a:extLst>
          </p:cNvPr>
          <p:cNvSpPr txBox="1">
            <a:spLocks/>
          </p:cNvSpPr>
          <p:nvPr/>
        </p:nvSpPr>
        <p:spPr>
          <a:xfrm>
            <a:off x="812800" y="404587"/>
            <a:ext cx="10566400" cy="5186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solidFill>
                  <a:srgbClr val="0000FF"/>
                </a:solidFill>
              </a:rPr>
              <a:t>Общая информация о прохождении практики</a:t>
            </a:r>
            <a:endParaRPr lang="ru-RU" sz="3200" b="1" dirty="0">
              <a:solidFill>
                <a:srgbClr val="0000FF"/>
              </a:solidFill>
              <a:latin typeface="Lars BetaCyr Regular"/>
              <a:cs typeface="Lars BetaCyr Regular"/>
            </a:endParaRP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xmlns="" id="{53CC2569-C119-47BE-A940-9A75B5A59B6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466" y="6155203"/>
            <a:ext cx="670334" cy="5850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B332CA8-61B9-4347-BE81-0ECA4AF234C1}"/>
              </a:ext>
            </a:extLst>
          </p:cNvPr>
          <p:cNvSpPr txBox="1"/>
          <p:nvPr/>
        </p:nvSpPr>
        <p:spPr>
          <a:xfrm>
            <a:off x="812800" y="6078381"/>
            <a:ext cx="172374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Fira Sans" panose="020B0503050000020004" pitchFamily="34" charset="0"/>
              </a:rPr>
              <a:t>МОСКОВСКИЙ</a:t>
            </a:r>
          </a:p>
          <a:p>
            <a:r>
              <a:rPr lang="ru-RU" sz="1400" b="1" dirty="0">
                <a:latin typeface="Fira Sans" panose="020B0503050000020004" pitchFamily="34" charset="0"/>
              </a:rPr>
              <a:t>МЕЖДУНАРОДНЫЙ</a:t>
            </a:r>
          </a:p>
          <a:p>
            <a:r>
              <a:rPr lang="ru-RU" sz="1400" b="1" dirty="0">
                <a:latin typeface="Fira Sans" panose="020B0503050000020004" pitchFamily="34" charset="0"/>
              </a:rPr>
              <a:t>УНИВЕРСИТЕТ</a:t>
            </a:r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xmlns="" id="{8F483463-B196-4E2B-9216-DD8DEADA285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60669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96E4ABF-8D01-460D-987D-12BC75058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499" y="335994"/>
            <a:ext cx="9513049" cy="61860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A2BF2D7-2FD0-4D2D-AB5E-DC393878FD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6350843"/>
            <a:ext cx="1757680" cy="507157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xmlns="" id="{9B03CB34-72A6-4D49-AA53-AD794CDA448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07719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6AAF4BA-0B70-44A0-ADCC-66D028821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90525"/>
            <a:ext cx="5905500" cy="60769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57A9EC5-8B0F-41D4-A2E1-F46B28F11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6350843"/>
            <a:ext cx="1757680" cy="5071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3DD2637-83D8-46E7-9E0E-987913E017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15896"/>
            <a:ext cx="79255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78831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985C78-E4C7-4E98-856B-FD5DD483A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64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ХАРАКТЕРИСТИКА ОТ ОРГАНИЗАЦИИ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EBBDFA6-502E-4BF2-8A02-3F937270B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1054100"/>
            <a:ext cx="11715750" cy="2784475"/>
          </a:xfrm>
        </p:spPr>
        <p:txBody>
          <a:bodyPr>
            <a:normAutofit/>
          </a:bodyPr>
          <a:lstStyle/>
          <a:p>
            <a:pPr marL="0" indent="22860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Студент загружает скан характеристики в </a:t>
            </a:r>
            <a:r>
              <a:rPr lang="ru-RU" dirty="0" err="1" smtClean="0">
                <a:solidFill>
                  <a:srgbClr val="002060"/>
                </a:solidFill>
              </a:rPr>
              <a:t>ЭСДОв</a:t>
            </a:r>
            <a:r>
              <a:rPr lang="ru-RU" dirty="0" smtClean="0">
                <a:solidFill>
                  <a:srgbClr val="002060"/>
                </a:solidFill>
              </a:rPr>
              <a:t> формате </a:t>
            </a:r>
            <a:r>
              <a:rPr lang="en-US" b="1" dirty="0" smtClean="0">
                <a:solidFill>
                  <a:srgbClr val="002060"/>
                </a:solidFill>
              </a:rPr>
              <a:t>PDF</a:t>
            </a:r>
            <a:r>
              <a:rPr lang="ru-RU" b="1" dirty="0" smtClean="0">
                <a:solidFill>
                  <a:srgbClr val="002060"/>
                </a:solidFill>
              </a:rPr>
              <a:t> или </a:t>
            </a:r>
            <a:r>
              <a:rPr lang="en-US" b="1" dirty="0" smtClean="0">
                <a:solidFill>
                  <a:srgbClr val="002060"/>
                </a:solidFill>
              </a:rPr>
              <a:t>jpeg</a:t>
            </a:r>
            <a:r>
              <a:rPr lang="ru-RU" dirty="0" smtClean="0">
                <a:solidFill>
                  <a:srgbClr val="002060"/>
                </a:solidFill>
              </a:rPr>
              <a:t>, подписанный руководителем практики от Организации.</a:t>
            </a:r>
          </a:p>
          <a:p>
            <a:pPr marL="0" indent="22860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 </a:t>
            </a:r>
          </a:p>
          <a:p>
            <a:pPr marL="0" indent="228600" algn="ctr">
              <a:buNone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Все необходимые документы сканируются с подписью и синей печатью, т.е. загруженный скан документа НЕ должен вызывать сомнения в подлинности печати и подписи.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04B079E-64BB-48B5-9DD6-FDF856699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5" y="6239869"/>
            <a:ext cx="1755800" cy="5060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14BE800-0D73-479A-A1D7-377DF2A3B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1" y="2081352"/>
            <a:ext cx="79255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79364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азвание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900" b="1" dirty="0">
                <a:solidFill>
                  <a:srgbClr val="0000FF"/>
                </a:solidFill>
              </a:rPr>
              <a:t>ПРОБЛЕМЫ </a:t>
            </a:r>
            <a:br>
              <a:rPr lang="ru-RU" sz="2900" b="1" dirty="0">
                <a:solidFill>
                  <a:srgbClr val="0000FF"/>
                </a:solidFill>
              </a:rPr>
            </a:br>
            <a:r>
              <a:rPr lang="ru-RU" sz="2900" b="1" dirty="0">
                <a:solidFill>
                  <a:srgbClr val="0000FF"/>
                </a:solidFill>
              </a:rPr>
              <a:t>В РЕАЛИЗАЦИИ ПРАКТИК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1700" dirty="0">
              <a:solidFill>
                <a:prstClr val="black"/>
              </a:solidFill>
            </a:endParaRPr>
          </a:p>
          <a:p>
            <a:pPr marL="0" indent="0" algn="just">
              <a:buNone/>
            </a:pPr>
            <a:endParaRPr lang="ru-RU" sz="1600" dirty="0">
              <a:solidFill>
                <a:prstClr val="black"/>
              </a:solidFill>
            </a:endParaRPr>
          </a:p>
          <a:p>
            <a:pPr marL="285750" indent="-285750" algn="ctr">
              <a:buFontTx/>
              <a:buChar char="-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600" dirty="0">
              <a:solidFill>
                <a:prstClr val="black"/>
              </a:solidFill>
            </a:endParaRPr>
          </a:p>
          <a:p>
            <a:pPr marL="0" indent="0" algn="just">
              <a:buNone/>
            </a:pPr>
            <a:endParaRPr lang="ru-RU" sz="1600" dirty="0">
              <a:solidFill>
                <a:prstClr val="black"/>
              </a:solidFill>
            </a:endParaRPr>
          </a:p>
          <a:p>
            <a:pPr marL="0" indent="0" algn="just">
              <a:buNone/>
            </a:pPr>
            <a:endParaRPr lang="ru-RU" sz="5900" dirty="0">
              <a:solidFill>
                <a:prstClr val="black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prstClr val="black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prstClr val="black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ru-RU" sz="1700" dirty="0">
                <a:solidFill>
                  <a:prstClr val="black"/>
                </a:solidFill>
              </a:rPr>
              <a:t>. </a:t>
            </a:r>
          </a:p>
          <a:p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2713528" y="1952640"/>
            <a:ext cx="7056254" cy="1286634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Несвоевременная загрузка документов в ЭСДО</a:t>
            </a:r>
          </a:p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 flipH="1">
            <a:off x="2713528" y="3618727"/>
            <a:ext cx="7056256" cy="1302817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Загрузка ошибочных данных в ЭСДО</a:t>
            </a:r>
          </a:p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4212530-93B6-4A3D-8162-B59A46D76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31846"/>
            <a:ext cx="2409825" cy="695325"/>
          </a:xfrm>
          <a:prstGeom prst="rect">
            <a:avLst/>
          </a:prstGeom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xmlns="" id="{DBE5EE58-0A7B-428B-8680-7BDDBA0F38E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598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E2667B8-2655-4CCB-A8CA-2D2EC8CB5179}"/>
              </a:ext>
            </a:extLst>
          </p:cNvPr>
          <p:cNvSpPr txBox="1"/>
          <p:nvPr/>
        </p:nvSpPr>
        <p:spPr>
          <a:xfrm>
            <a:off x="340360" y="1203008"/>
            <a:ext cx="11739880" cy="3257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/>
            <a:r>
              <a:rPr lang="ru-RU" sz="2800" dirty="0">
                <a:solidFill>
                  <a:srgbClr val="0000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Дифференцированный зачет проводится дистанционно</a:t>
            </a:r>
          </a:p>
          <a:p>
            <a:pPr indent="450215" algn="ctr"/>
            <a:r>
              <a:rPr lang="ru-RU" sz="2800" dirty="0">
                <a:solidFill>
                  <a:srgbClr val="0000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и включает в себя:</a:t>
            </a:r>
          </a:p>
          <a:p>
            <a:pPr indent="450215" algn="just">
              <a:lnSpc>
                <a:spcPct val="150000"/>
              </a:lnSpc>
            </a:pPr>
            <a:endParaRPr lang="ru-RU" sz="2800" dirty="0">
              <a:solidFill>
                <a:srgbClr val="0000F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1. Проверка индивидуального задания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28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Проверка дневника практики.</a:t>
            </a:r>
          </a:p>
          <a:p>
            <a:pPr indent="450215" algn="just">
              <a:lnSpc>
                <a:spcPct val="150000"/>
              </a:lnSpc>
            </a:pPr>
            <a:r>
              <a:rPr lang="ru-RU" sz="28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Проверка отчета по практике.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810815F-68B5-4487-B105-05B5590075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31846"/>
            <a:ext cx="2409825" cy="695325"/>
          </a:xfrm>
          <a:prstGeom prst="rect">
            <a:avLst/>
          </a:prstGeom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xmlns="" id="{850DF7A6-13DA-44CA-B202-2C45A053284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0275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>
            <a:extLst>
              <a:ext uri="{FF2B5EF4-FFF2-40B4-BE49-F238E27FC236}">
                <a16:creationId xmlns:a16="http://schemas.microsoft.com/office/drawing/2014/main" xmlns="" id="{40DFA0B8-52EF-4493-BA26-160A69F2296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837126C-3D36-47E0-A768-EED4228B9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31846"/>
            <a:ext cx="2409825" cy="695325"/>
          </a:xfrm>
          <a:prstGeom prst="rect">
            <a:avLst/>
          </a:prstGeom>
        </p:spPr>
      </p:pic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4364"/>
            <a:ext cx="12192000" cy="68823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42449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30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Алгоритм прохождения практики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Название 1">
            <a:extLst>
              <a:ext uri="{FF2B5EF4-FFF2-40B4-BE49-F238E27FC236}">
                <a16:creationId xmlns:a16="http://schemas.microsoft.com/office/drawing/2014/main" xmlns="" id="{8CDBE352-D07D-6950-91B9-59A163F2F2C3}"/>
              </a:ext>
            </a:extLst>
          </p:cNvPr>
          <p:cNvSpPr txBox="1">
            <a:spLocks/>
          </p:cNvSpPr>
          <p:nvPr/>
        </p:nvSpPr>
        <p:spPr>
          <a:xfrm>
            <a:off x="333374" y="1151255"/>
            <a:ext cx="11617799" cy="11986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Lars BetaCyr Regular"/>
              <a:ea typeface="+mj-ea"/>
              <a:cs typeface="Lars BetaCyr Regular"/>
            </a:endParaRPr>
          </a:p>
        </p:txBody>
      </p:sp>
      <p:sp>
        <p:nvSpPr>
          <p:cNvPr id="6" name="Название 1">
            <a:extLst>
              <a:ext uri="{FF2B5EF4-FFF2-40B4-BE49-F238E27FC236}">
                <a16:creationId xmlns:a16="http://schemas.microsoft.com/office/drawing/2014/main" xmlns="" id="{8CDBE352-D07D-6950-91B9-59A163F2F2C3}"/>
              </a:ext>
            </a:extLst>
          </p:cNvPr>
          <p:cNvSpPr txBox="1">
            <a:spLocks/>
          </p:cNvSpPr>
          <p:nvPr/>
        </p:nvSpPr>
        <p:spPr>
          <a:xfrm>
            <a:off x="171450" y="933451"/>
            <a:ext cx="11646911" cy="5019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indent="457200" algn="just"/>
            <a:r>
              <a:rPr lang="ru-RU" dirty="0" smtClean="0">
                <a:solidFill>
                  <a:srgbClr val="002060"/>
                </a:solidFill>
              </a:rPr>
              <a:t>Выбрать место прохождения практики </a:t>
            </a:r>
            <a:r>
              <a:rPr lang="ru-RU" b="1" dirty="0" smtClean="0">
                <a:solidFill>
                  <a:srgbClr val="002060"/>
                </a:solidFill>
              </a:rPr>
              <a:t>В ЗАВИСИМОСТИ ОТ НАПРАВЛЕНИЯ ОБУЧЕНИЯ </a:t>
            </a:r>
            <a:r>
              <a:rPr lang="ru-RU" dirty="0" smtClean="0">
                <a:solidFill>
                  <a:srgbClr val="002060"/>
                </a:solidFill>
              </a:rPr>
              <a:t>с учетом требования о прохождении практики только в организации или у индивидуального предпринимателя только СПЕЦИАЛЬНОГО вида деятельности. Предварительно, рекомендуется самостоятельно проверить сведения об организации по ИНН, пройдя по ссылке </a:t>
            </a:r>
            <a:r>
              <a:rPr lang="ru-RU" dirty="0" smtClean="0">
                <a:solidFill>
                  <a:srgbClr val="002060"/>
                </a:solidFill>
                <a:hlinkClick r:id="rId2"/>
              </a:rPr>
              <a:t>https://egrul.nalog.ru/index.html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</a:p>
          <a:p>
            <a:pPr lvl="0" indent="457200" algn="just"/>
            <a:r>
              <a:rPr lang="ru-RU" dirty="0" smtClean="0">
                <a:solidFill>
                  <a:srgbClr val="002060"/>
                </a:solidFill>
              </a:rPr>
              <a:t>Получить согласие от руководителя места практики (руководителя организации) о возможности прохождения практики в данной организации.</a:t>
            </a:r>
          </a:p>
          <a:p>
            <a:pPr lvl="0" indent="457200" algn="just"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Загрузить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заявление на практику </a:t>
            </a: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en-US" dirty="0" err="1" smtClean="0">
                <a:solidFill>
                  <a:srgbClr val="002060"/>
                </a:solidFill>
              </a:rPr>
              <a:t>pdf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файл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  <a:r>
              <a:rPr lang="ru-RU" dirty="0" smtClean="0">
                <a:solidFill>
                  <a:srgbClr val="002060"/>
                </a:solidFill>
              </a:rPr>
              <a:t> +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Договор</a:t>
            </a:r>
            <a:r>
              <a:rPr lang="ru-RU" dirty="0" smtClean="0">
                <a:solidFill>
                  <a:srgbClr val="002060"/>
                </a:solidFill>
              </a:rPr>
              <a:t> (</a:t>
            </a:r>
            <a:r>
              <a:rPr lang="en-US" dirty="0" err="1" smtClean="0">
                <a:solidFill>
                  <a:srgbClr val="002060"/>
                </a:solidFill>
              </a:rPr>
              <a:t>pdf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файл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  <a:r>
              <a:rPr lang="ru-RU" dirty="0" smtClean="0">
                <a:solidFill>
                  <a:srgbClr val="002060"/>
                </a:solidFill>
              </a:rPr>
              <a:t> + напечатать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ИНН</a:t>
            </a:r>
            <a:r>
              <a:rPr lang="ru-RU" dirty="0" smtClean="0">
                <a:solidFill>
                  <a:srgbClr val="002060"/>
                </a:solidFill>
              </a:rPr>
              <a:t> в окно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«Заявление о направлении на практику, ИНН организации места прохождения практики, Договор о практической подготовке обучающихся»</a:t>
            </a:r>
            <a:r>
              <a:rPr lang="ru-RU" dirty="0" smtClean="0">
                <a:solidFill>
                  <a:srgbClr val="002060"/>
                </a:solidFill>
              </a:rPr>
              <a:t>. После этого будет поставлено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«ВЫПОЛНЕНО»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lvl="0" indent="457200" algn="just"/>
            <a:r>
              <a:rPr lang="ru-RU" dirty="0" smtClean="0">
                <a:solidFill>
                  <a:srgbClr val="002060"/>
                </a:solidFill>
              </a:rPr>
              <a:t>2. Напечатать наименование организации прохождения практик и данные руководителя практики от организации в </a:t>
            </a:r>
            <a:r>
              <a:rPr lang="ru-RU" b="1" dirty="0" smtClean="0">
                <a:solidFill>
                  <a:srgbClr val="002060"/>
                </a:solidFill>
              </a:rPr>
              <a:t>соответствующие окна</a:t>
            </a:r>
            <a:r>
              <a:rPr lang="ru-RU" dirty="0" smtClean="0">
                <a:solidFill>
                  <a:srgbClr val="002060"/>
                </a:solidFill>
              </a:rPr>
              <a:t>. После этого будет поставлено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«ВЫПОЛНЕНО»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</a:p>
          <a:p>
            <a:pPr lvl="0" indent="457200" algn="just"/>
            <a:r>
              <a:rPr lang="ru-RU" dirty="0" smtClean="0">
                <a:solidFill>
                  <a:srgbClr val="002060"/>
                </a:solidFill>
              </a:rPr>
              <a:t>3. Сформировать индивидуальное задание. Предварительно рекомендуется изучить образцы заданий, размещенных на станице дисциплины.</a:t>
            </a:r>
          </a:p>
          <a:p>
            <a:pPr lvl="0" indent="457200" algn="just"/>
            <a:r>
              <a:rPr lang="ru-RU" dirty="0" smtClean="0">
                <a:solidFill>
                  <a:srgbClr val="002060"/>
                </a:solidFill>
              </a:rPr>
              <a:t>4. Пройти практику.</a:t>
            </a:r>
          </a:p>
          <a:p>
            <a:pPr lvl="0" indent="457200" algn="just"/>
            <a:r>
              <a:rPr lang="ru-RU" dirty="0" smtClean="0">
                <a:solidFill>
                  <a:srgbClr val="002060"/>
                </a:solidFill>
              </a:rPr>
              <a:t>5. Подготовить отчетные документы.</a:t>
            </a:r>
          </a:p>
          <a:p>
            <a:pPr lvl="0" indent="457200" algn="just"/>
            <a:r>
              <a:rPr lang="ru-RU" dirty="0" smtClean="0">
                <a:solidFill>
                  <a:srgbClr val="002060"/>
                </a:solidFill>
              </a:rPr>
              <a:t>6. Загрузить отчетные документы в окна.</a:t>
            </a:r>
          </a:p>
          <a:p>
            <a:pPr lvl="0" algn="just"/>
            <a:endParaRPr lang="ru-RU" dirty="0" smtClean="0">
              <a:solidFill>
                <a:srgbClr val="002060"/>
              </a:solidFill>
            </a:endParaRPr>
          </a:p>
          <a:p>
            <a:pPr lvl="0" indent="457200" algn="just">
              <a:buAutoNum type="arabicPeriod"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30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Данные, которые во всех документах указывает студент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Название 1">
            <a:extLst>
              <a:ext uri="{FF2B5EF4-FFF2-40B4-BE49-F238E27FC236}">
                <a16:creationId xmlns:a16="http://schemas.microsoft.com/office/drawing/2014/main" xmlns="" id="{8CDBE352-D07D-6950-91B9-59A163F2F2C3}"/>
              </a:ext>
            </a:extLst>
          </p:cNvPr>
          <p:cNvSpPr txBox="1">
            <a:spLocks/>
          </p:cNvSpPr>
          <p:nvPr/>
        </p:nvSpPr>
        <p:spPr>
          <a:xfrm>
            <a:off x="333374" y="1151255"/>
            <a:ext cx="11617799" cy="11986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Lars BetaCyr Regular"/>
              <a:ea typeface="+mj-ea"/>
              <a:cs typeface="Lars BetaCyr Regular"/>
            </a:endParaRPr>
          </a:p>
        </p:txBody>
      </p:sp>
      <p:sp>
        <p:nvSpPr>
          <p:cNvPr id="6" name="Название 1">
            <a:extLst>
              <a:ext uri="{FF2B5EF4-FFF2-40B4-BE49-F238E27FC236}">
                <a16:creationId xmlns:a16="http://schemas.microsoft.com/office/drawing/2014/main" xmlns="" id="{8CDBE352-D07D-6950-91B9-59A163F2F2C3}"/>
              </a:ext>
            </a:extLst>
          </p:cNvPr>
          <p:cNvSpPr txBox="1">
            <a:spLocks/>
          </p:cNvSpPr>
          <p:nvPr/>
        </p:nvSpPr>
        <p:spPr>
          <a:xfrm>
            <a:off x="257175" y="1019175"/>
            <a:ext cx="11646911" cy="3886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Группа</a:t>
            </a:r>
            <a:r>
              <a:rPr lang="ru-RU" dirty="0" smtClean="0"/>
              <a:t>, например, 20П111.</a:t>
            </a:r>
          </a:p>
          <a:p>
            <a:pPr indent="457200" algn="just"/>
            <a:r>
              <a:rPr lang="ru-RU" dirty="0" smtClean="0"/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Курс</a:t>
            </a:r>
            <a:r>
              <a:rPr lang="ru-RU" dirty="0" smtClean="0"/>
              <a:t>, например, «3 курс»</a:t>
            </a: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Направление подготовки </a:t>
            </a:r>
            <a:r>
              <a:rPr lang="ru-RU" b="1" dirty="0" smtClean="0"/>
              <a:t> </a:t>
            </a:r>
            <a:r>
              <a:rPr lang="ru-RU" dirty="0" smtClean="0"/>
              <a:t>- 37.03.01Психология</a:t>
            </a: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Направленность (профиль)</a:t>
            </a:r>
            <a:r>
              <a:rPr lang="ru-RU" dirty="0" smtClean="0"/>
              <a:t> - Психологическое консультирование.</a:t>
            </a: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Название практики и тип практики </a:t>
            </a:r>
            <a:r>
              <a:rPr lang="ru-RU" dirty="0" smtClean="0"/>
              <a:t>– производственная практика (тип: производственная практика в профильных организациях).</a:t>
            </a: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Название кафедры </a:t>
            </a:r>
            <a:r>
              <a:rPr lang="ru-RU" dirty="0" smtClean="0"/>
              <a:t>– «кафедра </a:t>
            </a:r>
            <a:r>
              <a:rPr lang="ru-RU" dirty="0" err="1" smtClean="0"/>
              <a:t>общегуманитарных</a:t>
            </a:r>
            <a:r>
              <a:rPr lang="ru-RU" dirty="0" smtClean="0"/>
              <a:t> наук и массовых коммуникаций»</a:t>
            </a: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Зав.кафедрой</a:t>
            </a:r>
            <a:r>
              <a:rPr lang="ru-RU" dirty="0" smtClean="0"/>
              <a:t> – к.ф.н., заведующий кафедрой В.А. Лапшин</a:t>
            </a: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Название организации </a:t>
            </a:r>
            <a:r>
              <a:rPr lang="ru-RU" dirty="0" smtClean="0"/>
              <a:t>– это то, место где студент проходит практику. Например, ГБУ «Ромашка».</a:t>
            </a: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Структурное подразделение</a:t>
            </a:r>
            <a:r>
              <a:rPr lang="ru-RU" dirty="0" smtClean="0"/>
              <a:t>, например, психолого-педагогический отдел.</a:t>
            </a: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Руководитель от вуза </a:t>
            </a:r>
            <a:r>
              <a:rPr lang="ru-RU" dirty="0" smtClean="0"/>
              <a:t>– </a:t>
            </a:r>
            <a:r>
              <a:rPr lang="ru-RU" dirty="0" err="1" smtClean="0"/>
              <a:t>к.пед.н</a:t>
            </a:r>
            <a:r>
              <a:rPr lang="ru-RU" dirty="0" smtClean="0"/>
              <a:t>., доцент Т.В.Бескова.</a:t>
            </a:r>
          </a:p>
          <a:p>
            <a:pPr indent="457200" algn="ctr"/>
            <a:endParaRPr lang="ru-RU" u="sng" dirty="0" smtClean="0"/>
          </a:p>
          <a:p>
            <a:pPr indent="457200"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Все формы (бланки) документов расположены в странице дисциплины!</a:t>
            </a:r>
          </a:p>
          <a:p>
            <a:pPr indent="457200" algn="ctr"/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95425" y="304800"/>
            <a:ext cx="9144000" cy="52863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ЗАЯВЛЕНИЕ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352425" y="1001713"/>
            <a:ext cx="11620500" cy="1655762"/>
          </a:xfrm>
        </p:spPr>
        <p:txBody>
          <a:bodyPr/>
          <a:lstStyle/>
          <a:p>
            <a:pPr indent="457200" algn="just"/>
            <a:r>
              <a:rPr lang="ru-RU" dirty="0" smtClean="0">
                <a:solidFill>
                  <a:srgbClr val="002060"/>
                </a:solidFill>
              </a:rPr>
              <a:t>Документ предоставляется (ЗАГРУЖАЕТСЯ В ЭСДО) в формате </a:t>
            </a:r>
            <a:r>
              <a:rPr lang="en-US" b="1" dirty="0" smtClean="0">
                <a:solidFill>
                  <a:srgbClr val="002060"/>
                </a:solidFill>
              </a:rPr>
              <a:t>PDF</a:t>
            </a:r>
            <a:r>
              <a:rPr lang="ru-RU" b="1" dirty="0" smtClean="0">
                <a:solidFill>
                  <a:srgbClr val="002060"/>
                </a:solidFill>
              </a:rPr>
              <a:t> или </a:t>
            </a:r>
            <a:r>
              <a:rPr lang="en-US" b="1" dirty="0" smtClean="0">
                <a:solidFill>
                  <a:srgbClr val="002060"/>
                </a:solidFill>
              </a:rPr>
              <a:t>jpeg</a:t>
            </a:r>
            <a:r>
              <a:rPr lang="ru-RU" b="1" dirty="0" smtClean="0">
                <a:solidFill>
                  <a:srgbClr val="002060"/>
                </a:solidFill>
              </a:rPr>
              <a:t> (как картинка)</a:t>
            </a:r>
            <a:r>
              <a:rPr lang="ru-RU" dirty="0" smtClean="0">
                <a:solidFill>
                  <a:srgbClr val="002060"/>
                </a:solidFill>
              </a:rPr>
              <a:t> и должен содержать подпись студента и дату примерно за месяц до начала практики.</a:t>
            </a:r>
          </a:p>
          <a:p>
            <a:pPr indent="457200" algn="just"/>
            <a:r>
              <a:rPr lang="ru-RU" dirty="0" smtClean="0">
                <a:solidFill>
                  <a:srgbClr val="002060"/>
                </a:solidFill>
              </a:rPr>
              <a:t>Сканируется документ с «живой» подписью.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Название 1">
            <a:extLst>
              <a:ext uri="{FF2B5EF4-FFF2-40B4-BE49-F238E27FC236}">
                <a16:creationId xmlns:a16="http://schemas.microsoft.com/office/drawing/2014/main" xmlns="" id="{8CDBE352-D07D-6950-91B9-59A163F2F2C3}"/>
              </a:ext>
            </a:extLst>
          </p:cNvPr>
          <p:cNvSpPr txBox="1">
            <a:spLocks/>
          </p:cNvSpPr>
          <p:nvPr/>
        </p:nvSpPr>
        <p:spPr>
          <a:xfrm>
            <a:off x="314324" y="914401"/>
            <a:ext cx="11617799" cy="1733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Lars BetaCyr Regular"/>
              <a:ea typeface="+mj-ea"/>
              <a:cs typeface="Lars BetaCyr Regula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6">
            <a:extLst>
              <a:ext uri="{FF2B5EF4-FFF2-40B4-BE49-F238E27FC236}">
                <a16:creationId xmlns:a16="http://schemas.microsoft.com/office/drawing/2014/main" xmlns="" id="{90508BD0-C696-4A0C-8A8D-E1FAEB7E438A}"/>
              </a:ext>
            </a:extLst>
          </p:cNvPr>
          <p:cNvSpPr txBox="1">
            <a:spLocks/>
          </p:cNvSpPr>
          <p:nvPr/>
        </p:nvSpPr>
        <p:spPr>
          <a:xfrm>
            <a:off x="5566092" y="230105"/>
            <a:ext cx="6473508" cy="10703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Краткое наименование организации 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ООО «Ромашка»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Содержимое 14">
            <a:extLst>
              <a:ext uri="{FF2B5EF4-FFF2-40B4-BE49-F238E27FC236}">
                <a16:creationId xmlns:a16="http://schemas.microsoft.com/office/drawing/2014/main" xmlns="" id="{FADA8510-0C90-49F5-BF9B-C91145E1FDA9}"/>
              </a:ext>
            </a:extLst>
          </p:cNvPr>
          <p:cNvSpPr txBox="1">
            <a:spLocks/>
          </p:cNvSpPr>
          <p:nvPr/>
        </p:nvSpPr>
        <p:spPr>
          <a:xfrm>
            <a:off x="5566091" y="1507469"/>
            <a:ext cx="6473509" cy="1286532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ФИО </a:t>
            </a: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руководителя организации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его должность.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Иванова А.А. -психолог ООО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«Ромашка»</a:t>
            </a:r>
            <a:endParaRPr lang="ru-RU" sz="2000" b="1" dirty="0"/>
          </a:p>
        </p:txBody>
      </p:sp>
      <p:sp>
        <p:nvSpPr>
          <p:cNvPr id="5" name="Содержимое 12">
            <a:extLst>
              <a:ext uri="{FF2B5EF4-FFF2-40B4-BE49-F238E27FC236}">
                <a16:creationId xmlns:a16="http://schemas.microsoft.com/office/drawing/2014/main" xmlns="" id="{6A1CE1C6-3E38-4B39-BAE3-DECFFE963EFA}"/>
              </a:ext>
            </a:extLst>
          </p:cNvPr>
          <p:cNvSpPr txBox="1">
            <a:spLocks/>
          </p:cNvSpPr>
          <p:nvPr/>
        </p:nvSpPr>
        <p:spPr>
          <a:xfrm>
            <a:off x="5566091" y="3230260"/>
            <a:ext cx="6473509" cy="3038460"/>
          </a:xfrm>
          <a:prstGeom prst="rect">
            <a:avLst/>
          </a:prstGeom>
          <a:solidFill>
            <a:srgbClr val="FFCCFF"/>
          </a:solidFill>
          <a:ln>
            <a:solidFill>
              <a:srgbClr val="FFCCFF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200" dirty="0">
                <a:highlight>
                  <a:srgbClr val="00FF00"/>
                </a:highlight>
              </a:rPr>
              <a:t>Заявление оформляется и подписывается студентом.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ru-RU" sz="2400" dirty="0"/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2400" u="sng" dirty="0"/>
              <a:t>Сканированный документ</a:t>
            </a:r>
            <a:r>
              <a:rPr lang="ru-RU" sz="2400" dirty="0"/>
              <a:t> в формате </a:t>
            </a:r>
            <a:r>
              <a:rPr lang="en-US" sz="2400" b="1" dirty="0"/>
              <a:t>PDF</a:t>
            </a:r>
            <a:r>
              <a:rPr lang="ru-RU" sz="2400" b="1" dirty="0"/>
              <a:t> или  </a:t>
            </a:r>
            <a:r>
              <a:rPr lang="en-US" sz="2400" b="1" dirty="0"/>
              <a:t>jpeg</a:t>
            </a:r>
            <a:r>
              <a:rPr lang="ru-RU" sz="2400" b="1" dirty="0"/>
              <a:t> </a:t>
            </a:r>
            <a:r>
              <a:rPr lang="ru-RU" sz="2400" dirty="0"/>
              <a:t>загружается в систему ЭСДО минимум </a:t>
            </a:r>
            <a:r>
              <a:rPr lang="ru-RU" sz="2400" b="1" dirty="0">
                <a:solidFill>
                  <a:srgbClr val="0000FF"/>
                </a:solidFill>
              </a:rPr>
              <a:t>за 2-3 дня до начала практики.</a:t>
            </a:r>
            <a:r>
              <a:rPr lang="ru-RU" sz="2400" dirty="0"/>
              <a:t> 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ru-RU" sz="2400" dirty="0"/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3500" i="1" dirty="0"/>
              <a:t>Дата – примерно </a:t>
            </a:r>
            <a:r>
              <a:rPr lang="ru-RU" sz="3500" b="1" i="1" u="sng" dirty="0"/>
              <a:t>ЗА 1 МЕСЯЦ</a:t>
            </a:r>
            <a:r>
              <a:rPr lang="ru-RU" sz="3500" b="1" i="1" dirty="0"/>
              <a:t>  </a:t>
            </a:r>
            <a:r>
              <a:rPr lang="ru-RU" sz="3500" i="1" dirty="0"/>
              <a:t>до начала практики!!!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23848F1-4350-4DE1-A0C9-00A82E1AC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8720"/>
            <a:ext cx="2042299" cy="5892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28D767DE-6B5A-4DEB-A01A-8033C2EAEDD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772731"/>
            <a:ext cx="77272" cy="293802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BAAC19B-8773-C201-D28B-6FB1397DEF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292" y="230105"/>
            <a:ext cx="4560869" cy="57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7760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95425" y="304800"/>
            <a:ext cx="9144000" cy="52863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ДОГОВОР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352425" y="1001713"/>
            <a:ext cx="11620500" cy="5218112"/>
          </a:xfrm>
        </p:spPr>
        <p:txBody>
          <a:bodyPr>
            <a:noAutofit/>
          </a:bodyPr>
          <a:lstStyle/>
          <a:p>
            <a:pPr indent="457200" algn="just"/>
            <a:r>
              <a:rPr lang="ru-RU" dirty="0" smtClean="0">
                <a:solidFill>
                  <a:srgbClr val="002060"/>
                </a:solidFill>
              </a:rPr>
              <a:t>Договор оформляется путем заполнения граф ПЕЧАТНЫМ, МАШИНОПИСНЫМ текстом, не рукописным!</a:t>
            </a:r>
          </a:p>
          <a:p>
            <a:pPr indent="457200" algn="just"/>
            <a:r>
              <a:rPr lang="ru-RU" dirty="0" smtClean="0">
                <a:solidFill>
                  <a:srgbClr val="002060"/>
                </a:solidFill>
              </a:rPr>
              <a:t>Договор, подписанный организацией и имеющий печать загружается в ЭСДО (</a:t>
            </a:r>
            <a:r>
              <a:rPr lang="ru-RU" u="sng" dirty="0" smtClean="0">
                <a:solidFill>
                  <a:srgbClr val="002060"/>
                </a:solidFill>
              </a:rPr>
              <a:t>формат </a:t>
            </a:r>
            <a:r>
              <a:rPr lang="en-US" u="sng" dirty="0" err="1" smtClean="0">
                <a:solidFill>
                  <a:srgbClr val="002060"/>
                </a:solidFill>
              </a:rPr>
              <a:t>pdf</a:t>
            </a:r>
            <a:r>
              <a:rPr lang="ru-RU" u="sng" dirty="0" smtClean="0">
                <a:solidFill>
                  <a:srgbClr val="002060"/>
                </a:solidFill>
              </a:rPr>
              <a:t> или </a:t>
            </a:r>
            <a:r>
              <a:rPr lang="en-US" u="sng" dirty="0" smtClean="0">
                <a:solidFill>
                  <a:srgbClr val="002060"/>
                </a:solidFill>
              </a:rPr>
              <a:t>jpeg</a:t>
            </a:r>
            <a:r>
              <a:rPr lang="ru-RU" dirty="0" smtClean="0">
                <a:solidFill>
                  <a:srgbClr val="002060"/>
                </a:solidFill>
              </a:rPr>
              <a:t>) .</a:t>
            </a:r>
          </a:p>
          <a:p>
            <a:pPr indent="457200" algn="just"/>
            <a:r>
              <a:rPr lang="ru-RU" dirty="0" smtClean="0">
                <a:solidFill>
                  <a:srgbClr val="002060"/>
                </a:solidFill>
              </a:rPr>
              <a:t>Оригинал договора в 2-ух экземплярах на бумажном носителе, подписанный организацией и имеющий печать необходимо направить в ВУЗ (по почте, лично) </a:t>
            </a:r>
            <a:r>
              <a:rPr lang="ru-RU" u="sng" dirty="0" smtClean="0">
                <a:solidFill>
                  <a:srgbClr val="002060"/>
                </a:solidFill>
              </a:rPr>
              <a:t>по адресу: г. Москва, Ленинградский проспект, дом 17, Отдел практики 302 </a:t>
            </a:r>
            <a:r>
              <a:rPr lang="ru-RU" u="sng" dirty="0" err="1" smtClean="0">
                <a:solidFill>
                  <a:srgbClr val="002060"/>
                </a:solidFill>
              </a:rPr>
              <a:t>каб</a:t>
            </a:r>
            <a:r>
              <a:rPr lang="ru-RU" u="sng" dirty="0" smtClean="0">
                <a:solidFill>
                  <a:srgbClr val="002060"/>
                </a:solidFill>
              </a:rPr>
              <a:t>.</a:t>
            </a:r>
            <a:endParaRPr lang="ru-RU" dirty="0" smtClean="0">
              <a:solidFill>
                <a:srgbClr val="002060"/>
              </a:solidFill>
            </a:endParaRPr>
          </a:p>
          <a:p>
            <a:pPr indent="457200" algn="just"/>
            <a:r>
              <a:rPr lang="ru-RU" dirty="0" smtClean="0">
                <a:solidFill>
                  <a:srgbClr val="002060"/>
                </a:solidFill>
              </a:rPr>
              <a:t>Номер договора и дата заключения договора студентом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не проставляется.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Студентом заполняются: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r>
              <a:rPr lang="ru-RU" b="1" dirty="0" smtClean="0">
                <a:solidFill>
                  <a:srgbClr val="002060"/>
                </a:solidFill>
              </a:rPr>
              <a:t>- преамбула договора, </a:t>
            </a:r>
            <a:endParaRPr lang="ru-RU" dirty="0" smtClean="0">
              <a:solidFill>
                <a:srgbClr val="002060"/>
              </a:solidFill>
            </a:endParaRPr>
          </a:p>
          <a:p>
            <a:pPr indent="457200" algn="just"/>
            <a:r>
              <a:rPr lang="ru-RU" b="1" dirty="0" smtClean="0">
                <a:solidFill>
                  <a:srgbClr val="002060"/>
                </a:solidFill>
              </a:rPr>
              <a:t>-п. 2.2.6. и п.5.,</a:t>
            </a:r>
            <a:endParaRPr lang="ru-RU" dirty="0" smtClean="0">
              <a:solidFill>
                <a:srgbClr val="002060"/>
              </a:solidFill>
            </a:endParaRPr>
          </a:p>
          <a:p>
            <a:pPr indent="457200" algn="just"/>
            <a:r>
              <a:rPr lang="ru-RU" b="1" dirty="0" smtClean="0">
                <a:solidFill>
                  <a:srgbClr val="002060"/>
                </a:solidFill>
              </a:rPr>
              <a:t>- приложения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Название 1">
            <a:extLst>
              <a:ext uri="{FF2B5EF4-FFF2-40B4-BE49-F238E27FC236}">
                <a16:creationId xmlns:a16="http://schemas.microsoft.com/office/drawing/2014/main" xmlns="" id="{8CDBE352-D07D-6950-91B9-59A163F2F2C3}"/>
              </a:ext>
            </a:extLst>
          </p:cNvPr>
          <p:cNvSpPr txBox="1">
            <a:spLocks/>
          </p:cNvSpPr>
          <p:nvPr/>
        </p:nvSpPr>
        <p:spPr>
          <a:xfrm>
            <a:off x="314324" y="914401"/>
            <a:ext cx="11617799" cy="1733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Lars BetaCyr Regular"/>
              <a:ea typeface="+mj-ea"/>
              <a:cs typeface="Lars BetaCyr Regula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95425" y="304800"/>
            <a:ext cx="9144000" cy="52863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ДОГОВОР (продолжение)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09550" y="4259263"/>
            <a:ext cx="11620500" cy="493712"/>
          </a:xfrm>
        </p:spPr>
        <p:txBody>
          <a:bodyPr>
            <a:noAutofit/>
          </a:bodyPr>
          <a:lstStyle/>
          <a:p>
            <a:pPr indent="457200"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Указывается должность и ФИО должностного лица, указанного в шапке договора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Название 1">
            <a:extLst>
              <a:ext uri="{FF2B5EF4-FFF2-40B4-BE49-F238E27FC236}">
                <a16:creationId xmlns:a16="http://schemas.microsoft.com/office/drawing/2014/main" xmlns="" id="{8CDBE352-D07D-6950-91B9-59A163F2F2C3}"/>
              </a:ext>
            </a:extLst>
          </p:cNvPr>
          <p:cNvSpPr txBox="1">
            <a:spLocks/>
          </p:cNvSpPr>
          <p:nvPr/>
        </p:nvSpPr>
        <p:spPr>
          <a:xfrm>
            <a:off x="314324" y="914401"/>
            <a:ext cx="11617799" cy="1733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Lars BetaCyr Regular"/>
              <a:ea typeface="+mj-ea"/>
              <a:cs typeface="Lars BetaCyr Regular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28600" y="1559051"/>
          <a:ext cx="11620500" cy="2488169"/>
        </p:xfrm>
        <a:graphic>
          <a:graphicData uri="http://schemas.openxmlformats.org/drawingml/2006/table">
            <a:tbl>
              <a:tblPr/>
              <a:tblGrid>
                <a:gridCol w="5810250"/>
                <a:gridCol w="5810250"/>
              </a:tblGrid>
              <a:tr h="861965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 практической подготовки обучающегося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Производственная практика (тип: производственная практика в профильных организациях)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7464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подготовки, группа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37.03.01 Психология, группа 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highlight>
                            <a:srgbClr val="00FFFF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«21П111в» (поставьте свою группу)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87322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ФИО обучающегося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Иванов Иван Иванович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7464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Срок практической подготовки обучающегося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13.05.2024 – 09.06.2024.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одзаголовок 7"/>
          <p:cNvSpPr txBox="1">
            <a:spLocks/>
          </p:cNvSpPr>
          <p:nvPr/>
        </p:nvSpPr>
        <p:spPr>
          <a:xfrm>
            <a:off x="504825" y="1154113"/>
            <a:ext cx="11620500" cy="4937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45720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заполнения таблицы (Приложение № 1 в ДОГОВОРЕ)</a:t>
            </a:r>
          </a:p>
          <a:p>
            <a:pPr marL="0" marR="0" lvl="0" indent="45720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2472</TotalTime>
  <Words>2246</Words>
  <Application>Microsoft Office PowerPoint</Application>
  <PresentationFormat>Произвольный</PresentationFormat>
  <Paragraphs>310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Office Theme</vt:lpstr>
      <vt:lpstr>Слайд 1</vt:lpstr>
      <vt:lpstr>Значимость прохождения практики и ее правовое регулирование</vt:lpstr>
      <vt:lpstr>       Вид практики – производственная практика.  Тип практики – производственная практика в профильных организациях.  Сроки практики с 13.05.24 по 09.06.24 года ( 4 недели).  Организации прохождения практики: образовательные организации (школа, детский сад, организации дополнительного образования), психологические центры, клиники, диспансеры и пр. Это могут быть организации где есть штатная единица  - психолог или педагог-психолог.        </vt:lpstr>
      <vt:lpstr>Алгоритм прохождения практики</vt:lpstr>
      <vt:lpstr>Данные, которые во всех документах указывает студент</vt:lpstr>
      <vt:lpstr>ЗАЯВЛЕНИЕ</vt:lpstr>
      <vt:lpstr>Слайд 7</vt:lpstr>
      <vt:lpstr>ДОГОВОР</vt:lpstr>
      <vt:lpstr>ДОГОВОР (продолжение)</vt:lpstr>
      <vt:lpstr>ДОГОВОР (продолжение)</vt:lpstr>
      <vt:lpstr>Отчетные документы</vt:lpstr>
      <vt:lpstr>ПРАВИЛА ОФОРМЛЕНИЯ  ИНДИВИДУАЛЬНОГО ЗАДАНИЯ</vt:lpstr>
      <vt:lpstr>ИНДИВИДУАЛЬНОЕ ЗАДАНИЕ (продолжение)</vt:lpstr>
      <vt:lpstr>ПРАВИЛА ОФОРМЛЕНИЯ ДНЕВНИКА </vt:lpstr>
      <vt:lpstr>ДНЕВНИК</vt:lpstr>
      <vt:lpstr> СОВМЕСТНЫЙ РАБОЧИЙ ГРАФИК (ПЛАН) </vt:lpstr>
      <vt:lpstr> СОВМЕСТНЫЙ РАБОЧИЙ ГРАФИК (ПЛАН) </vt:lpstr>
      <vt:lpstr>ПРАВИЛА ОФОРМЛЕНИЯ ОТЧЕТА</vt:lpstr>
      <vt:lpstr>ПРАВИЛА ОФОРМЛЕНИЯ ОТЧЕТА</vt:lpstr>
      <vt:lpstr>ПРАВИЛА ОФОРМЛЕНИЯ ОТЧЕТА</vt:lpstr>
      <vt:lpstr>ПРАВИЛА ОФОРМЛЕНИЯ ОТЧЕТА</vt:lpstr>
      <vt:lpstr>Цель производственной практики</vt:lpstr>
      <vt:lpstr>Задачи производственной практики</vt:lpstr>
      <vt:lpstr>Задачи производственной практики</vt:lpstr>
      <vt:lpstr>ПРАВИЛА ОФОРМЛЕНИЯ ОТЧЕТА</vt:lpstr>
      <vt:lpstr>Задание на практику</vt:lpstr>
      <vt:lpstr>Задание на практику (продолжение)</vt:lpstr>
      <vt:lpstr>Задание на практику (продолжение)</vt:lpstr>
      <vt:lpstr>Задание на практику (продолжение)</vt:lpstr>
      <vt:lpstr>Слайд 30</vt:lpstr>
      <vt:lpstr>Слайд 31</vt:lpstr>
      <vt:lpstr>ХАРАКТЕРИСТИКА ОТ ОРГАНИЗАЦИИ</vt:lpstr>
      <vt:lpstr>ПРОБЛЕМЫ  В РЕАЛИЗАЦИИ ПРАКТИК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Кириков Евгений Алексеевич</dc:creator>
  <cp:lastModifiedBy>david</cp:lastModifiedBy>
  <cp:revision>114</cp:revision>
  <dcterms:created xsi:type="dcterms:W3CDTF">2020-11-01T16:36:59Z</dcterms:created>
  <dcterms:modified xsi:type="dcterms:W3CDTF">2024-05-06T12:44:37Z</dcterms:modified>
</cp:coreProperties>
</file>