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4"/>
  </p:notesMasterIdLst>
  <p:handoutMasterIdLst>
    <p:handoutMasterId r:id="rId65"/>
  </p:handoutMasterIdLst>
  <p:sldIdLst>
    <p:sldId id="372" r:id="rId2"/>
    <p:sldId id="375" r:id="rId3"/>
    <p:sldId id="399" r:id="rId4"/>
    <p:sldId id="400" r:id="rId5"/>
    <p:sldId id="401" r:id="rId6"/>
    <p:sldId id="402" r:id="rId7"/>
    <p:sldId id="403" r:id="rId8"/>
    <p:sldId id="404" r:id="rId9"/>
    <p:sldId id="405" r:id="rId10"/>
    <p:sldId id="406" r:id="rId11"/>
    <p:sldId id="407" r:id="rId12"/>
    <p:sldId id="409" r:id="rId13"/>
    <p:sldId id="410" r:id="rId14"/>
    <p:sldId id="411" r:id="rId15"/>
    <p:sldId id="412" r:id="rId16"/>
    <p:sldId id="413" r:id="rId17"/>
    <p:sldId id="414" r:id="rId18"/>
    <p:sldId id="415" r:id="rId19"/>
    <p:sldId id="416" r:id="rId20"/>
    <p:sldId id="417" r:id="rId21"/>
    <p:sldId id="418" r:id="rId22"/>
    <p:sldId id="419" r:id="rId23"/>
    <p:sldId id="420" r:id="rId24"/>
    <p:sldId id="421" r:id="rId25"/>
    <p:sldId id="422" r:id="rId26"/>
    <p:sldId id="423" r:id="rId27"/>
    <p:sldId id="424" r:id="rId28"/>
    <p:sldId id="425" r:id="rId29"/>
    <p:sldId id="426" r:id="rId30"/>
    <p:sldId id="427" r:id="rId31"/>
    <p:sldId id="428" r:id="rId32"/>
    <p:sldId id="429" r:id="rId33"/>
    <p:sldId id="430" r:id="rId34"/>
    <p:sldId id="431" r:id="rId35"/>
    <p:sldId id="432" r:id="rId36"/>
    <p:sldId id="433" r:id="rId37"/>
    <p:sldId id="434" r:id="rId38"/>
    <p:sldId id="435" r:id="rId39"/>
    <p:sldId id="436" r:id="rId40"/>
    <p:sldId id="437" r:id="rId41"/>
    <p:sldId id="438" r:id="rId42"/>
    <p:sldId id="441" r:id="rId43"/>
    <p:sldId id="446" r:id="rId44"/>
    <p:sldId id="445" r:id="rId45"/>
    <p:sldId id="440" r:id="rId46"/>
    <p:sldId id="439" r:id="rId47"/>
    <p:sldId id="442" r:id="rId48"/>
    <p:sldId id="443" r:id="rId49"/>
    <p:sldId id="453" r:id="rId50"/>
    <p:sldId id="444" r:id="rId51"/>
    <p:sldId id="447" r:id="rId52"/>
    <p:sldId id="448" r:id="rId53"/>
    <p:sldId id="449" r:id="rId54"/>
    <p:sldId id="450" r:id="rId55"/>
    <p:sldId id="451" r:id="rId56"/>
    <p:sldId id="452" r:id="rId57"/>
    <p:sldId id="454" r:id="rId58"/>
    <p:sldId id="455" r:id="rId59"/>
    <p:sldId id="456" r:id="rId60"/>
    <p:sldId id="457" r:id="rId61"/>
    <p:sldId id="458" r:id="rId62"/>
    <p:sldId id="459" r:id="rId6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F3FA"/>
    <a:srgbClr val="CCDFF0"/>
    <a:srgbClr val="0835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E8034E78-7F5D-4C2E-B375-FC64B27BC917}" styleName="Темный стиль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Темный стиль 1 - акцент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Темный стиль 1 - акцент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Темный стиль 1 - акцент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87" autoAdjust="0"/>
    <p:restoredTop sz="92840" autoAdjust="0"/>
  </p:normalViewPr>
  <p:slideViewPr>
    <p:cSldViewPr snapToGrid="0">
      <p:cViewPr varScale="1">
        <p:scale>
          <a:sx n="151" d="100"/>
          <a:sy n="151" d="100"/>
        </p:scale>
        <p:origin x="744" y="144"/>
      </p:cViewPr>
      <p:guideLst>
        <p:guide orient="horz" pos="211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4" d="100"/>
          <a:sy n="124" d="100"/>
        </p:scale>
        <p:origin x="4950"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9A766F7D-2307-4B39-8F4C-DE06051F098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AE0D6AEA-F986-4671-B3A9-C23056D9EF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E4F4A7D-BF9F-4286-AAD0-46DE44A91E5B}" type="datetimeFigureOut">
              <a:rPr lang="ru-RU" smtClean="0"/>
              <a:t>20.11.2024</a:t>
            </a:fld>
            <a:endParaRPr lang="ru-RU"/>
          </a:p>
        </p:txBody>
      </p:sp>
      <p:sp>
        <p:nvSpPr>
          <p:cNvPr id="4" name="Нижний колонтитул 3">
            <a:extLst>
              <a:ext uri="{FF2B5EF4-FFF2-40B4-BE49-F238E27FC236}">
                <a16:creationId xmlns:a16="http://schemas.microsoft.com/office/drawing/2014/main" id="{FD90F8A2-C97D-4B6B-A08B-7F3FAC79C2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09AB2A65-0D2E-4A54-B07D-1556D882308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453BF1-B59D-4331-A782-8C7CC48BC009}" type="slidenum">
              <a:rPr lang="ru-RU" smtClean="0"/>
              <a:t>‹#›</a:t>
            </a:fld>
            <a:endParaRPr lang="ru-RU"/>
          </a:p>
        </p:txBody>
      </p:sp>
    </p:spTree>
    <p:extLst>
      <p:ext uri="{BB962C8B-B14F-4D97-AF65-F5344CB8AC3E}">
        <p14:creationId xmlns:p14="http://schemas.microsoft.com/office/powerpoint/2010/main" val="1615621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50F665-A407-479C-B09E-6412BE503EC2}" type="datetimeFigureOut">
              <a:rPr lang="ru-RU" smtClean="0"/>
              <a:t>20.11.2024</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E71070-3126-448C-9FB6-71A354211B55}" type="slidenum">
              <a:rPr lang="ru-RU" smtClean="0"/>
              <a:t>‹#›</a:t>
            </a:fld>
            <a:endParaRPr lang="ru-RU"/>
          </a:p>
        </p:txBody>
      </p:sp>
    </p:spTree>
    <p:extLst>
      <p:ext uri="{BB962C8B-B14F-4D97-AF65-F5344CB8AC3E}">
        <p14:creationId xmlns:p14="http://schemas.microsoft.com/office/powerpoint/2010/main" val="692904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пустой">
    <p:spTree>
      <p:nvGrpSpPr>
        <p:cNvPr id="1" name=""/>
        <p:cNvGrpSpPr/>
        <p:nvPr/>
      </p:nvGrpSpPr>
      <p:grpSpPr>
        <a:xfrm>
          <a:off x="0" y="0"/>
          <a:ext cx="0" cy="0"/>
          <a:chOff x="0" y="0"/>
          <a:chExt cx="0" cy="0"/>
        </a:xfrm>
      </p:grpSpPr>
      <p:sp>
        <p:nvSpPr>
          <p:cNvPr id="13" name="Объект 12">
            <a:extLst>
              <a:ext uri="{FF2B5EF4-FFF2-40B4-BE49-F238E27FC236}">
                <a16:creationId xmlns:a16="http://schemas.microsoft.com/office/drawing/2014/main" id="{CD8AC276-6254-4683-B851-35D37DCE8453}"/>
              </a:ext>
            </a:extLst>
          </p:cNvPr>
          <p:cNvSpPr>
            <a:spLocks noGrp="1"/>
          </p:cNvSpPr>
          <p:nvPr>
            <p:ph sz="quarter" idx="10"/>
          </p:nvPr>
        </p:nvSpPr>
        <p:spPr>
          <a:xfrm>
            <a:off x="10926763" y="579438"/>
            <a:ext cx="914400" cy="9144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22440099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4029" y="274638"/>
            <a:ext cx="9065159" cy="62971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744028" y="1276354"/>
            <a:ext cx="10690048" cy="50541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8737600" y="6438491"/>
            <a:ext cx="2844800" cy="365125"/>
          </a:xfrm>
          <a:prstGeom prst="rect">
            <a:avLst/>
          </a:prstGeom>
        </p:spPr>
        <p:txBody>
          <a:bodyPr vert="horz" lIns="91440" tIns="45720" rIns="91440" bIns="45720" rtlCol="0" anchor="ctr"/>
          <a:lstStyle>
            <a:lvl1pPr algn="r">
              <a:defRPr sz="1000">
                <a:solidFill>
                  <a:schemeClr val="accent4">
                    <a:lumMod val="75000"/>
                  </a:schemeClr>
                </a:solidFill>
              </a:defRPr>
            </a:lvl1pPr>
          </a:lstStyle>
          <a:p>
            <a:fld id="{4BE390D4-FDB4-CC44-85FA-6AD83676FFD1}" type="slidenum">
              <a:rPr lang="en-US" smtClean="0"/>
              <a:pPr/>
              <a:t>‹#›</a:t>
            </a:fld>
            <a:endParaRPr lang="en-US" dirty="0"/>
          </a:p>
        </p:txBody>
      </p:sp>
    </p:spTree>
    <p:extLst>
      <p:ext uri="{BB962C8B-B14F-4D97-AF65-F5344CB8AC3E}">
        <p14:creationId xmlns:p14="http://schemas.microsoft.com/office/powerpoint/2010/main" val="2734055685"/>
      </p:ext>
    </p:extLst>
  </p:cSld>
  <p:clrMap bg1="lt1" tx1="dk1" bg2="lt2" tx2="dk2" accent1="accent1" accent2="accent2" accent3="accent3" accent4="accent4" accent5="accent5" accent6="accent6" hlink="hlink" folHlink="folHlink"/>
  <p:sldLayoutIdLst>
    <p:sldLayoutId id="2147483663" r:id="rId1"/>
  </p:sldLayoutIdLst>
  <p:hf sldNum="0" hdr="0" ftr="0" dt="0"/>
  <p:txStyles>
    <p:titleStyle>
      <a:lvl1pPr algn="l" defTabSz="457200" rtl="0" eaLnBrk="1" latinLnBrk="0" hangingPunct="1">
        <a:spcBef>
          <a:spcPct val="0"/>
        </a:spcBef>
        <a:buNone/>
        <a:defRPr sz="2400" b="1" i="0" kern="1200" cap="all">
          <a:solidFill>
            <a:schemeClr val="accent4">
              <a:lumMod val="75000"/>
            </a:schemeClr>
          </a:solidFill>
          <a:latin typeface="+mj-lt"/>
          <a:ea typeface="+mj-ea"/>
          <a:cs typeface="+mj-cs"/>
        </a:defRPr>
      </a:lvl1pPr>
    </p:titleStyle>
    <p:bodyStyle>
      <a:lvl1pPr marL="0" indent="0" algn="l" defTabSz="457200" rtl="0" eaLnBrk="1" latinLnBrk="0" hangingPunct="1">
        <a:spcBef>
          <a:spcPct val="20000"/>
        </a:spcBef>
        <a:buFontTx/>
        <a:buNone/>
        <a:defRPr sz="1600" kern="1200">
          <a:solidFill>
            <a:schemeClr val="accent4">
              <a:lumMod val="75000"/>
            </a:schemeClr>
          </a:solidFill>
          <a:latin typeface="+mn-lt"/>
          <a:ea typeface="+mn-ea"/>
          <a:cs typeface="+mn-cs"/>
        </a:defRPr>
      </a:lvl1pPr>
      <a:lvl2pPr marL="457200" indent="0" algn="l" defTabSz="457200" rtl="0" eaLnBrk="1" latinLnBrk="0" hangingPunct="1">
        <a:spcBef>
          <a:spcPct val="20000"/>
        </a:spcBef>
        <a:buFontTx/>
        <a:buNone/>
        <a:defRPr sz="1600" kern="1200">
          <a:solidFill>
            <a:schemeClr val="accent4">
              <a:lumMod val="75000"/>
            </a:schemeClr>
          </a:solidFill>
          <a:latin typeface="+mn-lt"/>
          <a:ea typeface="+mn-ea"/>
          <a:cs typeface="+mn-cs"/>
        </a:defRPr>
      </a:lvl2pPr>
      <a:lvl3pPr marL="914400" indent="0" algn="l" defTabSz="457200" rtl="0" eaLnBrk="1" latinLnBrk="0" hangingPunct="1">
        <a:spcBef>
          <a:spcPct val="20000"/>
        </a:spcBef>
        <a:buFontTx/>
        <a:buNone/>
        <a:defRPr sz="1600" kern="1200">
          <a:solidFill>
            <a:schemeClr val="accent4">
              <a:lumMod val="75000"/>
            </a:schemeClr>
          </a:solidFill>
          <a:latin typeface="+mn-lt"/>
          <a:ea typeface="+mn-ea"/>
          <a:cs typeface="+mn-cs"/>
        </a:defRPr>
      </a:lvl3pPr>
      <a:lvl4pPr marL="1371600" indent="0" algn="l" defTabSz="457200" rtl="0" eaLnBrk="1" latinLnBrk="0" hangingPunct="1">
        <a:spcBef>
          <a:spcPct val="20000"/>
        </a:spcBef>
        <a:buFontTx/>
        <a:buNone/>
        <a:defRPr sz="1600" kern="1200">
          <a:solidFill>
            <a:schemeClr val="accent4">
              <a:lumMod val="75000"/>
            </a:schemeClr>
          </a:solidFill>
          <a:latin typeface="+mn-lt"/>
          <a:ea typeface="+mn-ea"/>
          <a:cs typeface="+mn-cs"/>
        </a:defRPr>
      </a:lvl4pPr>
      <a:lvl5pPr marL="1828800" indent="0" algn="l" defTabSz="457200" rtl="0" eaLnBrk="1" latinLnBrk="0" hangingPunct="1">
        <a:spcBef>
          <a:spcPct val="20000"/>
        </a:spcBef>
        <a:buFontTx/>
        <a:buNone/>
        <a:defRPr sz="1600" kern="1200">
          <a:solidFill>
            <a:schemeClr val="accent4">
              <a:lumMod val="7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963285"/>
            <a:ext cx="10789920" cy="2954655"/>
          </a:xfrm>
          <a:prstGeom prst="rect">
            <a:avLst/>
          </a:prstGeom>
          <a:noFill/>
        </p:spPr>
        <p:txBody>
          <a:bodyPr wrap="square" rtlCol="0">
            <a:spAutoFit/>
          </a:bodyPr>
          <a:lstStyle/>
          <a:p>
            <a:pPr indent="444500" algn="just"/>
            <a:r>
              <a:rPr lang="ru-RU" b="1" dirty="0"/>
              <a:t>ОСНОВНЫЕ ПОНЯТИЯ</a:t>
            </a:r>
          </a:p>
          <a:p>
            <a:pPr indent="444500" algn="just"/>
            <a:endParaRPr lang="ru-RU" dirty="0"/>
          </a:p>
          <a:p>
            <a:pPr indent="444500" algn="just"/>
            <a:r>
              <a:rPr lang="ru-RU" dirty="0"/>
              <a:t>В разных областях техники, в организации производства, в экономике и медицине, в социальной сфере, в военном деле и во многих других сферах человеческой деятельности постоянно возникает необходимость решения вероятностных задач, связанных с работой </a:t>
            </a:r>
            <a:r>
              <a:rPr lang="ru-RU" b="1" dirty="0"/>
              <a:t>систем массового обслуживания</a:t>
            </a:r>
            <a:r>
              <a:rPr lang="ru-RU" dirty="0"/>
              <a:t> (СМО).</a:t>
            </a:r>
          </a:p>
          <a:p>
            <a:pPr algn="just"/>
            <a:endParaRPr lang="ru-RU" dirty="0"/>
          </a:p>
          <a:p>
            <a:pPr algn="just"/>
            <a:endParaRPr lang="ru-RU" dirty="0"/>
          </a:p>
          <a:p>
            <a:pPr algn="just"/>
            <a:endParaRPr lang="ru-RU" dirty="0"/>
          </a:p>
          <a:p>
            <a:endParaRPr lang="ru-RU" sz="2400" dirty="0"/>
          </a:p>
        </p:txBody>
      </p:sp>
      <p:pic>
        <p:nvPicPr>
          <p:cNvPr id="2050" name="Picture 2" descr="https://thumbs.dreamstime.com/b/%D1%81%D0%BE%D1%81%D1%82%D0%B0%D0%B2-%D1%81%D0%B8%D1%81%D1%82%D0%B5%D0%BC%D1%8B-%D0%BC%D0%B0%D1%81%D1%81%D0%BE%D0%B2%D0%BE%D0%B3%D0%BE-%D0%BE%D0%B1%D1%81%D0%BB%D1%83%D0%B6%D0%B8%D0%B2%D0%B0%D0%BD%D0%B8%D1%8F-%D0%BE%D1%87%D0%B5%D1%80%D0%B5%D0%B4%D0%B8-%D1%80%D0%B0%D0%B2%D0%BD%D0%BE%D0%B2%D0%B5%D0%BB%D0%B8%D0%BA%D0%B8%D0%B9-1202765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093" y="3002290"/>
            <a:ext cx="2892425" cy="28924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evergreens.com.ua/assets/images/articles/Kudelya-images/cashierless-thumb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3465" y="2654306"/>
            <a:ext cx="3237833" cy="2842605"/>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4"/>
          <a:stretch>
            <a:fillRect/>
          </a:stretch>
        </p:blipFill>
        <p:spPr>
          <a:xfrm>
            <a:off x="6266943" y="3707036"/>
            <a:ext cx="5361465" cy="2912486"/>
          </a:xfrm>
          <a:prstGeom prst="rect">
            <a:avLst/>
          </a:prstGeom>
        </p:spPr>
      </p:pic>
    </p:spTree>
    <p:extLst>
      <p:ext uri="{BB962C8B-B14F-4D97-AF65-F5344CB8AC3E}">
        <p14:creationId xmlns:p14="http://schemas.microsoft.com/office/powerpoint/2010/main" val="1989424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1050700"/>
            <a:ext cx="10789920" cy="3139321"/>
          </a:xfrm>
          <a:prstGeom prst="rect">
            <a:avLst/>
          </a:prstGeom>
          <a:noFill/>
        </p:spPr>
        <p:txBody>
          <a:bodyPr wrap="square" rtlCol="0">
            <a:spAutoFit/>
          </a:bodyPr>
          <a:lstStyle/>
          <a:p>
            <a:pPr indent="444500" algn="just"/>
            <a:r>
              <a:rPr lang="ru-RU" b="1" u="sng" dirty="0"/>
              <a:t>По способу формирования множества заявок </a:t>
            </a:r>
            <a:r>
              <a:rPr lang="ru-RU" dirty="0"/>
              <a:t>выделяют:</a:t>
            </a:r>
          </a:p>
          <a:p>
            <a:pPr indent="444500" algn="just"/>
            <a:r>
              <a:rPr lang="ru-RU" dirty="0"/>
              <a:t>• СМО </a:t>
            </a:r>
            <a:r>
              <a:rPr lang="ru-RU" b="1" dirty="0"/>
              <a:t>с фиксированной очередью</a:t>
            </a:r>
            <a:r>
              <a:rPr lang="ru-RU" dirty="0"/>
              <a:t>. В них очередь формируется до начала работы системы и в процессе ее работы новые заявки в очередь не поступают;</a:t>
            </a:r>
          </a:p>
          <a:p>
            <a:pPr indent="444500" algn="just"/>
            <a:r>
              <a:rPr lang="ru-RU" dirty="0"/>
              <a:t>• СМО </a:t>
            </a:r>
            <a:r>
              <a:rPr lang="ru-RU" b="1" dirty="0"/>
              <a:t>с потоком заявок</a:t>
            </a:r>
            <a:r>
              <a:rPr lang="ru-RU" dirty="0"/>
              <a:t>. Заявки поступают в такую систему в продолжение всего времени работы системы. </a:t>
            </a:r>
          </a:p>
          <a:p>
            <a:pPr indent="444500" algn="just"/>
            <a:r>
              <a:rPr lang="ru-RU" dirty="0"/>
              <a:t>Поток заявок в этом случае может быть:</a:t>
            </a:r>
          </a:p>
          <a:p>
            <a:pPr indent="901700" algn="just"/>
            <a:r>
              <a:rPr lang="ru-RU" dirty="0"/>
              <a:t>– </a:t>
            </a:r>
            <a:r>
              <a:rPr lang="ru-RU" b="1" dirty="0"/>
              <a:t>регулярным</a:t>
            </a:r>
            <a:r>
              <a:rPr lang="ru-RU" dirty="0"/>
              <a:t>, когда заявки поступают в систему в заранее фиксированные моменты времени или через определенные промежутки времени;</a:t>
            </a:r>
          </a:p>
          <a:p>
            <a:pPr indent="901700" algn="just"/>
            <a:r>
              <a:rPr lang="ru-RU" dirty="0"/>
              <a:t>– </a:t>
            </a:r>
            <a:r>
              <a:rPr lang="ru-RU" b="1" dirty="0"/>
              <a:t>случайным</a:t>
            </a:r>
            <a:r>
              <a:rPr lang="ru-RU" dirty="0"/>
              <a:t>, когда заявки поступают в систему в случайные, заранее не определенные моменты времени.</a:t>
            </a:r>
          </a:p>
          <a:p>
            <a:pPr algn="ctr"/>
            <a:endParaRPr lang="ru-RU"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687501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2301" y="1219200"/>
            <a:ext cx="10789920" cy="4893647"/>
          </a:xfrm>
          <a:prstGeom prst="rect">
            <a:avLst/>
          </a:prstGeom>
          <a:noFill/>
        </p:spPr>
        <p:txBody>
          <a:bodyPr wrap="square" rtlCol="0">
            <a:spAutoFit/>
          </a:bodyPr>
          <a:lstStyle/>
          <a:p>
            <a:pPr indent="444500" algn="just"/>
            <a:r>
              <a:rPr lang="ru-RU" b="1" dirty="0"/>
              <a:t>ПРЕДМЕТ ТЕОРИИ МАССОВОГО ОБСЛУЖИВАНИЯ</a:t>
            </a:r>
          </a:p>
          <a:p>
            <a:pPr indent="444500" algn="just"/>
            <a:endParaRPr lang="ru-RU" dirty="0"/>
          </a:p>
          <a:p>
            <a:pPr indent="444500" algn="just"/>
            <a:r>
              <a:rPr lang="ru-RU" dirty="0"/>
              <a:t>Предметом теории массового обслуживания является </a:t>
            </a:r>
            <a:r>
              <a:rPr lang="ru-RU" b="1" dirty="0"/>
              <a:t>построение математических моделей</a:t>
            </a:r>
            <a:r>
              <a:rPr lang="ru-RU" dirty="0"/>
              <a:t>, </a:t>
            </a:r>
            <a:r>
              <a:rPr lang="ru-RU" b="1" dirty="0"/>
              <a:t>связывающих заданные условия работы СМО </a:t>
            </a:r>
            <a:r>
              <a:rPr lang="ru-RU" dirty="0"/>
              <a:t>(число каналов, их производительность, характер потока заявок, организация работы и т. п.) </a:t>
            </a:r>
            <a:r>
              <a:rPr lang="ru-RU" b="1" dirty="0"/>
              <a:t>с показателями эффективности функционирования </a:t>
            </a:r>
            <a:r>
              <a:rPr lang="ru-RU" dirty="0"/>
              <a:t>СМО.</a:t>
            </a:r>
          </a:p>
          <a:p>
            <a:pPr indent="444500" algn="just"/>
            <a:r>
              <a:rPr lang="ru-RU" dirty="0"/>
              <a:t>К числу </a:t>
            </a:r>
            <a:r>
              <a:rPr lang="ru-RU" b="1" dirty="0"/>
              <a:t>показателей эффективности </a:t>
            </a:r>
            <a:r>
              <a:rPr lang="ru-RU" dirty="0"/>
              <a:t>функционирования СМО относят </a:t>
            </a:r>
            <a:r>
              <a:rPr lang="ru-RU" b="1" dirty="0"/>
              <a:t>три основных группы </a:t>
            </a:r>
            <a:r>
              <a:rPr lang="ru-RU" dirty="0"/>
              <a:t>показателей.  </a:t>
            </a:r>
          </a:p>
          <a:p>
            <a:pPr indent="444500" algn="just"/>
            <a:endParaRPr lang="ru-RU" dirty="0"/>
          </a:p>
          <a:p>
            <a:pPr indent="444500" algn="just"/>
            <a:r>
              <a:rPr lang="ru-RU" dirty="0"/>
              <a:t>1. </a:t>
            </a:r>
            <a:r>
              <a:rPr lang="ru-RU" b="1" u="sng" dirty="0"/>
              <a:t>Основные показатели эффективности использования СМО</a:t>
            </a:r>
            <a:r>
              <a:rPr lang="ru-RU" dirty="0"/>
              <a:t>:</a:t>
            </a:r>
          </a:p>
          <a:p>
            <a:pPr indent="444500" algn="just"/>
            <a:r>
              <a:rPr lang="ru-RU" dirty="0"/>
              <a:t>• среднее число заявок, обслуживаемых в единицу времени;</a:t>
            </a:r>
          </a:p>
          <a:p>
            <a:pPr indent="444500" algn="just"/>
            <a:r>
              <a:rPr lang="ru-RU" dirty="0"/>
              <a:t>• средняя доля заявок, обслуживаемых СМО в единицу времени, от среднего числа заявок, поступающих в СМО за то же время;</a:t>
            </a:r>
          </a:p>
          <a:p>
            <a:pPr indent="444500" algn="just"/>
            <a:r>
              <a:rPr lang="ru-RU" dirty="0"/>
              <a:t>• средняя продолжительность периода занятости СМО;</a:t>
            </a:r>
          </a:p>
          <a:p>
            <a:pPr indent="444500" algn="just"/>
            <a:r>
              <a:rPr lang="ru-RU" dirty="0"/>
              <a:t>• средняя доля времени, в течение которого СМО занята обслуживанием заявок;</a:t>
            </a:r>
          </a:p>
          <a:p>
            <a:pPr indent="444500" algn="just"/>
            <a:r>
              <a:rPr lang="ru-RU" dirty="0"/>
              <a:t>• средняя доля времени, в течение которого СМО простаивает, т. е. не занята обслуживанием заявок. </a:t>
            </a:r>
          </a:p>
          <a:p>
            <a:endParaRPr lang="ru-RU" sz="2400" dirty="0"/>
          </a:p>
        </p:txBody>
      </p:sp>
    </p:spTree>
    <p:extLst>
      <p:ext uri="{BB962C8B-B14F-4D97-AF65-F5344CB8AC3E}">
        <p14:creationId xmlns:p14="http://schemas.microsoft.com/office/powerpoint/2010/main" val="3446632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7720" y="1194486"/>
            <a:ext cx="10789920" cy="4339650"/>
          </a:xfrm>
          <a:prstGeom prst="rect">
            <a:avLst/>
          </a:prstGeom>
          <a:noFill/>
        </p:spPr>
        <p:txBody>
          <a:bodyPr wrap="square" rtlCol="0">
            <a:spAutoFit/>
          </a:bodyPr>
          <a:lstStyle/>
          <a:p>
            <a:pPr indent="444500" algn="just"/>
            <a:r>
              <a:rPr lang="ru-RU" dirty="0"/>
              <a:t>2. </a:t>
            </a:r>
            <a:r>
              <a:rPr lang="ru-RU" b="1" u="sng" dirty="0"/>
              <a:t>Основные показатели качества обслуживания</a:t>
            </a:r>
            <a:r>
              <a:rPr lang="ru-RU" dirty="0"/>
              <a:t>:</a:t>
            </a:r>
          </a:p>
          <a:p>
            <a:pPr indent="444500" algn="just"/>
            <a:r>
              <a:rPr lang="ru-RU" dirty="0"/>
              <a:t>• среднее время ожидания обслуживания;</a:t>
            </a:r>
          </a:p>
          <a:p>
            <a:pPr indent="444500" algn="just"/>
            <a:r>
              <a:rPr lang="ru-RU" dirty="0"/>
              <a:t>• среднее время пребывания заявки в СМО;</a:t>
            </a:r>
          </a:p>
          <a:p>
            <a:pPr indent="444500" algn="just"/>
            <a:r>
              <a:rPr lang="ru-RU" dirty="0"/>
              <a:t>• вероятность отказа в обслуживании без ожидания;</a:t>
            </a:r>
          </a:p>
          <a:p>
            <a:pPr indent="444500" algn="just"/>
            <a:r>
              <a:rPr lang="ru-RU" dirty="0"/>
              <a:t>• вероятность того, что прибывшая заявка немедленно будет принята к обслуживанию;</a:t>
            </a:r>
          </a:p>
          <a:p>
            <a:pPr indent="444500" algn="just"/>
            <a:r>
              <a:rPr lang="ru-RU" dirty="0"/>
              <a:t>• среднее число заявок, находящихся в СМО;</a:t>
            </a:r>
          </a:p>
          <a:p>
            <a:pPr indent="444500" algn="just"/>
            <a:r>
              <a:rPr lang="ru-RU" dirty="0"/>
              <a:t>• среднее число заявок в очереди;</a:t>
            </a:r>
          </a:p>
          <a:p>
            <a:pPr indent="444500" algn="just"/>
            <a:r>
              <a:rPr lang="ru-RU" dirty="0"/>
              <a:t>• вероятность того, что число заявок в очереди превысит определенное значение.</a:t>
            </a:r>
          </a:p>
          <a:p>
            <a:pPr indent="444500" algn="just"/>
            <a:endParaRPr lang="ru-RU" dirty="0"/>
          </a:p>
          <a:p>
            <a:pPr indent="444500" algn="just"/>
            <a:r>
              <a:rPr lang="ru-RU" dirty="0"/>
              <a:t>3. </a:t>
            </a:r>
            <a:r>
              <a:rPr lang="ru-RU" b="1" u="sng" dirty="0"/>
              <a:t>Основные показатели экономической эффективности функционирования </a:t>
            </a:r>
            <a:r>
              <a:rPr lang="ru-RU" dirty="0"/>
              <a:t>СМО:</a:t>
            </a:r>
          </a:p>
          <a:p>
            <a:pPr indent="444500" algn="just"/>
            <a:r>
              <a:rPr lang="ru-RU" dirty="0"/>
              <a:t>• средний доход, приносимый СМО в единицу времени;</a:t>
            </a:r>
          </a:p>
          <a:p>
            <a:pPr indent="444500" algn="just"/>
            <a:r>
              <a:rPr lang="ru-RU" dirty="0"/>
              <a:t>• отношение среднего дохода к затратам на содержание и функционирование СМО в единицу времени (т. е. средний доход, приходящийся на единицу затрат);</a:t>
            </a:r>
          </a:p>
          <a:p>
            <a:pPr indent="444500" algn="just"/>
            <a:r>
              <a:rPr lang="ru-RU" dirty="0"/>
              <a:t>• потеря дохода в результате отказа части заявок в обслуживании.</a:t>
            </a:r>
            <a:r>
              <a:rPr lang="en-US" dirty="0"/>
              <a:t>	</a:t>
            </a:r>
            <a:r>
              <a:rPr lang="ru-RU" dirty="0"/>
              <a:t> </a:t>
            </a:r>
          </a:p>
          <a:p>
            <a:endParaRPr lang="ru-RU" sz="2400" dirty="0"/>
          </a:p>
        </p:txBody>
      </p:sp>
    </p:spTree>
    <p:extLst>
      <p:ext uri="{BB962C8B-B14F-4D97-AF65-F5344CB8AC3E}">
        <p14:creationId xmlns:p14="http://schemas.microsoft.com/office/powerpoint/2010/main" val="3298670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3864" y="1100127"/>
            <a:ext cx="10789920" cy="3970318"/>
          </a:xfrm>
          <a:prstGeom prst="rect">
            <a:avLst/>
          </a:prstGeom>
          <a:noFill/>
        </p:spPr>
        <p:txBody>
          <a:bodyPr wrap="square" rtlCol="0">
            <a:spAutoFit/>
          </a:bodyPr>
          <a:lstStyle/>
          <a:p>
            <a:pPr indent="444500" algn="just"/>
            <a:r>
              <a:rPr lang="ru-RU" b="1" dirty="0"/>
              <a:t>ПОТОК СОБЫТИЙ</a:t>
            </a:r>
          </a:p>
          <a:p>
            <a:pPr indent="444500" algn="just"/>
            <a:endParaRPr lang="ru-RU" b="1" dirty="0"/>
          </a:p>
          <a:p>
            <a:pPr indent="444500" algn="just"/>
            <a:r>
              <a:rPr lang="ru-RU" b="1" dirty="0"/>
              <a:t>Поток событий </a:t>
            </a:r>
            <a:r>
              <a:rPr lang="ru-RU" dirty="0"/>
              <a:t>— это последовательность однородных событий, следующих одно за другим в какие‑то моменты времени. Эти моменты времени могут быть фиксированными, а могут быть случайными.</a:t>
            </a:r>
          </a:p>
          <a:p>
            <a:pPr indent="444500" algn="just"/>
            <a:r>
              <a:rPr lang="ru-RU" dirty="0"/>
              <a:t>Поток событий называется </a:t>
            </a:r>
            <a:r>
              <a:rPr lang="ru-RU" b="1" dirty="0"/>
              <a:t>регулярным</a:t>
            </a:r>
            <a:r>
              <a:rPr lang="ru-RU" dirty="0"/>
              <a:t>, если события следуют одно за другим через определенные фиксированные промежутки времени (в частности, равные). Например, поток изделий на конвейере сборочного цеха, движущегося с постоянной скоростью. </a:t>
            </a:r>
          </a:p>
          <a:p>
            <a:pPr indent="444500" algn="just"/>
            <a:r>
              <a:rPr lang="ru-RU" dirty="0"/>
              <a:t>Графическая визуализация регулярного потока выглядит следующим образом:</a:t>
            </a:r>
          </a:p>
          <a:p>
            <a:pPr indent="444500" algn="just"/>
            <a:endParaRPr lang="ru-RU" dirty="0"/>
          </a:p>
          <a:p>
            <a:pPr indent="444500" algn="just"/>
            <a:endParaRPr lang="ru-RU" dirty="0"/>
          </a:p>
          <a:p>
            <a:pPr indent="444500" algn="just"/>
            <a:endParaRPr lang="ru-RU" dirty="0"/>
          </a:p>
          <a:p>
            <a:pPr indent="444500" algn="just"/>
            <a:r>
              <a:rPr lang="ru-RU" dirty="0"/>
              <a:t>Поток событий называется </a:t>
            </a:r>
            <a:r>
              <a:rPr lang="ru-RU" b="1" dirty="0"/>
              <a:t>случайным</a:t>
            </a:r>
            <a:r>
              <a:rPr lang="ru-RU" dirty="0"/>
              <a:t>, если появления событий происходят в случайные моменты времени. Например, поток вызовов на АТС, поток покупателей в супермаркете, поток отказов ЭВМ и т. п. Графическая визуализация случайного потока выглядит следующим образом:</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AutoShape 4" descr="https://s1.slide-share.ru/s_slide/82da8f6bcc6fffca9c8fabbda7958210/4d8ecaf4-1288-4874-b69c-6fd6adc86e50.jpe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Рисунок 5">
            <a:extLst>
              <a:ext uri="{FF2B5EF4-FFF2-40B4-BE49-F238E27FC236}">
                <a16:creationId xmlns:a16="http://schemas.microsoft.com/office/drawing/2014/main" id="{462E8DF3-3D01-456C-9F18-AE591615DE28}"/>
              </a:ext>
            </a:extLst>
          </p:cNvPr>
          <p:cNvPicPr>
            <a:picLocks noChangeAspect="1"/>
          </p:cNvPicPr>
          <p:nvPr/>
        </p:nvPicPr>
        <p:blipFill>
          <a:blip r:embed="rId2"/>
          <a:stretch>
            <a:fillRect/>
          </a:stretch>
        </p:blipFill>
        <p:spPr>
          <a:xfrm>
            <a:off x="2390051" y="3704808"/>
            <a:ext cx="6514176" cy="494850"/>
          </a:xfrm>
          <a:prstGeom prst="rect">
            <a:avLst/>
          </a:prstGeom>
        </p:spPr>
      </p:pic>
      <p:pic>
        <p:nvPicPr>
          <p:cNvPr id="8" name="Рисунок 7">
            <a:extLst>
              <a:ext uri="{FF2B5EF4-FFF2-40B4-BE49-F238E27FC236}">
                <a16:creationId xmlns:a16="http://schemas.microsoft.com/office/drawing/2014/main" id="{255B28E1-0753-4496-A071-F722849CA273}"/>
              </a:ext>
            </a:extLst>
          </p:cNvPr>
          <p:cNvPicPr>
            <a:picLocks noChangeAspect="1"/>
          </p:cNvPicPr>
          <p:nvPr/>
        </p:nvPicPr>
        <p:blipFill>
          <a:blip r:embed="rId3"/>
          <a:stretch>
            <a:fillRect/>
          </a:stretch>
        </p:blipFill>
        <p:spPr>
          <a:xfrm>
            <a:off x="2390051" y="5705840"/>
            <a:ext cx="6514176" cy="445621"/>
          </a:xfrm>
          <a:prstGeom prst="rect">
            <a:avLst/>
          </a:prstGeom>
        </p:spPr>
      </p:pic>
    </p:spTree>
    <p:extLst>
      <p:ext uri="{BB962C8B-B14F-4D97-AF65-F5344CB8AC3E}">
        <p14:creationId xmlns:p14="http://schemas.microsoft.com/office/powerpoint/2010/main" val="3715308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7720" y="1021492"/>
            <a:ext cx="10789920" cy="4893647"/>
          </a:xfrm>
          <a:prstGeom prst="rect">
            <a:avLst/>
          </a:prstGeom>
          <a:noFill/>
        </p:spPr>
        <p:txBody>
          <a:bodyPr wrap="square" rtlCol="0">
            <a:spAutoFit/>
          </a:bodyPr>
          <a:lstStyle/>
          <a:p>
            <a:pPr indent="444500" algn="just"/>
            <a:r>
              <a:rPr lang="ru-RU" dirty="0"/>
              <a:t>Поток характеризуется </a:t>
            </a:r>
            <a:r>
              <a:rPr lang="ru-RU" b="1" dirty="0"/>
              <a:t>интенсивностью</a:t>
            </a:r>
            <a:r>
              <a:rPr lang="ru-RU" dirty="0"/>
              <a:t> </a:t>
            </a:r>
            <a:r>
              <a:rPr lang="ru-RU" b="1" dirty="0"/>
              <a:t>λ — частотой появления событий</a:t>
            </a:r>
            <a:r>
              <a:rPr lang="ru-RU" dirty="0"/>
              <a:t>, т. е. средним числом событий, происходящих в единицу времени.</a:t>
            </a:r>
          </a:p>
          <a:p>
            <a:pPr indent="444500" algn="just"/>
            <a:r>
              <a:rPr lang="ru-RU" dirty="0"/>
              <a:t>Поток называется </a:t>
            </a:r>
            <a:r>
              <a:rPr lang="ru-RU" b="1" dirty="0"/>
              <a:t>стационарным</a:t>
            </a:r>
            <a:r>
              <a:rPr lang="ru-RU" dirty="0"/>
              <a:t>, если его вероятностные характеристики не зависят от времени (не меняются с течением времени). В частности, интенсивность стационарного потока есть величина постоянная: λ(t) = λ = </a:t>
            </a:r>
            <a:r>
              <a:rPr lang="ru-RU" dirty="0" err="1"/>
              <a:t>const</a:t>
            </a:r>
            <a:r>
              <a:rPr lang="ru-RU" dirty="0"/>
              <a:t>. </a:t>
            </a:r>
          </a:p>
          <a:p>
            <a:pPr indent="444500" algn="just"/>
            <a:r>
              <a:rPr lang="ru-RU" b="1" dirty="0"/>
              <a:t>Для стационарного потока вероятность появления определенного числа событий на промежутке времени продолжительностью t не зависит от момента времени t</a:t>
            </a:r>
            <a:r>
              <a:rPr lang="ru-RU" b="1" baseline="-25000" dirty="0"/>
              <a:t>0</a:t>
            </a:r>
            <a:r>
              <a:rPr lang="ru-RU" b="1" dirty="0"/>
              <a:t>, с которого начинается отсчет этого промежутка</a:t>
            </a:r>
            <a:r>
              <a:rPr lang="ru-RU" dirty="0"/>
              <a:t>. </a:t>
            </a:r>
          </a:p>
          <a:p>
            <a:pPr indent="444500" algn="just"/>
            <a:r>
              <a:rPr lang="ru-RU" dirty="0"/>
              <a:t>Эта вероятность зависит только от длительности t  промежутка (t</a:t>
            </a:r>
            <a:r>
              <a:rPr lang="ru-RU" baseline="-25000" dirty="0"/>
              <a:t>0</a:t>
            </a:r>
            <a:r>
              <a:rPr lang="ru-RU" dirty="0"/>
              <a:t>, t</a:t>
            </a:r>
            <a:r>
              <a:rPr lang="ru-RU" baseline="-25000" dirty="0"/>
              <a:t>0</a:t>
            </a:r>
            <a:r>
              <a:rPr lang="ru-RU" dirty="0"/>
              <a:t> + t), но не от момента времени t</a:t>
            </a:r>
            <a:r>
              <a:rPr lang="ru-RU" baseline="-25000" dirty="0"/>
              <a:t>0</a:t>
            </a:r>
            <a:r>
              <a:rPr lang="ru-RU" dirty="0"/>
              <a:t>, т. е. она не зависит от расположения этого промежутка на числовой оси. </a:t>
            </a:r>
          </a:p>
          <a:p>
            <a:pPr indent="444500" algn="just"/>
            <a:r>
              <a:rPr lang="ru-RU" dirty="0"/>
              <a:t>Неважно, с какого момента времени начинается исследование стационарного потока — все его характеристики будут теми же самыми. </a:t>
            </a:r>
          </a:p>
          <a:p>
            <a:pPr indent="444500" algn="just"/>
            <a:r>
              <a:rPr lang="ru-RU" dirty="0"/>
              <a:t>Проиллюстрировать графически сказанное выше можно следующим образом: </a:t>
            </a:r>
          </a:p>
          <a:p>
            <a:pPr algn="just"/>
            <a:endParaRPr lang="ru-RU" dirty="0"/>
          </a:p>
          <a:p>
            <a:pPr algn="just"/>
            <a:endParaRPr lang="ru-RU" dirty="0"/>
          </a:p>
          <a:p>
            <a:pPr algn="just"/>
            <a:endParaRPr lang="ru-RU" dirty="0"/>
          </a:p>
          <a:p>
            <a:endParaRPr lang="ru-RU" sz="2400" dirty="0"/>
          </a:p>
        </p:txBody>
      </p:sp>
      <p:pic>
        <p:nvPicPr>
          <p:cNvPr id="4" name="Рисунок 3">
            <a:extLst>
              <a:ext uri="{FF2B5EF4-FFF2-40B4-BE49-F238E27FC236}">
                <a16:creationId xmlns:a16="http://schemas.microsoft.com/office/drawing/2014/main" id="{150C162F-F1BC-4757-A8EC-D8577A1096AC}"/>
              </a:ext>
            </a:extLst>
          </p:cNvPr>
          <p:cNvPicPr>
            <a:picLocks noChangeAspect="1"/>
          </p:cNvPicPr>
          <p:nvPr/>
        </p:nvPicPr>
        <p:blipFill>
          <a:blip r:embed="rId2"/>
          <a:stretch>
            <a:fillRect/>
          </a:stretch>
        </p:blipFill>
        <p:spPr>
          <a:xfrm>
            <a:off x="2589084" y="4907093"/>
            <a:ext cx="7374421" cy="579307"/>
          </a:xfrm>
          <a:prstGeom prst="rect">
            <a:avLst/>
          </a:prstGeom>
        </p:spPr>
      </p:pic>
    </p:spTree>
    <p:extLst>
      <p:ext uri="{BB962C8B-B14F-4D97-AF65-F5344CB8AC3E}">
        <p14:creationId xmlns:p14="http://schemas.microsoft.com/office/powerpoint/2010/main" val="3518024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8577" y="927131"/>
            <a:ext cx="10789920" cy="3416320"/>
          </a:xfrm>
          <a:prstGeom prst="rect">
            <a:avLst/>
          </a:prstGeom>
          <a:noFill/>
        </p:spPr>
        <p:txBody>
          <a:bodyPr wrap="square" rtlCol="0">
            <a:spAutoFit/>
          </a:bodyPr>
          <a:lstStyle/>
          <a:p>
            <a:pPr indent="444500" algn="just"/>
            <a:r>
              <a:rPr lang="ru-RU" dirty="0"/>
              <a:t>Поток событий называется </a:t>
            </a:r>
            <a:r>
              <a:rPr lang="ru-RU" b="1" dirty="0"/>
              <a:t>потоком без последействия</a:t>
            </a:r>
            <a:r>
              <a:rPr lang="ru-RU" dirty="0"/>
              <a:t>, если </a:t>
            </a:r>
            <a:r>
              <a:rPr lang="ru-RU" b="1" dirty="0"/>
              <a:t>то, что происходило до момента t</a:t>
            </a:r>
            <a:r>
              <a:rPr lang="ru-RU" b="1" baseline="-25000" dirty="0"/>
              <a:t>0</a:t>
            </a:r>
            <a:r>
              <a:rPr lang="ru-RU" b="1" dirty="0"/>
              <a:t>, никак не влияет на характеристики потока после момента t</a:t>
            </a:r>
            <a:r>
              <a:rPr lang="ru-RU" b="1" baseline="-25000" dirty="0"/>
              <a:t>0</a:t>
            </a:r>
            <a:r>
              <a:rPr lang="ru-RU" b="1" dirty="0"/>
              <a:t> для любого значения t</a:t>
            </a:r>
            <a:r>
              <a:rPr lang="ru-RU" b="1" baseline="-25000" dirty="0"/>
              <a:t>0</a:t>
            </a:r>
            <a:r>
              <a:rPr lang="ru-RU" b="1" dirty="0"/>
              <a:t>. </a:t>
            </a:r>
          </a:p>
          <a:p>
            <a:pPr indent="444500" algn="just"/>
            <a:r>
              <a:rPr lang="ru-RU" dirty="0"/>
              <a:t>Иначе говоря, для любых двух непересекающихся промежутков времени число событий, попадающих на второй из них, никак не зависит от типа и числа событий, попавших на первый из них.</a:t>
            </a:r>
          </a:p>
          <a:p>
            <a:pPr indent="444500" algn="just"/>
            <a:r>
              <a:rPr lang="ru-RU" dirty="0"/>
              <a:t>Это число зависит только от интенсивности потока λ и длительности промежутка t. </a:t>
            </a:r>
          </a:p>
          <a:p>
            <a:pPr indent="444500" algn="just"/>
            <a:r>
              <a:rPr lang="ru-RU" dirty="0"/>
              <a:t>Неважно, происходили или нет события до момента t</a:t>
            </a:r>
            <a:r>
              <a:rPr lang="ru-RU" baseline="-25000" dirty="0"/>
              <a:t>0</a:t>
            </a:r>
            <a:r>
              <a:rPr lang="ru-RU" dirty="0"/>
              <a:t> (момента начала отсчета промежутка t), когда они происходили и сколько их было. </a:t>
            </a:r>
          </a:p>
          <a:p>
            <a:pPr indent="444500" algn="just"/>
            <a:r>
              <a:rPr lang="ru-RU" dirty="0"/>
              <a:t>Графическая иллюстрация сказанного выглядит следующим образом: </a:t>
            </a:r>
          </a:p>
          <a:p>
            <a:pPr indent="444500" algn="just"/>
            <a:endParaRPr lang="ru-RU" dirty="0"/>
          </a:p>
          <a:p>
            <a:pPr algn="just"/>
            <a:endParaRPr lang="ru-RU" dirty="0"/>
          </a:p>
          <a:p>
            <a:pPr algn="ctr"/>
            <a:endParaRPr lang="ru-RU" dirty="0"/>
          </a:p>
          <a:p>
            <a:pPr algn="ctr"/>
            <a:endParaRPr lang="ru-RU"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9508B717-8AF4-4B9D-9EFD-CF43BEDFC94B}"/>
              </a:ext>
            </a:extLst>
          </p:cNvPr>
          <p:cNvPicPr>
            <a:picLocks noChangeAspect="1"/>
          </p:cNvPicPr>
          <p:nvPr/>
        </p:nvPicPr>
        <p:blipFill>
          <a:blip r:embed="rId2"/>
          <a:stretch>
            <a:fillRect/>
          </a:stretch>
        </p:blipFill>
        <p:spPr>
          <a:xfrm>
            <a:off x="1941137" y="3744569"/>
            <a:ext cx="7727241" cy="598882"/>
          </a:xfrm>
          <a:prstGeom prst="rect">
            <a:avLst/>
          </a:prstGeom>
        </p:spPr>
      </p:pic>
    </p:spTree>
    <p:extLst>
      <p:ext uri="{BB962C8B-B14F-4D97-AF65-F5344CB8AC3E}">
        <p14:creationId xmlns:p14="http://schemas.microsoft.com/office/powerpoint/2010/main" val="1124820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1145060"/>
            <a:ext cx="10789920" cy="5170646"/>
          </a:xfrm>
          <a:prstGeom prst="rect">
            <a:avLst/>
          </a:prstGeom>
          <a:noFill/>
        </p:spPr>
        <p:txBody>
          <a:bodyPr wrap="square" rtlCol="0">
            <a:spAutoFit/>
          </a:bodyPr>
          <a:lstStyle/>
          <a:p>
            <a:pPr indent="444500" algn="just"/>
            <a:r>
              <a:rPr lang="ru-RU" b="1" dirty="0"/>
              <a:t>ПРИМЕРЫ:</a:t>
            </a:r>
          </a:p>
          <a:p>
            <a:pPr indent="444500" algn="just"/>
            <a:r>
              <a:rPr lang="ru-RU" dirty="0"/>
              <a:t>1) Поток пассажиров, входящих в метро, практически не имеет последействия. </a:t>
            </a:r>
          </a:p>
          <a:p>
            <a:pPr indent="444500" algn="just"/>
            <a:r>
              <a:rPr lang="ru-RU" dirty="0"/>
              <a:t>2) Поток покупателей, отходящих с покупками от кассы, уже имеет последействие, т. к. интервал времени между отдельными покупателями не может быть меньше, чем минимальное время обслуживания каждого из них. Обслуживание покупателя задерживает момент подхода следующего покупателя к кассе. </a:t>
            </a:r>
          </a:p>
          <a:p>
            <a:pPr indent="444500" algn="just"/>
            <a:r>
              <a:rPr lang="ru-RU" dirty="0"/>
              <a:t>3) Поток прихода клиентов в парикмахерскую — поток без последействия. Клиент может прийти в любое (рабочее) время и то, сколько человек и когда пришли до него, не влияет на время его прихода. </a:t>
            </a:r>
          </a:p>
          <a:p>
            <a:pPr indent="444500" algn="just"/>
            <a:r>
              <a:rPr lang="ru-RU" dirty="0"/>
              <a:t>4) Поток выхода обслуженных клиентов из парикмахерской — поток с последействием, на время выхода влияет количество и время обслуживания ранее пришедших клиентов.</a:t>
            </a:r>
          </a:p>
          <a:p>
            <a:pPr indent="444500" algn="just"/>
            <a:endParaRPr lang="ru-RU" dirty="0"/>
          </a:p>
          <a:p>
            <a:pPr indent="444500" algn="just"/>
            <a:r>
              <a:rPr lang="ru-RU" dirty="0"/>
              <a:t>5)  Регулярный поток обладает последействием, в нем жестко фиксировано время следования одного события за другим, момент появления следующего события зависит от момента появления предыдущего. </a:t>
            </a:r>
          </a:p>
          <a:p>
            <a:pPr indent="444500" algn="just"/>
            <a:r>
              <a:rPr lang="ru-RU" dirty="0"/>
              <a:t>Поток прибытия поездов на станцию метро — это регулярный поток.</a:t>
            </a:r>
            <a:r>
              <a:rPr lang="en-US" dirty="0"/>
              <a:t>	</a:t>
            </a:r>
            <a:endParaRPr lang="ru-RU" dirty="0"/>
          </a:p>
          <a:p>
            <a:pPr indent="444500" algn="just"/>
            <a:r>
              <a:rPr lang="ru-RU" dirty="0"/>
              <a:t>  </a:t>
            </a:r>
          </a:p>
          <a:p>
            <a:pPr algn="just"/>
            <a:endParaRPr lang="ru-RU" dirty="0"/>
          </a:p>
          <a:p>
            <a:pPr algn="just"/>
            <a:endParaRPr lang="ru-RU" dirty="0"/>
          </a:p>
          <a:p>
            <a:endParaRPr lang="ru-RU" sz="2400" dirty="0"/>
          </a:p>
        </p:txBody>
      </p:sp>
    </p:spTree>
    <p:extLst>
      <p:ext uri="{BB962C8B-B14F-4D97-AF65-F5344CB8AC3E}">
        <p14:creationId xmlns:p14="http://schemas.microsoft.com/office/powerpoint/2010/main" val="1464864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1015797"/>
            <a:ext cx="10789920" cy="3139321"/>
          </a:xfrm>
          <a:prstGeom prst="rect">
            <a:avLst/>
          </a:prstGeom>
          <a:noFill/>
        </p:spPr>
        <p:txBody>
          <a:bodyPr wrap="square" rtlCol="0">
            <a:spAutoFit/>
          </a:bodyPr>
          <a:lstStyle/>
          <a:p>
            <a:pPr indent="444500" algn="just"/>
            <a:r>
              <a:rPr lang="ru-RU" dirty="0"/>
              <a:t>Поток событий называется </a:t>
            </a:r>
            <a:r>
              <a:rPr lang="ru-RU" b="1" dirty="0"/>
              <a:t>ординарным</a:t>
            </a:r>
            <a:r>
              <a:rPr lang="ru-RU" dirty="0"/>
              <a:t>, если вероятность появления на весьма малом (элементарном) участке времени </a:t>
            </a:r>
            <a:r>
              <a:rPr lang="ru-RU" dirty="0" err="1"/>
              <a:t>Δt</a:t>
            </a:r>
            <a:r>
              <a:rPr lang="ru-RU" dirty="0"/>
              <a:t> двух и более событий пренебрежимо мала по сравнению с вероятностью появления только одного события. Другими словами, поток событий ординарен, если </a:t>
            </a:r>
            <a:r>
              <a:rPr lang="ru-RU" b="1" dirty="0"/>
              <a:t>события в нем появляются поодиночке, а не группами</a:t>
            </a:r>
            <a:r>
              <a:rPr lang="ru-RU" dirty="0"/>
              <a:t>. </a:t>
            </a:r>
          </a:p>
          <a:p>
            <a:pPr indent="444500" algn="just"/>
            <a:r>
              <a:rPr lang="ru-RU" b="1" dirty="0"/>
              <a:t>Например</a:t>
            </a:r>
            <a:r>
              <a:rPr lang="ru-RU" dirty="0"/>
              <a:t>, поток поездов, подходящих к станции метро, ординарен, а поток людей, выходящих из такого поезда, не ординарен. </a:t>
            </a:r>
          </a:p>
          <a:p>
            <a:pPr indent="444500" algn="just"/>
            <a:endParaRPr lang="ru-RU" dirty="0"/>
          </a:p>
          <a:p>
            <a:pPr indent="444500" algn="just"/>
            <a:r>
              <a:rPr lang="ru-RU" dirty="0"/>
              <a:t>Ординарный поток без последействия называется </a:t>
            </a:r>
            <a:r>
              <a:rPr lang="ru-RU" b="1" dirty="0"/>
              <a:t>пуассоновским потоком</a:t>
            </a:r>
            <a:r>
              <a:rPr lang="ru-RU" dirty="0"/>
              <a:t>. </a:t>
            </a:r>
          </a:p>
          <a:p>
            <a:pPr indent="444500" algn="just"/>
            <a:r>
              <a:rPr lang="ru-RU" b="1" dirty="0"/>
              <a:t>Стационарный пуассоновский поток называется простейшим потоком</a:t>
            </a:r>
            <a:r>
              <a:rPr lang="ru-RU" dirty="0"/>
              <a:t>.  </a:t>
            </a:r>
          </a:p>
          <a:p>
            <a:pPr lvl="0" algn="just"/>
            <a:endParaRPr lang="ru-RU" dirty="0"/>
          </a:p>
          <a:p>
            <a:pPr algn="ctr"/>
            <a:endParaRPr lang="ru-RU"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2162229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795363" y="996778"/>
                <a:ext cx="10789920" cy="4316695"/>
              </a:xfrm>
              <a:prstGeom prst="rect">
                <a:avLst/>
              </a:prstGeom>
              <a:noFill/>
            </p:spPr>
            <p:txBody>
              <a:bodyPr wrap="square" rtlCol="0">
                <a:spAutoFit/>
              </a:bodyPr>
              <a:lstStyle/>
              <a:p>
                <a:pPr indent="444500" algn="just"/>
                <a:r>
                  <a:rPr lang="ru-RU" dirty="0"/>
                  <a:t>Таким образом, поток событий является </a:t>
                </a:r>
                <a:r>
                  <a:rPr lang="ru-RU" b="1" dirty="0"/>
                  <a:t>простейшим, если</a:t>
                </a:r>
                <a:r>
                  <a:rPr lang="ru-RU" dirty="0"/>
                  <a:t> он </a:t>
                </a:r>
                <a:r>
                  <a:rPr lang="ru-RU" b="1" dirty="0"/>
                  <a:t>одновременно</a:t>
                </a:r>
                <a:r>
                  <a:rPr lang="ru-RU" dirty="0"/>
                  <a:t>: </a:t>
                </a:r>
              </a:p>
              <a:p>
                <a:pPr indent="444500" algn="just"/>
                <a:r>
                  <a:rPr lang="ru-RU" dirty="0"/>
                  <a:t>• </a:t>
                </a:r>
                <a:r>
                  <a:rPr lang="ru-RU" b="1" dirty="0"/>
                  <a:t>стационарен</a:t>
                </a:r>
                <a:r>
                  <a:rPr lang="ru-RU" dirty="0"/>
                  <a:t>; </a:t>
                </a:r>
              </a:p>
              <a:p>
                <a:pPr indent="444500" algn="just"/>
                <a:r>
                  <a:rPr lang="ru-RU" dirty="0"/>
                  <a:t>• </a:t>
                </a:r>
                <a:r>
                  <a:rPr lang="ru-RU" b="1" dirty="0"/>
                  <a:t>не имеет последействия</a:t>
                </a:r>
                <a:r>
                  <a:rPr lang="ru-RU" dirty="0"/>
                  <a:t>; </a:t>
                </a:r>
              </a:p>
              <a:p>
                <a:pPr indent="444500" algn="just"/>
                <a:r>
                  <a:rPr lang="ru-RU" dirty="0"/>
                  <a:t>• </a:t>
                </a:r>
                <a:r>
                  <a:rPr lang="ru-RU" b="1" dirty="0"/>
                  <a:t>ординарен</a:t>
                </a:r>
                <a:r>
                  <a:rPr lang="ru-RU" dirty="0"/>
                  <a:t>.</a:t>
                </a:r>
              </a:p>
              <a:p>
                <a:pPr indent="444500" algn="just"/>
                <a:r>
                  <a:rPr lang="ru-RU" dirty="0"/>
                  <a:t>Регулярный поток не является простейшим потоком.</a:t>
                </a:r>
              </a:p>
              <a:p>
                <a:pPr algn="just"/>
                <a:r>
                  <a:rPr lang="ru-RU" dirty="0"/>
                  <a:t> </a:t>
                </a:r>
              </a:p>
              <a:p>
                <a:pPr indent="444500" algn="just"/>
                <a:r>
                  <a:rPr lang="ru-RU" dirty="0"/>
                  <a:t>Имеет место </a:t>
                </a:r>
                <a:r>
                  <a:rPr lang="ru-RU" b="1" dirty="0"/>
                  <a:t>утверждение</a:t>
                </a:r>
                <a:r>
                  <a:rPr lang="ru-RU" dirty="0"/>
                  <a:t>:</a:t>
                </a:r>
              </a:p>
              <a:p>
                <a:pPr indent="444500" algn="just"/>
                <a:r>
                  <a:rPr lang="ru-RU" dirty="0"/>
                  <a:t>При наложении (суперпозиции) достаточно большого числа n независимых, стационарных и ординарных потоков, сравнимых между собой по интенсивностям </a:t>
                </a:r>
                <a:r>
                  <a:rPr lang="ru-RU" dirty="0" err="1"/>
                  <a:t>λ</a:t>
                </a:r>
                <a:r>
                  <a:rPr lang="ru-RU" baseline="-25000" dirty="0" err="1"/>
                  <a:t>i</a:t>
                </a:r>
                <a:r>
                  <a:rPr lang="ru-RU" dirty="0"/>
                  <a:t> (i = 1, 2, …, n), получается близкий к простейшему поток с интенсивностью λ, равной сумме интенсивностей входящих потоков:</a:t>
                </a:r>
              </a:p>
              <a:p>
                <a:pPr algn="just"/>
                <a:endParaRPr lang="ru-RU" dirty="0"/>
              </a:p>
              <a:p>
                <a:pPr algn="ctr"/>
                <a14:m>
                  <m:oMathPara xmlns:m="http://schemas.openxmlformats.org/officeDocument/2006/math">
                    <m:oMathParaPr>
                      <m:jc m:val="centerGroup"/>
                    </m:oMathParaPr>
                    <m:oMath xmlns:m="http://schemas.openxmlformats.org/officeDocument/2006/math">
                      <m:r>
                        <a:rPr lang="ru-RU" i="1" smtClean="0">
                          <a:latin typeface="Cambria Math" panose="02040503050406030204" pitchFamily="18" charset="0"/>
                          <a:ea typeface="Cambria Math" panose="02040503050406030204" pitchFamily="18" charset="0"/>
                        </a:rPr>
                        <m:t>𝜆</m:t>
                      </m:r>
                      <m:r>
                        <a:rPr lang="ru-RU" b="0" i="1" smtClean="0">
                          <a:latin typeface="Cambria Math" panose="02040503050406030204" pitchFamily="18" charset="0"/>
                          <a:ea typeface="Cambria Math" panose="02040503050406030204" pitchFamily="18" charset="0"/>
                        </a:rPr>
                        <m:t>=</m:t>
                      </m:r>
                      <m:nary>
                        <m:naryPr>
                          <m:chr m:val="∑"/>
                          <m:ctrlPr>
                            <a:rPr lang="ru-RU"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m:t>
                          </m:r>
                          <m:r>
                            <m:rPr>
                              <m:brk m:alnAt="23"/>
                            </m:rPr>
                            <a:rPr lang="en-US" b="0" i="1" smtClean="0">
                              <a:latin typeface="Cambria Math" panose="02040503050406030204" pitchFamily="18" charset="0"/>
                            </a:rPr>
                            <m:t>1</m:t>
                          </m:r>
                        </m:sub>
                        <m:sup>
                          <m:r>
                            <a:rPr lang="en-US" b="0" i="1" smtClean="0">
                              <a:latin typeface="Cambria Math" panose="02040503050406030204" pitchFamily="18" charset="0"/>
                            </a:rPr>
                            <m:t>𝑛</m:t>
                          </m:r>
                        </m:sup>
                        <m:e>
                          <m:sSub>
                            <m:sSubPr>
                              <m:ctrlPr>
                                <a:rPr lang="ru-RU" i="1" smtClean="0">
                                  <a:latin typeface="Cambria Math" panose="02040503050406030204" pitchFamily="18" charset="0"/>
                                </a:rPr>
                              </m:ctrlPr>
                            </m:sSubPr>
                            <m:e>
                              <m:r>
                                <a:rPr lang="ru-RU" i="1" smtClean="0">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rPr>
                                <m:t>𝑖</m:t>
                              </m:r>
                            </m:sub>
                          </m:sSub>
                        </m:e>
                      </m:nary>
                    </m:oMath>
                  </m:oMathPara>
                </a14:m>
                <a:endParaRPr lang="ru-RU" dirty="0"/>
              </a:p>
              <a:p>
                <a:endParaRPr lang="ru-RU" sz="2400" dirty="0"/>
              </a:p>
            </p:txBody>
          </p:sp>
        </mc:Choice>
        <mc:Fallback xmlns="">
          <p:sp>
            <p:nvSpPr>
              <p:cNvPr id="2" name="TextBox 1"/>
              <p:cNvSpPr txBox="1">
                <a:spLocks noRot="1" noChangeAspect="1" noMove="1" noResize="1" noEditPoints="1" noAdjustHandles="1" noChangeArrowheads="1" noChangeShapeType="1" noTextEdit="1"/>
              </p:cNvSpPr>
              <p:nvPr/>
            </p:nvSpPr>
            <p:spPr>
              <a:xfrm>
                <a:off x="795363" y="996778"/>
                <a:ext cx="10789920" cy="4316695"/>
              </a:xfrm>
              <a:prstGeom prst="rect">
                <a:avLst/>
              </a:prstGeom>
              <a:blipFill>
                <a:blip r:embed="rId2"/>
                <a:stretch>
                  <a:fillRect l="-452" t="-847" r="-1017"/>
                </a:stretch>
              </a:blipFill>
            </p:spPr>
            <p:txBody>
              <a:bodyPr/>
              <a:lstStyle/>
              <a:p>
                <a:r>
                  <a:rPr lang="ru-RU">
                    <a:noFill/>
                  </a:rPr>
                  <a:t> </a:t>
                </a:r>
              </a:p>
            </p:txBody>
          </p:sp>
        </mc:Fallback>
      </mc:AlternateContent>
    </p:spTree>
    <p:extLst>
      <p:ext uri="{BB962C8B-B14F-4D97-AF65-F5344CB8AC3E}">
        <p14:creationId xmlns:p14="http://schemas.microsoft.com/office/powerpoint/2010/main" val="3545442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793864" y="1100127"/>
                <a:ext cx="10789920" cy="6253956"/>
              </a:xfrm>
              <a:prstGeom prst="rect">
                <a:avLst/>
              </a:prstGeom>
              <a:noFill/>
            </p:spPr>
            <p:txBody>
              <a:bodyPr wrap="square" rtlCol="0">
                <a:spAutoFit/>
              </a:bodyPr>
              <a:lstStyle/>
              <a:p>
                <a:pPr indent="444500" algn="just"/>
                <a:r>
                  <a:rPr lang="ru-RU" dirty="0"/>
                  <a:t>Поток, определенный формулой Пуассона, </a:t>
                </a:r>
              </a:p>
              <a:p>
                <a:pPr indent="444500" algn="just"/>
                <a:endParaRPr lang="ru-RU" dirty="0"/>
              </a:p>
              <a:p>
                <a:pPr indent="444500" algn="ctr"/>
                <a14:m>
                  <m:oMathPara xmlns:m="http://schemas.openxmlformats.org/officeDocument/2006/math">
                    <m:oMathParaPr>
                      <m:jc m:val="centerGroup"/>
                    </m:oMathParaPr>
                    <m:oMath xmlns:m="http://schemas.openxmlformats.org/officeDocument/2006/math">
                      <m:sSub>
                        <m:sSubPr>
                          <m:ctrlPr>
                            <a:rPr lang="ru-RU"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𝑡</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𝑚</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𝜆</m:t>
                              </m:r>
                              <m:r>
                                <a:rPr lang="en-US" b="0" i="1" smtClean="0">
                                  <a:latin typeface="Cambria Math" panose="02040503050406030204" pitchFamily="18" charset="0"/>
                                  <a:ea typeface="Cambria Math" panose="02040503050406030204" pitchFamily="18" charset="0"/>
                                </a:rPr>
                                <m:t>𝑡</m:t>
                              </m:r>
                              <m:r>
                                <a:rPr lang="en-US" b="0" i="1" smtClean="0">
                                  <a:latin typeface="Cambria Math" panose="02040503050406030204" pitchFamily="18" charset="0"/>
                                </a:rPr>
                                <m:t>)</m:t>
                              </m:r>
                            </m:e>
                            <m:sup>
                              <m:r>
                                <a:rPr lang="en-US" b="0" i="1" smtClean="0">
                                  <a:latin typeface="Cambria Math" panose="02040503050406030204" pitchFamily="18" charset="0"/>
                                </a:rPr>
                                <m:t>𝑚</m:t>
                              </m:r>
                            </m:sup>
                          </m:sSup>
                        </m:num>
                        <m:den>
                          <m:r>
                            <a:rPr lang="en-US" b="0" i="1" smtClean="0">
                              <a:latin typeface="Cambria Math" panose="02040503050406030204" pitchFamily="18" charset="0"/>
                            </a:rPr>
                            <m:t>𝑚</m:t>
                          </m:r>
                          <m:r>
                            <a:rPr lang="en-US" b="0" i="1" smtClean="0">
                              <a:latin typeface="Cambria Math" panose="02040503050406030204" pitchFamily="18" charset="0"/>
                            </a:rPr>
                            <m:t>!</m:t>
                          </m:r>
                        </m:den>
                      </m:f>
                      <m:sSup>
                        <m:sSupPr>
                          <m:ctrlPr>
                            <a:rPr lang="en-US" b="0" i="1" smtClean="0">
                              <a:latin typeface="Cambria Math" panose="02040503050406030204" pitchFamily="18" charset="0"/>
                            </a:rPr>
                          </m:ctrlPr>
                        </m:sSupPr>
                        <m:e>
                          <m:r>
                            <a:rPr lang="en-US" b="0" i="1" smtClean="0">
                              <a:latin typeface="Cambria Math" panose="02040503050406030204" pitchFamily="18" charset="0"/>
                            </a:rPr>
                            <m:t>𝑒</m:t>
                          </m:r>
                        </m:e>
                        <m:sup>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𝜆</m:t>
                          </m:r>
                          <m:r>
                            <a:rPr lang="en-US" b="0" i="1" smtClean="0">
                              <a:latin typeface="Cambria Math" panose="02040503050406030204" pitchFamily="18" charset="0"/>
                              <a:ea typeface="Cambria Math" panose="02040503050406030204" pitchFamily="18" charset="0"/>
                            </a:rPr>
                            <m:t>𝑡</m:t>
                          </m:r>
                        </m:sup>
                      </m:sSup>
                      <m:r>
                        <a:rPr lang="en-US" b="0" i="1" smtClean="0">
                          <a:latin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𝜆</m:t>
                      </m:r>
                      <m:r>
                        <a:rPr lang="en-US" b="0" i="1" smtClean="0">
                          <a:latin typeface="Cambria Math" panose="02040503050406030204" pitchFamily="18" charset="0"/>
                          <a:ea typeface="Cambria Math" panose="02040503050406030204" pitchFamily="18" charset="0"/>
                        </a:rPr>
                        <m:t>&gt;0</m:t>
                      </m:r>
                    </m:oMath>
                  </m:oMathPara>
                </a14:m>
                <a:endParaRPr lang="ru-RU" dirty="0"/>
              </a:p>
              <a:p>
                <a:pPr indent="444500" algn="just"/>
                <a:endParaRPr lang="ru-RU" dirty="0"/>
              </a:p>
              <a:p>
                <a:pPr algn="just"/>
                <a:r>
                  <a:rPr lang="ru-RU" dirty="0"/>
                  <a:t>является простейшим потоком, если его интенсивность постоянна, т. е. не зависит от времени.</a:t>
                </a:r>
              </a:p>
              <a:p>
                <a:pPr algn="just"/>
                <a:endParaRPr lang="ru-RU" dirty="0"/>
              </a:p>
              <a:p>
                <a:pPr indent="444500" algn="just"/>
                <a:r>
                  <a:rPr lang="ru-RU" dirty="0"/>
                  <a:t>Поток, определяемый этой формулой, называют </a:t>
                </a:r>
                <a:r>
                  <a:rPr lang="ru-RU" b="1" dirty="0"/>
                  <a:t>пуассоновским</a:t>
                </a:r>
                <a:r>
                  <a:rPr lang="ru-RU" dirty="0"/>
                  <a:t>. </a:t>
                </a:r>
              </a:p>
              <a:p>
                <a:pPr lvl="0" algn="just"/>
                <a:endParaRPr lang="ru-RU" dirty="0"/>
              </a:p>
              <a:p>
                <a:pPr algn="just"/>
                <a:endParaRPr lang="ru-RU" dirty="0"/>
              </a:p>
              <a:p>
                <a:pPr algn="just"/>
                <a:endParaRPr lang="ru-RU" dirty="0"/>
              </a:p>
              <a:p>
                <a:pPr algn="just"/>
                <a:endParaRPr lang="ru-RU" dirty="0"/>
              </a:p>
              <a:p>
                <a:pPr algn="just"/>
                <a:endParaRPr lang="ru-RU" dirty="0"/>
              </a:p>
              <a:p>
                <a:pPr algn="just"/>
                <a:endParaRPr lang="ru-RU" dirty="0"/>
              </a:p>
              <a:p>
                <a:pPr algn="just"/>
                <a:endParaRPr lang="ru-RU" dirty="0"/>
              </a:p>
              <a:p>
                <a:pPr algn="just"/>
                <a:endParaRPr lang="ru-RU" dirty="0"/>
              </a:p>
              <a:p>
                <a:pPr algn="just"/>
                <a:endParaRPr lang="ru-RU" dirty="0"/>
              </a:p>
              <a:p>
                <a:pPr algn="just"/>
                <a:endParaRPr lang="ru-RU" dirty="0"/>
              </a:p>
              <a:p>
                <a:pPr algn="just"/>
                <a:endParaRPr lang="ru-RU" dirty="0"/>
              </a:p>
              <a:p>
                <a:pPr algn="just"/>
                <a:endParaRPr lang="ru-RU" dirty="0"/>
              </a:p>
              <a:p>
                <a:pPr algn="ctr"/>
                <a:r>
                  <a:rPr lang="ru-RU" dirty="0"/>
                  <a:t>.</a:t>
                </a:r>
              </a:p>
              <a:p>
                <a:pPr algn="ctr"/>
                <a:endParaRPr lang="ru-RU" dirty="0"/>
              </a:p>
            </p:txBody>
          </p:sp>
        </mc:Choice>
        <mc:Fallback xmlns="">
          <p:sp>
            <p:nvSpPr>
              <p:cNvPr id="2" name="TextBox 1"/>
              <p:cNvSpPr txBox="1">
                <a:spLocks noRot="1" noChangeAspect="1" noMove="1" noResize="1" noEditPoints="1" noAdjustHandles="1" noChangeArrowheads="1" noChangeShapeType="1" noTextEdit="1"/>
              </p:cNvSpPr>
              <p:nvPr/>
            </p:nvSpPr>
            <p:spPr>
              <a:xfrm>
                <a:off x="793864" y="1100127"/>
                <a:ext cx="10789920" cy="6253956"/>
              </a:xfrm>
              <a:prstGeom prst="rect">
                <a:avLst/>
              </a:prstGeom>
              <a:blipFill>
                <a:blip r:embed="rId2"/>
                <a:stretch>
                  <a:fillRect l="-452" t="-487"/>
                </a:stretch>
              </a:blipFill>
            </p:spPr>
            <p:txBody>
              <a:bodyPr/>
              <a:lstStyle/>
              <a:p>
                <a:r>
                  <a:rPr lang="ru-RU">
                    <a:noFill/>
                  </a:rPr>
                  <a:t> </a:t>
                </a:r>
              </a:p>
            </p:txBody>
          </p:sp>
        </mc:Fallback>
      </mc:AlternateContent>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AutoShape 4" descr="https://s1.slide-share.ru/s_slide/82da8f6bcc6fffca9c8fabbda7958210/4d8ecaf4-1288-4874-b69c-6fd6adc86e50.jpe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787255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775" y="1013630"/>
            <a:ext cx="10789920" cy="2585323"/>
          </a:xfrm>
          <a:prstGeom prst="rect">
            <a:avLst/>
          </a:prstGeom>
          <a:noFill/>
        </p:spPr>
        <p:txBody>
          <a:bodyPr wrap="square" rtlCol="0">
            <a:spAutoFit/>
          </a:bodyPr>
          <a:lstStyle/>
          <a:p>
            <a:pPr indent="444500" algn="just"/>
            <a:r>
              <a:rPr lang="ru-RU" b="1" dirty="0"/>
              <a:t>Система массового обслуживания (СМО) </a:t>
            </a:r>
            <a:r>
              <a:rPr lang="ru-RU" dirty="0"/>
              <a:t>— система, предназначенная для многократно повторяющегося (многоразового) использования при решении однотипных задач.</a:t>
            </a:r>
          </a:p>
          <a:p>
            <a:pPr indent="444500" algn="just"/>
            <a:r>
              <a:rPr lang="ru-RU" b="1" dirty="0"/>
              <a:t>Процесс обслуживания </a:t>
            </a:r>
            <a:r>
              <a:rPr lang="ru-RU" dirty="0"/>
              <a:t>— решение такой системой возникающей типовой задачи.</a:t>
            </a:r>
          </a:p>
          <a:p>
            <a:pPr indent="444500" algn="just"/>
            <a:r>
              <a:rPr lang="ru-RU" b="1" dirty="0"/>
              <a:t>Задача обслуживания </a:t>
            </a:r>
            <a:r>
              <a:rPr lang="ru-RU" dirty="0"/>
              <a:t>— повторяющаяся типовая задача, возникающая в СМО.</a:t>
            </a:r>
          </a:p>
          <a:p>
            <a:pPr indent="444500" algn="just"/>
            <a:r>
              <a:rPr lang="ru-RU" b="1" dirty="0"/>
              <a:t>Заявка (требование) </a:t>
            </a:r>
            <a:r>
              <a:rPr lang="ru-RU" dirty="0"/>
              <a:t>— объект обслуживания в СМО, для которого решается типовая задача обслуживания.</a:t>
            </a:r>
          </a:p>
          <a:p>
            <a:pPr indent="444500" algn="just"/>
            <a:r>
              <a:rPr lang="ru-RU" b="1" dirty="0"/>
              <a:t>Поток заявок </a:t>
            </a:r>
            <a:r>
              <a:rPr lang="ru-RU" dirty="0"/>
              <a:t>— последовательность объектов, подлежащих обслуживанию в СМО.</a:t>
            </a:r>
          </a:p>
          <a:p>
            <a:pPr indent="444500" algn="just"/>
            <a:r>
              <a:rPr lang="ru-RU" b="1" dirty="0"/>
              <a:t>Канал обслуживания </a:t>
            </a:r>
            <a:r>
              <a:rPr lang="ru-RU" dirty="0"/>
              <a:t>— обслуживающая единица, т. е. элемент системы, предназначенный для решения задачи обслуживания.</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AutoShape 4" descr="https://s1.slide-share.ru/s_slide/82da8f6bcc6fffca9c8fabbda7958210/4d8ecaf4-1288-4874-b69c-6fd6adc86e50.jpe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872099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749644"/>
            <a:ext cx="10789920" cy="3693319"/>
          </a:xfrm>
          <a:prstGeom prst="rect">
            <a:avLst/>
          </a:prstGeom>
          <a:noFill/>
        </p:spPr>
        <p:txBody>
          <a:bodyPr wrap="square" rtlCol="0">
            <a:spAutoFit/>
          </a:bodyPr>
          <a:lstStyle/>
          <a:p>
            <a:pPr indent="444500" algn="just"/>
            <a:r>
              <a:rPr lang="ru-RU" b="1" dirty="0"/>
              <a:t>СЛУЧАЙНЫЕ ПРОЦЕССЫ</a:t>
            </a:r>
          </a:p>
          <a:p>
            <a:pPr indent="444500" algn="just"/>
            <a:r>
              <a:rPr lang="ru-RU" b="1" dirty="0"/>
              <a:t>Случайным</a:t>
            </a:r>
            <a:r>
              <a:rPr lang="ru-RU" dirty="0"/>
              <a:t> (</a:t>
            </a:r>
            <a:r>
              <a:rPr lang="ru-RU" b="1" dirty="0"/>
              <a:t>вероятностным</a:t>
            </a:r>
            <a:r>
              <a:rPr lang="ru-RU" dirty="0"/>
              <a:t> или </a:t>
            </a:r>
            <a:r>
              <a:rPr lang="ru-RU" b="1" dirty="0"/>
              <a:t>стохастическим</a:t>
            </a:r>
            <a:r>
              <a:rPr lang="ru-RU" dirty="0"/>
              <a:t>) называется процесс изменения во времени состояния какой‑либо системы, происходящий в соответствии с вероятностными закономерностями, т. е. если эти изменения происходят в случайном порядке в случайные моменты времени.</a:t>
            </a:r>
          </a:p>
          <a:p>
            <a:pPr indent="444500" algn="just"/>
            <a:r>
              <a:rPr lang="ru-RU" dirty="0"/>
              <a:t>Процесс называется </a:t>
            </a:r>
            <a:r>
              <a:rPr lang="ru-RU" b="1" dirty="0"/>
              <a:t>процессом с дискретными состояниями</a:t>
            </a:r>
            <a:r>
              <a:rPr lang="ru-RU" dirty="0"/>
              <a:t>, если его возможные состояния (S</a:t>
            </a:r>
            <a:r>
              <a:rPr lang="ru-RU" baseline="-25000" dirty="0"/>
              <a:t>1</a:t>
            </a:r>
            <a:r>
              <a:rPr lang="ru-RU" dirty="0"/>
              <a:t>, S</a:t>
            </a:r>
            <a:r>
              <a:rPr lang="ru-RU" baseline="-25000" dirty="0"/>
              <a:t>2</a:t>
            </a:r>
            <a:r>
              <a:rPr lang="ru-RU" dirty="0"/>
              <a:t>, S</a:t>
            </a:r>
            <a:r>
              <a:rPr lang="ru-RU" baseline="-25000" dirty="0"/>
              <a:t>3</a:t>
            </a:r>
            <a:r>
              <a:rPr lang="ru-RU" dirty="0"/>
              <a:t>, …) можно заранее перечислить, а переход системы из одного состояния в другое происходит мгновенно (скачком).</a:t>
            </a:r>
          </a:p>
          <a:p>
            <a:pPr indent="444500" algn="just"/>
            <a:r>
              <a:rPr lang="ru-RU" dirty="0"/>
              <a:t>Процесс называется </a:t>
            </a:r>
            <a:r>
              <a:rPr lang="ru-RU" b="1" dirty="0"/>
              <a:t>процессом с непрерывным временем</a:t>
            </a:r>
            <a:r>
              <a:rPr lang="ru-RU" dirty="0"/>
              <a:t>, если моменты возможных переходов системы из одного состояния в другое не фиксированы заранее, а случайны.</a:t>
            </a:r>
          </a:p>
          <a:p>
            <a:pPr indent="444500" algn="just"/>
            <a:r>
              <a:rPr lang="ru-RU" dirty="0"/>
              <a:t>Случайный процесс называется </a:t>
            </a:r>
            <a:r>
              <a:rPr lang="ru-RU" b="1" dirty="0"/>
              <a:t>марковским процессом </a:t>
            </a:r>
            <a:r>
              <a:rPr lang="ru-RU" dirty="0"/>
              <a:t>(или случайным процессом без последействия), если для любого момента времени t</a:t>
            </a:r>
            <a:r>
              <a:rPr lang="ru-RU" baseline="-25000" dirty="0"/>
              <a:t>0</a:t>
            </a:r>
            <a:r>
              <a:rPr lang="ru-RU" dirty="0"/>
              <a:t> вероятностные характеристики процесса в будущем зависят только от его состояния в данный момент времени t</a:t>
            </a:r>
            <a:r>
              <a:rPr lang="ru-RU" baseline="-25000" dirty="0"/>
              <a:t>0</a:t>
            </a:r>
            <a:r>
              <a:rPr lang="ru-RU" dirty="0"/>
              <a:t> и не зависят от того, когда и как система пришла в это состояние. </a:t>
            </a:r>
            <a:endParaRPr lang="ru-RU" sz="2400" dirty="0"/>
          </a:p>
        </p:txBody>
      </p:sp>
    </p:spTree>
    <p:extLst>
      <p:ext uri="{BB962C8B-B14F-4D97-AF65-F5344CB8AC3E}">
        <p14:creationId xmlns:p14="http://schemas.microsoft.com/office/powerpoint/2010/main" val="1262810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3291" y="1075413"/>
            <a:ext cx="10789920" cy="4524315"/>
          </a:xfrm>
          <a:prstGeom prst="rect">
            <a:avLst/>
          </a:prstGeom>
          <a:noFill/>
        </p:spPr>
        <p:txBody>
          <a:bodyPr wrap="square" rtlCol="0">
            <a:spAutoFit/>
          </a:bodyPr>
          <a:lstStyle/>
          <a:p>
            <a:pPr indent="444500" algn="just"/>
            <a:r>
              <a:rPr lang="ru-RU" dirty="0"/>
              <a:t>Процесс работы СМО с простейшим потоком заявок представляет</a:t>
            </a:r>
            <a:r>
              <a:rPr lang="en-US" dirty="0"/>
              <a:t> </a:t>
            </a:r>
            <a:r>
              <a:rPr lang="ru-RU" dirty="0"/>
              <a:t>собой </a:t>
            </a:r>
            <a:r>
              <a:rPr lang="ru-RU" b="1" dirty="0"/>
              <a:t>марковский случайный процесс с дискретными состояниями  и непрерывным временем</a:t>
            </a:r>
            <a:r>
              <a:rPr lang="ru-RU" dirty="0"/>
              <a:t>. </a:t>
            </a:r>
            <a:endParaRPr lang="en-US" dirty="0"/>
          </a:p>
          <a:p>
            <a:pPr indent="444500" algn="just"/>
            <a:r>
              <a:rPr lang="ru-RU" dirty="0"/>
              <a:t>Это означает, что состояние СМО меняется скачком в случайные моменты времени, в моменты появления каких‑то событий (например, прихода новой заявки, окончания обслуживания заявки и т. п.).</a:t>
            </a:r>
            <a:endParaRPr lang="en-US" dirty="0"/>
          </a:p>
          <a:p>
            <a:pPr indent="444500" algn="just"/>
            <a:r>
              <a:rPr lang="ru-RU" b="1" dirty="0"/>
              <a:t>Пример 1.</a:t>
            </a:r>
          </a:p>
          <a:p>
            <a:pPr indent="444500" algn="just"/>
            <a:r>
              <a:rPr lang="ru-RU" dirty="0"/>
              <a:t>Система состоит из двух узлов, каждый из которых в случайный момент времени может выйти из строя, после чего начинается немедленный ремонт этого узла, продолжающийся заранее неизвестное случайное время.</a:t>
            </a:r>
          </a:p>
          <a:p>
            <a:pPr indent="444500" algn="just"/>
            <a:r>
              <a:rPr lang="ru-RU" dirty="0"/>
              <a:t>Состояния системы S обозначим S</a:t>
            </a:r>
            <a:r>
              <a:rPr lang="ru-RU" baseline="-25000" dirty="0"/>
              <a:t>0</a:t>
            </a:r>
            <a:r>
              <a:rPr lang="ru-RU" dirty="0"/>
              <a:t>, S</a:t>
            </a:r>
            <a:r>
              <a:rPr lang="ru-RU" baseline="-25000" dirty="0"/>
              <a:t>1</a:t>
            </a:r>
            <a:r>
              <a:rPr lang="ru-RU" dirty="0"/>
              <a:t>, S</a:t>
            </a:r>
            <a:r>
              <a:rPr lang="ru-RU" baseline="-25000" dirty="0"/>
              <a:t>2</a:t>
            </a:r>
            <a:r>
              <a:rPr lang="ru-RU" dirty="0"/>
              <a:t>, S</a:t>
            </a:r>
            <a:r>
              <a:rPr lang="ru-RU" baseline="-25000" dirty="0"/>
              <a:t>3</a:t>
            </a:r>
            <a:r>
              <a:rPr lang="ru-RU" dirty="0"/>
              <a:t>.</a:t>
            </a:r>
          </a:p>
          <a:p>
            <a:pPr indent="444500" algn="just"/>
            <a:r>
              <a:rPr lang="ru-RU" dirty="0"/>
              <a:t>Состояние S</a:t>
            </a:r>
            <a:r>
              <a:rPr lang="ru-RU" baseline="-25000" dirty="0"/>
              <a:t>0</a:t>
            </a:r>
            <a:r>
              <a:rPr lang="ru-RU" dirty="0"/>
              <a:t> — оба узла исправны; S</a:t>
            </a:r>
            <a:r>
              <a:rPr lang="ru-RU" baseline="-25000" dirty="0"/>
              <a:t>1</a:t>
            </a:r>
            <a:r>
              <a:rPr lang="ru-RU" dirty="0"/>
              <a:t> — первый узел вышел из строя, второй исправен; S</a:t>
            </a:r>
            <a:r>
              <a:rPr lang="ru-RU" baseline="-25000" dirty="0"/>
              <a:t>2</a:t>
            </a:r>
            <a:r>
              <a:rPr lang="ru-RU" dirty="0"/>
              <a:t> — второй узел вышел из строя, первый исправен; S</a:t>
            </a:r>
            <a:r>
              <a:rPr lang="ru-RU" baseline="-25000" dirty="0"/>
              <a:t>3</a:t>
            </a:r>
            <a:r>
              <a:rPr lang="ru-RU" dirty="0"/>
              <a:t> — оба узла неисправны. </a:t>
            </a:r>
            <a:endParaRPr lang="en-US" dirty="0"/>
          </a:p>
          <a:p>
            <a:pPr indent="444500" algn="just"/>
            <a:r>
              <a:rPr lang="ru-RU" dirty="0"/>
              <a:t>Поток выхода узлов из строя будем считать простейшим, поток возвращений узлов в строй — тоже. </a:t>
            </a:r>
            <a:endParaRPr lang="en-US" dirty="0"/>
          </a:p>
          <a:p>
            <a:pPr indent="444500" algn="just"/>
            <a:r>
              <a:rPr lang="ru-RU" dirty="0"/>
              <a:t>В силу ординарности простейших потоков переход системы из состояния S</a:t>
            </a:r>
            <a:r>
              <a:rPr lang="ru-RU" baseline="-25000" dirty="0"/>
              <a:t>0</a:t>
            </a:r>
            <a:r>
              <a:rPr lang="ru-RU" dirty="0"/>
              <a:t> (оба узла исправны) в состояние S</a:t>
            </a:r>
            <a:r>
              <a:rPr lang="ru-RU" baseline="-25000" dirty="0"/>
              <a:t>3</a:t>
            </a:r>
            <a:r>
              <a:rPr lang="ru-RU" dirty="0"/>
              <a:t> (оба узла неисправны) и обратно практически невозможен (появление двух событий в один и тот же момент времени). Через </a:t>
            </a:r>
            <a:r>
              <a:rPr lang="ru-RU" dirty="0" err="1"/>
              <a:t>λ</a:t>
            </a:r>
            <a:r>
              <a:rPr lang="ru-RU" baseline="-25000" dirty="0" err="1"/>
              <a:t>ij</a:t>
            </a:r>
            <a:r>
              <a:rPr lang="ru-RU" dirty="0"/>
              <a:t> обозначим интенсивности перехода системы из состояния </a:t>
            </a:r>
            <a:r>
              <a:rPr lang="ru-RU" dirty="0" err="1"/>
              <a:t>S</a:t>
            </a:r>
            <a:r>
              <a:rPr lang="ru-RU" baseline="-25000" dirty="0" err="1"/>
              <a:t>i</a:t>
            </a:r>
            <a:r>
              <a:rPr lang="ru-RU" dirty="0"/>
              <a:t> в состояние </a:t>
            </a:r>
            <a:r>
              <a:rPr lang="ru-RU" dirty="0" err="1"/>
              <a:t>S</a:t>
            </a:r>
            <a:r>
              <a:rPr lang="ru-RU" baseline="-25000" dirty="0" err="1"/>
              <a:t>j</a:t>
            </a:r>
            <a:r>
              <a:rPr lang="ru-RU" dirty="0"/>
              <a:t>.</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2356953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602186" y="860854"/>
                <a:ext cx="10789920" cy="5580310"/>
              </a:xfrm>
              <a:prstGeom prst="rect">
                <a:avLst/>
              </a:prstGeom>
              <a:noFill/>
            </p:spPr>
            <p:txBody>
              <a:bodyPr wrap="square" rtlCol="0">
                <a:spAutoFit/>
              </a:bodyPr>
              <a:lstStyle/>
              <a:p>
                <a:pPr indent="444500" algn="just"/>
                <a:r>
                  <a:rPr lang="ru-RU" dirty="0"/>
                  <a:t>Построим размеченный граф состояний системы S </a:t>
                </a:r>
              </a:p>
              <a:p>
                <a:pPr algn="just"/>
                <a:r>
                  <a:rPr lang="ru-RU" dirty="0"/>
                  <a:t>  </a:t>
                </a:r>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algn="ctr"/>
                <a:endParaRPr lang="ru-RU" dirty="0"/>
              </a:p>
              <a:p>
                <a:pPr algn="just"/>
                <a:endParaRPr lang="ru-RU" dirty="0"/>
              </a:p>
              <a:p>
                <a:pPr algn="ctr"/>
                <a:r>
                  <a:rPr lang="ru-RU" dirty="0"/>
                  <a:t>Рис.2</a:t>
                </a:r>
              </a:p>
              <a:p>
                <a:pPr algn="ctr"/>
                <a:endParaRPr lang="ru-RU" dirty="0"/>
              </a:p>
              <a:p>
                <a:pPr indent="444500" algn="just"/>
                <a:r>
                  <a:rPr lang="ru-RU" dirty="0"/>
                  <a:t>Вероятность i‑го состояния системы, т. е. вероятность того, что в момент t система будет находиться в состоянии </a:t>
                </a:r>
                <a:r>
                  <a:rPr lang="ru-RU" dirty="0" err="1"/>
                  <a:t>S</a:t>
                </a:r>
                <a:r>
                  <a:rPr lang="ru-RU" baseline="-25000" dirty="0" err="1"/>
                  <a:t>i</a:t>
                </a:r>
                <a:r>
                  <a:rPr lang="ru-RU" dirty="0"/>
                  <a:t>, обозначим </a:t>
                </a:r>
                <a:r>
                  <a:rPr lang="ru-RU" dirty="0" err="1"/>
                  <a:t>p</a:t>
                </a:r>
                <a:r>
                  <a:rPr lang="ru-RU" baseline="-25000" dirty="0" err="1"/>
                  <a:t>i</a:t>
                </a:r>
                <a:r>
                  <a:rPr lang="ru-RU" dirty="0"/>
                  <a:t> (t).</a:t>
                </a:r>
              </a:p>
              <a:p>
                <a:pPr indent="444500" algn="just"/>
                <a:r>
                  <a:rPr lang="ru-RU" dirty="0"/>
                  <a:t>Для любого момента времени t выполняется условие</a:t>
                </a:r>
                <a:r>
                  <a:rPr lang="en-US" dirty="0"/>
                  <a:t> </a:t>
                </a:r>
                <a:r>
                  <a:rPr lang="ru-RU" b="1" dirty="0"/>
                  <a:t>нормировки</a:t>
                </a:r>
                <a:r>
                  <a:rPr lang="ru-RU" dirty="0"/>
                  <a:t>: </a:t>
                </a:r>
              </a:p>
              <a:p>
                <a:pPr indent="444500" algn="just"/>
                <a14:m>
                  <m:oMathPara xmlns:m="http://schemas.openxmlformats.org/officeDocument/2006/math">
                    <m:oMathParaPr>
                      <m:jc m:val="centerGroup"/>
                    </m:oMathParaPr>
                    <m:oMath xmlns:m="http://schemas.openxmlformats.org/officeDocument/2006/math">
                      <m:nary>
                        <m:naryPr>
                          <m:chr m:val="∑"/>
                          <m:ctrlPr>
                            <a:rPr lang="ru-RU"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m:t>
                          </m:r>
                          <m:r>
                            <m:rPr>
                              <m:brk m:alnAt="23"/>
                            </m:rPr>
                            <a:rPr lang="en-US" b="0" i="1" smtClean="0">
                              <a:latin typeface="Cambria Math" panose="02040503050406030204" pitchFamily="18" charset="0"/>
                            </a:rPr>
                            <m:t>0</m:t>
                          </m:r>
                        </m:sub>
                        <m:sup>
                          <m:r>
                            <a:rPr lang="en-US" b="0" i="1" smtClean="0">
                              <a:latin typeface="Cambria Math" panose="02040503050406030204" pitchFamily="18" charset="0"/>
                            </a:rPr>
                            <m:t>3</m:t>
                          </m:r>
                        </m:sup>
                        <m:e>
                          <m:sSub>
                            <m:sSubPr>
                              <m:ctrlPr>
                                <a:rPr lang="ru-RU"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𝑖</m:t>
                              </m:r>
                            </m:sub>
                          </m:sSub>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m:t>
                          </m:r>
                        </m:e>
                      </m:nary>
                      <m:r>
                        <a:rPr lang="en-US" b="0" i="1" smtClean="0">
                          <a:latin typeface="Cambria Math" panose="02040503050406030204" pitchFamily="18" charset="0"/>
                        </a:rPr>
                        <m:t>=1</m:t>
                      </m:r>
                    </m:oMath>
                  </m:oMathPara>
                </a14:m>
                <a:endParaRPr lang="ru-RU" sz="2400" dirty="0"/>
              </a:p>
            </p:txBody>
          </p:sp>
        </mc:Choice>
        <mc:Fallback xmlns="">
          <p:sp>
            <p:nvSpPr>
              <p:cNvPr id="2" name="TextBox 1"/>
              <p:cNvSpPr txBox="1">
                <a:spLocks noRot="1" noChangeAspect="1" noMove="1" noResize="1" noEditPoints="1" noAdjustHandles="1" noChangeArrowheads="1" noChangeShapeType="1" noTextEdit="1"/>
              </p:cNvSpPr>
              <p:nvPr/>
            </p:nvSpPr>
            <p:spPr>
              <a:xfrm>
                <a:off x="602186" y="860854"/>
                <a:ext cx="10789920" cy="5580310"/>
              </a:xfrm>
              <a:prstGeom prst="rect">
                <a:avLst/>
              </a:prstGeom>
              <a:blipFill>
                <a:blip r:embed="rId2"/>
                <a:stretch>
                  <a:fillRect l="-508" t="-546" r="-960"/>
                </a:stretch>
              </a:blipFill>
            </p:spPr>
            <p:txBody>
              <a:bodyPr/>
              <a:lstStyle/>
              <a:p>
                <a:r>
                  <a:rPr lang="ru-RU">
                    <a:noFill/>
                  </a:rPr>
                  <a:t> </a:t>
                </a:r>
              </a:p>
            </p:txBody>
          </p:sp>
        </mc:Fallback>
      </mc:AlternateContent>
      <p:pic>
        <p:nvPicPr>
          <p:cNvPr id="4" name="Рисунок 3">
            <a:extLst>
              <a:ext uri="{FF2B5EF4-FFF2-40B4-BE49-F238E27FC236}">
                <a16:creationId xmlns:a16="http://schemas.microsoft.com/office/drawing/2014/main" id="{7C5F07EE-FC16-47CB-8E6A-2503E504C5CD}"/>
              </a:ext>
            </a:extLst>
          </p:cNvPr>
          <p:cNvPicPr>
            <a:picLocks noChangeAspect="1"/>
          </p:cNvPicPr>
          <p:nvPr/>
        </p:nvPicPr>
        <p:blipFill>
          <a:blip r:embed="rId3"/>
          <a:stretch>
            <a:fillRect/>
          </a:stretch>
        </p:blipFill>
        <p:spPr>
          <a:xfrm>
            <a:off x="3365157" y="1319096"/>
            <a:ext cx="5263978" cy="2712973"/>
          </a:xfrm>
          <a:prstGeom prst="rect">
            <a:avLst/>
          </a:prstGeom>
        </p:spPr>
      </p:pic>
    </p:spTree>
    <p:extLst>
      <p:ext uri="{BB962C8B-B14F-4D97-AF65-F5344CB8AC3E}">
        <p14:creationId xmlns:p14="http://schemas.microsoft.com/office/powerpoint/2010/main" val="1309479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641464" y="1028154"/>
                <a:ext cx="10789920" cy="5260927"/>
              </a:xfrm>
              <a:prstGeom prst="rect">
                <a:avLst/>
              </a:prstGeom>
              <a:noFill/>
            </p:spPr>
            <p:txBody>
              <a:bodyPr wrap="square" rtlCol="0">
                <a:spAutoFit/>
              </a:bodyPr>
              <a:lstStyle/>
              <a:p>
                <a:pPr indent="444500" algn="just"/>
                <a:r>
                  <a:rPr lang="ru-RU" dirty="0"/>
                  <a:t>Рассмотренный пример дает достаточно общую (и для большего числа состояний) схему СМО, работа которой может быть охарактеризована как марковский процесс с дискретными состояниями и непрерывным временем. </a:t>
                </a:r>
              </a:p>
              <a:p>
                <a:pPr lvl="0" indent="444500" algn="just"/>
                <a:r>
                  <a:rPr lang="ru-RU" dirty="0"/>
                  <a:t>Вероятность того, что за время </a:t>
                </a:r>
                <a:r>
                  <a:rPr lang="ru-RU" dirty="0" err="1"/>
                  <a:t>Δt</a:t>
                </a:r>
                <a:r>
                  <a:rPr lang="ru-RU" dirty="0"/>
                  <a:t> система перейдет из состояния </a:t>
                </a:r>
                <a:r>
                  <a:rPr lang="ru-RU" dirty="0" err="1"/>
                  <a:t>S</a:t>
                </a:r>
                <a:r>
                  <a:rPr lang="ru-RU" baseline="-25000" dirty="0" err="1"/>
                  <a:t>i</a:t>
                </a:r>
                <a:r>
                  <a:rPr lang="ru-RU" dirty="0"/>
                  <a:t> в состояние </a:t>
                </a:r>
                <a:r>
                  <a:rPr lang="ru-RU" dirty="0" err="1"/>
                  <a:t>S</a:t>
                </a:r>
                <a:r>
                  <a:rPr lang="ru-RU" baseline="-25000" dirty="0" err="1"/>
                  <a:t>j</a:t>
                </a:r>
                <a:r>
                  <a:rPr lang="ru-RU" dirty="0"/>
                  <a:t>, как было показано ранее, приближенно (с точностью до </a:t>
                </a:r>
                <a:r>
                  <a:rPr lang="ru-RU" dirty="0" err="1"/>
                  <a:t>Δt</a:t>
                </a:r>
                <a:r>
                  <a:rPr lang="ru-RU" dirty="0"/>
                  <a:t>) равна произведению интенсивности перехода на длительность промежутка времени </a:t>
                </a:r>
                <a:r>
                  <a:rPr lang="ru-RU" dirty="0" err="1"/>
                  <a:t>Δt</a:t>
                </a:r>
                <a:r>
                  <a:rPr lang="ru-RU" dirty="0"/>
                  <a:t>:</a:t>
                </a:r>
              </a:p>
              <a:p>
                <a:pPr lvl="0" indent="444500" algn="just"/>
                <a14:m>
                  <m:oMathPara xmlns:m="http://schemas.openxmlformats.org/officeDocument/2006/math">
                    <m:oMathParaPr>
                      <m:jc m:val="centerGroup"/>
                    </m:oMathParaPr>
                    <m:oMath xmlns:m="http://schemas.openxmlformats.org/officeDocument/2006/math">
                      <m:sSub>
                        <m:sSubPr>
                          <m:ctrlPr>
                            <a:rPr lang="ru-RU" i="1" smtClean="0">
                              <a:latin typeface="Cambria Math" panose="02040503050406030204" pitchFamily="18" charset="0"/>
                            </a:rPr>
                          </m:ctrlPr>
                        </m:sSubPr>
                        <m:e>
                          <m:r>
                            <a:rPr lang="en-US" b="0" i="1" smtClean="0">
                              <a:latin typeface="Cambria Math" panose="02040503050406030204" pitchFamily="18" charset="0"/>
                            </a:rPr>
                            <m:t>𝑃</m:t>
                          </m:r>
                        </m:e>
                        <m:sub>
                          <m:r>
                            <a:rPr lang="ru-RU"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a:rPr lang="en-US" b="0" i="1" smtClean="0">
                                  <a:latin typeface="Cambria Math" panose="02040503050406030204" pitchFamily="18" charset="0"/>
                                  <a:ea typeface="Cambria Math" panose="02040503050406030204" pitchFamily="18" charset="0"/>
                                </a:rPr>
                                <m:t>𝑗</m:t>
                              </m:r>
                            </m:sub>
                          </m:sSub>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sub>
                      </m:sSub>
                      <m:r>
                        <a:rPr lang="en-US" b="0" i="1" smtClean="0">
                          <a:latin typeface="Cambria Math" panose="02040503050406030204" pitchFamily="18" charset="0"/>
                        </a:rPr>
                        <m:t>(</m:t>
                      </m:r>
                      <m:r>
                        <a:rPr lang="en-US" b="0" i="1" smtClean="0">
                          <a:latin typeface="Cambria Math" panose="02040503050406030204" pitchFamily="18" charset="0"/>
                        </a:rPr>
                        <m:t>𝑚</m:t>
                      </m:r>
                      <m:r>
                        <a:rPr lang="en-US" b="0" i="1" smtClean="0">
                          <a:latin typeface="Cambria Math" panose="02040503050406030204" pitchFamily="18" charset="0"/>
                          <a:ea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𝑖𝑗</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oMath>
                  </m:oMathPara>
                </a14:m>
                <a:endParaRPr lang="ru-RU" dirty="0"/>
              </a:p>
              <a:p>
                <a:pPr lvl="0" indent="444500" algn="just"/>
                <a:r>
                  <a:rPr lang="ru-RU" dirty="0"/>
                  <a:t>Она равна вероятности того, что за время </a:t>
                </a:r>
                <a:r>
                  <a:rPr lang="ru-RU" dirty="0" err="1"/>
                  <a:t>Δt</a:t>
                </a:r>
                <a:r>
                  <a:rPr lang="ru-RU" dirty="0"/>
                  <a:t> произойдет хотя бы одно событие такого перехода.</a:t>
                </a:r>
              </a:p>
              <a:p>
                <a:pPr lvl="0" indent="444500" algn="just"/>
                <a:r>
                  <a:rPr lang="ru-RU" dirty="0"/>
                  <a:t>Математическая модель работы таких систем представляет собой систему дифференциальных уравнений, которые называются </a:t>
                </a:r>
                <a:r>
                  <a:rPr lang="ru-RU" b="1" dirty="0"/>
                  <a:t>уравнениями Колмогорова</a:t>
                </a:r>
                <a:r>
                  <a:rPr lang="ru-RU" dirty="0"/>
                  <a:t>:</a:t>
                </a:r>
              </a:p>
              <a:p>
                <a:pPr algn="ctr"/>
                <a:endParaRPr lang="ru-RU" dirty="0"/>
              </a:p>
              <a:p>
                <a:pPr algn="ctr"/>
                <a14:m>
                  <m:oMathPara xmlns:m="http://schemas.openxmlformats.org/officeDocument/2006/math">
                    <m:oMathParaPr>
                      <m:jc m:val="centerGroup"/>
                    </m:oMathParaPr>
                    <m:oMath xmlns:m="http://schemas.openxmlformats.org/officeDocument/2006/math">
                      <m:d>
                        <m:dPr>
                          <m:begChr m:val="{"/>
                          <m:endChr m:val=""/>
                          <m:ctrlPr>
                            <a:rPr lang="ru-RU" i="1" smtClean="0">
                              <a:latin typeface="Cambria Math" panose="02040503050406030204" pitchFamily="18" charset="0"/>
                            </a:rPr>
                          </m:ctrlPr>
                        </m:dPr>
                        <m:e>
                          <m:eqArr>
                            <m:eqArrPr>
                              <m:ctrlPr>
                                <a:rPr lang="ru-RU" i="1" smtClean="0">
                                  <a:latin typeface="Cambria Math" panose="02040503050406030204" pitchFamily="18" charset="0"/>
                                </a:rPr>
                              </m:ctrlPr>
                            </m:eqArrPr>
                            <m:e>
                              <m:sSub>
                                <m:sSubPr>
                                  <m:ctrlPr>
                                    <a:rPr lang="ru-RU" i="1" smtClean="0">
                                      <a:latin typeface="Cambria Math" panose="02040503050406030204" pitchFamily="18" charset="0"/>
                                    </a:rPr>
                                  </m:ctrlPr>
                                </m:sSubPr>
                                <m:e>
                                  <m:acc>
                                    <m:accPr>
                                      <m:chr m:val="̇"/>
                                      <m:ctrlPr>
                                        <a:rPr lang="ru-RU" i="1" smtClean="0">
                                          <a:latin typeface="Cambria Math" panose="02040503050406030204" pitchFamily="18" charset="0"/>
                                        </a:rPr>
                                      </m:ctrlPr>
                                    </m:accPr>
                                    <m:e>
                                      <m:r>
                                        <a:rPr lang="en-US" b="0" i="1" smtClean="0">
                                          <a:latin typeface="Cambria Math" panose="02040503050406030204" pitchFamily="18" charset="0"/>
                                        </a:rPr>
                                        <m:t>𝑝</m:t>
                                      </m:r>
                                    </m:e>
                                  </m:acc>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rPr>
                                    <m:t>10</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2</m:t>
                                  </m:r>
                                  <m:r>
                                    <a:rPr lang="en-US" i="1">
                                      <a:latin typeface="Cambria Math" panose="02040503050406030204" pitchFamily="18" charset="0"/>
                                    </a:rPr>
                                    <m:t>0</m:t>
                                  </m:r>
                                </m:sub>
                              </m:sSub>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i="1">
                                          <a:latin typeface="Cambria Math" panose="02040503050406030204" pitchFamily="18" charset="0"/>
                                        </a:rPr>
                                        <m:t>0</m:t>
                                      </m:r>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rPr>
                                        <m:t>02</m:t>
                                      </m:r>
                                    </m:sub>
                                  </m:sSub>
                                </m:e>
                              </m:d>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0</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b="0" i="1" smtClean="0">
                                  <a:latin typeface="Cambria Math" panose="02040503050406030204" pitchFamily="18" charset="0"/>
                                </a:rPr>
                                <m:t>,</m:t>
                              </m:r>
                            </m:e>
                            <m:e>
                              <m:sSub>
                                <m:sSubPr>
                                  <m:ctrlPr>
                                    <a:rPr lang="ru-RU" i="1">
                                      <a:latin typeface="Cambria Math" panose="02040503050406030204" pitchFamily="18" charset="0"/>
                                    </a:rPr>
                                  </m:ctrlPr>
                                </m:sSubPr>
                                <m:e>
                                  <m:acc>
                                    <m:accPr>
                                      <m:chr m:val="̇"/>
                                      <m:ctrlPr>
                                        <a:rPr lang="ru-RU" i="1">
                                          <a:latin typeface="Cambria Math" panose="02040503050406030204" pitchFamily="18" charset="0"/>
                                        </a:rPr>
                                      </m:ctrlPr>
                                    </m:accPr>
                                    <m:e>
                                      <m:r>
                                        <a:rPr lang="en-US" i="1">
                                          <a:latin typeface="Cambria Math" panose="02040503050406030204" pitchFamily="18" charset="0"/>
                                        </a:rPr>
                                        <m:t>𝑝</m:t>
                                      </m:r>
                                    </m:e>
                                  </m:acc>
                                </m:e>
                                <m:sub>
                                  <m:r>
                                    <a:rPr lang="en-US" b="0" i="1" smtClean="0">
                                      <a:latin typeface="Cambria Math" panose="02040503050406030204" pitchFamily="18" charset="0"/>
                                    </a:rPr>
                                    <m:t>1</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i="1">
                                      <a:latin typeface="Cambria Math" panose="02040503050406030204" pitchFamily="18" charset="0"/>
                                    </a:rPr>
                                    <m:t>0</m:t>
                                  </m:r>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0</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31</m:t>
                                  </m:r>
                                </m:sub>
                              </m:sSub>
                              <m:sSub>
                                <m:sSubPr>
                                  <m:ctrlPr>
                                    <a:rPr lang="en-US" i="1" smtClean="0">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i="1">
                                          <a:latin typeface="Cambria Math" panose="02040503050406030204" pitchFamily="18" charset="0"/>
                                        </a:rPr>
                                        <m:t>1</m:t>
                                      </m:r>
                                      <m:r>
                                        <a:rPr lang="en-US" b="0" i="1" smtClean="0">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13</m:t>
                                      </m:r>
                                    </m:sub>
                                  </m:sSub>
                                </m:e>
                              </m:d>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1</m:t>
                                  </m:r>
                                </m:sub>
                              </m:sSub>
                              <m:d>
                                <m:dPr>
                                  <m:ctrlPr>
                                    <a:rPr lang="en-US" i="1">
                                      <a:latin typeface="Cambria Math" panose="02040503050406030204" pitchFamily="18" charset="0"/>
                                    </a:rPr>
                                  </m:ctrlPr>
                                </m:dPr>
                                <m:e>
                                  <m:r>
                                    <a:rPr lang="en-US" i="1">
                                      <a:latin typeface="Cambria Math" panose="02040503050406030204" pitchFamily="18" charset="0"/>
                                    </a:rPr>
                                    <m:t>𝑡</m:t>
                                  </m:r>
                                </m:e>
                              </m:d>
                            </m:e>
                            <m:e>
                              <m:sSub>
                                <m:sSubPr>
                                  <m:ctrlPr>
                                    <a:rPr lang="ru-RU" i="1">
                                      <a:latin typeface="Cambria Math" panose="02040503050406030204" pitchFamily="18" charset="0"/>
                                    </a:rPr>
                                  </m:ctrlPr>
                                </m:sSubPr>
                                <m:e>
                                  <m:acc>
                                    <m:accPr>
                                      <m:chr m:val="̇"/>
                                      <m:ctrlPr>
                                        <a:rPr lang="ru-RU" i="1" smtClean="0">
                                          <a:latin typeface="Cambria Math" panose="02040503050406030204" pitchFamily="18" charset="0"/>
                                        </a:rPr>
                                      </m:ctrlPr>
                                    </m:accPr>
                                    <m:e>
                                      <m:r>
                                        <a:rPr lang="en-US" i="1">
                                          <a:latin typeface="Cambria Math" panose="02040503050406030204" pitchFamily="18" charset="0"/>
                                        </a:rPr>
                                        <m:t>𝑝</m:t>
                                      </m:r>
                                    </m:e>
                                  </m:acc>
                                </m:e>
                                <m:sub>
                                  <m:r>
                                    <a:rPr lang="en-US" b="0" i="1" smtClean="0">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i="1">
                                      <a:latin typeface="Cambria Math" panose="02040503050406030204" pitchFamily="18" charset="0"/>
                                    </a:rPr>
                                    <m:t>0</m:t>
                                  </m:r>
                                  <m:r>
                                    <a:rPr lang="en-US" b="0" i="1" smtClean="0">
                                      <a:latin typeface="Cambria Math" panose="02040503050406030204" pitchFamily="18" charset="0"/>
                                    </a:rPr>
                                    <m:t>2</m:t>
                                  </m:r>
                                </m:sub>
                              </m:sSub>
                              <m:sSub>
                                <m:sSubPr>
                                  <m:ctrlPr>
                                    <a:rPr lang="en-US" i="1" smtClean="0">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0</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20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i="1">
                                          <a:latin typeface="Cambria Math" panose="02040503050406030204" pitchFamily="18" charset="0"/>
                                        </a:rPr>
                                        <m:t>2</m:t>
                                      </m:r>
                                      <m:r>
                                        <a:rPr lang="en-US" b="0" i="1" smtClean="0">
                                          <a:latin typeface="Cambria Math" panose="02040503050406030204" pitchFamily="18" charset="0"/>
                                        </a:rPr>
                                        <m:t>3</m:t>
                                      </m:r>
                                    </m:sub>
                                  </m:sSub>
                                </m:e>
                              </m:d>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𝑡</m:t>
                                  </m:r>
                                </m:e>
                              </m:d>
                            </m:e>
                            <m:e>
                              <m:sSub>
                                <m:sSubPr>
                                  <m:ctrlPr>
                                    <a:rPr lang="ru-RU" i="1">
                                      <a:latin typeface="Cambria Math" panose="02040503050406030204" pitchFamily="18" charset="0"/>
                                    </a:rPr>
                                  </m:ctrlPr>
                                </m:sSubPr>
                                <m:e>
                                  <m:acc>
                                    <m:accPr>
                                      <m:chr m:val="̇"/>
                                      <m:ctrlPr>
                                        <a:rPr lang="ru-RU" i="1">
                                          <a:latin typeface="Cambria Math" panose="02040503050406030204" pitchFamily="18" charset="0"/>
                                        </a:rPr>
                                      </m:ctrlPr>
                                    </m:accPr>
                                    <m:e>
                                      <m:r>
                                        <a:rPr lang="en-US" i="1">
                                          <a:latin typeface="Cambria Math" panose="02040503050406030204" pitchFamily="18" charset="0"/>
                                        </a:rPr>
                                        <m:t>𝑝</m:t>
                                      </m:r>
                                    </m:e>
                                  </m:acc>
                                </m:e>
                                <m:sub>
                                  <m:r>
                                    <a:rPr lang="en-US" b="0" i="1" smtClean="0">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i="1">
                                      <a:latin typeface="Cambria Math" panose="02040503050406030204" pitchFamily="18" charset="0"/>
                                    </a:rPr>
                                    <m:t>1</m:t>
                                  </m:r>
                                  <m:r>
                                    <a:rPr lang="en-US" b="0" i="1" smtClean="0">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1</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i="1">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3</m:t>
                                      </m:r>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3</m:t>
                                      </m:r>
                                      <m:r>
                                        <a:rPr lang="en-US" i="1">
                                          <a:latin typeface="Cambria Math" panose="02040503050406030204" pitchFamily="18" charset="0"/>
                                        </a:rPr>
                                        <m:t>2</m:t>
                                      </m:r>
                                    </m:sub>
                                  </m:sSub>
                                </m:e>
                              </m:d>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𝑡</m:t>
                                  </m:r>
                                </m:e>
                              </m:d>
                            </m:e>
                          </m:eqArr>
                        </m:e>
                      </m:d>
                    </m:oMath>
                  </m:oMathPara>
                </a14:m>
                <a:endParaRPr lang="ru-RU" dirty="0"/>
              </a:p>
              <a:p>
                <a:pPr algn="ctr"/>
                <a:endParaRPr lang="ru-RU" dirty="0"/>
              </a:p>
              <a:p>
                <a:pPr indent="444500" algn="just"/>
                <a:r>
                  <a:rPr lang="ru-RU" dirty="0"/>
                  <a:t>Аналогично составляется система уравнений Колмогорова при любом числе n возможных состояний СМО. </a:t>
                </a:r>
              </a:p>
            </p:txBody>
          </p:sp>
        </mc:Choice>
        <mc:Fallback xmlns="">
          <p:sp>
            <p:nvSpPr>
              <p:cNvPr id="2" name="TextBox 1"/>
              <p:cNvSpPr txBox="1">
                <a:spLocks noRot="1" noChangeAspect="1" noMove="1" noResize="1" noEditPoints="1" noAdjustHandles="1" noChangeArrowheads="1" noChangeShapeType="1" noTextEdit="1"/>
              </p:cNvSpPr>
              <p:nvPr/>
            </p:nvSpPr>
            <p:spPr>
              <a:xfrm>
                <a:off x="641464" y="1028154"/>
                <a:ext cx="10789920" cy="5260927"/>
              </a:xfrm>
              <a:prstGeom prst="rect">
                <a:avLst/>
              </a:prstGeom>
              <a:blipFill>
                <a:blip r:embed="rId2"/>
                <a:stretch>
                  <a:fillRect l="-452" t="-695" r="-1017" b="-927"/>
                </a:stretch>
              </a:blipFill>
            </p:spPr>
            <p:txBody>
              <a:bodyPr/>
              <a:lstStyle/>
              <a:p>
                <a:r>
                  <a:rPr lang="ru-RU">
                    <a:noFill/>
                  </a:rPr>
                  <a:t> </a:t>
                </a:r>
              </a:p>
            </p:txBody>
          </p:sp>
        </mc:Fallback>
      </mc:AlternateContent>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3268283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807720" y="1009135"/>
                <a:ext cx="10789920" cy="4616648"/>
              </a:xfrm>
              <a:prstGeom prst="rect">
                <a:avLst/>
              </a:prstGeom>
              <a:noFill/>
            </p:spPr>
            <p:txBody>
              <a:bodyPr wrap="square" rtlCol="0">
                <a:spAutoFit/>
              </a:bodyPr>
              <a:lstStyle/>
              <a:p>
                <a:pPr indent="444500" algn="just"/>
                <a:r>
                  <a:rPr lang="ru-RU" dirty="0"/>
                  <a:t>Особый интерес представляет исследование таких систем в условиях стационарного режима работы, т. е. в тех случаях, когда переход ный период приспособления системы к начавшемуся потоку событий уже прошел и система вышла на уровень стабильного устойчивого режима работы, не меняющегося с течением времени. В этом режиме вероятности состояний системы перестают зависеть от времени.</a:t>
                </a:r>
              </a:p>
              <a:p>
                <a:pPr indent="444500" algn="just"/>
                <a:r>
                  <a:rPr lang="ru-RU" dirty="0"/>
                  <a:t>Можно считать, что такой режим неизбежно установится, если система изначально проработает достаточно продолжительное время, т. е. при t</a:t>
                </a:r>
                <a14:m>
                  <m:oMath xmlns:m="http://schemas.openxmlformats.org/officeDocument/2006/math">
                    <m:r>
                      <a:rPr lang="ru-RU" i="1" smtClean="0">
                        <a:latin typeface="Cambria Math" panose="02040503050406030204" pitchFamily="18" charset="0"/>
                        <a:ea typeface="Cambria Math" panose="02040503050406030204" pitchFamily="18" charset="0"/>
                      </a:rPr>
                      <m:t>→∞</m:t>
                    </m:r>
                  </m:oMath>
                </a14:m>
                <a:r>
                  <a:rPr lang="ru-RU" dirty="0"/>
                  <a:t>. </a:t>
                </a:r>
              </a:p>
              <a:p>
                <a:pPr indent="444500" algn="just"/>
                <a:r>
                  <a:rPr lang="ru-RU" dirty="0"/>
                  <a:t>Такой режим работы называется </a:t>
                </a:r>
                <a:r>
                  <a:rPr lang="ru-RU" b="1" dirty="0"/>
                  <a:t>предельным стационарным режимом</a:t>
                </a:r>
                <a:r>
                  <a:rPr lang="ru-RU" dirty="0"/>
                  <a:t>. </a:t>
                </a:r>
              </a:p>
              <a:p>
                <a:pPr indent="444500" algn="just"/>
                <a:r>
                  <a:rPr lang="ru-RU" dirty="0"/>
                  <a:t>Значения </a:t>
                </a:r>
                <a:r>
                  <a:rPr lang="ru-RU" dirty="0" err="1"/>
                  <a:t>p</a:t>
                </a:r>
                <a:r>
                  <a:rPr lang="ru-RU" baseline="-25000" dirty="0" err="1"/>
                  <a:t>i</a:t>
                </a:r>
                <a:r>
                  <a:rPr lang="ru-RU" baseline="-25000" dirty="0"/>
                  <a:t> </a:t>
                </a:r>
                <a:r>
                  <a:rPr lang="ru-RU" dirty="0"/>
                  <a:t>(t) при t</a:t>
                </a:r>
                <a14:m>
                  <m:oMath xmlns:m="http://schemas.openxmlformats.org/officeDocument/2006/math">
                    <m:r>
                      <a:rPr lang="ru-RU" i="1" smtClean="0">
                        <a:latin typeface="Cambria Math" panose="02040503050406030204" pitchFamily="18" charset="0"/>
                        <a:ea typeface="Cambria Math" panose="02040503050406030204" pitchFamily="18" charset="0"/>
                      </a:rPr>
                      <m:t>→∞</m:t>
                    </m:r>
                  </m:oMath>
                </a14:m>
                <a:r>
                  <a:rPr lang="ru-RU" dirty="0"/>
                  <a:t> называются </a:t>
                </a:r>
                <a:r>
                  <a:rPr lang="ru-RU" b="1" dirty="0"/>
                  <a:t>предельными (или финальными) вероятностями состояний</a:t>
                </a:r>
                <a:r>
                  <a:rPr lang="ru-RU" dirty="0"/>
                  <a:t>.</a:t>
                </a:r>
              </a:p>
              <a:p>
                <a:pPr indent="444500" algn="just"/>
                <a:endParaRPr lang="ru-RU" dirty="0"/>
              </a:p>
              <a:p>
                <a:pPr indent="444500" algn="just"/>
                <a:r>
                  <a:rPr lang="ru-RU" b="1" dirty="0"/>
                  <a:t>Предельная вероятность состояния</a:t>
                </a:r>
                <a:r>
                  <a:rPr lang="ru-RU" dirty="0"/>
                  <a:t> </a:t>
                </a:r>
                <a:r>
                  <a:rPr lang="ru-RU" dirty="0" err="1"/>
                  <a:t>S</a:t>
                </a:r>
                <a:r>
                  <a:rPr lang="ru-RU" baseline="-25000" dirty="0" err="1"/>
                  <a:t>i</a:t>
                </a:r>
                <a:r>
                  <a:rPr lang="ru-RU" dirty="0"/>
                  <a:t> имеет четкий смысл: она </a:t>
                </a:r>
                <a:r>
                  <a:rPr lang="ru-RU" b="1" dirty="0"/>
                  <a:t>показывает среднее относительное время пребывания системы в данном состоянии.</a:t>
                </a:r>
              </a:p>
              <a:p>
                <a:pPr algn="just"/>
                <a:r>
                  <a:rPr lang="ru-RU" b="1" dirty="0"/>
                  <a:t> </a:t>
                </a:r>
              </a:p>
              <a:p>
                <a:pPr algn="just"/>
                <a:endParaRPr lang="ru-RU" dirty="0"/>
              </a:p>
              <a:p>
                <a:pPr algn="just"/>
                <a:endParaRPr lang="ru-RU" dirty="0"/>
              </a:p>
              <a:p>
                <a:pPr algn="just"/>
                <a:endParaRPr lang="ru-RU" dirty="0"/>
              </a:p>
              <a:p>
                <a:endParaRPr lang="ru-RU" sz="2400" dirty="0"/>
              </a:p>
            </p:txBody>
          </p:sp>
        </mc:Choice>
        <mc:Fallback xmlns="">
          <p:sp>
            <p:nvSpPr>
              <p:cNvPr id="2" name="TextBox 1"/>
              <p:cNvSpPr txBox="1">
                <a:spLocks noRot="1" noChangeAspect="1" noMove="1" noResize="1" noEditPoints="1" noAdjustHandles="1" noChangeArrowheads="1" noChangeShapeType="1" noTextEdit="1"/>
              </p:cNvSpPr>
              <p:nvPr/>
            </p:nvSpPr>
            <p:spPr>
              <a:xfrm>
                <a:off x="807720" y="1009135"/>
                <a:ext cx="10789920" cy="4616648"/>
              </a:xfrm>
              <a:prstGeom prst="rect">
                <a:avLst/>
              </a:prstGeom>
              <a:blipFill>
                <a:blip r:embed="rId2"/>
                <a:stretch>
                  <a:fillRect l="-508" t="-793" r="-452"/>
                </a:stretch>
              </a:blipFill>
            </p:spPr>
            <p:txBody>
              <a:bodyPr/>
              <a:lstStyle/>
              <a:p>
                <a:r>
                  <a:rPr lang="ru-RU">
                    <a:noFill/>
                  </a:rPr>
                  <a:t> </a:t>
                </a:r>
              </a:p>
            </p:txBody>
          </p:sp>
        </mc:Fallback>
      </mc:AlternateContent>
    </p:spTree>
    <p:extLst>
      <p:ext uri="{BB962C8B-B14F-4D97-AF65-F5344CB8AC3E}">
        <p14:creationId xmlns:p14="http://schemas.microsoft.com/office/powerpoint/2010/main" val="39731079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811427"/>
            <a:ext cx="10789920" cy="5724644"/>
          </a:xfrm>
          <a:prstGeom prst="rect">
            <a:avLst/>
          </a:prstGeom>
          <a:noFill/>
        </p:spPr>
        <p:txBody>
          <a:bodyPr wrap="square" rtlCol="0">
            <a:spAutoFit/>
          </a:bodyPr>
          <a:lstStyle/>
          <a:p>
            <a:pPr indent="444500" algn="just"/>
            <a:r>
              <a:rPr lang="ru-RU" b="1" dirty="0"/>
              <a:t>Пример 2.</a:t>
            </a:r>
          </a:p>
          <a:p>
            <a:pPr indent="444500" algn="just"/>
            <a:r>
              <a:rPr lang="ru-RU" dirty="0"/>
              <a:t>В условиях примера 1 найти средний чистый доход от эксплуатации в стационарном режиме системы S, если известно, что в единицу времени исправная работа первого и второго узлов приносит доход соответственно в 10 и 6 </a:t>
            </a:r>
            <a:r>
              <a:rPr lang="ru-RU" dirty="0" err="1"/>
              <a:t>ден</a:t>
            </a:r>
            <a:r>
              <a:rPr lang="ru-RU" dirty="0"/>
              <a:t>. ед., а их ремонт требует затрат соответственно в 4 и 2 </a:t>
            </a:r>
            <a:r>
              <a:rPr lang="ru-RU" dirty="0" err="1"/>
              <a:t>ден</a:t>
            </a:r>
            <a:r>
              <a:rPr lang="ru-RU" dirty="0"/>
              <a:t>. ед. Оценить экономическую эффективность имеющейся возможности уменьшения вдвое среднего времени ремонта каждого из двух узлов, если при этом придется вдвое увеличить затраты на ремонт каждого узла (в единицу времени).  </a:t>
            </a:r>
          </a:p>
          <a:p>
            <a:pPr indent="444500" algn="just"/>
            <a:r>
              <a:rPr lang="ru-RU" b="1" dirty="0"/>
              <a:t>Решение.</a:t>
            </a:r>
          </a:p>
          <a:p>
            <a:pPr indent="444500" algn="just"/>
            <a:r>
              <a:rPr lang="ru-RU" dirty="0"/>
              <a:t>В среднем первый узел исправно работает долю времени, равную </a:t>
            </a:r>
          </a:p>
          <a:p>
            <a:pPr indent="444500" algn="just"/>
            <a:r>
              <a:rPr lang="ru-RU" dirty="0"/>
              <a:t> T1 = p0 +p2 =0,4 +0,27 =0,67, </a:t>
            </a:r>
          </a:p>
          <a:p>
            <a:pPr indent="444500" algn="just"/>
            <a:r>
              <a:rPr lang="ru-RU" dirty="0"/>
              <a:t>а второй узел — долю, равную </a:t>
            </a:r>
          </a:p>
          <a:p>
            <a:pPr indent="444500" algn="just"/>
            <a:r>
              <a:rPr lang="ru-RU" dirty="0"/>
              <a:t> T2 = p0 + p1 =0,4 +0,2 =0,6. </a:t>
            </a:r>
          </a:p>
          <a:p>
            <a:pPr indent="444500" algn="just"/>
            <a:r>
              <a:rPr lang="ru-RU" dirty="0"/>
              <a:t>Первый узел находится в ремонте в среднем долю времени, равную </a:t>
            </a:r>
          </a:p>
          <a:p>
            <a:pPr indent="444500" algn="just"/>
            <a:r>
              <a:rPr lang="ru-RU" dirty="0"/>
              <a:t> t1 = p1 + p3 =0,2 +0,13 =0,33, </a:t>
            </a:r>
          </a:p>
          <a:p>
            <a:pPr indent="444500" algn="just"/>
            <a:r>
              <a:rPr lang="ru-RU" dirty="0"/>
              <a:t>а второй узел —</a:t>
            </a:r>
          </a:p>
          <a:p>
            <a:pPr indent="444500" algn="just"/>
            <a:r>
              <a:rPr lang="ru-RU" dirty="0"/>
              <a:t> t2 = p2 + p3 =0,27 +0,13 =0,4. </a:t>
            </a:r>
          </a:p>
          <a:p>
            <a:pPr indent="444500" algn="just"/>
            <a:r>
              <a:rPr lang="ru-RU" dirty="0"/>
              <a:t>Средний чистый доход в этом случае равен </a:t>
            </a:r>
          </a:p>
          <a:p>
            <a:pPr indent="444500" algn="just"/>
            <a:r>
              <a:rPr lang="ru-RU" dirty="0"/>
              <a:t> Д = 0,67 · 10 + 0,6 · 6–0,33 · 4–0,4 · 2 = 10,3 – 2,12 = 8,18 </a:t>
            </a:r>
            <a:r>
              <a:rPr lang="ru-RU" dirty="0" err="1"/>
              <a:t>ден</a:t>
            </a:r>
            <a:r>
              <a:rPr lang="ru-RU" dirty="0"/>
              <a:t>. ед.</a:t>
            </a:r>
          </a:p>
          <a:p>
            <a:pPr algn="just"/>
            <a:endParaRPr lang="ru-RU" dirty="0"/>
          </a:p>
          <a:p>
            <a:endParaRPr lang="ru-RU" sz="2400" dirty="0"/>
          </a:p>
        </p:txBody>
      </p:sp>
    </p:spTree>
    <p:extLst>
      <p:ext uri="{BB962C8B-B14F-4D97-AF65-F5344CB8AC3E}">
        <p14:creationId xmlns:p14="http://schemas.microsoft.com/office/powerpoint/2010/main" val="269269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549FD39-8717-412B-BCF9-23DCB51AEEAA}"/>
                  </a:ext>
                </a:extLst>
              </p:cNvPr>
              <p:cNvSpPr txBox="1"/>
              <p:nvPr/>
            </p:nvSpPr>
            <p:spPr>
              <a:xfrm>
                <a:off x="747584" y="996942"/>
                <a:ext cx="10287000" cy="5078313"/>
              </a:xfrm>
              <a:prstGeom prst="rect">
                <a:avLst/>
              </a:prstGeom>
              <a:noFill/>
            </p:spPr>
            <p:txBody>
              <a:bodyPr wrap="square">
                <a:spAutoFit/>
              </a:bodyPr>
              <a:lstStyle/>
              <a:p>
                <a:pPr indent="444500"/>
                <a:r>
                  <a:rPr lang="ru-RU" dirty="0"/>
                  <a:t>Уменьшение вдвое среднего времени ремонта каждого из узлов означает увеличение вдвое интенсивностей потока завершения ремонта (возвращения узла в строй), т. е. теперь </a:t>
                </a:r>
              </a:p>
              <a:p>
                <a:pPr algn="ctr"/>
                <a14:m>
                  <m:oMathPara xmlns:m="http://schemas.openxmlformats.org/officeDocument/2006/math">
                    <m:oMathParaPr>
                      <m:jc m:val="centerGroup"/>
                    </m:oMathParaPr>
                    <m:oMath xmlns:m="http://schemas.openxmlformats.org/officeDocument/2006/math">
                      <m:sSub>
                        <m:sSubPr>
                          <m:ctrlPr>
                            <a:rPr lang="ru-RU" i="1" smtClean="0">
                              <a:latin typeface="Cambria Math" panose="02040503050406030204" pitchFamily="18" charset="0"/>
                            </a:rPr>
                          </m:ctrlPr>
                        </m:sSubPr>
                        <m:e>
                          <m:r>
                            <a:rPr lang="ru-RU" i="1" smtClean="0">
                              <a:latin typeface="Cambria Math" panose="02040503050406030204" pitchFamily="18" charset="0"/>
                              <a:ea typeface="Cambria Math" panose="02040503050406030204" pitchFamily="18" charset="0"/>
                            </a:rPr>
                            <m:t>𝜆</m:t>
                          </m:r>
                        </m:e>
                        <m:sub>
                          <m:r>
                            <a:rPr lang="ru-RU" b="0" i="1" smtClean="0">
                              <a:latin typeface="Cambria Math" panose="02040503050406030204" pitchFamily="18" charset="0"/>
                            </a:rPr>
                            <m:t>10</m:t>
                          </m:r>
                        </m:sub>
                      </m:sSub>
                      <m:r>
                        <a:rPr lang="ru-RU" b="0" i="1" smtClean="0">
                          <a:latin typeface="Cambria Math" panose="02040503050406030204" pitchFamily="18" charset="0"/>
                        </a:rPr>
                        <m:t>=4, </m:t>
                      </m:r>
                      <m:sSub>
                        <m:sSubPr>
                          <m:ctrlPr>
                            <a:rPr lang="ru-RU" b="0" i="1" smtClean="0">
                              <a:latin typeface="Cambria Math" panose="02040503050406030204" pitchFamily="18" charset="0"/>
                            </a:rPr>
                          </m:ctrlPr>
                        </m:sSubPr>
                        <m:e>
                          <m:r>
                            <a:rPr lang="ru-RU" b="0" i="1" smtClean="0">
                              <a:latin typeface="Cambria Math" panose="02040503050406030204" pitchFamily="18" charset="0"/>
                              <a:ea typeface="Cambria Math" panose="02040503050406030204" pitchFamily="18" charset="0"/>
                            </a:rPr>
                            <m:t>𝜆</m:t>
                          </m:r>
                        </m:e>
                        <m:sub>
                          <m:r>
                            <a:rPr lang="ru-RU" b="0" i="1" smtClean="0">
                              <a:latin typeface="Cambria Math" panose="02040503050406030204" pitchFamily="18" charset="0"/>
                            </a:rPr>
                            <m:t>20</m:t>
                          </m:r>
                        </m:sub>
                      </m:sSub>
                      <m:r>
                        <a:rPr lang="ru-RU" b="0" i="1" smtClean="0">
                          <a:latin typeface="Cambria Math" panose="02040503050406030204" pitchFamily="18" charset="0"/>
                        </a:rPr>
                        <m:t>=6, </m:t>
                      </m:r>
                      <m:sSub>
                        <m:sSubPr>
                          <m:ctrlPr>
                            <a:rPr lang="ru-RU" b="0" i="1" smtClean="0">
                              <a:latin typeface="Cambria Math" panose="02040503050406030204" pitchFamily="18" charset="0"/>
                            </a:rPr>
                          </m:ctrlPr>
                        </m:sSubPr>
                        <m:e>
                          <m:r>
                            <a:rPr lang="ru-RU" b="0" i="1" smtClean="0">
                              <a:latin typeface="Cambria Math" panose="02040503050406030204" pitchFamily="18" charset="0"/>
                              <a:ea typeface="Cambria Math" panose="02040503050406030204" pitchFamily="18" charset="0"/>
                            </a:rPr>
                            <m:t>𝜆</m:t>
                          </m:r>
                        </m:e>
                        <m:sub>
                          <m:r>
                            <a:rPr lang="ru-RU" b="0" i="1" smtClean="0">
                              <a:latin typeface="Cambria Math" panose="02040503050406030204" pitchFamily="18" charset="0"/>
                            </a:rPr>
                            <m:t>31</m:t>
                          </m:r>
                        </m:sub>
                      </m:sSub>
                      <m:r>
                        <a:rPr lang="ru-RU" b="0" i="1" smtClean="0">
                          <a:latin typeface="Cambria Math" panose="02040503050406030204" pitchFamily="18" charset="0"/>
                        </a:rPr>
                        <m:t>=6, </m:t>
                      </m:r>
                      <m:sSub>
                        <m:sSubPr>
                          <m:ctrlPr>
                            <a:rPr lang="ru-RU" b="0" i="1" smtClean="0">
                              <a:latin typeface="Cambria Math" panose="02040503050406030204" pitchFamily="18" charset="0"/>
                            </a:rPr>
                          </m:ctrlPr>
                        </m:sSubPr>
                        <m:e>
                          <m:r>
                            <a:rPr lang="ru-RU" b="0" i="1" smtClean="0">
                              <a:latin typeface="Cambria Math" panose="02040503050406030204" pitchFamily="18" charset="0"/>
                              <a:ea typeface="Cambria Math" panose="02040503050406030204" pitchFamily="18" charset="0"/>
                            </a:rPr>
                            <m:t>𝜆</m:t>
                          </m:r>
                        </m:e>
                        <m:sub>
                          <m:r>
                            <a:rPr lang="ru-RU" b="0" i="1" smtClean="0">
                              <a:latin typeface="Cambria Math" panose="02040503050406030204" pitchFamily="18" charset="0"/>
                            </a:rPr>
                            <m:t>32</m:t>
                          </m:r>
                        </m:sub>
                      </m:sSub>
                      <m:r>
                        <a:rPr lang="ru-RU" b="0" i="1" smtClean="0">
                          <a:latin typeface="Cambria Math" panose="02040503050406030204" pitchFamily="18" charset="0"/>
                        </a:rPr>
                        <m:t>=4</m:t>
                      </m:r>
                    </m:oMath>
                  </m:oMathPara>
                </a14:m>
                <a:endParaRPr lang="ru-RU" dirty="0"/>
              </a:p>
              <a:p>
                <a:pPr algn="ctr"/>
                <a:r>
                  <a:rPr lang="ru-RU" dirty="0"/>
                  <a:t> </a:t>
                </a:r>
              </a:p>
              <a:p>
                <a:pPr indent="444500"/>
                <a:r>
                  <a:rPr lang="ru-RU" dirty="0"/>
                  <a:t>Отметим новые интенсивности потоков на размеченном графе состояний системы (рис. 3).</a:t>
                </a:r>
              </a:p>
              <a:p>
                <a:pPr indent="444500"/>
                <a:endParaRPr lang="ru-RU" dirty="0"/>
              </a:p>
              <a:p>
                <a:pPr indent="444500"/>
                <a:endParaRPr lang="ru-RU" dirty="0"/>
              </a:p>
              <a:p>
                <a:pPr indent="444500"/>
                <a:endParaRPr lang="ru-RU" dirty="0"/>
              </a:p>
              <a:p>
                <a:pPr indent="444500"/>
                <a:endParaRPr lang="ru-RU" dirty="0"/>
              </a:p>
              <a:p>
                <a:pPr indent="444500"/>
                <a:endParaRPr lang="ru-RU" dirty="0"/>
              </a:p>
              <a:p>
                <a:pPr indent="444500"/>
                <a:endParaRPr lang="ru-RU" dirty="0"/>
              </a:p>
              <a:p>
                <a:pPr indent="444500"/>
                <a:endParaRPr lang="ru-RU" dirty="0"/>
              </a:p>
              <a:p>
                <a:pPr indent="444500"/>
                <a:endParaRPr lang="ru-RU" dirty="0"/>
              </a:p>
              <a:p>
                <a:pPr indent="444500"/>
                <a:endParaRPr lang="ru-RU" dirty="0"/>
              </a:p>
              <a:p>
                <a:pPr indent="444500"/>
                <a:endParaRPr lang="ru-RU" dirty="0"/>
              </a:p>
              <a:p>
                <a:pPr indent="444500"/>
                <a:endParaRPr lang="ru-RU" dirty="0"/>
              </a:p>
              <a:p>
                <a:pPr indent="444500" algn="ctr"/>
                <a:endParaRPr lang="ru-RU" dirty="0"/>
              </a:p>
              <a:p>
                <a:pPr indent="444500" algn="ctr"/>
                <a:r>
                  <a:rPr lang="ru-RU" dirty="0"/>
                  <a:t>Рис.3</a:t>
                </a:r>
              </a:p>
            </p:txBody>
          </p:sp>
        </mc:Choice>
        <mc:Fallback xmlns="">
          <p:sp>
            <p:nvSpPr>
              <p:cNvPr id="5" name="TextBox 4">
                <a:extLst>
                  <a:ext uri="{FF2B5EF4-FFF2-40B4-BE49-F238E27FC236}">
                    <a16:creationId xmlns:a16="http://schemas.microsoft.com/office/drawing/2014/main" id="{2549FD39-8717-412B-BCF9-23DCB51AEEAA}"/>
                  </a:ext>
                </a:extLst>
              </p:cNvPr>
              <p:cNvSpPr txBox="1">
                <a:spLocks noRot="1" noChangeAspect="1" noMove="1" noResize="1" noEditPoints="1" noAdjustHandles="1" noChangeArrowheads="1" noChangeShapeType="1" noTextEdit="1"/>
              </p:cNvSpPr>
              <p:nvPr/>
            </p:nvSpPr>
            <p:spPr>
              <a:xfrm>
                <a:off x="747584" y="996942"/>
                <a:ext cx="10287000" cy="5078313"/>
              </a:xfrm>
              <a:prstGeom prst="rect">
                <a:avLst/>
              </a:prstGeom>
              <a:blipFill>
                <a:blip r:embed="rId2"/>
                <a:stretch>
                  <a:fillRect l="-533" t="-720" b="-960"/>
                </a:stretch>
              </a:blipFill>
            </p:spPr>
            <p:txBody>
              <a:bodyPr/>
              <a:lstStyle/>
              <a:p>
                <a:r>
                  <a:rPr lang="ru-RU">
                    <a:noFill/>
                  </a:rPr>
                  <a:t> </a:t>
                </a:r>
              </a:p>
            </p:txBody>
          </p:sp>
        </mc:Fallback>
      </mc:AlternateContent>
      <p:pic>
        <p:nvPicPr>
          <p:cNvPr id="9" name="Рисунок 8">
            <a:extLst>
              <a:ext uri="{FF2B5EF4-FFF2-40B4-BE49-F238E27FC236}">
                <a16:creationId xmlns:a16="http://schemas.microsoft.com/office/drawing/2014/main" id="{7448A324-BA1C-4C71-B6AD-E59345562303}"/>
              </a:ext>
            </a:extLst>
          </p:cNvPr>
          <p:cNvPicPr>
            <a:picLocks noChangeAspect="1"/>
          </p:cNvPicPr>
          <p:nvPr/>
        </p:nvPicPr>
        <p:blipFill>
          <a:blip r:embed="rId3"/>
          <a:stretch>
            <a:fillRect/>
          </a:stretch>
        </p:blipFill>
        <p:spPr>
          <a:xfrm>
            <a:off x="3595817" y="2718293"/>
            <a:ext cx="5322702" cy="2778572"/>
          </a:xfrm>
          <a:prstGeom prst="rect">
            <a:avLst/>
          </a:prstGeom>
        </p:spPr>
      </p:pic>
    </p:spTree>
    <p:extLst>
      <p:ext uri="{BB962C8B-B14F-4D97-AF65-F5344CB8AC3E}">
        <p14:creationId xmlns:p14="http://schemas.microsoft.com/office/powerpoint/2010/main" val="41509785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881860" y="1083276"/>
                <a:ext cx="10789920" cy="3372205"/>
              </a:xfrm>
              <a:prstGeom prst="rect">
                <a:avLst/>
              </a:prstGeom>
              <a:noFill/>
            </p:spPr>
            <p:txBody>
              <a:bodyPr wrap="square" rtlCol="0">
                <a:spAutoFit/>
              </a:bodyPr>
              <a:lstStyle/>
              <a:p>
                <a:pPr indent="444500" algn="just"/>
                <a:r>
                  <a:rPr lang="ru-RU" dirty="0"/>
                  <a:t>Система уравнений стационарного режима получает вид:</a:t>
                </a:r>
              </a:p>
              <a:p>
                <a:pPr indent="444500" algn="just"/>
                <a14:m>
                  <m:oMathPara xmlns:m="http://schemas.openxmlformats.org/officeDocument/2006/math">
                    <m:oMathParaPr>
                      <m:jc m:val="centerGroup"/>
                    </m:oMathParaPr>
                    <m:oMath xmlns:m="http://schemas.openxmlformats.org/officeDocument/2006/math">
                      <m:d>
                        <m:dPr>
                          <m:begChr m:val="{"/>
                          <m:endChr m:val=""/>
                          <m:ctrlPr>
                            <a:rPr lang="ru-RU" i="1" smtClean="0">
                              <a:latin typeface="Cambria Math" panose="02040503050406030204" pitchFamily="18" charset="0"/>
                            </a:rPr>
                          </m:ctrlPr>
                        </m:dPr>
                        <m:e>
                          <m:eqArr>
                            <m:eqArrPr>
                              <m:ctrlPr>
                                <a:rPr lang="ru-RU" i="1" smtClean="0">
                                  <a:latin typeface="Cambria Math" panose="02040503050406030204" pitchFamily="18" charset="0"/>
                                </a:rPr>
                              </m:ctrlPr>
                            </m:eqArrPr>
                            <m:e>
                              <m:r>
                                <a:rPr lang="ru-RU" b="0" i="1" smtClean="0">
                                  <a:latin typeface="Cambria Math" panose="02040503050406030204" pitchFamily="18" charset="0"/>
                                </a:rPr>
                                <m:t>3</m:t>
                              </m:r>
                              <m:sSub>
                                <m:sSubPr>
                                  <m:ctrlPr>
                                    <a:rPr lang="ru-RU"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0</m:t>
                                  </m:r>
                                </m:sub>
                              </m:sSub>
                              <m:r>
                                <a:rPr lang="en-US" b="0" i="1" smtClean="0">
                                  <a:latin typeface="Cambria Math" panose="02040503050406030204" pitchFamily="18" charset="0"/>
                                </a:rPr>
                                <m:t>=4</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1</m:t>
                                  </m:r>
                                </m:sub>
                              </m:sSub>
                              <m:r>
                                <a:rPr lang="en-US" b="0" i="1" smtClean="0">
                                  <a:latin typeface="Cambria Math" panose="02040503050406030204" pitchFamily="18" charset="0"/>
                                </a:rPr>
                                <m:t>+6</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2</m:t>
                                  </m:r>
                                </m:sub>
                              </m:sSub>
                              <m:r>
                                <a:rPr lang="en-US" b="0" i="1" smtClean="0">
                                  <a:latin typeface="Cambria Math" panose="02040503050406030204" pitchFamily="18" charset="0"/>
                                </a:rPr>
                                <m:t>,</m:t>
                              </m:r>
                            </m:e>
                            <m:e>
                              <m:r>
                                <a:rPr lang="en-US" b="0" i="1" smtClean="0">
                                  <a:latin typeface="Cambria Math" panose="02040503050406030204" pitchFamily="18" charset="0"/>
                                </a:rPr>
                                <m:t>6</m:t>
                              </m:r>
                              <m:sSub>
                                <m:sSubPr>
                                  <m:ctrlPr>
                                    <a:rPr lang="ru-RU"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0</m:t>
                                  </m:r>
                                </m:sub>
                              </m:sSub>
                              <m:r>
                                <a:rPr lang="en-US" i="1">
                                  <a:latin typeface="Cambria Math" panose="02040503050406030204" pitchFamily="18" charset="0"/>
                                </a:rPr>
                                <m:t>+6</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3</m:t>
                                  </m:r>
                                </m:sub>
                              </m:sSub>
                              <m:r>
                                <a:rPr lang="en-US" b="0" i="1" smtClean="0">
                                  <a:latin typeface="Cambria Math" panose="02040503050406030204" pitchFamily="18" charset="0"/>
                                </a:rPr>
                                <m:t>,</m:t>
                              </m:r>
                            </m:e>
                            <m:e>
                              <m:r>
                                <a:rPr lang="en-US" b="0" i="1" smtClean="0">
                                  <a:latin typeface="Cambria Math" panose="02040503050406030204" pitchFamily="18" charset="0"/>
                                </a:rPr>
                                <m:t>7</m:t>
                              </m:r>
                              <m:sSub>
                                <m:sSubPr>
                                  <m:ctrlPr>
                                    <a:rPr lang="ru-RU"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2</m:t>
                                  </m:r>
                                </m:sub>
                              </m:sSub>
                              <m:r>
                                <a:rPr lang="en-US" i="1">
                                  <a:latin typeface="Cambria Math" panose="02040503050406030204" pitchFamily="18" charset="0"/>
                                </a:rPr>
                                <m:t>=</m:t>
                              </m:r>
                              <m:r>
                                <a:rPr lang="en-US" b="0" i="1" smtClean="0">
                                  <a:latin typeface="Cambria Math" panose="02040503050406030204" pitchFamily="18" charset="0"/>
                                </a:rPr>
                                <m:t>2</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0</m:t>
                                  </m:r>
                                </m:sub>
                              </m:sSub>
                              <m:r>
                                <a:rPr lang="en-US" i="1">
                                  <a:latin typeface="Cambria Math" panose="02040503050406030204" pitchFamily="18" charset="0"/>
                                </a:rPr>
                                <m:t>+</m:t>
                              </m:r>
                              <m:r>
                                <a:rPr lang="en-US" b="0" i="1" smtClean="0">
                                  <a:latin typeface="Cambria Math" panose="02040503050406030204" pitchFamily="18" charset="0"/>
                                </a:rPr>
                                <m:t>4</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b="0" i="1" smtClean="0">
                                      <a:latin typeface="Cambria Math" panose="02040503050406030204" pitchFamily="18" charset="0"/>
                                    </a:rPr>
                                    <m:t>3,</m:t>
                                  </m:r>
                                </m:sub>
                              </m:sSub>
                            </m:e>
                            <m:e>
                              <m:sSub>
                                <m:sSubPr>
                                  <m:ctrlPr>
                                    <a:rPr lang="ru-RU"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2</m:t>
                                  </m:r>
                                </m:sub>
                              </m:sSub>
                              <m:r>
                                <a:rPr lang="en-US" b="0" i="1" smtClean="0">
                                  <a:latin typeface="Cambria Math" panose="02040503050406030204" pitchFamily="18" charset="0"/>
                                </a:rPr>
                                <m:t>=1</m:t>
                              </m:r>
                            </m:e>
                          </m:eqArr>
                        </m:e>
                      </m:d>
                    </m:oMath>
                  </m:oMathPara>
                </a14:m>
                <a:endParaRPr lang="ru-RU" dirty="0"/>
              </a:p>
              <a:p>
                <a:pPr indent="444500" algn="just"/>
                <a:r>
                  <a:rPr lang="ru-RU" dirty="0"/>
                  <a:t> </a:t>
                </a:r>
              </a:p>
              <a:p>
                <a:pPr indent="444500" algn="just"/>
                <a:r>
                  <a:rPr lang="ru-RU" dirty="0"/>
                  <a:t>Решим систему, например, по формулам Крамера:</a:t>
                </a:r>
              </a:p>
              <a:p>
                <a:pPr algn="just"/>
                <a:endParaRPr lang="ru-RU" dirty="0"/>
              </a:p>
              <a:p>
                <a:pPr algn="just"/>
                <a:endParaRPr lang="ru-RU" dirty="0"/>
              </a:p>
              <a:p>
                <a:pPr algn="just"/>
                <a:endParaRPr lang="ru-RU" dirty="0"/>
              </a:p>
              <a:p>
                <a:endParaRPr lang="ru-RU" sz="2400" dirty="0"/>
              </a:p>
            </p:txBody>
          </p:sp>
        </mc:Choice>
        <mc:Fallback xmlns="">
          <p:sp>
            <p:nvSpPr>
              <p:cNvPr id="2" name="TextBox 1"/>
              <p:cNvSpPr txBox="1">
                <a:spLocks noRot="1" noChangeAspect="1" noMove="1" noResize="1" noEditPoints="1" noAdjustHandles="1" noChangeArrowheads="1" noChangeShapeType="1" noTextEdit="1"/>
              </p:cNvSpPr>
              <p:nvPr/>
            </p:nvSpPr>
            <p:spPr>
              <a:xfrm>
                <a:off x="881860" y="1083276"/>
                <a:ext cx="10789920" cy="3372205"/>
              </a:xfrm>
              <a:prstGeom prst="rect">
                <a:avLst/>
              </a:prstGeom>
              <a:blipFill>
                <a:blip r:embed="rId2"/>
                <a:stretch>
                  <a:fillRect t="-1085"/>
                </a:stretch>
              </a:blipFill>
            </p:spPr>
            <p:txBody>
              <a:bodyPr/>
              <a:lstStyle/>
              <a:p>
                <a:r>
                  <a:rPr lang="ru-RU">
                    <a:noFill/>
                  </a:rPr>
                  <a:t> </a:t>
                </a:r>
              </a:p>
            </p:txBody>
          </p:sp>
        </mc:Fallback>
      </mc:AlternateContent>
    </p:spTree>
    <p:extLst>
      <p:ext uri="{BB962C8B-B14F-4D97-AF65-F5344CB8AC3E}">
        <p14:creationId xmlns:p14="http://schemas.microsoft.com/office/powerpoint/2010/main" val="39482083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2301" y="1219200"/>
            <a:ext cx="10789920" cy="1569660"/>
          </a:xfrm>
          <a:prstGeom prst="rect">
            <a:avLst/>
          </a:prstGeom>
          <a:noFill/>
        </p:spPr>
        <p:txBody>
          <a:bodyPr wrap="square" rtlCol="0">
            <a:spAutoFit/>
          </a:bodyPr>
          <a:lstStyle/>
          <a:p>
            <a:pPr algn="just"/>
            <a:r>
              <a:rPr lang="en-US" dirty="0"/>
              <a:t>	</a:t>
            </a:r>
            <a:endParaRPr lang="ru-RU" dirty="0"/>
          </a:p>
          <a:p>
            <a:pPr algn="just"/>
            <a:r>
              <a:rPr lang="ru-RU" dirty="0"/>
              <a:t>	.  </a:t>
            </a:r>
          </a:p>
          <a:p>
            <a:pPr algn="just"/>
            <a:endParaRPr lang="ru-RU" dirty="0"/>
          </a:p>
          <a:p>
            <a:pPr algn="just"/>
            <a:endParaRPr lang="ru-RU" dirty="0"/>
          </a:p>
          <a:p>
            <a:endParaRPr lang="ru-RU" sz="2400" dirty="0"/>
          </a:p>
        </p:txBody>
      </p:sp>
      <p:pic>
        <p:nvPicPr>
          <p:cNvPr id="4" name="Рисунок 3">
            <a:extLst>
              <a:ext uri="{FF2B5EF4-FFF2-40B4-BE49-F238E27FC236}">
                <a16:creationId xmlns:a16="http://schemas.microsoft.com/office/drawing/2014/main" id="{860953A1-4FD0-4E55-B520-9756820BA45F}"/>
              </a:ext>
            </a:extLst>
          </p:cNvPr>
          <p:cNvPicPr>
            <a:picLocks noChangeAspect="1"/>
          </p:cNvPicPr>
          <p:nvPr/>
        </p:nvPicPr>
        <p:blipFill>
          <a:blip r:embed="rId2"/>
          <a:stretch>
            <a:fillRect/>
          </a:stretch>
        </p:blipFill>
        <p:spPr>
          <a:xfrm>
            <a:off x="752301" y="916281"/>
            <a:ext cx="5939861" cy="4596493"/>
          </a:xfrm>
          <a:prstGeom prst="rect">
            <a:avLst/>
          </a:prstGeom>
        </p:spPr>
      </p:pic>
      <p:pic>
        <p:nvPicPr>
          <p:cNvPr id="6" name="Рисунок 5">
            <a:extLst>
              <a:ext uri="{FF2B5EF4-FFF2-40B4-BE49-F238E27FC236}">
                <a16:creationId xmlns:a16="http://schemas.microsoft.com/office/drawing/2014/main" id="{A1EDDC56-775B-4658-B1F5-246C434A622D}"/>
              </a:ext>
            </a:extLst>
          </p:cNvPr>
          <p:cNvPicPr>
            <a:picLocks noChangeAspect="1"/>
          </p:cNvPicPr>
          <p:nvPr/>
        </p:nvPicPr>
        <p:blipFill>
          <a:blip r:embed="rId3"/>
          <a:stretch>
            <a:fillRect/>
          </a:stretch>
        </p:blipFill>
        <p:spPr>
          <a:xfrm>
            <a:off x="6457383" y="3975468"/>
            <a:ext cx="5231160" cy="1616496"/>
          </a:xfrm>
          <a:prstGeom prst="rect">
            <a:avLst/>
          </a:prstGeom>
        </p:spPr>
      </p:pic>
    </p:spTree>
    <p:extLst>
      <p:ext uri="{BB962C8B-B14F-4D97-AF65-F5344CB8AC3E}">
        <p14:creationId xmlns:p14="http://schemas.microsoft.com/office/powerpoint/2010/main" val="18108362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5355312"/>
          </a:xfrm>
          <a:prstGeom prst="rect">
            <a:avLst/>
          </a:prstGeom>
          <a:noFill/>
        </p:spPr>
        <p:txBody>
          <a:bodyPr wrap="square" rtlCol="0">
            <a:spAutoFit/>
          </a:bodyPr>
          <a:lstStyle/>
          <a:p>
            <a:pPr algn="just"/>
            <a:r>
              <a:rPr lang="ru-RU" dirty="0"/>
              <a:t>По формулам Крамера найдем новые вероятности состояний системы: </a:t>
            </a:r>
          </a:p>
          <a:p>
            <a:pPr lvl="0" algn="just"/>
            <a:endParaRPr lang="ru-RU" dirty="0"/>
          </a:p>
          <a:p>
            <a:pPr lvl="0" algn="just"/>
            <a:endParaRPr lang="ru-RU" dirty="0"/>
          </a:p>
          <a:p>
            <a:pPr lvl="0" algn="just"/>
            <a:endParaRPr lang="ru-RU" dirty="0"/>
          </a:p>
          <a:p>
            <a:pPr algn="ctr"/>
            <a:endParaRPr lang="ru-RU" dirty="0"/>
          </a:p>
          <a:p>
            <a:pPr algn="just"/>
            <a:r>
              <a:rPr lang="ru-RU" dirty="0"/>
              <a:t>Теперь в среднем первый узел исправно работает долю времени, </a:t>
            </a:r>
          </a:p>
          <a:p>
            <a:pPr algn="just"/>
            <a:r>
              <a:rPr lang="ru-RU" dirty="0"/>
              <a:t>равную </a:t>
            </a:r>
          </a:p>
          <a:p>
            <a:pPr algn="just"/>
            <a:r>
              <a:rPr lang="ru-RU" dirty="0"/>
              <a:t> T1 = p0 + p2 =0,6 +0,2 =0,8, </a:t>
            </a:r>
          </a:p>
          <a:p>
            <a:pPr algn="just"/>
            <a:r>
              <a:rPr lang="ru-RU" dirty="0"/>
              <a:t>а второй узел — долю, равную </a:t>
            </a:r>
          </a:p>
          <a:p>
            <a:pPr algn="just"/>
            <a:r>
              <a:rPr lang="ru-RU" dirty="0"/>
              <a:t> T2 = p0 + p1 =0,6 +0,15 =0,75. </a:t>
            </a:r>
          </a:p>
          <a:p>
            <a:pPr algn="just"/>
            <a:r>
              <a:rPr lang="ru-RU" dirty="0"/>
              <a:t>Первый узел находится в ремонте в среднем долю времени, равную </a:t>
            </a:r>
          </a:p>
          <a:p>
            <a:pPr algn="just"/>
            <a:r>
              <a:rPr lang="ru-RU" dirty="0"/>
              <a:t> t1 = p1 + p3 =0,15 +0,05 =0,2, </a:t>
            </a:r>
          </a:p>
          <a:p>
            <a:pPr algn="just"/>
            <a:r>
              <a:rPr lang="ru-RU" dirty="0"/>
              <a:t>а второй узел —  </a:t>
            </a:r>
          </a:p>
          <a:p>
            <a:pPr algn="just"/>
            <a:r>
              <a:rPr lang="ru-RU" dirty="0"/>
              <a:t> t2 = p2 + p3 =0,2+0,05 =0,25. </a:t>
            </a:r>
          </a:p>
          <a:p>
            <a:pPr algn="just"/>
            <a:r>
              <a:rPr lang="ru-RU" dirty="0"/>
              <a:t>Затраты на ремонт первого и второго узлов теперь равны 8 и 4 </a:t>
            </a:r>
            <a:r>
              <a:rPr lang="ru-RU" dirty="0" err="1"/>
              <a:t>ден</a:t>
            </a:r>
            <a:r>
              <a:rPr lang="ru-RU" dirty="0"/>
              <a:t>. ед. соответственно.</a:t>
            </a:r>
          </a:p>
          <a:p>
            <a:pPr algn="just"/>
            <a:r>
              <a:rPr lang="ru-RU" dirty="0"/>
              <a:t>Средний чистый доход в единицу времени теперь равен </a:t>
            </a:r>
          </a:p>
          <a:p>
            <a:pPr algn="just"/>
            <a:r>
              <a:rPr lang="ru-RU" dirty="0"/>
              <a:t>Д1 = 0,8 · 10 + 0,75 · 6 – 0,2 · 8–0,25 · 4 = 12,5–2,6 = 9,9 </a:t>
            </a:r>
            <a:r>
              <a:rPr lang="ru-RU" dirty="0" err="1"/>
              <a:t>ден</a:t>
            </a:r>
            <a:r>
              <a:rPr lang="ru-RU" dirty="0"/>
              <a:t>. ед.</a:t>
            </a:r>
          </a:p>
          <a:p>
            <a:pPr algn="just"/>
            <a:r>
              <a:rPr lang="ru-RU" dirty="0"/>
              <a:t>Таким образом, Д1 = 9,9 &gt; 8,18 = Д, т. е. Д1 &gt; Д примерно на 20 %.</a:t>
            </a:r>
          </a:p>
          <a:p>
            <a:pPr algn="just"/>
            <a:r>
              <a:rPr lang="ru-RU" dirty="0"/>
              <a:t>Вывод: экономически целесообразно реализовать указанное ускорение ремонта узлов.</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7" name="Рисунок 6">
            <a:extLst>
              <a:ext uri="{FF2B5EF4-FFF2-40B4-BE49-F238E27FC236}">
                <a16:creationId xmlns:a16="http://schemas.microsoft.com/office/drawing/2014/main" id="{FB920DDA-0576-4C03-BC3C-E1A928089510}"/>
              </a:ext>
            </a:extLst>
          </p:cNvPr>
          <p:cNvPicPr>
            <a:picLocks noChangeAspect="1"/>
          </p:cNvPicPr>
          <p:nvPr/>
        </p:nvPicPr>
        <p:blipFill>
          <a:blip r:embed="rId2"/>
          <a:stretch>
            <a:fillRect/>
          </a:stretch>
        </p:blipFill>
        <p:spPr>
          <a:xfrm>
            <a:off x="716530" y="1410132"/>
            <a:ext cx="4265195" cy="628734"/>
          </a:xfrm>
          <a:prstGeom prst="rect">
            <a:avLst/>
          </a:prstGeom>
        </p:spPr>
      </p:pic>
      <p:pic>
        <p:nvPicPr>
          <p:cNvPr id="9" name="Рисунок 8">
            <a:extLst>
              <a:ext uri="{FF2B5EF4-FFF2-40B4-BE49-F238E27FC236}">
                <a16:creationId xmlns:a16="http://schemas.microsoft.com/office/drawing/2014/main" id="{BF25E5DF-883D-48A5-8E97-DADC6F806286}"/>
              </a:ext>
            </a:extLst>
          </p:cNvPr>
          <p:cNvPicPr>
            <a:picLocks noChangeAspect="1"/>
          </p:cNvPicPr>
          <p:nvPr/>
        </p:nvPicPr>
        <p:blipFill>
          <a:blip r:embed="rId3"/>
          <a:stretch>
            <a:fillRect/>
          </a:stretch>
        </p:blipFill>
        <p:spPr>
          <a:xfrm>
            <a:off x="5302969" y="1453381"/>
            <a:ext cx="4114659" cy="585485"/>
          </a:xfrm>
          <a:prstGeom prst="rect">
            <a:avLst/>
          </a:prstGeom>
        </p:spPr>
      </p:pic>
    </p:spTree>
    <p:extLst>
      <p:ext uri="{BB962C8B-B14F-4D97-AF65-F5344CB8AC3E}">
        <p14:creationId xmlns:p14="http://schemas.microsoft.com/office/powerpoint/2010/main" val="1033713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7720" y="1219200"/>
            <a:ext cx="10789920" cy="2677656"/>
          </a:xfrm>
          <a:prstGeom prst="rect">
            <a:avLst/>
          </a:prstGeom>
          <a:noFill/>
        </p:spPr>
        <p:txBody>
          <a:bodyPr wrap="square" rtlCol="0">
            <a:spAutoFit/>
          </a:bodyPr>
          <a:lstStyle/>
          <a:p>
            <a:pPr indent="444500" algn="just"/>
            <a:r>
              <a:rPr lang="ru-RU" b="1" dirty="0"/>
              <a:t>Очередь</a:t>
            </a:r>
            <a:r>
              <a:rPr lang="ru-RU" dirty="0"/>
              <a:t> — последовательность заявок, ожидающих обслуживания.</a:t>
            </a:r>
          </a:p>
          <a:p>
            <a:pPr indent="444500" algn="just"/>
            <a:r>
              <a:rPr lang="ru-RU" b="1" dirty="0"/>
              <a:t>Дисциплина обслуживания </a:t>
            </a:r>
            <a:r>
              <a:rPr lang="ru-RU" dirty="0"/>
              <a:t>— правила, определяющие порядок выбора заявок из числа поступивших и порядок их распределения между каналами обслуживания.</a:t>
            </a:r>
          </a:p>
          <a:p>
            <a:pPr indent="444500" algn="just"/>
            <a:r>
              <a:rPr lang="ru-RU" b="1" dirty="0"/>
              <a:t>Показатели эффективности СМО </a:t>
            </a:r>
            <a:r>
              <a:rPr lang="ru-RU" dirty="0"/>
              <a:t>— показатели, описывающие способность СМО справляться с потоком заявок. </a:t>
            </a:r>
          </a:p>
          <a:p>
            <a:pPr algn="just"/>
            <a:endParaRPr lang="ru-RU" dirty="0"/>
          </a:p>
          <a:p>
            <a:pPr algn="just"/>
            <a:endParaRPr lang="ru-RU" dirty="0"/>
          </a:p>
          <a:p>
            <a:pPr algn="just"/>
            <a:endParaRPr lang="ru-RU" dirty="0"/>
          </a:p>
          <a:p>
            <a:endParaRPr lang="ru-RU" sz="2400" dirty="0"/>
          </a:p>
        </p:txBody>
      </p:sp>
      <p:pic>
        <p:nvPicPr>
          <p:cNvPr id="4" name="Рисунок 3">
            <a:extLst>
              <a:ext uri="{FF2B5EF4-FFF2-40B4-BE49-F238E27FC236}">
                <a16:creationId xmlns:a16="http://schemas.microsoft.com/office/drawing/2014/main" id="{EBC6C487-82B2-462A-A8E8-F9F8CF4F9837}"/>
              </a:ext>
            </a:extLst>
          </p:cNvPr>
          <p:cNvPicPr>
            <a:picLocks noChangeAspect="1"/>
          </p:cNvPicPr>
          <p:nvPr/>
        </p:nvPicPr>
        <p:blipFill>
          <a:blip r:embed="rId2"/>
          <a:stretch>
            <a:fillRect/>
          </a:stretch>
        </p:blipFill>
        <p:spPr>
          <a:xfrm>
            <a:off x="2458995" y="2928551"/>
            <a:ext cx="8527190" cy="3645870"/>
          </a:xfrm>
          <a:prstGeom prst="rect">
            <a:avLst/>
          </a:prstGeom>
        </p:spPr>
      </p:pic>
    </p:spTree>
    <p:extLst>
      <p:ext uri="{BB962C8B-B14F-4D97-AF65-F5344CB8AC3E}">
        <p14:creationId xmlns:p14="http://schemas.microsoft.com/office/powerpoint/2010/main" val="3722026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4001095"/>
          </a:xfrm>
          <a:prstGeom prst="rect">
            <a:avLst/>
          </a:prstGeom>
          <a:noFill/>
        </p:spPr>
        <p:txBody>
          <a:bodyPr wrap="square" rtlCol="0">
            <a:spAutoFit/>
          </a:bodyPr>
          <a:lstStyle/>
          <a:p>
            <a:pPr indent="444500" algn="just"/>
            <a:r>
              <a:rPr lang="ru-RU" sz="2000" b="1" dirty="0"/>
              <a:t>СМО С ОТКАЗАМИ</a:t>
            </a:r>
          </a:p>
          <a:p>
            <a:pPr indent="342900" algn="just"/>
            <a:r>
              <a:rPr lang="ru-RU" b="1" dirty="0"/>
              <a:t> 1. ОДНОКАНАЛЬНАЯ СМО С ОТКАЗАМИ</a:t>
            </a:r>
          </a:p>
          <a:p>
            <a:pPr indent="342900" algn="just"/>
            <a:r>
              <a:rPr lang="ru-RU" b="1" u="sng" dirty="0"/>
              <a:t>Показатели эффективности</a:t>
            </a:r>
            <a:r>
              <a:rPr lang="ru-RU" dirty="0"/>
              <a:t>:</a:t>
            </a:r>
          </a:p>
          <a:p>
            <a:pPr indent="342900" algn="just"/>
            <a:r>
              <a:rPr lang="ru-RU" dirty="0"/>
              <a:t>А — абсолютная пропускная способность СМО, т. е. среднее число заявок, обслуживаемых в единицу времени;</a:t>
            </a:r>
          </a:p>
          <a:p>
            <a:pPr indent="342900" algn="just"/>
            <a:r>
              <a:rPr lang="ru-RU" dirty="0"/>
              <a:t>Q — относительная пропускная способность СМО, т. е. средняя доля пришедших заявок, обслуживаемых системой;</a:t>
            </a:r>
          </a:p>
          <a:p>
            <a:pPr indent="342900" algn="just"/>
            <a:r>
              <a:rPr lang="ru-RU" dirty="0" err="1"/>
              <a:t>Ротк</a:t>
            </a:r>
            <a:r>
              <a:rPr lang="ru-RU" dirty="0"/>
              <a:t> — вероятность отказа, т. е. вероятность того, что заявка покинет СМО не обслуженной.</a:t>
            </a:r>
          </a:p>
          <a:p>
            <a:pPr indent="342900" algn="just"/>
            <a:endParaRPr lang="ru-RU" dirty="0"/>
          </a:p>
          <a:p>
            <a:pPr indent="342900" algn="just"/>
            <a:r>
              <a:rPr lang="ru-RU" dirty="0"/>
              <a:t>Система состоит из одного канала обслуживания. Очередь не допускается. Заявка, пришедшая в тот момент, когда канал занят обслуживанием, уходит из системы необслуженной. Поток заявок и поток обслуживаний — простейшие.</a:t>
            </a:r>
          </a:p>
          <a:p>
            <a:pPr indent="342900" algn="just"/>
            <a:r>
              <a:rPr lang="ru-RU" dirty="0"/>
              <a:t>Система может находиться только в двух состояниях: S0 — канал свободен и S1 — канал занят. </a:t>
            </a:r>
          </a:p>
          <a:p>
            <a:pPr algn="just"/>
            <a:endParaRPr lang="ru-RU" b="1"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1642449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542610" y="879873"/>
                <a:ext cx="10789920" cy="4789773"/>
              </a:xfrm>
              <a:prstGeom prst="rect">
                <a:avLst/>
              </a:prstGeom>
              <a:noFill/>
            </p:spPr>
            <p:txBody>
              <a:bodyPr wrap="square" rtlCol="0">
                <a:spAutoFit/>
              </a:bodyPr>
              <a:lstStyle/>
              <a:p>
                <a:pPr indent="444500" algn="just"/>
                <a:r>
                  <a:rPr lang="ru-RU" dirty="0"/>
                  <a:t>Размеченный граф системы имеет следующий вид:</a:t>
                </a:r>
              </a:p>
              <a:p>
                <a:pPr indent="444500" algn="just"/>
                <a:endParaRPr lang="ru-RU" dirty="0"/>
              </a:p>
              <a:p>
                <a:pPr indent="444500" algn="just"/>
                <a:endParaRPr lang="ru-RU" dirty="0"/>
              </a:p>
              <a:p>
                <a:pPr indent="444500" algn="just"/>
                <a:endParaRPr lang="ru-RU" dirty="0"/>
              </a:p>
              <a:p>
                <a:pPr indent="444500" algn="just"/>
                <a:endParaRPr lang="ru-RU" dirty="0"/>
              </a:p>
              <a:p>
                <a:pPr indent="444500" algn="ctr"/>
                <a:endParaRPr lang="ru-RU" dirty="0"/>
              </a:p>
              <a:p>
                <a:pPr indent="444500" algn="ctr"/>
                <a:r>
                  <a:rPr lang="ru-RU" dirty="0"/>
                  <a:t>Рис.3</a:t>
                </a:r>
              </a:p>
              <a:p>
                <a:pPr indent="444500" algn="just"/>
                <a:endParaRPr lang="ru-RU" dirty="0"/>
              </a:p>
              <a:p>
                <a:pPr indent="444500" algn="just"/>
                <a:r>
                  <a:rPr lang="ru-RU" dirty="0"/>
                  <a:t>Обозначим, что λ — </a:t>
                </a:r>
                <a:r>
                  <a:rPr lang="ru-RU" b="1" dirty="0"/>
                  <a:t>интенсивность потока заявок</a:t>
                </a:r>
                <a:r>
                  <a:rPr lang="ru-RU" dirty="0"/>
                  <a:t>, т. е. среднее число поступающих заявок в единицу времени; μ — </a:t>
                </a:r>
                <a:r>
                  <a:rPr lang="ru-RU" b="1" dirty="0"/>
                  <a:t>интенсивность потока обслуживаний</a:t>
                </a:r>
                <a:r>
                  <a:rPr lang="ru-RU" dirty="0"/>
                  <a:t>.</a:t>
                </a:r>
              </a:p>
              <a:p>
                <a:pPr indent="444500" algn="just"/>
                <a:r>
                  <a:rPr lang="ru-RU" b="1" dirty="0"/>
                  <a:t>Среднее время ожидания очередной заявки</a:t>
                </a:r>
                <a:r>
                  <a:rPr lang="ru-RU" dirty="0"/>
                  <a:t>, т. е. среднее значение интервала времени между поступлением двух соседних заявок (по-другому, средний промежуток времени, в течение которого поступает ровно одна заявка), </a:t>
                </a:r>
                <a:r>
                  <a:rPr lang="ru-RU" b="1" dirty="0"/>
                  <a:t>равно</a:t>
                </a:r>
              </a:p>
              <a:p>
                <a:pPr indent="444500" algn="ctr"/>
                <a:endParaRPr lang="ru-RU" dirty="0"/>
              </a:p>
              <a:p>
                <a:pPr indent="444500" algn="ctr"/>
                <a14:m>
                  <m:oMathPara xmlns:m="http://schemas.openxmlformats.org/officeDocument/2006/math">
                    <m:oMathParaPr>
                      <m:jc m:val="centerGroup"/>
                    </m:oMathParaPr>
                    <m:oMath xmlns:m="http://schemas.openxmlformats.org/officeDocument/2006/math">
                      <m:sSub>
                        <m:sSubPr>
                          <m:ctrlPr>
                            <a:rPr lang="ru-RU" i="1" smtClean="0">
                              <a:latin typeface="Cambria Math" panose="02040503050406030204" pitchFamily="18" charset="0"/>
                            </a:rPr>
                          </m:ctrlPr>
                        </m:sSubPr>
                        <m:e>
                          <m:acc>
                            <m:accPr>
                              <m:chr m:val="̅"/>
                              <m:ctrlPr>
                                <a:rPr lang="ru-RU" i="1" smtClean="0">
                                  <a:latin typeface="Cambria Math" panose="02040503050406030204" pitchFamily="18" charset="0"/>
                                </a:rPr>
                              </m:ctrlPr>
                            </m:accPr>
                            <m:e>
                              <m:r>
                                <a:rPr lang="en-US" b="0" i="1" smtClean="0">
                                  <a:latin typeface="Cambria Math" panose="02040503050406030204" pitchFamily="18" charset="0"/>
                                </a:rPr>
                                <m:t>𝑡</m:t>
                              </m:r>
                            </m:e>
                          </m:acc>
                        </m:e>
                        <m:sub>
                          <m:r>
                            <a:rPr lang="ru-RU" b="0" i="1" smtClean="0">
                              <a:latin typeface="Cambria Math" panose="02040503050406030204" pitchFamily="18" charset="0"/>
                            </a:rPr>
                            <m:t>ож</m:t>
                          </m:r>
                        </m:sub>
                      </m:sSub>
                      <m:r>
                        <a:rPr lang="ru-RU" b="0" i="1" smtClean="0">
                          <a:latin typeface="Cambria Math" panose="02040503050406030204" pitchFamily="18" charset="0"/>
                        </a:rPr>
                        <m:t>=</m:t>
                      </m:r>
                      <m:f>
                        <m:fPr>
                          <m:ctrlPr>
                            <a:rPr lang="ru-RU" b="0" i="1" smtClean="0">
                              <a:latin typeface="Cambria Math" panose="02040503050406030204" pitchFamily="18" charset="0"/>
                            </a:rPr>
                          </m:ctrlPr>
                        </m:fPr>
                        <m:num>
                          <m:r>
                            <a:rPr lang="ru-RU" b="0" i="1" smtClean="0">
                              <a:latin typeface="Cambria Math" panose="02040503050406030204" pitchFamily="18" charset="0"/>
                            </a:rPr>
                            <m:t>1</m:t>
                          </m:r>
                        </m:num>
                        <m:den>
                          <m:r>
                            <a:rPr lang="ru-RU" b="0" i="1" smtClean="0">
                              <a:latin typeface="Cambria Math" panose="02040503050406030204" pitchFamily="18" charset="0"/>
                              <a:ea typeface="Cambria Math" panose="02040503050406030204" pitchFamily="18" charset="0"/>
                            </a:rPr>
                            <m:t>𝜆</m:t>
                          </m:r>
                        </m:den>
                      </m:f>
                    </m:oMath>
                  </m:oMathPara>
                </a14:m>
                <a:endParaRPr lang="ru-RU" dirty="0"/>
              </a:p>
              <a:p>
                <a:pPr indent="444500" algn="just"/>
                <a:endParaRPr lang="ru-RU" dirty="0"/>
              </a:p>
            </p:txBody>
          </p:sp>
        </mc:Choice>
        <mc:Fallback xmlns="">
          <p:sp>
            <p:nvSpPr>
              <p:cNvPr id="2" name="TextBox 1"/>
              <p:cNvSpPr txBox="1">
                <a:spLocks noRot="1" noChangeAspect="1" noMove="1" noResize="1" noEditPoints="1" noAdjustHandles="1" noChangeArrowheads="1" noChangeShapeType="1" noTextEdit="1"/>
              </p:cNvSpPr>
              <p:nvPr/>
            </p:nvSpPr>
            <p:spPr>
              <a:xfrm>
                <a:off x="542610" y="879873"/>
                <a:ext cx="10789920" cy="4789773"/>
              </a:xfrm>
              <a:prstGeom prst="rect">
                <a:avLst/>
              </a:prstGeom>
              <a:blipFill>
                <a:blip r:embed="rId2"/>
                <a:stretch>
                  <a:fillRect l="-452" t="-636" r="-508"/>
                </a:stretch>
              </a:blipFill>
            </p:spPr>
            <p:txBody>
              <a:bodyPr/>
              <a:lstStyle/>
              <a:p>
                <a:r>
                  <a:rPr lang="ru-RU">
                    <a:noFill/>
                  </a:rPr>
                  <a:t> </a:t>
                </a:r>
              </a:p>
            </p:txBody>
          </p:sp>
        </mc:Fallback>
      </mc:AlternateContent>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2B867CC8-0FE5-4DB5-839B-85C4C865F24F}"/>
              </a:ext>
            </a:extLst>
          </p:cNvPr>
          <p:cNvPicPr>
            <a:picLocks noChangeAspect="1"/>
          </p:cNvPicPr>
          <p:nvPr/>
        </p:nvPicPr>
        <p:blipFill>
          <a:blip r:embed="rId3"/>
          <a:stretch>
            <a:fillRect/>
          </a:stretch>
        </p:blipFill>
        <p:spPr>
          <a:xfrm>
            <a:off x="3734154" y="1526204"/>
            <a:ext cx="4406831" cy="1042475"/>
          </a:xfrm>
          <a:prstGeom prst="rect">
            <a:avLst/>
          </a:prstGeom>
        </p:spPr>
      </p:pic>
    </p:spTree>
    <p:extLst>
      <p:ext uri="{BB962C8B-B14F-4D97-AF65-F5344CB8AC3E}">
        <p14:creationId xmlns:p14="http://schemas.microsoft.com/office/powerpoint/2010/main" val="16219395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627591" y="1015798"/>
                <a:ext cx="10936817" cy="3958776"/>
              </a:xfrm>
              <a:prstGeom prst="rect">
                <a:avLst/>
              </a:prstGeom>
              <a:noFill/>
            </p:spPr>
            <p:txBody>
              <a:bodyPr wrap="square" rtlCol="0">
                <a:spAutoFit/>
              </a:bodyPr>
              <a:lstStyle/>
              <a:p>
                <a:pPr indent="444500" algn="just"/>
                <a:r>
                  <a:rPr lang="ru-RU" b="1" dirty="0"/>
                  <a:t>Поток обслуживаний </a:t>
                </a:r>
                <a:r>
                  <a:rPr lang="ru-RU" dirty="0"/>
                  <a:t>— это поток заявок, обслуживаемых одним непрерывно занятым каналом.</a:t>
                </a:r>
              </a:p>
              <a:p>
                <a:pPr indent="444500" algn="just"/>
                <a:r>
                  <a:rPr lang="ru-RU" dirty="0"/>
                  <a:t>События этого потока — покидание обслуженной заявкой канала СМО. </a:t>
                </a:r>
              </a:p>
              <a:p>
                <a:pPr indent="444500" algn="just"/>
                <a:r>
                  <a:rPr lang="ru-RU" dirty="0"/>
                  <a:t>Момент такого покидания — это момент появления данного события. </a:t>
                </a:r>
              </a:p>
              <a:p>
                <a:pPr indent="444500" algn="just"/>
                <a:r>
                  <a:rPr lang="ru-RU" dirty="0"/>
                  <a:t>Поскольку продолжительность обслуживания разных заявок считается случайной величиной, то поток обслуживаний является случайным потоком. Будем считать, что это простейший поток. </a:t>
                </a:r>
              </a:p>
              <a:p>
                <a:pPr indent="444500" algn="just"/>
                <a:r>
                  <a:rPr lang="ru-RU" dirty="0"/>
                  <a:t>Обозначим через μ интенсивность потока обслуживаний, т. е. среднее число заявок, обслуживаемых в единицу времени одним непрерывно работающим каналом. </a:t>
                </a:r>
              </a:p>
              <a:p>
                <a:pPr indent="444500" algn="just"/>
                <a:r>
                  <a:rPr lang="ru-RU" dirty="0"/>
                  <a:t>Рассматривается способность канала обслужить μ заявок в единицу времени, работая без простоя, т. е. когда заявки поступают без перерыва одна за другой.</a:t>
                </a:r>
              </a:p>
              <a:p>
                <a:pPr indent="444500" algn="just"/>
                <a:r>
                  <a:rPr lang="ru-RU" dirty="0"/>
                  <a:t>Среднее время обслуживания</a:t>
                </a:r>
              </a:p>
              <a:p>
                <a:pPr indent="444500" algn="ctr"/>
                <a14:m>
                  <m:oMathPara xmlns:m="http://schemas.openxmlformats.org/officeDocument/2006/math">
                    <m:oMathParaPr>
                      <m:jc m:val="centerGroup"/>
                    </m:oMathParaPr>
                    <m:oMath xmlns:m="http://schemas.openxmlformats.org/officeDocument/2006/math">
                      <m:sSub>
                        <m:sSubPr>
                          <m:ctrlPr>
                            <a:rPr lang="ru-RU" i="1" smtClean="0">
                              <a:latin typeface="Cambria Math" panose="02040503050406030204" pitchFamily="18" charset="0"/>
                            </a:rPr>
                          </m:ctrlPr>
                        </m:sSubPr>
                        <m:e>
                          <m:acc>
                            <m:accPr>
                              <m:chr m:val="̅"/>
                              <m:ctrlPr>
                                <a:rPr lang="ru-RU" i="1" smtClean="0">
                                  <a:latin typeface="Cambria Math" panose="02040503050406030204" pitchFamily="18" charset="0"/>
                                </a:rPr>
                              </m:ctrlPr>
                            </m:accPr>
                            <m:e>
                              <m:r>
                                <a:rPr lang="en-US" b="0" i="1" smtClean="0">
                                  <a:latin typeface="Cambria Math" panose="02040503050406030204" pitchFamily="18" charset="0"/>
                                </a:rPr>
                                <m:t>𝑡</m:t>
                              </m:r>
                            </m:e>
                          </m:acc>
                        </m:e>
                        <m:sub>
                          <m:r>
                            <a:rPr lang="ru-RU" b="0" i="1" smtClean="0">
                              <a:latin typeface="Cambria Math" panose="02040503050406030204" pitchFamily="18" charset="0"/>
                            </a:rPr>
                            <m:t>об</m:t>
                          </m:r>
                        </m:sub>
                      </m:sSub>
                      <m:r>
                        <a:rPr lang="ru-RU" b="0" i="1" smtClean="0">
                          <a:latin typeface="Cambria Math" panose="02040503050406030204" pitchFamily="18" charset="0"/>
                        </a:rPr>
                        <m:t>=</m:t>
                      </m:r>
                      <m:f>
                        <m:fPr>
                          <m:ctrlPr>
                            <a:rPr lang="ru-RU" b="0" i="1" smtClean="0">
                              <a:latin typeface="Cambria Math" panose="02040503050406030204" pitchFamily="18" charset="0"/>
                            </a:rPr>
                          </m:ctrlPr>
                        </m:fPr>
                        <m:num>
                          <m:r>
                            <a:rPr lang="ru-RU" b="0" i="1" smtClean="0">
                              <a:latin typeface="Cambria Math" panose="02040503050406030204" pitchFamily="18" charset="0"/>
                            </a:rPr>
                            <m:t>1</m:t>
                          </m:r>
                        </m:num>
                        <m:den>
                          <m:r>
                            <a:rPr lang="ru-RU" b="0" i="1" smtClean="0">
                              <a:latin typeface="Cambria Math" panose="02040503050406030204" pitchFamily="18" charset="0"/>
                              <a:ea typeface="Cambria Math" panose="02040503050406030204" pitchFamily="18" charset="0"/>
                            </a:rPr>
                            <m:t>𝜇</m:t>
                          </m:r>
                        </m:den>
                      </m:f>
                    </m:oMath>
                  </m:oMathPara>
                </a14:m>
                <a:endParaRPr lang="ru-RU" dirty="0"/>
              </a:p>
              <a:p>
                <a:pPr indent="444500" algn="just"/>
                <a:endParaRPr lang="ru-RU" dirty="0"/>
              </a:p>
              <a:p>
                <a:pPr indent="444500" algn="just"/>
                <a:r>
                  <a:rPr lang="ru-RU" dirty="0"/>
                  <a:t> — это среднее время, затрачиваемое на обслуживание одной заявки.</a:t>
                </a:r>
              </a:p>
            </p:txBody>
          </p:sp>
        </mc:Choice>
        <mc:Fallback xmlns="">
          <p:sp>
            <p:nvSpPr>
              <p:cNvPr id="2" name="TextBox 1"/>
              <p:cNvSpPr txBox="1">
                <a:spLocks noRot="1" noChangeAspect="1" noMove="1" noResize="1" noEditPoints="1" noAdjustHandles="1" noChangeArrowheads="1" noChangeShapeType="1" noTextEdit="1"/>
              </p:cNvSpPr>
              <p:nvPr/>
            </p:nvSpPr>
            <p:spPr>
              <a:xfrm>
                <a:off x="627591" y="1015798"/>
                <a:ext cx="10936817" cy="3958776"/>
              </a:xfrm>
              <a:prstGeom prst="rect">
                <a:avLst/>
              </a:prstGeom>
              <a:blipFill>
                <a:blip r:embed="rId2"/>
                <a:stretch>
                  <a:fillRect l="-502" t="-924" r="-446" b="-2157"/>
                </a:stretch>
              </a:blipFill>
            </p:spPr>
            <p:txBody>
              <a:bodyPr/>
              <a:lstStyle/>
              <a:p>
                <a:r>
                  <a:rPr lang="ru-RU">
                    <a:noFill/>
                  </a:rPr>
                  <a:t> </a:t>
                </a:r>
              </a:p>
            </p:txBody>
          </p:sp>
        </mc:Fallback>
      </mc:AlternateContent>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8610412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7264" y="941657"/>
            <a:ext cx="10665265" cy="1477328"/>
          </a:xfrm>
          <a:prstGeom prst="rect">
            <a:avLst/>
          </a:prstGeom>
          <a:noFill/>
        </p:spPr>
        <p:txBody>
          <a:bodyPr wrap="square" rtlCol="0">
            <a:spAutoFit/>
          </a:bodyPr>
          <a:lstStyle/>
          <a:p>
            <a:pPr indent="444500" algn="just"/>
            <a:r>
              <a:rPr lang="ru-RU" dirty="0"/>
              <a:t>Итак, </a:t>
            </a:r>
            <a:r>
              <a:rPr lang="ru-RU" b="1" dirty="0"/>
              <a:t>интенсивность потока событий </a:t>
            </a:r>
            <a:r>
              <a:rPr lang="ru-RU" dirty="0"/>
              <a:t>и </a:t>
            </a:r>
            <a:r>
              <a:rPr lang="ru-RU" b="1" dirty="0"/>
              <a:t>среднее время ожидания очередного события </a:t>
            </a:r>
            <a:r>
              <a:rPr lang="ru-RU" dirty="0"/>
              <a:t>— </a:t>
            </a:r>
            <a:r>
              <a:rPr lang="ru-RU" b="1" dirty="0"/>
              <a:t>взаимно обратные величины</a:t>
            </a:r>
            <a:r>
              <a:rPr lang="ru-RU" dirty="0"/>
              <a:t>. </a:t>
            </a:r>
          </a:p>
          <a:p>
            <a:pPr indent="444500" algn="just"/>
            <a:r>
              <a:rPr lang="ru-RU" b="1" dirty="0"/>
              <a:t>Интенсивность потока заявок </a:t>
            </a:r>
            <a:r>
              <a:rPr lang="ru-RU" dirty="0"/>
              <a:t>и </a:t>
            </a:r>
            <a:r>
              <a:rPr lang="ru-RU" b="1" dirty="0"/>
              <a:t>среднее время ожидания очередной заявки </a:t>
            </a:r>
            <a:r>
              <a:rPr lang="ru-RU" dirty="0"/>
              <a:t>— </a:t>
            </a:r>
            <a:r>
              <a:rPr lang="ru-RU" b="1" dirty="0"/>
              <a:t>взаимно обратные величины</a:t>
            </a:r>
            <a:r>
              <a:rPr lang="ru-RU" dirty="0"/>
              <a:t>, </a:t>
            </a:r>
            <a:r>
              <a:rPr lang="ru-RU" b="1" dirty="0"/>
              <a:t>интенсивность потока обслуживаний и среднее время обслуживания одной заявки </a:t>
            </a:r>
            <a:r>
              <a:rPr lang="ru-RU" dirty="0"/>
              <a:t>тоже </a:t>
            </a:r>
            <a:r>
              <a:rPr lang="ru-RU" b="1" dirty="0"/>
              <a:t>взаимно обратные величины</a:t>
            </a:r>
            <a:r>
              <a:rPr lang="ru-RU" dirty="0"/>
              <a:t>.</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10808066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3416320"/>
          </a:xfrm>
          <a:prstGeom prst="rect">
            <a:avLst/>
          </a:prstGeom>
          <a:noFill/>
        </p:spPr>
        <p:txBody>
          <a:bodyPr wrap="square" rtlCol="0">
            <a:spAutoFit/>
          </a:bodyPr>
          <a:lstStyle/>
          <a:p>
            <a:pPr indent="444500" algn="just"/>
            <a:r>
              <a:rPr lang="ru-RU" dirty="0"/>
              <a:t>Т. к. система имеет всего два состояния, то ее предельные вероятности состояний выражаются формулами:</a:t>
            </a:r>
          </a:p>
          <a:p>
            <a:pPr indent="444500" algn="just"/>
            <a:endParaRPr lang="ru-RU" dirty="0"/>
          </a:p>
          <a:p>
            <a:pPr indent="444500" algn="just"/>
            <a:endParaRPr lang="ru-RU" dirty="0"/>
          </a:p>
          <a:p>
            <a:pPr indent="444500" algn="just"/>
            <a:endParaRPr lang="ru-RU" dirty="0"/>
          </a:p>
          <a:p>
            <a:pPr algn="just"/>
            <a:endParaRPr lang="ru-RU" dirty="0"/>
          </a:p>
          <a:p>
            <a:pPr algn="just"/>
            <a:r>
              <a:rPr lang="ru-RU" dirty="0"/>
              <a:t>где </a:t>
            </a:r>
          </a:p>
          <a:p>
            <a:pPr indent="444500" algn="just"/>
            <a:r>
              <a:rPr lang="ru-RU" dirty="0"/>
              <a:t>p0 — </a:t>
            </a:r>
            <a:r>
              <a:rPr lang="ru-RU" b="1" dirty="0"/>
              <a:t>предельная вероятность того, что система свободна</a:t>
            </a:r>
            <a:r>
              <a:rPr lang="ru-RU" dirty="0"/>
              <a:t>, т. е. это средняя доля времени, когда система может обслужить пришедшую заявку (заявке не будет отказано в обслуживании);</a:t>
            </a:r>
          </a:p>
          <a:p>
            <a:pPr indent="444500" algn="just"/>
            <a:r>
              <a:rPr lang="ru-RU" dirty="0"/>
              <a:t>p1 — </a:t>
            </a:r>
            <a:r>
              <a:rPr lang="ru-RU" b="1" dirty="0"/>
              <a:t>предельная вероятность того, что система занята </a:t>
            </a:r>
            <a:r>
              <a:rPr lang="ru-RU" dirty="0"/>
              <a:t>обслуживанием имеющейся заявки, а значит пришедшей в это время очередной заявке будет отказано в обслуживании, она покинет СМО необслуженной;</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A0DEC8A1-737B-4965-A062-E36F55A9282C}"/>
              </a:ext>
            </a:extLst>
          </p:cNvPr>
          <p:cNvPicPr>
            <a:picLocks noChangeAspect="1"/>
          </p:cNvPicPr>
          <p:nvPr/>
        </p:nvPicPr>
        <p:blipFill>
          <a:blip r:embed="rId2"/>
          <a:stretch>
            <a:fillRect/>
          </a:stretch>
        </p:blipFill>
        <p:spPr>
          <a:xfrm>
            <a:off x="3978876" y="1659246"/>
            <a:ext cx="3135903" cy="928787"/>
          </a:xfrm>
          <a:prstGeom prst="rect">
            <a:avLst/>
          </a:prstGeom>
        </p:spPr>
      </p:pic>
    </p:spTree>
    <p:extLst>
      <p:ext uri="{BB962C8B-B14F-4D97-AF65-F5344CB8AC3E}">
        <p14:creationId xmlns:p14="http://schemas.microsoft.com/office/powerpoint/2010/main" val="5987008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2308324"/>
          </a:xfrm>
          <a:prstGeom prst="rect">
            <a:avLst/>
          </a:prstGeom>
          <a:noFill/>
        </p:spPr>
        <p:txBody>
          <a:bodyPr wrap="square" rtlCol="0">
            <a:spAutoFit/>
          </a:bodyPr>
          <a:lstStyle/>
          <a:p>
            <a:pPr indent="444500" algn="just"/>
            <a:r>
              <a:rPr lang="ru-RU" dirty="0"/>
              <a:t>Q — </a:t>
            </a:r>
            <a:r>
              <a:rPr lang="ru-RU" b="1" dirty="0"/>
              <a:t>относительная пропускная способность </a:t>
            </a:r>
            <a:r>
              <a:rPr lang="ru-RU" dirty="0"/>
              <a:t>СМО, это доля пришедших на СМО заявок, которая будет обслужена; другими словами, это вероятность того, что пришедшая на СМО заявка будет обслужена. Она равна вероятности того, что ей не будет отказано в обслуживании. </a:t>
            </a:r>
          </a:p>
          <a:p>
            <a:pPr indent="444500" algn="just"/>
            <a:r>
              <a:rPr lang="ru-RU" b="1" dirty="0"/>
              <a:t>Вероятность отказа в обслуживании </a:t>
            </a:r>
            <a:r>
              <a:rPr lang="ru-RU" dirty="0"/>
              <a:t>равна вероятности того, что система занята: </a:t>
            </a:r>
          </a:p>
          <a:p>
            <a:pPr indent="444500" algn="ctr"/>
            <a:endParaRPr lang="ru-RU" dirty="0"/>
          </a:p>
          <a:p>
            <a:pPr indent="444500" algn="ctr"/>
            <a:r>
              <a:rPr lang="ru-RU" dirty="0" err="1"/>
              <a:t>Ротк</a:t>
            </a:r>
            <a:r>
              <a:rPr lang="ru-RU" dirty="0"/>
              <a:t> = p1; Q = 1 – </a:t>
            </a:r>
            <a:r>
              <a:rPr lang="ru-RU" dirty="0" err="1"/>
              <a:t>Ротк</a:t>
            </a:r>
            <a:r>
              <a:rPr lang="ru-RU" dirty="0"/>
              <a:t> = 1 – p1 = p0 .</a:t>
            </a:r>
          </a:p>
          <a:p>
            <a:pPr algn="just"/>
            <a:endParaRPr lang="ru-RU" dirty="0"/>
          </a:p>
          <a:p>
            <a:pPr indent="444500" algn="just"/>
            <a:r>
              <a:rPr lang="ru-RU" dirty="0"/>
              <a:t>Итак, в нашем случае </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B6311779-64BD-4EB3-94A4-34884489C479}"/>
              </a:ext>
            </a:extLst>
          </p:cNvPr>
          <p:cNvPicPr>
            <a:picLocks noChangeAspect="1"/>
          </p:cNvPicPr>
          <p:nvPr/>
        </p:nvPicPr>
        <p:blipFill>
          <a:blip r:embed="rId2"/>
          <a:stretch>
            <a:fillRect/>
          </a:stretch>
        </p:blipFill>
        <p:spPr>
          <a:xfrm>
            <a:off x="3608742" y="3193183"/>
            <a:ext cx="4643145" cy="971043"/>
          </a:xfrm>
          <a:prstGeom prst="rect">
            <a:avLst/>
          </a:prstGeom>
        </p:spPr>
      </p:pic>
    </p:spTree>
    <p:extLst>
      <p:ext uri="{BB962C8B-B14F-4D97-AF65-F5344CB8AC3E}">
        <p14:creationId xmlns:p14="http://schemas.microsoft.com/office/powerpoint/2010/main" val="38429100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1754326"/>
          </a:xfrm>
          <a:prstGeom prst="rect">
            <a:avLst/>
          </a:prstGeom>
          <a:noFill/>
        </p:spPr>
        <p:txBody>
          <a:bodyPr wrap="square" rtlCol="0">
            <a:spAutoFit/>
          </a:bodyPr>
          <a:lstStyle/>
          <a:p>
            <a:pPr indent="444500" algn="just"/>
            <a:r>
              <a:rPr lang="ru-RU" dirty="0"/>
              <a:t>Теперь найдем </a:t>
            </a:r>
            <a:r>
              <a:rPr lang="ru-RU" b="1" dirty="0"/>
              <a:t>абсолютную пропускную способность </a:t>
            </a:r>
            <a:r>
              <a:rPr lang="ru-RU" dirty="0"/>
              <a:t>СМО. </a:t>
            </a:r>
          </a:p>
          <a:p>
            <a:pPr indent="444500" algn="just"/>
            <a:r>
              <a:rPr lang="ru-RU" dirty="0"/>
              <a:t>Это среднее число заявок, обслуживаемых СМО за единицу времени, т. е. то число заявок, которое составляет долю, определяемую относительной пропускной способностью, от общего числа поступающих в единицу времени заявок (от интенсивности потока заявок). Поэтому абсолютная пропускная способность </a:t>
            </a:r>
            <a:r>
              <a:rPr lang="ru-RU" b="1" dirty="0"/>
              <a:t>А</a:t>
            </a:r>
            <a:r>
              <a:rPr lang="ru-RU" dirty="0"/>
              <a:t> СМО равна</a:t>
            </a:r>
          </a:p>
          <a:p>
            <a:pPr indent="444500" algn="just"/>
            <a:endParaRPr lang="ru-RU"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CA3FC285-6ED2-4A1A-B267-523C8A2831BF}"/>
              </a:ext>
            </a:extLst>
          </p:cNvPr>
          <p:cNvPicPr>
            <a:picLocks noChangeAspect="1"/>
          </p:cNvPicPr>
          <p:nvPr/>
        </p:nvPicPr>
        <p:blipFill>
          <a:blip r:embed="rId2"/>
          <a:stretch>
            <a:fillRect/>
          </a:stretch>
        </p:blipFill>
        <p:spPr>
          <a:xfrm>
            <a:off x="4618929" y="2470125"/>
            <a:ext cx="2410760" cy="1043946"/>
          </a:xfrm>
          <a:prstGeom prst="rect">
            <a:avLst/>
          </a:prstGeom>
        </p:spPr>
      </p:pic>
    </p:spTree>
    <p:extLst>
      <p:ext uri="{BB962C8B-B14F-4D97-AF65-F5344CB8AC3E}">
        <p14:creationId xmlns:p14="http://schemas.microsoft.com/office/powerpoint/2010/main" val="1514703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3697CCA7-3AC8-40E0-A92D-FD9566F628B9}"/>
              </a:ext>
            </a:extLst>
          </p:cNvPr>
          <p:cNvPicPr>
            <a:picLocks noChangeAspect="1"/>
          </p:cNvPicPr>
          <p:nvPr/>
        </p:nvPicPr>
        <p:blipFill>
          <a:blip r:embed="rId2"/>
          <a:stretch>
            <a:fillRect/>
          </a:stretch>
        </p:blipFill>
        <p:spPr>
          <a:xfrm>
            <a:off x="3830595" y="2155028"/>
            <a:ext cx="3929449" cy="4227780"/>
          </a:xfrm>
          <a:prstGeom prst="rect">
            <a:avLst/>
          </a:prstGeom>
        </p:spPr>
      </p:pic>
      <p:sp>
        <p:nvSpPr>
          <p:cNvPr id="2" name="TextBox 1"/>
          <p:cNvSpPr txBox="1"/>
          <p:nvPr/>
        </p:nvSpPr>
        <p:spPr>
          <a:xfrm>
            <a:off x="542610" y="879873"/>
            <a:ext cx="10789920" cy="1477328"/>
          </a:xfrm>
          <a:prstGeom prst="rect">
            <a:avLst/>
          </a:prstGeom>
          <a:noFill/>
        </p:spPr>
        <p:txBody>
          <a:bodyPr wrap="square" rtlCol="0">
            <a:spAutoFit/>
          </a:bodyPr>
          <a:lstStyle/>
          <a:p>
            <a:pPr indent="444500" algn="just"/>
            <a:r>
              <a:rPr lang="ru-RU" dirty="0"/>
              <a:t>Выразим основные характеристики эффективности СМО через среднее время ожидания прихода очередной заявки и среднее время обслуживания заявки:</a:t>
            </a:r>
          </a:p>
          <a:p>
            <a:pPr indent="444500" algn="just"/>
            <a:r>
              <a:rPr lang="ru-RU" dirty="0"/>
              <a:t>Выразим основные характеристики эффективности СМО через </a:t>
            </a:r>
          </a:p>
          <a:p>
            <a:pPr indent="444500" algn="just"/>
            <a:r>
              <a:rPr lang="ru-RU" dirty="0"/>
              <a:t>среднее время ожидания прихода очередной заявки и среднее время </a:t>
            </a:r>
          </a:p>
          <a:p>
            <a:pPr indent="444500" algn="just"/>
            <a:r>
              <a:rPr lang="ru-RU" dirty="0"/>
              <a:t>обслуживания заявки:</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41193612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954014"/>
            <a:ext cx="10789920" cy="2308324"/>
          </a:xfrm>
          <a:prstGeom prst="rect">
            <a:avLst/>
          </a:prstGeom>
          <a:noFill/>
        </p:spPr>
        <p:txBody>
          <a:bodyPr wrap="square" rtlCol="0">
            <a:spAutoFit/>
          </a:bodyPr>
          <a:lstStyle/>
          <a:p>
            <a:pPr indent="444500" algn="just"/>
            <a:r>
              <a:rPr lang="ru-RU" dirty="0"/>
              <a:t>Итак, относительная пропускная способность СМО, равная отношению среднего числа обслуженных в единицу времени заявок к общему среднему числу пришедших за это время заявок, т. е. средняя доля обслуженных в единицу времени заявок, равна также отношению среднего времени ожидания очередной заявки (среднее время простоя канала) к сумме средних времен ожидания (простоя) и обслуживания (занятости) канала. </a:t>
            </a:r>
          </a:p>
          <a:p>
            <a:pPr indent="444500" algn="just"/>
            <a:r>
              <a:rPr lang="ru-RU" dirty="0"/>
              <a:t>Другими словами, это доля среднего времени простоя канала от общего среднего времени (суммы средних времен) простоя и занятости канала. Она равна вероятности того, что очередная пришедшая в СМО заявка будет обслужена.</a:t>
            </a:r>
          </a:p>
        </p:txBody>
      </p:sp>
      <p:sp>
        <p:nvSpPr>
          <p:cNvPr id="4" name="Rectangle 2"/>
          <p:cNvSpPr>
            <a:spLocks noChangeArrowheads="1"/>
          </p:cNvSpPr>
          <p:nvPr/>
        </p:nvSpPr>
        <p:spPr bwMode="auto">
          <a:xfrm>
            <a:off x="346024" y="468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6593BA91-DF70-49EF-8A41-C57CF72EE1C3}"/>
              </a:ext>
            </a:extLst>
          </p:cNvPr>
          <p:cNvPicPr>
            <a:picLocks noChangeAspect="1"/>
          </p:cNvPicPr>
          <p:nvPr/>
        </p:nvPicPr>
        <p:blipFill>
          <a:blip r:embed="rId2"/>
          <a:stretch>
            <a:fillRect/>
          </a:stretch>
        </p:blipFill>
        <p:spPr>
          <a:xfrm>
            <a:off x="4192636" y="3634334"/>
            <a:ext cx="3110207" cy="973338"/>
          </a:xfrm>
          <a:prstGeom prst="rect">
            <a:avLst/>
          </a:prstGeom>
        </p:spPr>
      </p:pic>
    </p:spTree>
    <p:extLst>
      <p:ext uri="{BB962C8B-B14F-4D97-AF65-F5344CB8AC3E}">
        <p14:creationId xmlns:p14="http://schemas.microsoft.com/office/powerpoint/2010/main" val="1524401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4524315"/>
          </a:xfrm>
          <a:prstGeom prst="rect">
            <a:avLst/>
          </a:prstGeom>
          <a:noFill/>
        </p:spPr>
        <p:txBody>
          <a:bodyPr wrap="square" rtlCol="0">
            <a:spAutoFit/>
          </a:bodyPr>
          <a:lstStyle/>
          <a:p>
            <a:pPr indent="444500" algn="just"/>
            <a:r>
              <a:rPr lang="ru-RU" dirty="0"/>
              <a:t>Вероятность отказа заявке в обслуживании равна доле среднего времени занятости канала от среднего времени элементарного функционирования канала, т. е. суммы средних времен простоя  и занятости:</a:t>
            </a:r>
          </a:p>
          <a:p>
            <a:pPr indent="444500" algn="just"/>
            <a:endParaRPr lang="ru-RU" dirty="0"/>
          </a:p>
          <a:p>
            <a:pPr indent="444500" algn="just"/>
            <a:endParaRPr lang="ru-RU" dirty="0"/>
          </a:p>
          <a:p>
            <a:pPr indent="444500" algn="just"/>
            <a:endParaRPr lang="ru-RU" dirty="0"/>
          </a:p>
          <a:p>
            <a:pPr indent="444500" algn="just"/>
            <a:endParaRPr lang="ru-RU" dirty="0"/>
          </a:p>
          <a:p>
            <a:pPr indent="444500" algn="just"/>
            <a:endParaRPr lang="ru-RU" dirty="0"/>
          </a:p>
          <a:p>
            <a:pPr indent="444500" algn="just"/>
            <a:r>
              <a:rPr lang="ru-RU" dirty="0"/>
              <a:t>Абсолютная пропускная способность канала:</a:t>
            </a:r>
          </a:p>
          <a:p>
            <a:pPr indent="444500" algn="just"/>
            <a:endParaRPr lang="ru-RU" dirty="0"/>
          </a:p>
          <a:p>
            <a:pPr indent="444500" algn="just"/>
            <a:endParaRPr lang="ru-RU" dirty="0"/>
          </a:p>
          <a:p>
            <a:pPr indent="444500" algn="just"/>
            <a:endParaRPr lang="ru-RU" dirty="0"/>
          </a:p>
          <a:p>
            <a:pPr indent="444500" algn="just"/>
            <a:endParaRPr lang="ru-RU" dirty="0"/>
          </a:p>
          <a:p>
            <a:pPr indent="444500" algn="just"/>
            <a:endParaRPr lang="ru-RU" dirty="0"/>
          </a:p>
          <a:p>
            <a:pPr indent="444500" algn="just"/>
            <a:r>
              <a:rPr lang="ru-RU" dirty="0"/>
              <a:t>Она равна обратной величине среднего времени элементарного функционирования канала, т. е. суммы средних времен простоя и занятости.</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9ABAE4C1-90D3-4D71-9D29-68B9FC30C0A3}"/>
              </a:ext>
            </a:extLst>
          </p:cNvPr>
          <p:cNvPicPr>
            <a:picLocks noChangeAspect="1"/>
          </p:cNvPicPr>
          <p:nvPr/>
        </p:nvPicPr>
        <p:blipFill>
          <a:blip r:embed="rId2"/>
          <a:stretch>
            <a:fillRect/>
          </a:stretch>
        </p:blipFill>
        <p:spPr>
          <a:xfrm>
            <a:off x="4496120" y="1825750"/>
            <a:ext cx="3199759" cy="1041018"/>
          </a:xfrm>
          <a:prstGeom prst="rect">
            <a:avLst/>
          </a:prstGeom>
        </p:spPr>
      </p:pic>
      <p:pic>
        <p:nvPicPr>
          <p:cNvPr id="7" name="Рисунок 6">
            <a:extLst>
              <a:ext uri="{FF2B5EF4-FFF2-40B4-BE49-F238E27FC236}">
                <a16:creationId xmlns:a16="http://schemas.microsoft.com/office/drawing/2014/main" id="{E58C5B5C-84B2-41F3-887E-F79AB1C49426}"/>
              </a:ext>
            </a:extLst>
          </p:cNvPr>
          <p:cNvPicPr>
            <a:picLocks noChangeAspect="1"/>
          </p:cNvPicPr>
          <p:nvPr/>
        </p:nvPicPr>
        <p:blipFill>
          <a:blip r:embed="rId3"/>
          <a:stretch>
            <a:fillRect/>
          </a:stretch>
        </p:blipFill>
        <p:spPr>
          <a:xfrm>
            <a:off x="4612588" y="3544358"/>
            <a:ext cx="2739682" cy="973606"/>
          </a:xfrm>
          <a:prstGeom prst="rect">
            <a:avLst/>
          </a:prstGeom>
        </p:spPr>
      </p:pic>
    </p:spTree>
    <p:extLst>
      <p:ext uri="{BB962C8B-B14F-4D97-AF65-F5344CB8AC3E}">
        <p14:creationId xmlns:p14="http://schemas.microsoft.com/office/powerpoint/2010/main" val="1912468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0362" y="988916"/>
            <a:ext cx="10789920" cy="3970318"/>
          </a:xfrm>
          <a:prstGeom prst="rect">
            <a:avLst/>
          </a:prstGeom>
          <a:noFill/>
        </p:spPr>
        <p:txBody>
          <a:bodyPr wrap="square" rtlCol="0">
            <a:spAutoFit/>
          </a:bodyPr>
          <a:lstStyle/>
          <a:p>
            <a:pPr indent="444500" algn="just"/>
            <a:r>
              <a:rPr lang="ru-RU" b="1" dirty="0"/>
              <a:t>СТРУКТУРА СМО</a:t>
            </a:r>
          </a:p>
          <a:p>
            <a:pPr indent="444500" algn="just"/>
            <a:endParaRPr lang="ru-RU" b="1" dirty="0"/>
          </a:p>
          <a:p>
            <a:pPr indent="444500" algn="just"/>
            <a:r>
              <a:rPr lang="ru-RU" dirty="0"/>
              <a:t>В структуре СМО выделяют следующие </a:t>
            </a:r>
            <a:r>
              <a:rPr lang="ru-RU" b="1" dirty="0"/>
              <a:t>элементы</a:t>
            </a:r>
            <a:r>
              <a:rPr lang="ru-RU" dirty="0"/>
              <a:t>:</a:t>
            </a:r>
          </a:p>
          <a:p>
            <a:pPr indent="444500" algn="just"/>
            <a:r>
              <a:rPr lang="ru-RU" dirty="0"/>
              <a:t>• входящий поток заявок;</a:t>
            </a:r>
          </a:p>
          <a:p>
            <a:pPr indent="444500" algn="just"/>
            <a:r>
              <a:rPr lang="ru-RU" dirty="0"/>
              <a:t>• очередь (если ее наличие предусмотрено системой);</a:t>
            </a:r>
          </a:p>
          <a:p>
            <a:pPr indent="444500" algn="just"/>
            <a:r>
              <a:rPr lang="ru-RU" dirty="0"/>
              <a:t>• каналы обслуживания;</a:t>
            </a:r>
          </a:p>
          <a:p>
            <a:pPr indent="444500" algn="just"/>
            <a:r>
              <a:rPr lang="ru-RU" dirty="0"/>
              <a:t>• выходящий поток заявок.</a:t>
            </a:r>
          </a:p>
          <a:p>
            <a:pPr indent="444500" algn="just"/>
            <a:endParaRPr lang="ru-RU" dirty="0"/>
          </a:p>
          <a:p>
            <a:pPr indent="444500" algn="just"/>
            <a:r>
              <a:rPr lang="ru-RU" dirty="0"/>
              <a:t>Выходящий поток может делиться на </a:t>
            </a:r>
            <a:r>
              <a:rPr lang="ru-RU" b="1" dirty="0"/>
              <a:t>поток обслуженных заявок </a:t>
            </a:r>
            <a:r>
              <a:rPr lang="ru-RU" dirty="0"/>
              <a:t>и </a:t>
            </a:r>
            <a:r>
              <a:rPr lang="ru-RU" b="1" dirty="0"/>
              <a:t>поток заявок, оставшихся без обслуживания</a:t>
            </a:r>
            <a:r>
              <a:rPr lang="ru-RU" dirty="0"/>
              <a:t>. </a:t>
            </a:r>
          </a:p>
          <a:p>
            <a:pPr indent="444500" algn="just"/>
            <a:r>
              <a:rPr lang="ru-RU" dirty="0"/>
              <a:t>Последний, в свою очередь, может делиться на:</a:t>
            </a:r>
          </a:p>
          <a:p>
            <a:pPr indent="444500" algn="just"/>
            <a:r>
              <a:rPr lang="ru-RU" dirty="0"/>
              <a:t>• поток заявок, которым было отказано в обслуживании;</a:t>
            </a:r>
          </a:p>
          <a:p>
            <a:pPr indent="444500" algn="just"/>
            <a:r>
              <a:rPr lang="ru-RU" dirty="0"/>
              <a:t>• поток заявок, покинувших систему из‑за превышения лимита времени нахождения в системе. </a:t>
            </a:r>
          </a:p>
          <a:p>
            <a:pPr algn="ctr"/>
            <a:endParaRPr lang="ru-RU"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34864858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5355312"/>
          </a:xfrm>
          <a:prstGeom prst="rect">
            <a:avLst/>
          </a:prstGeom>
          <a:noFill/>
        </p:spPr>
        <p:txBody>
          <a:bodyPr wrap="square" rtlCol="0">
            <a:spAutoFit/>
          </a:bodyPr>
          <a:lstStyle/>
          <a:p>
            <a:pPr indent="358775" algn="just"/>
            <a:r>
              <a:rPr lang="ru-RU" b="1" dirty="0"/>
              <a:t>Задача 1</a:t>
            </a:r>
            <a:r>
              <a:rPr lang="ru-RU" dirty="0"/>
              <a:t>. Известно, что заявки на телефонные переговоры в телевизионном ателье поступают с интенсивностью, равной 90 заявок в час, а средняя продолжительность разговора по телефону равна 2 мин. Определить показатели эффективности СМО (телефонной связи) при наличии одного телефонного номера.</a:t>
            </a:r>
          </a:p>
          <a:p>
            <a:pPr indent="358775" algn="just"/>
            <a:r>
              <a:rPr lang="ru-RU" b="1" dirty="0"/>
              <a:t>Решение:</a:t>
            </a:r>
          </a:p>
          <a:p>
            <a:pPr indent="358775" algn="just"/>
            <a:endParaRPr lang="ru-RU" dirty="0"/>
          </a:p>
          <a:p>
            <a:pPr indent="358775" algn="just"/>
            <a:endParaRPr lang="ru-RU" dirty="0"/>
          </a:p>
          <a:p>
            <a:pPr indent="358775" algn="just"/>
            <a:endParaRPr lang="ru-RU" dirty="0"/>
          </a:p>
          <a:p>
            <a:pPr indent="358775" algn="just"/>
            <a:endParaRPr lang="ru-RU" dirty="0"/>
          </a:p>
          <a:p>
            <a:pPr indent="358775" algn="just"/>
            <a:endParaRPr lang="ru-RU" dirty="0"/>
          </a:p>
          <a:p>
            <a:pPr indent="358775" algn="just"/>
            <a:endParaRPr lang="ru-RU" dirty="0"/>
          </a:p>
          <a:p>
            <a:pPr indent="358775" algn="just"/>
            <a:endParaRPr lang="ru-RU" dirty="0"/>
          </a:p>
          <a:p>
            <a:pPr indent="358775" algn="just"/>
            <a:endParaRPr lang="ru-RU" dirty="0"/>
          </a:p>
          <a:p>
            <a:pPr indent="358775" algn="just"/>
            <a:endParaRPr lang="ru-RU" dirty="0"/>
          </a:p>
          <a:p>
            <a:pPr indent="358775" algn="just"/>
            <a:endParaRPr lang="ru-RU" dirty="0"/>
          </a:p>
          <a:p>
            <a:pPr indent="358775" algn="just"/>
            <a:r>
              <a:rPr lang="ru-RU" dirty="0"/>
              <a:t>Итак, в среднем в час будут обслужены 22,5 заявки из 90, что составляет 25 % от поступивших. СМО плохо справляется с потоком заявок.</a:t>
            </a:r>
          </a:p>
          <a:p>
            <a:pPr indent="358775" algn="just"/>
            <a:r>
              <a:rPr lang="ru-RU" b="1" dirty="0"/>
              <a:t>Ответ</a:t>
            </a:r>
            <a:r>
              <a:rPr lang="ru-RU" dirty="0"/>
              <a:t>. Абсолютная пропускная способность — 22,5, относительная пропускная способность — 25 %, вероятность отказа в обслуживании — 0,75.</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A8B8407C-E4CB-4F51-8192-B3B973D7BB14}"/>
              </a:ext>
            </a:extLst>
          </p:cNvPr>
          <p:cNvPicPr>
            <a:picLocks noChangeAspect="1"/>
          </p:cNvPicPr>
          <p:nvPr/>
        </p:nvPicPr>
        <p:blipFill>
          <a:blip r:embed="rId2"/>
          <a:stretch>
            <a:fillRect/>
          </a:stretch>
        </p:blipFill>
        <p:spPr>
          <a:xfrm>
            <a:off x="2809580" y="2243459"/>
            <a:ext cx="5523644" cy="2600389"/>
          </a:xfrm>
          <a:prstGeom prst="rect">
            <a:avLst/>
          </a:prstGeom>
        </p:spPr>
      </p:pic>
    </p:spTree>
    <p:extLst>
      <p:ext uri="{BB962C8B-B14F-4D97-AF65-F5344CB8AC3E}">
        <p14:creationId xmlns:p14="http://schemas.microsoft.com/office/powerpoint/2010/main" val="25181441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9328" y="879873"/>
            <a:ext cx="10613202" cy="5078313"/>
          </a:xfrm>
          <a:prstGeom prst="rect">
            <a:avLst/>
          </a:prstGeom>
          <a:noFill/>
        </p:spPr>
        <p:txBody>
          <a:bodyPr wrap="square" rtlCol="0">
            <a:spAutoFit/>
          </a:bodyPr>
          <a:lstStyle/>
          <a:p>
            <a:pPr indent="450850" algn="just"/>
            <a:r>
              <a:rPr lang="ru-RU" b="1" dirty="0"/>
              <a:t>Задача 2</a:t>
            </a:r>
            <a:r>
              <a:rPr lang="ru-RU" dirty="0"/>
              <a:t>. Рассматривается круглосуточная работа пункта проведения профилактического осмотра автомашин с одним каналом (одной группой проведения осмотра). На осмотр и выявление дефектов каждой машины затрачивается в среднем 0,5 ч. На осмотр поступает в среднем 36 машин в сутки. Потоки заявок и обслуживаний — простейшие. Если машина, прибывшая в пункт осмотра, не застает ни одного канала свободным, она покидает пункт осмотра необслуженной. Определить предельные вероятности состояний и характеристики обслуживания профилактического пункта осмотра.</a:t>
            </a:r>
          </a:p>
          <a:p>
            <a:pPr indent="450850" algn="just"/>
            <a:r>
              <a:rPr lang="ru-RU" b="1" dirty="0"/>
              <a:t>Решение: </a:t>
            </a:r>
          </a:p>
          <a:p>
            <a:pPr indent="450850" algn="just"/>
            <a:endParaRPr lang="ru-RU" b="1" dirty="0"/>
          </a:p>
          <a:p>
            <a:pPr indent="450850" algn="just"/>
            <a:endParaRPr lang="ru-RU" b="1" dirty="0"/>
          </a:p>
          <a:p>
            <a:pPr indent="450850" algn="just"/>
            <a:endParaRPr lang="ru-RU" b="1" dirty="0"/>
          </a:p>
          <a:p>
            <a:pPr indent="450850" algn="just"/>
            <a:endParaRPr lang="ru-RU" b="1" dirty="0"/>
          </a:p>
          <a:p>
            <a:pPr indent="450850" algn="just"/>
            <a:endParaRPr lang="ru-RU" b="1" dirty="0"/>
          </a:p>
          <a:p>
            <a:pPr indent="450850" algn="just"/>
            <a:endParaRPr lang="ru-RU" b="1" dirty="0"/>
          </a:p>
          <a:p>
            <a:pPr indent="450850" algn="just"/>
            <a:endParaRPr lang="ru-RU" b="1" dirty="0"/>
          </a:p>
          <a:p>
            <a:pPr indent="450850" algn="just"/>
            <a:endParaRPr lang="ru-RU" b="1" dirty="0"/>
          </a:p>
          <a:p>
            <a:pPr indent="450850" algn="just"/>
            <a:endParaRPr lang="ru-RU" b="1" dirty="0"/>
          </a:p>
          <a:p>
            <a:pPr indent="450850" algn="just"/>
            <a:r>
              <a:rPr lang="ru-RU" b="1" dirty="0"/>
              <a:t>Ответ. </a:t>
            </a:r>
            <a:r>
              <a:rPr lang="ru-RU" dirty="0"/>
              <a:t>Относительная пропускная способность пункта обслуживания — 57 %, вероятность отказа в обслуживании — 0,43, абсолютная пропускная способность — 0,855 машин/ч, или 20,52 машин/</a:t>
            </a:r>
            <a:r>
              <a:rPr lang="ru-RU" dirty="0" err="1"/>
              <a:t>сут</a:t>
            </a:r>
            <a:r>
              <a:rPr lang="ru-RU" dirty="0"/>
              <a:t>.</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02DFC910-FA04-476C-99FA-E8D8FD98D2A2}"/>
              </a:ext>
            </a:extLst>
          </p:cNvPr>
          <p:cNvPicPr>
            <a:picLocks noChangeAspect="1"/>
          </p:cNvPicPr>
          <p:nvPr/>
        </p:nvPicPr>
        <p:blipFill>
          <a:blip r:embed="rId2"/>
          <a:stretch>
            <a:fillRect/>
          </a:stretch>
        </p:blipFill>
        <p:spPr>
          <a:xfrm>
            <a:off x="2106494" y="3025579"/>
            <a:ext cx="7761163" cy="2082869"/>
          </a:xfrm>
          <a:prstGeom prst="rect">
            <a:avLst/>
          </a:prstGeom>
        </p:spPr>
      </p:pic>
    </p:spTree>
    <p:extLst>
      <p:ext uri="{BB962C8B-B14F-4D97-AF65-F5344CB8AC3E}">
        <p14:creationId xmlns:p14="http://schemas.microsoft.com/office/powerpoint/2010/main" val="5362749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5355312"/>
          </a:xfrm>
          <a:prstGeom prst="rect">
            <a:avLst/>
          </a:prstGeom>
          <a:noFill/>
        </p:spPr>
        <p:txBody>
          <a:bodyPr wrap="square" rtlCol="0">
            <a:spAutoFit/>
          </a:bodyPr>
          <a:lstStyle/>
          <a:p>
            <a:pPr indent="450850" algn="just"/>
            <a:r>
              <a:rPr lang="ru-RU" b="1" dirty="0"/>
              <a:t>2. МНОГОКАНАЛЬНАЯ СМО С ОТКАЗАМИ</a:t>
            </a:r>
          </a:p>
          <a:p>
            <a:pPr indent="450850" algn="just"/>
            <a:endParaRPr lang="ru-RU" dirty="0"/>
          </a:p>
          <a:p>
            <a:pPr indent="450850" algn="just"/>
            <a:r>
              <a:rPr lang="ru-RU" b="1" u="sng" dirty="0"/>
              <a:t>Задача Эрланга</a:t>
            </a:r>
            <a:r>
              <a:rPr lang="ru-RU" dirty="0"/>
              <a:t>. Имеется n каналов, на которые поступает поток заявок с интенсивностью λ. Поток обслуживаний имеет интенсивность μ. Найти предельные вероятности состояний системы и показатели ее эффективности.</a:t>
            </a:r>
          </a:p>
          <a:p>
            <a:pPr indent="450850" algn="just"/>
            <a:r>
              <a:rPr lang="ru-RU" b="1" dirty="0"/>
              <a:t>К показателям эффективности одноканальной системы для многоканальной СМО добавим новый показатель</a:t>
            </a:r>
            <a:r>
              <a:rPr lang="ru-RU" dirty="0"/>
              <a:t>: среднее число занятых каналов — k .</a:t>
            </a:r>
          </a:p>
          <a:p>
            <a:pPr indent="450850" algn="just"/>
            <a:r>
              <a:rPr lang="ru-RU" dirty="0"/>
              <a:t>Будем рассматривать систему, работающую без очереди, т. е. с отказами в обслуживании заявкам, пришедшим в тот момент, когда все каналы системы заняты обслуживанием ранее пришедших заявок.</a:t>
            </a:r>
          </a:p>
          <a:p>
            <a:pPr indent="450850" algn="just"/>
            <a:r>
              <a:rPr lang="ru-RU" dirty="0"/>
              <a:t>Состояния системы будем нумеровать по числу заявок, находящихся на обслуживании в системе, т. е. </a:t>
            </a:r>
            <a:r>
              <a:rPr lang="ru-RU" dirty="0" err="1"/>
              <a:t>Sk</a:t>
            </a:r>
            <a:r>
              <a:rPr lang="ru-RU" dirty="0"/>
              <a:t> — состояние системы, когда в ней находится k заявок (занято k каналов).</a:t>
            </a:r>
          </a:p>
          <a:p>
            <a:pPr indent="450850" algn="just"/>
            <a:r>
              <a:rPr lang="ru-RU" dirty="0"/>
              <a:t>Размеченный граф системы имеет вид:</a:t>
            </a:r>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ctr"/>
            <a:r>
              <a:rPr lang="ru-RU" dirty="0"/>
              <a:t>Рис.4</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33C3AAE0-57EE-411F-A321-B398183C2B7A}"/>
              </a:ext>
            </a:extLst>
          </p:cNvPr>
          <p:cNvPicPr>
            <a:picLocks noChangeAspect="1"/>
          </p:cNvPicPr>
          <p:nvPr/>
        </p:nvPicPr>
        <p:blipFill>
          <a:blip r:embed="rId2"/>
          <a:stretch>
            <a:fillRect/>
          </a:stretch>
        </p:blipFill>
        <p:spPr>
          <a:xfrm>
            <a:off x="1895896" y="4270047"/>
            <a:ext cx="8924982" cy="1143199"/>
          </a:xfrm>
          <a:prstGeom prst="rect">
            <a:avLst/>
          </a:prstGeom>
        </p:spPr>
      </p:pic>
    </p:spTree>
    <p:extLst>
      <p:ext uri="{BB962C8B-B14F-4D97-AF65-F5344CB8AC3E}">
        <p14:creationId xmlns:p14="http://schemas.microsoft.com/office/powerpoint/2010/main" val="847839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3139321"/>
          </a:xfrm>
          <a:prstGeom prst="rect">
            <a:avLst/>
          </a:prstGeom>
          <a:noFill/>
        </p:spPr>
        <p:txBody>
          <a:bodyPr wrap="square" rtlCol="0">
            <a:spAutoFit/>
          </a:bodyPr>
          <a:lstStyle/>
          <a:p>
            <a:pPr indent="450850" algn="just"/>
            <a:r>
              <a:rPr lang="ru-RU" dirty="0"/>
              <a:t>Поток заявок в систему не зависит от состояния каналов системы, поэтому при любом числе занятых каналов этот поток сохраняет свою интенсивность, следовательно, для любого состояния системы входящий в это состояние поток заявок (это поток событий, переводящих систему из предыдущего состояния в данное) имеет интенсивность λ. </a:t>
            </a:r>
          </a:p>
          <a:p>
            <a:pPr indent="450850" algn="just"/>
            <a:endParaRPr lang="ru-RU" dirty="0"/>
          </a:p>
          <a:p>
            <a:pPr indent="450850" algn="just"/>
            <a:r>
              <a:rPr lang="ru-RU" dirty="0"/>
              <a:t>Интенсивность потока обслуживаний равна μ. Это значит, что каждый канал может обслуживать непрерывный поток заявок с интенсивностью μ.</a:t>
            </a:r>
          </a:p>
          <a:p>
            <a:pPr indent="450850" algn="just"/>
            <a:r>
              <a:rPr lang="ru-RU" dirty="0"/>
              <a:t> </a:t>
            </a:r>
          </a:p>
          <a:p>
            <a:pPr indent="450850" algn="just"/>
            <a:r>
              <a:rPr lang="ru-RU" dirty="0"/>
              <a:t>Событием такого потока является выход обслуженной заявки из системы, т. е. освобождение канала. Следовательно, μ можно рассматривать как интенсивность освобождения канала после очередного обслуживания заявки.</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18774554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3416320"/>
          </a:xfrm>
          <a:prstGeom prst="rect">
            <a:avLst/>
          </a:prstGeom>
          <a:noFill/>
        </p:spPr>
        <p:txBody>
          <a:bodyPr wrap="square" rtlCol="0">
            <a:spAutoFit/>
          </a:bodyPr>
          <a:lstStyle/>
          <a:p>
            <a:pPr indent="450850" algn="just"/>
            <a:r>
              <a:rPr lang="ru-RU" dirty="0"/>
              <a:t>Если в системе заняты два канала (т. е. ее состояние S2 ), то может освободиться любой из них с интенсивностью μ, это значит, что суммарная интенсивность перехода в состояние S1 (занят один канал) равна 2μ. </a:t>
            </a:r>
          </a:p>
          <a:p>
            <a:pPr indent="450850" algn="just"/>
            <a:r>
              <a:rPr lang="ru-RU" dirty="0"/>
              <a:t>Точно так же, если система находится в состоянии </a:t>
            </a:r>
            <a:r>
              <a:rPr lang="ru-RU" dirty="0" err="1"/>
              <a:t>Sk</a:t>
            </a:r>
            <a:r>
              <a:rPr lang="ru-RU" dirty="0"/>
              <a:t> (заняты k каналов), то интенсивность входящего в такое состояние системы потока заявок равна λ, а интенсивность выходящего из этого состояния системы потока обслуживаний (т. е. </a:t>
            </a:r>
            <a:r>
              <a:rPr lang="ru-RU" dirty="0" err="1"/>
              <a:t>интесивность</a:t>
            </a:r>
            <a:r>
              <a:rPr lang="ru-RU" dirty="0"/>
              <a:t> освобождения одного из k занятых каналов) равна </a:t>
            </a:r>
            <a:r>
              <a:rPr lang="ru-RU" dirty="0" err="1"/>
              <a:t>kμ</a:t>
            </a:r>
            <a:r>
              <a:rPr lang="ru-RU" dirty="0"/>
              <a:t>, т. к. любой из занятых k каналов может освободиться с интенсивностью μ. </a:t>
            </a:r>
          </a:p>
          <a:p>
            <a:pPr indent="450850" algn="just"/>
            <a:r>
              <a:rPr lang="ru-RU" dirty="0"/>
              <a:t>Таким образом, </a:t>
            </a:r>
            <a:r>
              <a:rPr lang="ru-RU" dirty="0" err="1"/>
              <a:t>kμ</a:t>
            </a:r>
            <a:r>
              <a:rPr lang="ru-RU" dirty="0"/>
              <a:t> — это интенсивность перехода системы из состояния </a:t>
            </a:r>
            <a:r>
              <a:rPr lang="ru-RU" dirty="0" err="1"/>
              <a:t>Sk</a:t>
            </a:r>
            <a:r>
              <a:rPr lang="ru-RU" dirty="0"/>
              <a:t> в состояние Sk−1 . </a:t>
            </a:r>
          </a:p>
          <a:p>
            <a:pPr indent="450850" algn="just"/>
            <a:r>
              <a:rPr lang="ru-RU" dirty="0"/>
              <a:t>При этом λ — это интенсивность перехода системы под влиянием потока заявок из состояния Sk−1 в </a:t>
            </a:r>
            <a:r>
              <a:rPr lang="ru-RU" dirty="0" err="1"/>
              <a:t>Sk</a:t>
            </a:r>
            <a:r>
              <a:rPr lang="ru-RU" dirty="0"/>
              <a:t> .</a:t>
            </a:r>
          </a:p>
          <a:p>
            <a:pPr indent="450850" algn="just"/>
            <a:r>
              <a:rPr lang="ru-RU" dirty="0"/>
              <a:t>Предельные вероятности состояний системы существуют, т. к. система имеет конечное число состояний и из каждого из них можно за конечное число шагов перейти в любое другое состояние.</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26687369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2308324"/>
          </a:xfrm>
          <a:prstGeom prst="rect">
            <a:avLst/>
          </a:prstGeom>
          <a:noFill/>
        </p:spPr>
        <p:txBody>
          <a:bodyPr wrap="square" rtlCol="0">
            <a:spAutoFit/>
          </a:bodyPr>
          <a:lstStyle/>
          <a:p>
            <a:pPr indent="450850" algn="just"/>
            <a:r>
              <a:rPr lang="ru-RU" dirty="0"/>
              <a:t>Итак, </a:t>
            </a:r>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r>
              <a:rPr lang="ru-RU" dirty="0"/>
              <a:t>Соответственно, </a:t>
            </a:r>
          </a:p>
          <a:p>
            <a:pPr indent="450850" algn="just"/>
            <a:endParaRPr lang="ru-RU"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06C01BCF-76BA-4E21-B987-9F335EE79C86}"/>
              </a:ext>
            </a:extLst>
          </p:cNvPr>
          <p:cNvPicPr>
            <a:picLocks noChangeAspect="1"/>
          </p:cNvPicPr>
          <p:nvPr/>
        </p:nvPicPr>
        <p:blipFill>
          <a:blip r:embed="rId2"/>
          <a:stretch>
            <a:fillRect/>
          </a:stretch>
        </p:blipFill>
        <p:spPr>
          <a:xfrm>
            <a:off x="2801140" y="1301591"/>
            <a:ext cx="5999095" cy="905161"/>
          </a:xfrm>
          <a:prstGeom prst="rect">
            <a:avLst/>
          </a:prstGeom>
        </p:spPr>
      </p:pic>
      <p:pic>
        <p:nvPicPr>
          <p:cNvPr id="7" name="Рисунок 6">
            <a:extLst>
              <a:ext uri="{FF2B5EF4-FFF2-40B4-BE49-F238E27FC236}">
                <a16:creationId xmlns:a16="http://schemas.microsoft.com/office/drawing/2014/main" id="{64FCB97D-BB25-4723-8065-17B705EA5775}"/>
              </a:ext>
            </a:extLst>
          </p:cNvPr>
          <p:cNvPicPr>
            <a:picLocks noChangeAspect="1"/>
          </p:cNvPicPr>
          <p:nvPr/>
        </p:nvPicPr>
        <p:blipFill>
          <a:blip r:embed="rId3"/>
          <a:stretch>
            <a:fillRect/>
          </a:stretch>
        </p:blipFill>
        <p:spPr>
          <a:xfrm>
            <a:off x="2067106" y="3170947"/>
            <a:ext cx="7740928" cy="877935"/>
          </a:xfrm>
          <a:prstGeom prst="rect">
            <a:avLst/>
          </a:prstGeom>
        </p:spPr>
      </p:pic>
    </p:spTree>
    <p:extLst>
      <p:ext uri="{BB962C8B-B14F-4D97-AF65-F5344CB8AC3E}">
        <p14:creationId xmlns:p14="http://schemas.microsoft.com/office/powerpoint/2010/main" val="6615769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701040" y="1111521"/>
                <a:ext cx="10789920" cy="2469650"/>
              </a:xfrm>
              <a:prstGeom prst="rect">
                <a:avLst/>
              </a:prstGeom>
              <a:noFill/>
            </p:spPr>
            <p:txBody>
              <a:bodyPr wrap="square" rtlCol="0">
                <a:spAutoFit/>
              </a:bodyPr>
              <a:lstStyle/>
              <a:p>
                <a:pPr indent="450850" algn="just"/>
                <a:r>
                  <a:rPr lang="ru-RU" dirty="0"/>
                  <a:t>Введем новый параметр:</a:t>
                </a:r>
              </a:p>
              <a:p>
                <a:pPr indent="450850" algn="ctr"/>
                <a:r>
                  <a:rPr lang="ru-RU" dirty="0"/>
                  <a:t> </a:t>
                </a:r>
                <a14:m>
                  <m:oMath xmlns:m="http://schemas.openxmlformats.org/officeDocument/2006/math">
                    <m:r>
                      <a:rPr lang="ru-RU" i="1" smtClean="0">
                        <a:latin typeface="Cambria Math" panose="02040503050406030204" pitchFamily="18" charset="0"/>
                        <a:ea typeface="Cambria Math" panose="02040503050406030204" pitchFamily="18" charset="0"/>
                      </a:rPr>
                      <m:t>𝜌</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𝜆</m:t>
                        </m:r>
                      </m:num>
                      <m:den>
                        <m:r>
                          <a:rPr lang="en-US" b="0" i="1" smtClean="0">
                            <a:latin typeface="Cambria Math" panose="02040503050406030204" pitchFamily="18" charset="0"/>
                            <a:ea typeface="Cambria Math" panose="02040503050406030204" pitchFamily="18" charset="0"/>
                          </a:rPr>
                          <m:t>𝜇</m:t>
                        </m:r>
                      </m:den>
                    </m:f>
                    <m:r>
                      <a:rPr lang="en-US" b="0" i="0" smtClean="0">
                        <a:latin typeface="Cambria Math" panose="02040503050406030204" pitchFamily="18" charset="0"/>
                        <a:ea typeface="Cambria Math" panose="02040503050406030204" pitchFamily="18" charset="0"/>
                      </a:rPr>
                      <m:t>=</m:t>
                    </m:r>
                    <m:r>
                      <m:rPr>
                        <m:sty m:val="p"/>
                      </m:rPr>
                      <a:rPr lang="el-GR" b="0" i="1" smtClean="0">
                        <a:latin typeface="Cambria Math" panose="02040503050406030204" pitchFamily="18" charset="0"/>
                        <a:ea typeface="Cambria Math" panose="02040503050406030204" pitchFamily="18" charset="0"/>
                      </a:rPr>
                      <m:t>λ</m:t>
                    </m:r>
                    <m:sSub>
                      <m:sSubPr>
                        <m:ctrlPr>
                          <a:rPr lang="el-GR" b="0" i="1" smtClean="0">
                            <a:latin typeface="Cambria Math" panose="02040503050406030204" pitchFamily="18" charset="0"/>
                            <a:ea typeface="Cambria Math" panose="02040503050406030204" pitchFamily="18" charset="0"/>
                          </a:rPr>
                        </m:ctrlPr>
                      </m:sSubPr>
                      <m:e>
                        <m:acc>
                          <m:accPr>
                            <m:chr m:val="̅"/>
                            <m:ctrlPr>
                              <a:rPr lang="el-GR" b="0" i="1" smtClean="0">
                                <a:latin typeface="Cambria Math" panose="02040503050406030204" pitchFamily="18" charset="0"/>
                                <a:ea typeface="Cambria Math" panose="02040503050406030204" pitchFamily="18" charset="0"/>
                              </a:rPr>
                            </m:ctrlPr>
                          </m:accPr>
                          <m:e>
                            <m:r>
                              <a:rPr lang="en-US" b="0" i="1" smtClean="0">
                                <a:latin typeface="Cambria Math" panose="02040503050406030204" pitchFamily="18" charset="0"/>
                                <a:ea typeface="Cambria Math" panose="02040503050406030204" pitchFamily="18" charset="0"/>
                              </a:rPr>
                              <m:t>𝑡</m:t>
                            </m:r>
                          </m:e>
                        </m:acc>
                      </m:e>
                      <m:sub>
                        <m:r>
                          <a:rPr lang="ru-RU" b="0" i="1" smtClean="0">
                            <a:latin typeface="Cambria Math" panose="02040503050406030204" pitchFamily="18" charset="0"/>
                            <a:ea typeface="Cambria Math" panose="02040503050406030204" pitchFamily="18" charset="0"/>
                          </a:rPr>
                          <m:t>об</m:t>
                        </m:r>
                      </m:sub>
                    </m:sSub>
                  </m:oMath>
                </a14:m>
                <a:r>
                  <a:rPr lang="ru-RU" dirty="0"/>
                  <a:t> </a:t>
                </a:r>
              </a:p>
              <a:p>
                <a:pPr indent="450850" algn="ctr"/>
                <a:endParaRPr lang="ru-RU" dirty="0"/>
              </a:p>
              <a:p>
                <a:pPr indent="450850" algn="just"/>
                <a:r>
                  <a:rPr lang="ru-RU" dirty="0"/>
                  <a:t>Этот параметр называют </a:t>
                </a:r>
                <a:r>
                  <a:rPr lang="ru-RU" b="1" dirty="0"/>
                  <a:t>приведенной интенсивностью потока заявок</a:t>
                </a:r>
                <a:r>
                  <a:rPr lang="ru-RU" dirty="0"/>
                  <a:t>, или </a:t>
                </a:r>
                <a:r>
                  <a:rPr lang="ru-RU" b="1" dirty="0"/>
                  <a:t>интенсивностью нагрузки каналов</a:t>
                </a:r>
                <a:r>
                  <a:rPr lang="ru-RU" dirty="0"/>
                  <a:t>, или </a:t>
                </a:r>
                <a:r>
                  <a:rPr lang="ru-RU" b="1" dirty="0"/>
                  <a:t>трафиком</a:t>
                </a:r>
                <a:r>
                  <a:rPr lang="ru-RU" dirty="0"/>
                  <a:t>. Он выражает среднее число заявок, приходящих за среднее время обслуживания одной заявки.</a:t>
                </a:r>
              </a:p>
              <a:p>
                <a:pPr indent="450850" algn="just"/>
                <a:r>
                  <a:rPr lang="ru-RU" dirty="0"/>
                  <a:t>С учетом введенного параметра получим предельные вероятности состояний системы в следующем виде:</a:t>
                </a:r>
              </a:p>
            </p:txBody>
          </p:sp>
        </mc:Choice>
        <mc:Fallback xmlns="">
          <p:sp>
            <p:nvSpPr>
              <p:cNvPr id="2" name="TextBox 1"/>
              <p:cNvSpPr txBox="1">
                <a:spLocks noRot="1" noChangeAspect="1" noMove="1" noResize="1" noEditPoints="1" noAdjustHandles="1" noChangeArrowheads="1" noChangeShapeType="1" noTextEdit="1"/>
              </p:cNvSpPr>
              <p:nvPr/>
            </p:nvSpPr>
            <p:spPr>
              <a:xfrm>
                <a:off x="701040" y="1111521"/>
                <a:ext cx="10789920" cy="2469650"/>
              </a:xfrm>
              <a:prstGeom prst="rect">
                <a:avLst/>
              </a:prstGeom>
              <a:blipFill>
                <a:blip r:embed="rId2"/>
                <a:stretch>
                  <a:fillRect l="-452" t="-1235" r="-452" b="-3210"/>
                </a:stretch>
              </a:blipFill>
            </p:spPr>
            <p:txBody>
              <a:bodyPr/>
              <a:lstStyle/>
              <a:p>
                <a:r>
                  <a:rPr lang="ru-RU">
                    <a:noFill/>
                  </a:rPr>
                  <a:t> </a:t>
                </a:r>
              </a:p>
            </p:txBody>
          </p:sp>
        </mc:Fallback>
      </mc:AlternateContent>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B9BBC15E-088A-45FB-9307-163A81F0E66F}"/>
              </a:ext>
            </a:extLst>
          </p:cNvPr>
          <p:cNvPicPr>
            <a:picLocks noChangeAspect="1"/>
          </p:cNvPicPr>
          <p:nvPr/>
        </p:nvPicPr>
        <p:blipFill>
          <a:blip r:embed="rId3"/>
          <a:stretch>
            <a:fillRect/>
          </a:stretch>
        </p:blipFill>
        <p:spPr>
          <a:xfrm>
            <a:off x="2717207" y="3812386"/>
            <a:ext cx="5963497" cy="1588669"/>
          </a:xfrm>
          <a:prstGeom prst="rect">
            <a:avLst/>
          </a:prstGeom>
        </p:spPr>
      </p:pic>
    </p:spTree>
    <p:extLst>
      <p:ext uri="{BB962C8B-B14F-4D97-AF65-F5344CB8AC3E}">
        <p14:creationId xmlns:p14="http://schemas.microsoft.com/office/powerpoint/2010/main" val="34595405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3970318"/>
          </a:xfrm>
          <a:prstGeom prst="rect">
            <a:avLst/>
          </a:prstGeom>
          <a:noFill/>
        </p:spPr>
        <p:txBody>
          <a:bodyPr wrap="square" rtlCol="0">
            <a:spAutoFit/>
          </a:bodyPr>
          <a:lstStyle/>
          <a:p>
            <a:pPr indent="450850" algn="just"/>
            <a:r>
              <a:rPr lang="ru-RU" dirty="0"/>
              <a:t>Рассмотрим показатели эффективности работы данной СМО.</a:t>
            </a:r>
          </a:p>
          <a:p>
            <a:pPr indent="450850" algn="just"/>
            <a:r>
              <a:rPr lang="ru-RU" dirty="0"/>
              <a:t>Вероятность отказа заявке в обслуживании равна вероятности того, что в системе все каналы заняты, т. е. вероятности того, что система находится в состоянии </a:t>
            </a:r>
            <a:r>
              <a:rPr lang="ru-RU" dirty="0" err="1"/>
              <a:t>Sn</a:t>
            </a:r>
            <a:r>
              <a:rPr lang="ru-RU" dirty="0"/>
              <a:t> :</a:t>
            </a:r>
          </a:p>
          <a:p>
            <a:pPr indent="450850" algn="just"/>
            <a:endParaRPr lang="ru-RU" dirty="0"/>
          </a:p>
          <a:p>
            <a:pPr indent="450850" algn="just"/>
            <a:endParaRPr lang="ru-RU" dirty="0"/>
          </a:p>
          <a:p>
            <a:pPr indent="450850" algn="just"/>
            <a:endParaRPr lang="ru-RU" dirty="0"/>
          </a:p>
          <a:p>
            <a:pPr indent="450850" algn="just"/>
            <a:endParaRPr lang="ru-RU" dirty="0"/>
          </a:p>
          <a:p>
            <a:pPr indent="450850" algn="just"/>
            <a:r>
              <a:rPr lang="ru-RU" dirty="0"/>
              <a:t>Относительная пропускная способность системы равна вероятности того, что заявке не будет отказано в обслуживании:</a:t>
            </a:r>
          </a:p>
          <a:p>
            <a:pPr indent="450850" algn="just"/>
            <a:endParaRPr lang="ru-RU" dirty="0"/>
          </a:p>
          <a:p>
            <a:pPr indent="450850" algn="just"/>
            <a:endParaRPr lang="ru-RU" dirty="0"/>
          </a:p>
          <a:p>
            <a:pPr indent="450850" algn="just"/>
            <a:endParaRPr lang="ru-RU" dirty="0"/>
          </a:p>
          <a:p>
            <a:pPr indent="450850" algn="just"/>
            <a:endParaRPr lang="ru-RU" dirty="0"/>
          </a:p>
          <a:p>
            <a:pPr indent="450850" algn="just"/>
            <a:r>
              <a:rPr lang="ru-RU" dirty="0"/>
              <a:t>Это та доля всех приходящих в систему заявок, которую система может обслужить.</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74A86BF0-0C9D-4E4D-930A-24E1560EB266}"/>
              </a:ext>
            </a:extLst>
          </p:cNvPr>
          <p:cNvPicPr>
            <a:picLocks noChangeAspect="1"/>
          </p:cNvPicPr>
          <p:nvPr/>
        </p:nvPicPr>
        <p:blipFill>
          <a:blip r:embed="rId2"/>
          <a:stretch>
            <a:fillRect/>
          </a:stretch>
        </p:blipFill>
        <p:spPr>
          <a:xfrm>
            <a:off x="4873857" y="1853496"/>
            <a:ext cx="2136543" cy="901896"/>
          </a:xfrm>
          <a:prstGeom prst="rect">
            <a:avLst/>
          </a:prstGeom>
        </p:spPr>
      </p:pic>
      <p:pic>
        <p:nvPicPr>
          <p:cNvPr id="7" name="Рисунок 6">
            <a:extLst>
              <a:ext uri="{FF2B5EF4-FFF2-40B4-BE49-F238E27FC236}">
                <a16:creationId xmlns:a16="http://schemas.microsoft.com/office/drawing/2014/main" id="{AC94E0F6-95F5-4B16-BB0B-6D682D8254F0}"/>
              </a:ext>
            </a:extLst>
          </p:cNvPr>
          <p:cNvPicPr>
            <a:picLocks noChangeAspect="1"/>
          </p:cNvPicPr>
          <p:nvPr/>
        </p:nvPicPr>
        <p:blipFill>
          <a:blip r:embed="rId3"/>
          <a:stretch>
            <a:fillRect/>
          </a:stretch>
        </p:blipFill>
        <p:spPr>
          <a:xfrm>
            <a:off x="4645302" y="3383550"/>
            <a:ext cx="2608938" cy="913129"/>
          </a:xfrm>
          <a:prstGeom prst="rect">
            <a:avLst/>
          </a:prstGeom>
        </p:spPr>
      </p:pic>
    </p:spTree>
    <p:extLst>
      <p:ext uri="{BB962C8B-B14F-4D97-AF65-F5344CB8AC3E}">
        <p14:creationId xmlns:p14="http://schemas.microsoft.com/office/powerpoint/2010/main" val="25149151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542610" y="879873"/>
                <a:ext cx="10789920" cy="3139321"/>
              </a:xfrm>
              <a:prstGeom prst="rect">
                <a:avLst/>
              </a:prstGeom>
              <a:noFill/>
            </p:spPr>
            <p:txBody>
              <a:bodyPr wrap="square" rtlCol="0">
                <a:spAutoFit/>
              </a:bodyPr>
              <a:lstStyle/>
              <a:p>
                <a:pPr indent="450850" algn="just"/>
                <a:r>
                  <a:rPr lang="ru-RU" dirty="0"/>
                  <a:t>Абсолютная пропускная способность системы равна среднему числу обслуженных заявок из среднего числа заявок, пришедших в систему за единицу времени, т. е. она равна произведению интенсивности потока заявок и относительной пропускной способности системы:</a:t>
                </a:r>
              </a:p>
              <a:p>
                <a:pPr indent="450850" algn="just"/>
                <a:endParaRPr lang="ru-RU" dirty="0"/>
              </a:p>
              <a:p>
                <a:pPr indent="450850" algn="just"/>
                <a:endParaRPr lang="ru-RU" dirty="0"/>
              </a:p>
              <a:p>
                <a:pPr indent="450850" algn="just"/>
                <a:endParaRPr lang="en-US" dirty="0"/>
              </a:p>
              <a:p>
                <a:pPr indent="450850" algn="just"/>
                <a:endParaRPr lang="en-US" dirty="0"/>
              </a:p>
              <a:p>
                <a:pPr indent="450850" algn="just"/>
                <a:endParaRPr lang="ru-RU" dirty="0"/>
              </a:p>
              <a:p>
                <a:pPr indent="450850" algn="just"/>
                <a:r>
                  <a:rPr lang="ru-RU" dirty="0"/>
                  <a:t>Абсолютная пропускная способность равна интенсивности выходящего из системы потока обслуженных заявок, т. е. это среднее число покидающих систему обслуженных заявок в единицу времени: </a:t>
                </a:r>
                <a14:m>
                  <m:oMath xmlns:m="http://schemas.openxmlformats.org/officeDocument/2006/math">
                    <m:r>
                      <a:rPr lang="en-US" b="0" i="1" smtClean="0">
                        <a:latin typeface="Cambria Math" panose="02040503050406030204" pitchFamily="18" charset="0"/>
                      </a:rPr>
                      <m:t>𝑣</m:t>
                    </m:r>
                    <m:r>
                      <a:rPr lang="en-US" b="0" i="1" smtClean="0">
                        <a:latin typeface="Cambria Math" panose="02040503050406030204" pitchFamily="18" charset="0"/>
                      </a:rPr>
                      <m:t>=</m:t>
                    </m:r>
                    <m:r>
                      <a:rPr lang="en-US" b="0" i="1" smtClean="0">
                        <a:latin typeface="Cambria Math" panose="02040503050406030204" pitchFamily="18" charset="0"/>
                      </a:rPr>
                      <m:t>𝐴</m:t>
                    </m:r>
                  </m:oMath>
                </a14:m>
                <a:r>
                  <a:rPr lang="ru-RU" dirty="0"/>
                  <a:t> .</a:t>
                </a:r>
              </a:p>
            </p:txBody>
          </p:sp>
        </mc:Choice>
        <mc:Fallback xmlns="">
          <p:sp>
            <p:nvSpPr>
              <p:cNvPr id="2" name="TextBox 1"/>
              <p:cNvSpPr txBox="1">
                <a:spLocks noRot="1" noChangeAspect="1" noMove="1" noResize="1" noEditPoints="1" noAdjustHandles="1" noChangeArrowheads="1" noChangeShapeType="1" noTextEdit="1"/>
              </p:cNvSpPr>
              <p:nvPr/>
            </p:nvSpPr>
            <p:spPr>
              <a:xfrm>
                <a:off x="542610" y="879873"/>
                <a:ext cx="10789920" cy="3139321"/>
              </a:xfrm>
              <a:prstGeom prst="rect">
                <a:avLst/>
              </a:prstGeom>
              <a:blipFill>
                <a:blip r:embed="rId2"/>
                <a:stretch>
                  <a:fillRect l="-452" t="-971" r="-508" b="-2136"/>
                </a:stretch>
              </a:blipFill>
            </p:spPr>
            <p:txBody>
              <a:bodyPr/>
              <a:lstStyle/>
              <a:p>
                <a:r>
                  <a:rPr lang="ru-RU">
                    <a:noFill/>
                  </a:rPr>
                  <a:t> </a:t>
                </a:r>
              </a:p>
            </p:txBody>
          </p:sp>
        </mc:Fallback>
      </mc:AlternateContent>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2D27C7E8-ED2D-4171-AD03-9D8382FE7148}"/>
              </a:ext>
            </a:extLst>
          </p:cNvPr>
          <p:cNvPicPr>
            <a:picLocks noChangeAspect="1"/>
          </p:cNvPicPr>
          <p:nvPr/>
        </p:nvPicPr>
        <p:blipFill>
          <a:blip r:embed="rId3"/>
          <a:stretch>
            <a:fillRect/>
          </a:stretch>
        </p:blipFill>
        <p:spPr>
          <a:xfrm>
            <a:off x="4557200" y="1918292"/>
            <a:ext cx="2709168" cy="995596"/>
          </a:xfrm>
          <a:prstGeom prst="rect">
            <a:avLst/>
          </a:prstGeom>
        </p:spPr>
      </p:pic>
    </p:spTree>
    <p:extLst>
      <p:ext uri="{BB962C8B-B14F-4D97-AF65-F5344CB8AC3E}">
        <p14:creationId xmlns:p14="http://schemas.microsoft.com/office/powerpoint/2010/main" val="34765758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3416320"/>
          </a:xfrm>
          <a:prstGeom prst="rect">
            <a:avLst/>
          </a:prstGeom>
          <a:noFill/>
        </p:spPr>
        <p:txBody>
          <a:bodyPr wrap="square" rtlCol="0">
            <a:spAutoFit/>
          </a:bodyPr>
          <a:lstStyle/>
          <a:p>
            <a:pPr indent="450850" algn="just"/>
            <a:r>
              <a:rPr lang="ru-RU" dirty="0"/>
              <a:t>Среднее число занятых каналов можно найти как отношение абсолютной пропускной способности к интенсивности потока обслуживаний, т. к. каждый занятый канал в единицу времени может обслужить в среднем μ заявок:</a:t>
            </a:r>
            <a:endParaRPr lang="en-US" dirty="0"/>
          </a:p>
          <a:p>
            <a:pPr indent="450850" algn="just"/>
            <a:endParaRPr lang="en-US" dirty="0"/>
          </a:p>
          <a:p>
            <a:pPr indent="450850" algn="just"/>
            <a:endParaRPr lang="en-US" dirty="0"/>
          </a:p>
          <a:p>
            <a:pPr indent="450850" algn="just"/>
            <a:endParaRPr lang="en-US" dirty="0"/>
          </a:p>
          <a:p>
            <a:pPr indent="450850" algn="just"/>
            <a:endParaRPr lang="en-US" dirty="0"/>
          </a:p>
          <a:p>
            <a:pPr indent="450850" algn="just"/>
            <a:r>
              <a:rPr lang="ru-RU" dirty="0"/>
              <a:t>Это число можно найти также как среднее число обслуженных заявок, приходящееся на среднее время обслуживания одной заявки</a:t>
            </a:r>
            <a:r>
              <a:rPr lang="en-US" dirty="0"/>
              <a:t> </a:t>
            </a:r>
            <a:r>
              <a:rPr lang="ru-RU" dirty="0"/>
              <a:t>одним каналом, или как произведение приведенной интенсивности потока заявок ρ (интенсивность нагрузки каналов) на относительную пропускную способность системы.</a:t>
            </a:r>
            <a:endParaRPr lang="en-US" dirty="0"/>
          </a:p>
          <a:p>
            <a:pPr indent="450850" algn="just"/>
            <a:r>
              <a:rPr lang="ru-RU" dirty="0"/>
              <a:t>Кроме того, среднее число занятых каналов — это математическое ожидание числа занятых каналов (случайной величины), которое можно найти по формуле</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6" name="Рисунок 5">
            <a:extLst>
              <a:ext uri="{FF2B5EF4-FFF2-40B4-BE49-F238E27FC236}">
                <a16:creationId xmlns:a16="http://schemas.microsoft.com/office/drawing/2014/main" id="{68EDDE4A-B2DD-4983-BA7A-98D31877F876}"/>
              </a:ext>
            </a:extLst>
          </p:cNvPr>
          <p:cNvPicPr>
            <a:picLocks noChangeAspect="1"/>
          </p:cNvPicPr>
          <p:nvPr/>
        </p:nvPicPr>
        <p:blipFill>
          <a:blip r:embed="rId2"/>
          <a:stretch>
            <a:fillRect/>
          </a:stretch>
        </p:blipFill>
        <p:spPr>
          <a:xfrm>
            <a:off x="3519206" y="1777086"/>
            <a:ext cx="4063651" cy="966114"/>
          </a:xfrm>
          <a:prstGeom prst="rect">
            <a:avLst/>
          </a:prstGeom>
        </p:spPr>
      </p:pic>
      <p:pic>
        <p:nvPicPr>
          <p:cNvPr id="8" name="Рисунок 7">
            <a:extLst>
              <a:ext uri="{FF2B5EF4-FFF2-40B4-BE49-F238E27FC236}">
                <a16:creationId xmlns:a16="http://schemas.microsoft.com/office/drawing/2014/main" id="{759CBF95-E7CC-4AB4-AE1C-6B345F8AEF25}"/>
              </a:ext>
            </a:extLst>
          </p:cNvPr>
          <p:cNvPicPr>
            <a:picLocks noChangeAspect="1"/>
          </p:cNvPicPr>
          <p:nvPr/>
        </p:nvPicPr>
        <p:blipFill>
          <a:blip r:embed="rId3"/>
          <a:stretch>
            <a:fillRect/>
          </a:stretch>
        </p:blipFill>
        <p:spPr>
          <a:xfrm>
            <a:off x="5169408" y="4596384"/>
            <a:ext cx="1622761" cy="821811"/>
          </a:xfrm>
          <a:prstGeom prst="rect">
            <a:avLst/>
          </a:prstGeom>
        </p:spPr>
      </p:pic>
    </p:spTree>
    <p:extLst>
      <p:ext uri="{BB962C8B-B14F-4D97-AF65-F5344CB8AC3E}">
        <p14:creationId xmlns:p14="http://schemas.microsoft.com/office/powerpoint/2010/main" val="1794534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24150" y="5371070"/>
            <a:ext cx="5343699" cy="738664"/>
          </a:xfrm>
          <a:prstGeom prst="rect">
            <a:avLst/>
          </a:prstGeom>
          <a:noFill/>
        </p:spPr>
        <p:txBody>
          <a:bodyPr wrap="square" rtlCol="0">
            <a:spAutoFit/>
          </a:bodyPr>
          <a:lstStyle/>
          <a:p>
            <a:pPr algn="just"/>
            <a:r>
              <a:rPr lang="en-US" dirty="0"/>
              <a:t>	</a:t>
            </a:r>
            <a:r>
              <a:rPr lang="ru-RU" dirty="0"/>
              <a:t>Рис 1. Структурная схема СМО</a:t>
            </a:r>
          </a:p>
          <a:p>
            <a:endParaRPr lang="ru-RU" sz="2400" dirty="0"/>
          </a:p>
        </p:txBody>
      </p:sp>
      <p:pic>
        <p:nvPicPr>
          <p:cNvPr id="4" name="Рисунок 3">
            <a:extLst>
              <a:ext uri="{FF2B5EF4-FFF2-40B4-BE49-F238E27FC236}">
                <a16:creationId xmlns:a16="http://schemas.microsoft.com/office/drawing/2014/main" id="{049AE7BD-B284-4626-936A-9D2BDC5D17C4}"/>
              </a:ext>
            </a:extLst>
          </p:cNvPr>
          <p:cNvPicPr>
            <a:picLocks noChangeAspect="1"/>
          </p:cNvPicPr>
          <p:nvPr/>
        </p:nvPicPr>
        <p:blipFill>
          <a:blip r:embed="rId2"/>
          <a:stretch>
            <a:fillRect/>
          </a:stretch>
        </p:blipFill>
        <p:spPr>
          <a:xfrm>
            <a:off x="1498926" y="1440243"/>
            <a:ext cx="9194147" cy="3539530"/>
          </a:xfrm>
          <a:prstGeom prst="rect">
            <a:avLst/>
          </a:prstGeom>
        </p:spPr>
      </p:pic>
    </p:spTree>
    <p:extLst>
      <p:ext uri="{BB962C8B-B14F-4D97-AF65-F5344CB8AC3E}">
        <p14:creationId xmlns:p14="http://schemas.microsoft.com/office/powerpoint/2010/main" val="34955611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4247317"/>
          </a:xfrm>
          <a:prstGeom prst="rect">
            <a:avLst/>
          </a:prstGeom>
          <a:noFill/>
        </p:spPr>
        <p:txBody>
          <a:bodyPr wrap="square" rtlCol="0">
            <a:spAutoFit/>
          </a:bodyPr>
          <a:lstStyle/>
          <a:p>
            <a:pPr indent="450850" algn="just"/>
            <a:r>
              <a:rPr lang="ru-RU" dirty="0"/>
              <a:t>В качестве дополнительных показателей эффективности работы</a:t>
            </a:r>
            <a:r>
              <a:rPr lang="en-US" dirty="0"/>
              <a:t> </a:t>
            </a:r>
            <a:r>
              <a:rPr lang="ru-RU" dirty="0"/>
              <a:t>СМО можно рассмотреть среднее число свободных каналов,</a:t>
            </a:r>
            <a:endParaRPr lang="en-US" dirty="0"/>
          </a:p>
          <a:p>
            <a:pPr indent="450850" algn="just"/>
            <a:endParaRPr lang="en-US" dirty="0"/>
          </a:p>
          <a:p>
            <a:pPr indent="450850" algn="just"/>
            <a:endParaRPr lang="en-US" dirty="0"/>
          </a:p>
          <a:p>
            <a:pPr indent="450850" algn="just"/>
            <a:endParaRPr lang="en-US" dirty="0"/>
          </a:p>
          <a:p>
            <a:pPr indent="450850" algn="just"/>
            <a:r>
              <a:rPr lang="ru-RU" dirty="0"/>
              <a:t>и коэффициент загрузки (использования, занятости) каналов — отношение среднего числа занятых каналов к общему числу имеющихся у системы каналов</a:t>
            </a:r>
            <a:endParaRPr lang="en-US" dirty="0"/>
          </a:p>
          <a:p>
            <a:pPr indent="450850" algn="just"/>
            <a:endParaRPr lang="en-US" dirty="0"/>
          </a:p>
          <a:p>
            <a:pPr indent="450850" algn="just"/>
            <a:endParaRPr lang="en-US" dirty="0"/>
          </a:p>
          <a:p>
            <a:pPr indent="450850" algn="just"/>
            <a:endParaRPr lang="en-US" dirty="0"/>
          </a:p>
          <a:p>
            <a:pPr indent="450850" algn="just"/>
            <a:endParaRPr lang="en-US" dirty="0"/>
          </a:p>
          <a:p>
            <a:pPr indent="450850" algn="just"/>
            <a:endParaRPr lang="en-US" dirty="0"/>
          </a:p>
          <a:p>
            <a:pPr indent="450850" algn="just"/>
            <a:r>
              <a:rPr lang="ru-RU" dirty="0"/>
              <a:t>Коэффициент загрузки каналов определяет долю среднего числа занятых каналов в общем числе имеющихся каналов.</a:t>
            </a:r>
          </a:p>
          <a:p>
            <a:pPr indent="450850" algn="just"/>
            <a:r>
              <a:rPr lang="ru-RU" dirty="0"/>
              <a:t>Можно определить и коэффициент простоя каналов</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2C720EBB-C36F-42F9-8585-C4EF75421E59}"/>
              </a:ext>
            </a:extLst>
          </p:cNvPr>
          <p:cNvPicPr>
            <a:picLocks noChangeAspect="1"/>
          </p:cNvPicPr>
          <p:nvPr/>
        </p:nvPicPr>
        <p:blipFill>
          <a:blip r:embed="rId2"/>
          <a:stretch>
            <a:fillRect/>
          </a:stretch>
        </p:blipFill>
        <p:spPr>
          <a:xfrm>
            <a:off x="4974334" y="1549414"/>
            <a:ext cx="1827151" cy="620762"/>
          </a:xfrm>
          <a:prstGeom prst="rect">
            <a:avLst/>
          </a:prstGeom>
        </p:spPr>
      </p:pic>
      <p:pic>
        <p:nvPicPr>
          <p:cNvPr id="7" name="Рисунок 6">
            <a:extLst>
              <a:ext uri="{FF2B5EF4-FFF2-40B4-BE49-F238E27FC236}">
                <a16:creationId xmlns:a16="http://schemas.microsoft.com/office/drawing/2014/main" id="{A9632C5C-CBE2-4B93-92B9-C0A6B1488344}"/>
              </a:ext>
            </a:extLst>
          </p:cNvPr>
          <p:cNvPicPr>
            <a:picLocks noChangeAspect="1"/>
          </p:cNvPicPr>
          <p:nvPr/>
        </p:nvPicPr>
        <p:blipFill>
          <a:blip r:embed="rId3"/>
          <a:stretch>
            <a:fillRect/>
          </a:stretch>
        </p:blipFill>
        <p:spPr>
          <a:xfrm>
            <a:off x="5242560" y="3050048"/>
            <a:ext cx="1270770" cy="891436"/>
          </a:xfrm>
          <a:prstGeom prst="rect">
            <a:avLst/>
          </a:prstGeom>
        </p:spPr>
      </p:pic>
      <p:pic>
        <p:nvPicPr>
          <p:cNvPr id="9" name="Рисунок 8">
            <a:extLst>
              <a:ext uri="{FF2B5EF4-FFF2-40B4-BE49-F238E27FC236}">
                <a16:creationId xmlns:a16="http://schemas.microsoft.com/office/drawing/2014/main" id="{2C8719D7-0EBA-4DA0-AF52-831A5B7866F4}"/>
              </a:ext>
            </a:extLst>
          </p:cNvPr>
          <p:cNvPicPr>
            <a:picLocks noChangeAspect="1"/>
          </p:cNvPicPr>
          <p:nvPr/>
        </p:nvPicPr>
        <p:blipFill>
          <a:blip r:embed="rId4"/>
          <a:stretch>
            <a:fillRect/>
          </a:stretch>
        </p:blipFill>
        <p:spPr>
          <a:xfrm>
            <a:off x="4695904" y="5308587"/>
            <a:ext cx="2244129" cy="787414"/>
          </a:xfrm>
          <a:prstGeom prst="rect">
            <a:avLst/>
          </a:prstGeom>
        </p:spPr>
      </p:pic>
    </p:spTree>
    <p:extLst>
      <p:ext uri="{BB962C8B-B14F-4D97-AF65-F5344CB8AC3E}">
        <p14:creationId xmlns:p14="http://schemas.microsoft.com/office/powerpoint/2010/main" val="19957729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4873" y="879874"/>
            <a:ext cx="10942254" cy="2585323"/>
          </a:xfrm>
          <a:prstGeom prst="rect">
            <a:avLst/>
          </a:prstGeom>
          <a:noFill/>
        </p:spPr>
        <p:txBody>
          <a:bodyPr wrap="square" rtlCol="0">
            <a:spAutoFit/>
          </a:bodyPr>
          <a:lstStyle/>
          <a:p>
            <a:pPr indent="450850" algn="just"/>
            <a:r>
              <a:rPr lang="ru-RU" b="1" dirty="0"/>
              <a:t>Задача </a:t>
            </a:r>
            <a:r>
              <a:rPr lang="en-US" b="1" dirty="0"/>
              <a:t>3</a:t>
            </a:r>
            <a:r>
              <a:rPr lang="ru-RU" dirty="0"/>
              <a:t>. Известно, что заявки на телефонные переговоры в телевизионном ателье поступают с интенсивностью, равной 90 заявок/ч, а средняя продолжительность разговора по телефону равна 2 мин. Определить оптимальное число телефонных номеров в телевизионном ателье, если условием оптимальности считать удовлетворение в среднем из каждых 100 заявок не менее 90 заявок на переговоры. Рассчитать экономическую эффективность телефонного обслуживания, если одна удовлетворенная заявка на переговоры дает в среднем 100 </a:t>
            </a:r>
            <a:r>
              <a:rPr lang="ru-RU" dirty="0" err="1"/>
              <a:t>ден</a:t>
            </a:r>
            <a:r>
              <a:rPr lang="ru-RU" dirty="0"/>
              <a:t>. ед. дохода, а содержание одного телефонного номера требует 500 </a:t>
            </a:r>
            <a:r>
              <a:rPr lang="ru-RU" dirty="0" err="1"/>
              <a:t>ден</a:t>
            </a:r>
            <a:r>
              <a:rPr lang="ru-RU" dirty="0"/>
              <a:t>. ед./ч. Найти дневной доход от работы СМО, если рабочий день — 8 ч.</a:t>
            </a:r>
            <a:endParaRPr lang="en-US" dirty="0"/>
          </a:p>
          <a:p>
            <a:pPr indent="450850" algn="just"/>
            <a:r>
              <a:rPr lang="ru-RU" b="1" dirty="0"/>
              <a:t>Решение:</a:t>
            </a:r>
          </a:p>
          <a:p>
            <a:pPr indent="450850" algn="just"/>
            <a:endParaRPr lang="ru-RU"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0CE1F929-E1EB-408A-9224-A28618D51172}"/>
              </a:ext>
            </a:extLst>
          </p:cNvPr>
          <p:cNvPicPr>
            <a:picLocks noChangeAspect="1"/>
          </p:cNvPicPr>
          <p:nvPr/>
        </p:nvPicPr>
        <p:blipFill>
          <a:blip r:embed="rId2"/>
          <a:stretch>
            <a:fillRect/>
          </a:stretch>
        </p:blipFill>
        <p:spPr>
          <a:xfrm>
            <a:off x="897182" y="3465196"/>
            <a:ext cx="8311848" cy="1667635"/>
          </a:xfrm>
          <a:prstGeom prst="rect">
            <a:avLst/>
          </a:prstGeom>
        </p:spPr>
      </p:pic>
    </p:spTree>
    <p:extLst>
      <p:ext uri="{BB962C8B-B14F-4D97-AF65-F5344CB8AC3E}">
        <p14:creationId xmlns:p14="http://schemas.microsoft.com/office/powerpoint/2010/main" val="21046637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id="{06E36A27-11A6-4682-9F44-F5ABF83EEB31}"/>
              </a:ext>
            </a:extLst>
          </p:cNvPr>
          <p:cNvPicPr>
            <a:picLocks noChangeAspect="1"/>
          </p:cNvPicPr>
          <p:nvPr/>
        </p:nvPicPr>
        <p:blipFill>
          <a:blip r:embed="rId2"/>
          <a:stretch>
            <a:fillRect/>
          </a:stretch>
        </p:blipFill>
        <p:spPr>
          <a:xfrm>
            <a:off x="1113825" y="1080778"/>
            <a:ext cx="6406270" cy="5283444"/>
          </a:xfrm>
          <a:prstGeom prst="rect">
            <a:avLst/>
          </a:prstGeom>
        </p:spPr>
      </p:pic>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TextBox 6">
            <a:extLst>
              <a:ext uri="{FF2B5EF4-FFF2-40B4-BE49-F238E27FC236}">
                <a16:creationId xmlns:a16="http://schemas.microsoft.com/office/drawing/2014/main" id="{0C865283-983D-45E9-9F55-632D1D27ED02}"/>
              </a:ext>
            </a:extLst>
          </p:cNvPr>
          <p:cNvSpPr txBox="1"/>
          <p:nvPr/>
        </p:nvSpPr>
        <p:spPr>
          <a:xfrm>
            <a:off x="1011936" y="711446"/>
            <a:ext cx="6169152" cy="369332"/>
          </a:xfrm>
          <a:prstGeom prst="rect">
            <a:avLst/>
          </a:prstGeom>
          <a:noFill/>
        </p:spPr>
        <p:txBody>
          <a:bodyPr wrap="square">
            <a:spAutoFit/>
          </a:bodyPr>
          <a:lstStyle/>
          <a:p>
            <a:r>
              <a:rPr lang="ru-RU" dirty="0"/>
              <a:t>Будем увеличивать число каналов (телефонных номеров):</a:t>
            </a:r>
          </a:p>
        </p:txBody>
      </p:sp>
    </p:spTree>
    <p:extLst>
      <p:ext uri="{BB962C8B-B14F-4D97-AF65-F5344CB8AC3E}">
        <p14:creationId xmlns:p14="http://schemas.microsoft.com/office/powerpoint/2010/main" val="40150093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369332"/>
          </a:xfrm>
          <a:prstGeom prst="rect">
            <a:avLst/>
          </a:prstGeom>
          <a:noFill/>
        </p:spPr>
        <p:txBody>
          <a:bodyPr wrap="square" rtlCol="0">
            <a:spAutoFit/>
          </a:bodyPr>
          <a:lstStyle/>
          <a:p>
            <a:pPr indent="450850" algn="just"/>
            <a:r>
              <a:rPr lang="ru-RU" dirty="0"/>
              <a:t>Для удобства анализа представим данные в таблице</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32F88F8E-7A56-4363-A886-DF193136AB46}"/>
              </a:ext>
            </a:extLst>
          </p:cNvPr>
          <p:cNvPicPr>
            <a:picLocks noChangeAspect="1"/>
          </p:cNvPicPr>
          <p:nvPr/>
        </p:nvPicPr>
        <p:blipFill>
          <a:blip r:embed="rId2"/>
          <a:stretch>
            <a:fillRect/>
          </a:stretch>
        </p:blipFill>
        <p:spPr>
          <a:xfrm>
            <a:off x="1047159" y="1518808"/>
            <a:ext cx="7955593" cy="2565512"/>
          </a:xfrm>
          <a:prstGeom prst="rect">
            <a:avLst/>
          </a:prstGeom>
        </p:spPr>
      </p:pic>
    </p:spTree>
    <p:extLst>
      <p:ext uri="{BB962C8B-B14F-4D97-AF65-F5344CB8AC3E}">
        <p14:creationId xmlns:p14="http://schemas.microsoft.com/office/powerpoint/2010/main" val="39983065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2031325"/>
          </a:xfrm>
          <a:prstGeom prst="rect">
            <a:avLst/>
          </a:prstGeom>
          <a:noFill/>
        </p:spPr>
        <p:txBody>
          <a:bodyPr wrap="square" rtlCol="0">
            <a:spAutoFit/>
          </a:bodyPr>
          <a:lstStyle/>
          <a:p>
            <a:pPr indent="450850" algn="just"/>
            <a:r>
              <a:rPr lang="ru-RU" dirty="0"/>
              <a:t>Рассчитаем экономическую эффективность СМО по формуле:</a:t>
            </a:r>
          </a:p>
          <a:p>
            <a:pPr indent="450850" algn="ctr"/>
            <a:r>
              <a:rPr lang="ru-RU" dirty="0"/>
              <a:t> Д = С · А – З · n, </a:t>
            </a:r>
          </a:p>
          <a:p>
            <a:pPr indent="450850" algn="ctr"/>
            <a:endParaRPr lang="ru-RU" dirty="0"/>
          </a:p>
          <a:p>
            <a:pPr indent="450850" algn="just"/>
            <a:r>
              <a:rPr lang="ru-RU" dirty="0"/>
              <a:t>где Д — чистый доход, получаемый от работы СМО в единицу времени; С — доход от одной обслуженной заявки; А — абсолютная пропускная способность СМО; З — затраты на содержание одного канала в единицу времени; n — число каналов СМО.</a:t>
            </a:r>
          </a:p>
          <a:p>
            <a:pPr indent="450850" algn="just"/>
            <a:r>
              <a:rPr lang="ru-RU" dirty="0"/>
              <a:t>Например, для n = 6 имеем Д = 100 · 85,5 – 500 · 6 = 5550 </a:t>
            </a:r>
            <a:r>
              <a:rPr lang="ru-RU" dirty="0" err="1"/>
              <a:t>ден</a:t>
            </a:r>
            <a:r>
              <a:rPr lang="ru-RU" dirty="0"/>
              <a:t>. ед./ч</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E06CD399-0B6F-4C3B-BC3A-D21A9622EC6F}"/>
              </a:ext>
            </a:extLst>
          </p:cNvPr>
          <p:cNvPicPr>
            <a:picLocks noChangeAspect="1"/>
          </p:cNvPicPr>
          <p:nvPr/>
        </p:nvPicPr>
        <p:blipFill>
          <a:blip r:embed="rId2"/>
          <a:stretch>
            <a:fillRect/>
          </a:stretch>
        </p:blipFill>
        <p:spPr>
          <a:xfrm>
            <a:off x="1924467" y="3208975"/>
            <a:ext cx="8075974" cy="2769151"/>
          </a:xfrm>
          <a:prstGeom prst="rect">
            <a:avLst/>
          </a:prstGeom>
        </p:spPr>
      </p:pic>
    </p:spTree>
    <p:extLst>
      <p:ext uri="{BB962C8B-B14F-4D97-AF65-F5344CB8AC3E}">
        <p14:creationId xmlns:p14="http://schemas.microsoft.com/office/powerpoint/2010/main" val="20057054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1200329"/>
          </a:xfrm>
          <a:prstGeom prst="rect">
            <a:avLst/>
          </a:prstGeom>
          <a:noFill/>
        </p:spPr>
        <p:txBody>
          <a:bodyPr wrap="square" rtlCol="0">
            <a:spAutoFit/>
          </a:bodyPr>
          <a:lstStyle/>
          <a:p>
            <a:pPr indent="450850" algn="just"/>
            <a:r>
              <a:rPr lang="ru-RU" b="1" dirty="0"/>
              <a:t>Ответ</a:t>
            </a:r>
            <a:r>
              <a:rPr lang="ru-RU" dirty="0"/>
              <a:t>. Оптимальное число телефонных номеров равно шести. При этом получают обслуживание 95 % поступающих заявок. Это же количество номеров дает максимальный доход за час работы.</a:t>
            </a:r>
          </a:p>
          <a:p>
            <a:pPr indent="450850" algn="just"/>
            <a:r>
              <a:rPr lang="ru-RU" dirty="0"/>
              <a:t>Чистый доход за рабочий день при 6 телефонных номерах и восьмичасовом рабочем дне составляет 44400 </a:t>
            </a:r>
            <a:r>
              <a:rPr lang="ru-RU" dirty="0" err="1"/>
              <a:t>ден</a:t>
            </a:r>
            <a:r>
              <a:rPr lang="ru-RU" dirty="0"/>
              <a:t>. ед. (5550 · 8).</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36001166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3416320"/>
          </a:xfrm>
          <a:prstGeom prst="rect">
            <a:avLst/>
          </a:prstGeom>
          <a:noFill/>
        </p:spPr>
        <p:txBody>
          <a:bodyPr wrap="square" rtlCol="0">
            <a:spAutoFit/>
          </a:bodyPr>
          <a:lstStyle/>
          <a:p>
            <a:pPr indent="450850" algn="just"/>
            <a:r>
              <a:rPr lang="ru-RU" b="1" dirty="0"/>
              <a:t>Задача 4</a:t>
            </a:r>
            <a:r>
              <a:rPr lang="ru-RU" dirty="0"/>
              <a:t>. Рассматривается круглосуточная работа пункта проведения профилактического осмотра автомашин. На осмотр и выявление дефектов каждой машины затрачивается в среднем 0,5 ч. На осмотр поступает в среднем 36 машин/</a:t>
            </a:r>
            <a:r>
              <a:rPr lang="ru-RU" dirty="0" err="1"/>
              <a:t>сут</a:t>
            </a:r>
            <a:r>
              <a:rPr lang="ru-RU" dirty="0"/>
              <a:t>. Потоки заявок и обслуживаний — простейшие. Если машина, прибывшая в пункт осмотра, не застает ни одного канала свободным, она покидает пункт осмотра необслуженной.</a:t>
            </a:r>
          </a:p>
          <a:p>
            <a:pPr indent="450850" algn="just"/>
            <a:r>
              <a:rPr lang="ru-RU" dirty="0"/>
              <a:t>Найти минимальное число групп осмотра, при котором относительная пропускная способность пункта осмотра будет не менее 95 %. Решить задачу для случая четырех групп проведения осмотра. Определить предельные вероятности состояний и характеристики обслуживания профилактического пункта осмотра.</a:t>
            </a:r>
          </a:p>
          <a:p>
            <a:pPr indent="450850" algn="just"/>
            <a:endParaRPr lang="ru-RU" dirty="0"/>
          </a:p>
          <a:p>
            <a:pPr indent="450850" algn="just"/>
            <a:r>
              <a:rPr lang="ru-RU" b="1" dirty="0"/>
              <a:t>Решение</a:t>
            </a:r>
            <a:r>
              <a:rPr lang="ru-RU" dirty="0"/>
              <a:t>:</a:t>
            </a:r>
          </a:p>
          <a:p>
            <a:pPr indent="450850" algn="just"/>
            <a:r>
              <a:rPr lang="ru-RU" dirty="0"/>
              <a:t>Интенсивности потоков:</a:t>
            </a:r>
          </a:p>
          <a:p>
            <a:pPr indent="450850" algn="just"/>
            <a:endParaRPr lang="ru-RU"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7" name="Рисунок 6">
            <a:extLst>
              <a:ext uri="{FF2B5EF4-FFF2-40B4-BE49-F238E27FC236}">
                <a16:creationId xmlns:a16="http://schemas.microsoft.com/office/drawing/2014/main" id="{81AA27E5-66C5-44CE-AF8B-082CB68DF39C}"/>
              </a:ext>
            </a:extLst>
          </p:cNvPr>
          <p:cNvPicPr>
            <a:picLocks noChangeAspect="1"/>
          </p:cNvPicPr>
          <p:nvPr/>
        </p:nvPicPr>
        <p:blipFill>
          <a:blip r:embed="rId2"/>
          <a:stretch>
            <a:fillRect/>
          </a:stretch>
        </p:blipFill>
        <p:spPr>
          <a:xfrm>
            <a:off x="866091" y="4296193"/>
            <a:ext cx="5229909" cy="723863"/>
          </a:xfrm>
          <a:prstGeom prst="rect">
            <a:avLst/>
          </a:prstGeom>
        </p:spPr>
      </p:pic>
    </p:spTree>
    <p:extLst>
      <p:ext uri="{BB962C8B-B14F-4D97-AF65-F5344CB8AC3E}">
        <p14:creationId xmlns:p14="http://schemas.microsoft.com/office/powerpoint/2010/main" val="3636336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369332"/>
          </a:xfrm>
          <a:prstGeom prst="rect">
            <a:avLst/>
          </a:prstGeom>
          <a:noFill/>
        </p:spPr>
        <p:txBody>
          <a:bodyPr wrap="square" rtlCol="0">
            <a:spAutoFit/>
          </a:bodyPr>
          <a:lstStyle/>
          <a:p>
            <a:pPr algn="just"/>
            <a:r>
              <a:rPr lang="ru-RU" dirty="0"/>
              <a:t>	</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AA329325-873E-4F17-AF33-D15A0FDD19A7}"/>
              </a:ext>
            </a:extLst>
          </p:cNvPr>
          <p:cNvPicPr>
            <a:picLocks noChangeAspect="1"/>
          </p:cNvPicPr>
          <p:nvPr/>
        </p:nvPicPr>
        <p:blipFill>
          <a:blip r:embed="rId2"/>
          <a:stretch>
            <a:fillRect/>
          </a:stretch>
        </p:blipFill>
        <p:spPr>
          <a:xfrm>
            <a:off x="542610" y="721377"/>
            <a:ext cx="5766816" cy="4512813"/>
          </a:xfrm>
          <a:prstGeom prst="rect">
            <a:avLst/>
          </a:prstGeom>
        </p:spPr>
      </p:pic>
      <p:pic>
        <p:nvPicPr>
          <p:cNvPr id="7" name="Рисунок 6">
            <a:extLst>
              <a:ext uri="{FF2B5EF4-FFF2-40B4-BE49-F238E27FC236}">
                <a16:creationId xmlns:a16="http://schemas.microsoft.com/office/drawing/2014/main" id="{B669B235-DAB9-4104-B9AC-123C4159944D}"/>
              </a:ext>
            </a:extLst>
          </p:cNvPr>
          <p:cNvPicPr>
            <a:picLocks noChangeAspect="1"/>
          </p:cNvPicPr>
          <p:nvPr/>
        </p:nvPicPr>
        <p:blipFill>
          <a:blip r:embed="rId3"/>
          <a:stretch>
            <a:fillRect/>
          </a:stretch>
        </p:blipFill>
        <p:spPr>
          <a:xfrm>
            <a:off x="6309426" y="2761376"/>
            <a:ext cx="5530062" cy="2631309"/>
          </a:xfrm>
          <a:prstGeom prst="rect">
            <a:avLst/>
          </a:prstGeom>
        </p:spPr>
      </p:pic>
    </p:spTree>
    <p:extLst>
      <p:ext uri="{BB962C8B-B14F-4D97-AF65-F5344CB8AC3E}">
        <p14:creationId xmlns:p14="http://schemas.microsoft.com/office/powerpoint/2010/main" val="12583664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4801314"/>
          </a:xfrm>
          <a:prstGeom prst="rect">
            <a:avLst/>
          </a:prstGeom>
          <a:noFill/>
        </p:spPr>
        <p:txBody>
          <a:bodyPr wrap="square" rtlCol="0">
            <a:spAutoFit/>
          </a:bodyPr>
          <a:lstStyle/>
          <a:p>
            <a:pPr indent="354013" algn="just"/>
            <a:r>
              <a:rPr lang="ru-RU" dirty="0"/>
              <a:t>Занесем полученные данные в таблицу</a:t>
            </a:r>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endParaRPr lang="ru-RU" dirty="0"/>
          </a:p>
          <a:p>
            <a:pPr indent="354013" algn="just"/>
            <a:r>
              <a:rPr lang="ru-RU" b="1" dirty="0"/>
              <a:t>Ответ</a:t>
            </a:r>
            <a:r>
              <a:rPr lang="ru-RU" dirty="0"/>
              <a:t>. 3 канала. (Q = 0,967)</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B08DAEAF-E364-4923-B4FB-49635A6672F3}"/>
              </a:ext>
            </a:extLst>
          </p:cNvPr>
          <p:cNvPicPr>
            <a:picLocks noChangeAspect="1"/>
          </p:cNvPicPr>
          <p:nvPr/>
        </p:nvPicPr>
        <p:blipFill>
          <a:blip r:embed="rId2"/>
          <a:stretch>
            <a:fillRect/>
          </a:stretch>
        </p:blipFill>
        <p:spPr>
          <a:xfrm>
            <a:off x="980095" y="1374839"/>
            <a:ext cx="7288601" cy="3343465"/>
          </a:xfrm>
          <a:prstGeom prst="rect">
            <a:avLst/>
          </a:prstGeom>
        </p:spPr>
      </p:pic>
    </p:spTree>
    <p:extLst>
      <p:ext uri="{BB962C8B-B14F-4D97-AF65-F5344CB8AC3E}">
        <p14:creationId xmlns:p14="http://schemas.microsoft.com/office/powerpoint/2010/main" val="11657659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2862322"/>
          </a:xfrm>
          <a:prstGeom prst="rect">
            <a:avLst/>
          </a:prstGeom>
          <a:noFill/>
        </p:spPr>
        <p:txBody>
          <a:bodyPr wrap="square" rtlCol="0">
            <a:spAutoFit/>
          </a:bodyPr>
          <a:lstStyle/>
          <a:p>
            <a:pPr indent="450850" algn="just"/>
            <a:r>
              <a:rPr lang="ru-RU" b="1" dirty="0"/>
              <a:t>Задача 6</a:t>
            </a:r>
            <a:r>
              <a:rPr lang="ru-RU" dirty="0"/>
              <a:t>. В вычислительный центр (ВЦ) коллективного пользования с тремя ЭВМ поступают заказы от предприятий на вычислительные работы. Если работают все три ЭВМ, то вновь поступающий заказ не принимается и предприятие вынуждено обратиться в другой вычислительный центр. Среднее время работы с одним заказом составляет 3 ч. Среднее время ожидания поступления заказа — 4 ч.</a:t>
            </a:r>
          </a:p>
          <a:p>
            <a:pPr indent="450850" algn="just"/>
            <a:r>
              <a:rPr lang="ru-RU" dirty="0"/>
              <a:t>Найти предельные вероятности состояний и показатели эффективности работы вычислительного центра. Также найти оптимальное по экономической эффективности количество ЭВМ в ВЦ, если стоимость одного заказа для клиента в среднем составляет 15000 руб., а содержание одной ЭВМ стоит 1000 руб./ч (в расчете на рабочее время).</a:t>
            </a:r>
          </a:p>
          <a:p>
            <a:pPr indent="450850" algn="just"/>
            <a:endParaRPr lang="ru-RU" dirty="0"/>
          </a:p>
          <a:p>
            <a:pPr indent="450850" algn="just"/>
            <a:r>
              <a:rPr lang="ru-RU" b="1" dirty="0"/>
              <a:t>Решение</a:t>
            </a:r>
            <a:r>
              <a:rPr lang="ru-RU" dirty="0"/>
              <a:t>:</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5C4410EC-5921-4176-9FE8-D11E823CB66C}"/>
              </a:ext>
            </a:extLst>
          </p:cNvPr>
          <p:cNvPicPr>
            <a:picLocks noChangeAspect="1"/>
          </p:cNvPicPr>
          <p:nvPr/>
        </p:nvPicPr>
        <p:blipFill>
          <a:blip r:embed="rId2"/>
          <a:stretch>
            <a:fillRect/>
          </a:stretch>
        </p:blipFill>
        <p:spPr>
          <a:xfrm>
            <a:off x="542610" y="3864428"/>
            <a:ext cx="6319683" cy="2316916"/>
          </a:xfrm>
          <a:prstGeom prst="rect">
            <a:avLst/>
          </a:prstGeom>
        </p:spPr>
      </p:pic>
    </p:spTree>
    <p:extLst>
      <p:ext uri="{BB962C8B-B14F-4D97-AF65-F5344CB8AC3E}">
        <p14:creationId xmlns:p14="http://schemas.microsoft.com/office/powerpoint/2010/main" val="1108249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966370"/>
            <a:ext cx="10789920" cy="4801314"/>
          </a:xfrm>
          <a:prstGeom prst="rect">
            <a:avLst/>
          </a:prstGeom>
          <a:noFill/>
        </p:spPr>
        <p:txBody>
          <a:bodyPr wrap="square" rtlCol="0">
            <a:spAutoFit/>
          </a:bodyPr>
          <a:lstStyle/>
          <a:p>
            <a:pPr indent="444500" algn="just"/>
            <a:r>
              <a:rPr lang="ru-RU" b="1" dirty="0"/>
              <a:t>КЛАССИФИКАЦИИ СМО</a:t>
            </a:r>
          </a:p>
          <a:p>
            <a:pPr indent="444500" algn="just"/>
            <a:endParaRPr lang="ru-RU" b="1" dirty="0"/>
          </a:p>
          <a:p>
            <a:pPr indent="444500" algn="just"/>
            <a:r>
              <a:rPr lang="ru-RU" b="1" u="sng" dirty="0"/>
              <a:t>По типу обслуживания </a:t>
            </a:r>
            <a:r>
              <a:rPr lang="ru-RU" dirty="0"/>
              <a:t>выделяют два основных класса СМО:</a:t>
            </a:r>
          </a:p>
          <a:p>
            <a:pPr indent="444500" algn="just"/>
            <a:r>
              <a:rPr lang="ru-RU" dirty="0"/>
              <a:t>• </a:t>
            </a:r>
            <a:r>
              <a:rPr lang="ru-RU" b="1" dirty="0"/>
              <a:t>СМО с отказами </a:t>
            </a:r>
            <a:r>
              <a:rPr lang="ru-RU" dirty="0"/>
              <a:t>— СМО, в которых заявка, поступившая в тот момент, когда все каналы СМО заняты, получает отказ в обслуживании, покидает СМО и в дальнейшем процессе обслуживания не участвует. Эти СМО называют также системами без очереди;</a:t>
            </a:r>
          </a:p>
          <a:p>
            <a:pPr indent="444500" algn="just"/>
            <a:r>
              <a:rPr lang="ru-RU" dirty="0"/>
              <a:t>• </a:t>
            </a:r>
            <a:r>
              <a:rPr lang="ru-RU" b="1" dirty="0"/>
              <a:t>СМО с ожиданием </a:t>
            </a:r>
            <a:r>
              <a:rPr lang="ru-RU" dirty="0"/>
              <a:t>— СМО, в которых заявка, поступившая в момент, когда все каналы системы заняты, не уходит, а становится в очередь на обслуживание. </a:t>
            </a:r>
          </a:p>
          <a:p>
            <a:pPr indent="444500" algn="just"/>
            <a:endParaRPr lang="ru-RU" dirty="0"/>
          </a:p>
          <a:p>
            <a:pPr indent="444500" algn="just"/>
            <a:r>
              <a:rPr lang="ru-RU" b="1" dirty="0"/>
              <a:t>СМО с ожиданием  </a:t>
            </a:r>
            <a:r>
              <a:rPr lang="ru-RU" dirty="0"/>
              <a:t>называют также </a:t>
            </a:r>
            <a:r>
              <a:rPr lang="ru-RU" b="1" dirty="0"/>
              <a:t>системами с очередью</a:t>
            </a:r>
            <a:r>
              <a:rPr lang="ru-RU" dirty="0"/>
              <a:t>. СМО с ожиданием подразделяются на:</a:t>
            </a:r>
          </a:p>
          <a:p>
            <a:pPr indent="444500" algn="just"/>
            <a:r>
              <a:rPr lang="ru-RU" dirty="0"/>
              <a:t>– </a:t>
            </a:r>
            <a:r>
              <a:rPr lang="ru-RU" b="1" dirty="0"/>
              <a:t>СМО с неограниченным ожиданием </a:t>
            </a:r>
            <a:r>
              <a:rPr lang="ru-RU" dirty="0"/>
              <a:t>(с неограниченной очередью);</a:t>
            </a:r>
          </a:p>
          <a:p>
            <a:pPr indent="444500" algn="just"/>
            <a:r>
              <a:rPr lang="ru-RU" dirty="0"/>
              <a:t>– </a:t>
            </a:r>
            <a:r>
              <a:rPr lang="ru-RU" b="1" dirty="0"/>
              <a:t>СМО с ограниченным ожиданием </a:t>
            </a:r>
            <a:r>
              <a:rPr lang="ru-RU" dirty="0"/>
              <a:t>двух типов: </a:t>
            </a:r>
            <a:r>
              <a:rPr lang="ru-RU" b="1" dirty="0"/>
              <a:t>с ограничением на длину очереди </a:t>
            </a:r>
            <a:r>
              <a:rPr lang="ru-RU" dirty="0"/>
              <a:t>и </a:t>
            </a:r>
            <a:r>
              <a:rPr lang="ru-RU" b="1" dirty="0"/>
              <a:t>с ограничением на время пребывания заявки в очереди </a:t>
            </a:r>
            <a:r>
              <a:rPr lang="ru-RU" dirty="0"/>
              <a:t>(или на общее время пребывания заявки в системе)</a:t>
            </a:r>
          </a:p>
          <a:p>
            <a:pPr algn="just"/>
            <a:endParaRPr lang="ru-RU" dirty="0"/>
          </a:p>
          <a:p>
            <a:pPr algn="just"/>
            <a:r>
              <a:rPr lang="ru-RU" dirty="0"/>
              <a:t>. </a:t>
            </a:r>
          </a:p>
          <a:p>
            <a:pPr lvl="0" algn="just"/>
            <a:endParaRPr lang="ru-RU" dirty="0"/>
          </a:p>
          <a:p>
            <a:pPr algn="ctr"/>
            <a:endParaRPr lang="ru-RU" dirty="0"/>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41492900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26FD451E-3DBA-4ABD-A862-935EEE4F9065}"/>
              </a:ext>
            </a:extLst>
          </p:cNvPr>
          <p:cNvPicPr>
            <a:picLocks noChangeAspect="1"/>
          </p:cNvPicPr>
          <p:nvPr/>
        </p:nvPicPr>
        <p:blipFill>
          <a:blip r:embed="rId2"/>
          <a:stretch>
            <a:fillRect/>
          </a:stretch>
        </p:blipFill>
        <p:spPr>
          <a:xfrm>
            <a:off x="798917" y="893447"/>
            <a:ext cx="6125415" cy="1252345"/>
          </a:xfrm>
          <a:prstGeom prst="rect">
            <a:avLst/>
          </a:prstGeom>
        </p:spPr>
      </p:pic>
      <p:pic>
        <p:nvPicPr>
          <p:cNvPr id="7" name="Рисунок 6">
            <a:extLst>
              <a:ext uri="{FF2B5EF4-FFF2-40B4-BE49-F238E27FC236}">
                <a16:creationId xmlns:a16="http://schemas.microsoft.com/office/drawing/2014/main" id="{42AFD2FC-32DF-4B0E-AC51-B7E3E07F9D9B}"/>
              </a:ext>
            </a:extLst>
          </p:cNvPr>
          <p:cNvPicPr>
            <a:picLocks noChangeAspect="1"/>
          </p:cNvPicPr>
          <p:nvPr/>
        </p:nvPicPr>
        <p:blipFill>
          <a:blip r:embed="rId3"/>
          <a:stretch>
            <a:fillRect/>
          </a:stretch>
        </p:blipFill>
        <p:spPr>
          <a:xfrm>
            <a:off x="737412" y="2274833"/>
            <a:ext cx="6186919" cy="2552936"/>
          </a:xfrm>
          <a:prstGeom prst="rect">
            <a:avLst/>
          </a:prstGeom>
        </p:spPr>
      </p:pic>
    </p:spTree>
    <p:extLst>
      <p:ext uri="{BB962C8B-B14F-4D97-AF65-F5344CB8AC3E}">
        <p14:creationId xmlns:p14="http://schemas.microsoft.com/office/powerpoint/2010/main" val="13038863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2DE80BE5-15B9-4357-9EB6-B540B3BD86C6}"/>
              </a:ext>
            </a:extLst>
          </p:cNvPr>
          <p:cNvPicPr>
            <a:picLocks noChangeAspect="1"/>
          </p:cNvPicPr>
          <p:nvPr/>
        </p:nvPicPr>
        <p:blipFill>
          <a:blip r:embed="rId2"/>
          <a:stretch>
            <a:fillRect/>
          </a:stretch>
        </p:blipFill>
        <p:spPr>
          <a:xfrm>
            <a:off x="695593" y="879871"/>
            <a:ext cx="5859290" cy="2477689"/>
          </a:xfrm>
          <a:prstGeom prst="rect">
            <a:avLst/>
          </a:prstGeom>
        </p:spPr>
      </p:pic>
    </p:spTree>
    <p:extLst>
      <p:ext uri="{BB962C8B-B14F-4D97-AF65-F5344CB8AC3E}">
        <p14:creationId xmlns:p14="http://schemas.microsoft.com/office/powerpoint/2010/main" val="32880542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610" y="879873"/>
            <a:ext cx="10789920" cy="4801314"/>
          </a:xfrm>
          <a:prstGeom prst="rect">
            <a:avLst/>
          </a:prstGeom>
          <a:noFill/>
        </p:spPr>
        <p:txBody>
          <a:bodyPr wrap="square" rtlCol="0">
            <a:spAutoFit/>
          </a:bodyPr>
          <a:lstStyle/>
          <a:p>
            <a:pPr indent="450850" algn="just"/>
            <a:r>
              <a:rPr lang="ru-RU" dirty="0"/>
              <a:t>Занесем полученные данные в таблицу</a:t>
            </a:r>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endParaRPr lang="ru-RU" dirty="0"/>
          </a:p>
          <a:p>
            <a:pPr indent="450850" algn="just"/>
            <a:r>
              <a:rPr lang="ru-RU" b="1" dirty="0"/>
              <a:t>Ответ</a:t>
            </a:r>
            <a:r>
              <a:rPr lang="ru-RU" dirty="0"/>
              <a:t>. Оптимальное количество — две ЭВМ.</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5" name="Рисунок 4">
            <a:extLst>
              <a:ext uri="{FF2B5EF4-FFF2-40B4-BE49-F238E27FC236}">
                <a16:creationId xmlns:a16="http://schemas.microsoft.com/office/drawing/2014/main" id="{27CC94D7-63E8-4550-B13A-1697B974A75A}"/>
              </a:ext>
            </a:extLst>
          </p:cNvPr>
          <p:cNvPicPr>
            <a:picLocks noChangeAspect="1"/>
          </p:cNvPicPr>
          <p:nvPr/>
        </p:nvPicPr>
        <p:blipFill>
          <a:blip r:embed="rId2"/>
          <a:stretch>
            <a:fillRect/>
          </a:stretch>
        </p:blipFill>
        <p:spPr>
          <a:xfrm>
            <a:off x="996593" y="1392752"/>
            <a:ext cx="7467830" cy="3679120"/>
          </a:xfrm>
          <a:prstGeom prst="rect">
            <a:avLst/>
          </a:prstGeom>
        </p:spPr>
      </p:pic>
    </p:spTree>
    <p:extLst>
      <p:ext uri="{BB962C8B-B14F-4D97-AF65-F5344CB8AC3E}">
        <p14:creationId xmlns:p14="http://schemas.microsoft.com/office/powerpoint/2010/main" val="1434858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7720" y="1021492"/>
            <a:ext cx="10789920" cy="3693319"/>
          </a:xfrm>
          <a:prstGeom prst="rect">
            <a:avLst/>
          </a:prstGeom>
          <a:noFill/>
        </p:spPr>
        <p:txBody>
          <a:bodyPr wrap="square" rtlCol="0">
            <a:spAutoFit/>
          </a:bodyPr>
          <a:lstStyle/>
          <a:p>
            <a:pPr indent="444500" algn="just"/>
            <a:r>
              <a:rPr lang="ru-RU" b="1" u="sng" dirty="0"/>
              <a:t>По характеру поступающего потока заявок </a:t>
            </a:r>
            <a:r>
              <a:rPr lang="ru-RU" dirty="0"/>
              <a:t>СМО делят на:</a:t>
            </a:r>
          </a:p>
          <a:p>
            <a:pPr indent="444500" algn="just"/>
            <a:r>
              <a:rPr lang="ru-RU" dirty="0"/>
              <a:t>• </a:t>
            </a:r>
            <a:r>
              <a:rPr lang="ru-RU" b="1" dirty="0" err="1"/>
              <a:t>немарковские</a:t>
            </a:r>
            <a:r>
              <a:rPr lang="ru-RU" dirty="0"/>
              <a:t> системы;</a:t>
            </a:r>
          </a:p>
          <a:p>
            <a:pPr indent="444500" algn="just"/>
            <a:r>
              <a:rPr lang="ru-RU" dirty="0"/>
              <a:t>• </a:t>
            </a:r>
            <a:r>
              <a:rPr lang="ru-RU" b="1" dirty="0"/>
              <a:t>марковские</a:t>
            </a:r>
            <a:r>
              <a:rPr lang="ru-RU" dirty="0"/>
              <a:t> системы.</a:t>
            </a:r>
          </a:p>
          <a:p>
            <a:pPr indent="444500" algn="just"/>
            <a:endParaRPr lang="ru-RU" dirty="0"/>
          </a:p>
          <a:p>
            <a:pPr indent="444500" algn="just"/>
            <a:r>
              <a:rPr lang="ru-RU" b="1" u="sng" dirty="0"/>
              <a:t>По числу каналов обслуживания </a:t>
            </a:r>
            <a:r>
              <a:rPr lang="ru-RU" dirty="0"/>
              <a:t>СМО делят на:</a:t>
            </a:r>
          </a:p>
          <a:p>
            <a:pPr indent="444500" algn="just"/>
            <a:r>
              <a:rPr lang="ru-RU" dirty="0"/>
              <a:t>• </a:t>
            </a:r>
            <a:r>
              <a:rPr lang="ru-RU" b="1" dirty="0"/>
              <a:t>одноканальные</a:t>
            </a:r>
            <a:r>
              <a:rPr lang="ru-RU" dirty="0"/>
              <a:t>;</a:t>
            </a:r>
          </a:p>
          <a:p>
            <a:pPr indent="444500" algn="just"/>
            <a:r>
              <a:rPr lang="ru-RU" dirty="0"/>
              <a:t>• </a:t>
            </a:r>
            <a:r>
              <a:rPr lang="ru-RU" b="1" dirty="0"/>
              <a:t>многоканальные</a:t>
            </a:r>
            <a:r>
              <a:rPr lang="ru-RU" dirty="0"/>
              <a:t>.</a:t>
            </a:r>
          </a:p>
          <a:p>
            <a:pPr indent="444500" algn="just"/>
            <a:endParaRPr lang="ru-RU" dirty="0"/>
          </a:p>
          <a:p>
            <a:pPr indent="444500" algn="just"/>
            <a:r>
              <a:rPr lang="ru-RU" b="1" u="sng" dirty="0"/>
              <a:t>По количеству этапов обслуживания</a:t>
            </a:r>
            <a:r>
              <a:rPr lang="ru-RU" dirty="0"/>
              <a:t> их делят на:</a:t>
            </a:r>
          </a:p>
          <a:p>
            <a:pPr indent="444500" algn="just"/>
            <a:r>
              <a:rPr lang="ru-RU" dirty="0"/>
              <a:t>• </a:t>
            </a:r>
            <a:r>
              <a:rPr lang="ru-RU" b="1" dirty="0"/>
              <a:t>однофазные</a:t>
            </a:r>
            <a:r>
              <a:rPr lang="ru-RU" dirty="0"/>
              <a:t> — заявка проходит только одну стадию (фазу) обработки, все каналы выполняют одну и ту же операцию;</a:t>
            </a:r>
          </a:p>
          <a:p>
            <a:pPr indent="444500" algn="just"/>
            <a:r>
              <a:rPr lang="ru-RU" dirty="0"/>
              <a:t>• </a:t>
            </a:r>
            <a:r>
              <a:rPr lang="ru-RU" b="1" dirty="0"/>
              <a:t>многофазные</a:t>
            </a:r>
            <a:r>
              <a:rPr lang="ru-RU" dirty="0"/>
              <a:t> — заявка проходит последовательно несколько стадий обработки в системе, каждый канал проводит заявку через все необходимые ей фазы.</a:t>
            </a:r>
            <a:endParaRPr lang="ru-RU" sz="2400" dirty="0"/>
          </a:p>
        </p:txBody>
      </p:sp>
    </p:spTree>
    <p:extLst>
      <p:ext uri="{BB962C8B-B14F-4D97-AF65-F5344CB8AC3E}">
        <p14:creationId xmlns:p14="http://schemas.microsoft.com/office/powerpoint/2010/main" val="3909645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1075414"/>
            <a:ext cx="10789920" cy="4247317"/>
          </a:xfrm>
          <a:prstGeom prst="rect">
            <a:avLst/>
          </a:prstGeom>
          <a:noFill/>
        </p:spPr>
        <p:txBody>
          <a:bodyPr wrap="square" rtlCol="0">
            <a:spAutoFit/>
          </a:bodyPr>
          <a:lstStyle/>
          <a:p>
            <a:pPr indent="444500" algn="just"/>
            <a:r>
              <a:rPr lang="ru-RU" b="1" u="sng" dirty="0"/>
              <a:t>По схеме обслуживания заявок из очереди </a:t>
            </a:r>
            <a:r>
              <a:rPr lang="ru-RU" dirty="0"/>
              <a:t>(по дисциплине очереди) СМО делят на:</a:t>
            </a:r>
          </a:p>
          <a:p>
            <a:pPr indent="444500" algn="just"/>
            <a:r>
              <a:rPr lang="ru-RU" dirty="0"/>
              <a:t>• СМО </a:t>
            </a:r>
            <a:r>
              <a:rPr lang="ru-RU" b="1" dirty="0"/>
              <a:t>с упорядоченной очередью </a:t>
            </a:r>
            <a:r>
              <a:rPr lang="ru-RU" dirty="0"/>
              <a:t>(обслуживание в соответствии с определенным порядком);</a:t>
            </a:r>
          </a:p>
          <a:p>
            <a:pPr indent="444500" algn="just"/>
            <a:r>
              <a:rPr lang="ru-RU" dirty="0"/>
              <a:t>• СМО </a:t>
            </a:r>
            <a:r>
              <a:rPr lang="ru-RU" b="1" dirty="0"/>
              <a:t>с неупорядоченным </a:t>
            </a:r>
            <a:r>
              <a:rPr lang="ru-RU" dirty="0"/>
              <a:t>(случайным) </a:t>
            </a:r>
            <a:r>
              <a:rPr lang="ru-RU" b="1" dirty="0"/>
              <a:t>выбором заявок </a:t>
            </a:r>
            <a:r>
              <a:rPr lang="ru-RU" dirty="0"/>
              <a:t>из очереди;</a:t>
            </a:r>
          </a:p>
          <a:p>
            <a:pPr indent="444500" algn="just"/>
            <a:r>
              <a:rPr lang="ru-RU" dirty="0"/>
              <a:t>• СМО </a:t>
            </a:r>
            <a:r>
              <a:rPr lang="ru-RU" b="1" dirty="0"/>
              <a:t>с обслуживанием заявок в соответствии с приоритетом</a:t>
            </a:r>
            <a:r>
              <a:rPr lang="ru-RU" dirty="0"/>
              <a:t>.</a:t>
            </a:r>
            <a:r>
              <a:rPr lang="en-US" dirty="0"/>
              <a:t>	</a:t>
            </a:r>
            <a:endParaRPr lang="ru-RU" dirty="0"/>
          </a:p>
          <a:p>
            <a:pPr indent="444500" algn="just"/>
            <a:endParaRPr lang="ru-RU" dirty="0"/>
          </a:p>
          <a:p>
            <a:pPr indent="444500" algn="just"/>
            <a:r>
              <a:rPr lang="ru-RU" dirty="0"/>
              <a:t>Очередь может быть упорядочена разными способами: в порядке поступления заявок (заявка, поступившая первой, обрабатывается первой и т. д.), в обратном порядке (заявка, поступившая последней, обрабатывается первой и т. д.) и другими способами. </a:t>
            </a:r>
          </a:p>
          <a:p>
            <a:pPr indent="444500" algn="just"/>
            <a:r>
              <a:rPr lang="ru-RU" dirty="0"/>
              <a:t>При обслуживании заявок с приоритетом в первую очередь обслуживаются наиболее важные заявки. Абсолютный приоритет означает, что более важная заявка «вытесняет» из‑под обслуживания менее важную. </a:t>
            </a:r>
          </a:p>
          <a:p>
            <a:pPr indent="444500" algn="just"/>
            <a:r>
              <a:rPr lang="ru-RU" dirty="0"/>
              <a:t>Относительный приоритет означает, что более важная заявка получает лучшее место в очереди, т. е. выстраивается ранжированная по важности очередь заявок. </a:t>
            </a:r>
          </a:p>
          <a:p>
            <a:pPr indent="444500" algn="just"/>
            <a:r>
              <a:rPr lang="ru-RU" dirty="0"/>
              <a:t>Приоритет может быть статичным (не меняться с течением времени) и динамичным (повышаться с увеличением времени ожидания в очереди с разным коэффициентом для разных заявок). </a:t>
            </a:r>
          </a:p>
        </p:txBody>
      </p:sp>
      <p:sp>
        <p:nvSpPr>
          <p:cNvPr id="4" name="Rectangle 2"/>
          <p:cNvSpPr>
            <a:spLocks noChangeArrowheads="1"/>
          </p:cNvSpPr>
          <p:nvPr/>
        </p:nvSpPr>
        <p:spPr bwMode="auto">
          <a:xfrm>
            <a:off x="401781"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AutoShape 4" descr="https://s1.slide-share.ru/s_slide/82da8f6bcc6fffca9c8fabbda7958210/4d8ecaf4-1288-4874-b69c-6fd6adc86e50.jpe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1704358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1040" y="1046205"/>
            <a:ext cx="10789920" cy="3231654"/>
          </a:xfrm>
          <a:prstGeom prst="rect">
            <a:avLst/>
          </a:prstGeom>
          <a:noFill/>
        </p:spPr>
        <p:txBody>
          <a:bodyPr wrap="square" rtlCol="0">
            <a:spAutoFit/>
          </a:bodyPr>
          <a:lstStyle/>
          <a:p>
            <a:pPr indent="444500" algn="just"/>
            <a:r>
              <a:rPr lang="ru-RU" b="1" u="sng" dirty="0"/>
              <a:t>По ограничению потока заявок </a:t>
            </a:r>
            <a:r>
              <a:rPr lang="ru-RU" dirty="0"/>
              <a:t>выделяют:</a:t>
            </a:r>
          </a:p>
          <a:p>
            <a:pPr indent="444500" algn="just"/>
            <a:r>
              <a:rPr lang="ru-RU" dirty="0"/>
              <a:t>• открытые СМО, в них заявки поступают в неограниченном количестве из источников вне самой системы;</a:t>
            </a:r>
          </a:p>
          <a:p>
            <a:pPr indent="444500" algn="just"/>
            <a:r>
              <a:rPr lang="ru-RU" dirty="0"/>
              <a:t>• замкнутые СМО (количество источников ограничено), в которых источники заявок включены в саму систему; заявка из такого источника, покинувшая систему, через какое‑то время может снова в нее возвратиться.</a:t>
            </a:r>
          </a:p>
          <a:p>
            <a:pPr indent="444500" algn="just"/>
            <a:r>
              <a:rPr lang="ru-RU" b="1" u="sng" dirty="0"/>
              <a:t>По времени обслуживания заявок </a:t>
            </a:r>
            <a:r>
              <a:rPr lang="ru-RU" dirty="0"/>
              <a:t>рассматривают:</a:t>
            </a:r>
          </a:p>
          <a:p>
            <a:pPr indent="444500" algn="just"/>
            <a:r>
              <a:rPr lang="ru-RU" dirty="0"/>
              <a:t>• СМО со случайным временем обслуживания каждой заявки;</a:t>
            </a:r>
          </a:p>
          <a:p>
            <a:pPr indent="444500" algn="just"/>
            <a:r>
              <a:rPr lang="ru-RU" dirty="0"/>
              <a:t>• СМО с заданным временем обслуживания заявок, которое может быть одинаковым для всех заявок и разным для разных заявок.</a:t>
            </a:r>
          </a:p>
          <a:p>
            <a:endParaRPr lang="ru-RU" sz="2400" dirty="0"/>
          </a:p>
        </p:txBody>
      </p:sp>
    </p:spTree>
    <p:extLst>
      <p:ext uri="{BB962C8B-B14F-4D97-AF65-F5344CB8AC3E}">
        <p14:creationId xmlns:p14="http://schemas.microsoft.com/office/powerpoint/2010/main" val="1646948404"/>
      </p:ext>
    </p:extLst>
  </p:cSld>
  <p:clrMapOvr>
    <a:masterClrMapping/>
  </p:clrMapOvr>
</p:sld>
</file>

<file path=ppt/theme/theme1.xml><?xml version="1.0" encoding="utf-8"?>
<a:theme xmlns:a="http://schemas.openxmlformats.org/drawingml/2006/main" name="пустой">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5336</TotalTime>
  <Words>5290</Words>
  <Application>Microsoft Office PowerPoint</Application>
  <PresentationFormat>Широкоэкранный</PresentationFormat>
  <Paragraphs>494</Paragraphs>
  <Slides>62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62</vt:i4>
      </vt:variant>
    </vt:vector>
  </HeadingPairs>
  <TitlesOfParts>
    <vt:vector size="68" baseType="lpstr">
      <vt:lpstr>Arial</vt:lpstr>
      <vt:lpstr>Calibri</vt:lpstr>
      <vt:lpstr>Cambria Math</vt:lpstr>
      <vt:lpstr>Franklin Gothic Book</vt:lpstr>
      <vt:lpstr>Franklin Gothic Medium</vt:lpstr>
      <vt:lpstr>пустой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diakov.net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доклада:  СВЯЗЬ МЕЖДУ ПЛОСКОЙ ЗАДАЧЕЙ ТЕОРИИ ФИЛЬТРАЦИИ И ТЕОРИЕЙ ФУНКЦИЙ КОМПЛЕКСНОГО ПЕРЕМЕННОГО.</dc:title>
  <dc:creator>RePack by Diakov</dc:creator>
  <cp:lastModifiedBy>Nick Panov</cp:lastModifiedBy>
  <cp:revision>626</cp:revision>
  <dcterms:created xsi:type="dcterms:W3CDTF">2018-03-18T18:35:26Z</dcterms:created>
  <dcterms:modified xsi:type="dcterms:W3CDTF">2024-11-20T16:03:49Z</dcterms:modified>
</cp:coreProperties>
</file>