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9"/>
  </p:notesMasterIdLst>
  <p:handoutMasterIdLst>
    <p:handoutMasterId r:id="rId50"/>
  </p:handoutMasterIdLst>
  <p:sldIdLst>
    <p:sldId id="372" r:id="rId2"/>
    <p:sldId id="375" r:id="rId3"/>
    <p:sldId id="399" r:id="rId4"/>
    <p:sldId id="400" r:id="rId5"/>
    <p:sldId id="402" r:id="rId6"/>
    <p:sldId id="403" r:id="rId7"/>
    <p:sldId id="404" r:id="rId8"/>
    <p:sldId id="405" r:id="rId9"/>
    <p:sldId id="406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33" r:id="rId33"/>
    <p:sldId id="434" r:id="rId34"/>
    <p:sldId id="435" r:id="rId35"/>
    <p:sldId id="436" r:id="rId36"/>
    <p:sldId id="442" r:id="rId37"/>
    <p:sldId id="443" r:id="rId38"/>
    <p:sldId id="444" r:id="rId39"/>
    <p:sldId id="445" r:id="rId40"/>
    <p:sldId id="446" r:id="rId41"/>
    <p:sldId id="437" r:id="rId42"/>
    <p:sldId id="438" r:id="rId43"/>
    <p:sldId id="448" r:id="rId44"/>
    <p:sldId id="447" r:id="rId45"/>
    <p:sldId id="449" r:id="rId46"/>
    <p:sldId id="439" r:id="rId47"/>
    <p:sldId id="440" r:id="rId4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3FA"/>
    <a:srgbClr val="CCDFF0"/>
    <a:srgbClr val="083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5" autoAdjust="0"/>
    <p:restoredTop sz="86431" autoAdjust="0"/>
  </p:normalViewPr>
  <p:slideViewPr>
    <p:cSldViewPr snapToGrid="0">
      <p:cViewPr varScale="1">
        <p:scale>
          <a:sx n="141" d="100"/>
          <a:sy n="141" d="100"/>
        </p:scale>
        <p:origin x="552" y="114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2533846-904F-4B01-A169-D311F8C0F8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FED271A-5DCB-43ED-AF10-8D6D6E67C9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DF1C-944A-4E4D-8AAF-367B86B96A4C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DE7827C-E19C-4210-9C22-CA0CB8B2DE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7660BA-0283-4112-B0DE-1528B258CF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DF0D3-662C-417D-9393-D416115CA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883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0F665-A407-479C-B09E-6412BE503EC2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71070-3126-448C-9FB6-71A35421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90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E71070-3126-448C-9FB6-71A354211B5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379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947" y="1011990"/>
            <a:ext cx="10690048" cy="50541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2F0C4FD3-2E91-4470-A1E0-AB844B0D2B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390D4-FDB4-CC44-85FA-6AD83676FFD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D49964A-FE2F-479C-A616-A2EA3D7EE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4400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4028" y="1276354"/>
            <a:ext cx="10690048" cy="5054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737600" y="643849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4BE390D4-FDB4-CC44-85FA-6AD83676FF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05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cap="all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3285"/>
            <a:ext cx="1078992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endParaRPr lang="ru-RU" b="1" dirty="0"/>
          </a:p>
          <a:p>
            <a:pPr indent="444500" algn="just"/>
            <a:r>
              <a:rPr lang="ru-RU" b="1" dirty="0"/>
              <a:t>ВВЕДЕНИЕ</a:t>
            </a:r>
          </a:p>
          <a:p>
            <a:pPr indent="444500" algn="just"/>
            <a:r>
              <a:rPr lang="ru-RU" dirty="0"/>
              <a:t>Рассматриваются системы, в которых для заявок предусмотрена возможность ожидания обслуживания, находясь в организованной очереди. В дальнейшем будем предполагать, что дисциплина очереди простейшая, т. е. заявки обслуживаются в порядке их последовательного поступления в очередь.</a:t>
            </a:r>
          </a:p>
          <a:p>
            <a:pPr indent="444500"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89424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Канал будет занят при всех состояниях системы, кроме S0 , следовательно, вероятность того, что канал занят, равна 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just"/>
            <a:r>
              <a:rPr lang="ru-RU" dirty="0"/>
              <a:t>а среднее число занятых каналов, равное в данном случае коэффициенту загрузки канала (n = 1), равно</a:t>
            </a:r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r>
              <a:rPr lang="ru-RU" dirty="0"/>
              <a:t>т. е. приведенной интенсивности потока заявок.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EB99B6-4947-4785-8229-30D3ED11A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746" y="1758880"/>
            <a:ext cx="2377651" cy="5271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D553C1-1AAB-4E9F-8547-24F5EFFFF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288" y="2777517"/>
            <a:ext cx="2227424" cy="80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928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Вероятность наличия очереди можно найти двумя способами. Наличие очереди означает, что в очереди находится хотя бы одна заявка. Следовательно, система находится в любом состоянии, кроме состояний S0 и S1 . Вероятность этого равна 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Кроме того, эту вероятность можно найти как сумму вероятностей всех состояний системы, начиная с состояния S2 , когда в очереди стоит только одна заявка: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Итак, вероятность наличия очереди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68EDAC-56DC-4B24-BFC5-CF7FDAFCD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280" y="2178812"/>
            <a:ext cx="5765257" cy="5262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CE71EB-A307-4565-8EFD-E178C66DF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281" y="3897846"/>
            <a:ext cx="5765257" cy="7745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210098-EA53-4942-901B-D7809FB8E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715" y="5227611"/>
            <a:ext cx="1440585" cy="66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9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Вероятность того, что пришедшая заявка будет обслужена сразу (без ожидания в очереди) равна вероятности того, что система в это момент свободна: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Вероятность того, что пришедшая заявка попадет в очередь, равна вероятности того, что система находится в любом состоянии, кроме свободного от наличия заявок, т. е.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Иначе говоря, она равна сумме вероятности того, что канал занят, но очереди нет, и вероятности наличия очереди: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857E9A-9898-41F6-A40A-9D9C0F7D1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910" y="1791986"/>
            <a:ext cx="2492179" cy="4686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9E9F7B-F37C-41AB-BE42-2AFC8A2EF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74" y="3308279"/>
            <a:ext cx="5084957" cy="4686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2BC81D-2669-4B03-81CA-455694459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075" y="4824571"/>
            <a:ext cx="4689425" cy="54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06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Найдем теперь </a:t>
            </a:r>
            <a:r>
              <a:rPr lang="ru-RU" b="1" dirty="0"/>
              <a:t>среднее число заявок, находящихся в системе одновременно</a:t>
            </a:r>
            <a:r>
              <a:rPr lang="ru-RU" dirty="0"/>
              <a:t>. Его можно найти как математическое ожидание случайной величины k — числа заявок в системе, которое равно номеру соответствующего состояния системы. Математическое ожидание равно сумме произведений значений случайной величины на вероятности этих значений: 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Таким образом, среднее число заявок в системе равно</a:t>
            </a:r>
            <a:endParaRPr lang="en-US" dirty="0"/>
          </a:p>
          <a:p>
            <a:pPr indent="444500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1C1259-84C2-480D-A630-E522220F8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783" y="2209660"/>
            <a:ext cx="5659095" cy="24386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676124-2173-4DE1-817E-848ED20FA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283" y="5327992"/>
            <a:ext cx="1361828" cy="76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48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775" y="1013630"/>
            <a:ext cx="107899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Среднее число заявок, находящихся под обслуживанием в системе,</a:t>
            </a:r>
            <a:r>
              <a:rPr lang="en-US" dirty="0"/>
              <a:t> </a:t>
            </a:r>
            <a:r>
              <a:rPr lang="ru-RU" dirty="0"/>
              <a:t>найдем как математическое ожидание случайной величины, которая</a:t>
            </a:r>
            <a:r>
              <a:rPr lang="en-US" dirty="0"/>
              <a:t> </a:t>
            </a:r>
            <a:r>
              <a:rPr lang="ru-RU" dirty="0"/>
              <a:t>принимает значение, равное нулю, если в системе нет заявок, и равное единице во всех других состояниях системы: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Можно заметить, что среднее число заявок, находящихся под обслуживанием в системе, равно вероятности того, что канал занят, и равно среднему числу занятых каналов, т. е. в данном случае коэффициенту загрузки канала: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Итак, для рассматриваемого типа СМО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EA5D8C-DECF-4E6B-82D1-8DF0A8C52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686" y="2129606"/>
            <a:ext cx="5142627" cy="4865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C01549-A886-4055-A6AC-82D972498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330" y="4023406"/>
            <a:ext cx="3490373" cy="48659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46E624-A95E-4802-AEC6-5E64092FD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4547" y="5374435"/>
            <a:ext cx="1213253" cy="54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42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956906"/>
            <a:ext cx="1078992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Найдем теперь среднее число заявок, находящихся в очереди. Эту</a:t>
            </a:r>
            <a:r>
              <a:rPr lang="en-US" dirty="0"/>
              <a:t> </a:t>
            </a:r>
            <a:r>
              <a:rPr lang="ru-RU" dirty="0"/>
              <a:t>величину можно найти как разность между средним числом заявок в системе и средним числом заявок, находящихся под обслуживанием: 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ru-RU" dirty="0"/>
          </a:p>
          <a:p>
            <a:pPr algn="just"/>
            <a:endParaRPr lang="ru-RU" dirty="0"/>
          </a:p>
          <a:p>
            <a:pPr indent="444500" algn="just"/>
            <a:r>
              <a:rPr lang="ru-RU" dirty="0"/>
              <a:t>Эту величину называют еще длиной очереди.</a:t>
            </a:r>
            <a:r>
              <a:rPr lang="en-US" dirty="0"/>
              <a:t> </a:t>
            </a:r>
            <a:r>
              <a:rPr lang="ru-RU" dirty="0"/>
              <a:t>Итак,</a:t>
            </a:r>
          </a:p>
          <a:p>
            <a:pPr algn="just"/>
            <a:endParaRPr lang="ru-RU" dirty="0"/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987FE8-EBE2-426B-9C3C-FC8BDF759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519" y="1885714"/>
            <a:ext cx="5083332" cy="7939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E355E58-8E10-41B6-8512-329E2E113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296" y="3608508"/>
            <a:ext cx="1409407" cy="83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34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Теорема</a:t>
            </a:r>
            <a:r>
              <a:rPr lang="ru-RU" dirty="0"/>
              <a:t>. Для любой СМО, при любом характере потока заявок, при любом распределении времени обслуживания, любой дисциплине обслуживания имеют место формулы: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Эти формулы называются </a:t>
            </a:r>
            <a:r>
              <a:rPr lang="ru-RU" b="1" dirty="0"/>
              <a:t>формулами Литтла</a:t>
            </a:r>
            <a:r>
              <a:rPr lang="ru-RU" dirty="0"/>
              <a:t>.</a:t>
            </a:r>
          </a:p>
          <a:p>
            <a:pPr indent="444500" algn="just"/>
            <a:r>
              <a:rPr lang="ru-RU" dirty="0"/>
              <a:t>Они вытекают из того, что в предельном, стационарном режиме среднее число заявок, прибывающих в систему, равно среднему числу заявок, покидающих ее: оба потока заявок имеют одну и ту же интенсивность.</a:t>
            </a:r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B72D55-1843-4701-9D31-78C1C09D3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740" y="1816246"/>
            <a:ext cx="4573060" cy="76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62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Применяя формулы Литтла к исследуемому типу СМО, получим следующие характеристики:</a:t>
            </a:r>
          </a:p>
          <a:p>
            <a:pPr indent="444500" algn="just"/>
            <a:r>
              <a:rPr lang="ru-RU" dirty="0"/>
              <a:t>• среднее время пребывания заявки в системе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•    среднее время пребывания заявки в очереди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• среднее время пребывания заявки под обслуживанием, отнесенное к среднему общему количеству заявок, поступающих в систему в единицу времени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982CD8-3ED3-4B00-BEB0-043DEF0B0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827" y="1691529"/>
            <a:ext cx="1959073" cy="8931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B4BE9-24ED-4975-98C8-F24F1D924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403" y="3068811"/>
            <a:ext cx="1868497" cy="9643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AB1675-1C38-401C-AB38-D6EFD01BE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507" y="4999567"/>
            <a:ext cx="1874393" cy="104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5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В силу того, что в данной СМО все поступающие заявки будут обслужены (вероятность отказа в обслуживании равна нулю)</a:t>
            </a:r>
          </a:p>
          <a:p>
            <a:pPr indent="444500"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/>
              <a:t>т. е. среднее время пребывания заявки под обслуживанием, отнесенное к среднему общему количеству заявок, поступающих в систему в единицу времени, равно среднему времени обслуживания одной заявки при непрерывном потоке обслуживания. В системах с отказом в обслуживании заявок это равенство не имеет места.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3EF8AD-D12D-4F0F-BF59-CF024FA84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375" y="1892656"/>
            <a:ext cx="1843625" cy="78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128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Задача 1</a:t>
            </a:r>
            <a:r>
              <a:rPr lang="ru-RU" dirty="0"/>
              <a:t>. В порту имеется один причал для разгрузки судов. Интенсивность потока судов равна 0,4 (судов/</a:t>
            </a:r>
            <a:r>
              <a:rPr lang="ru-RU" dirty="0" err="1"/>
              <a:t>сут</a:t>
            </a:r>
            <a:r>
              <a:rPr lang="ru-RU" dirty="0"/>
              <a:t>). Среднее время разгрузки одного судна составляет 2 </a:t>
            </a:r>
            <a:r>
              <a:rPr lang="ru-RU" dirty="0" err="1"/>
              <a:t>сут</a:t>
            </a:r>
            <a:r>
              <a:rPr lang="ru-RU" dirty="0"/>
              <a:t>. Предполагая, что очередь может быть неограниченной длины, найти показатели работы причала, а также вероятность того, что ожидают разгрузки не более чем 2 судна. </a:t>
            </a:r>
          </a:p>
          <a:p>
            <a:pPr indent="444500" algn="just"/>
            <a:r>
              <a:rPr lang="ru-RU" b="1" dirty="0"/>
              <a:t>Решение:</a:t>
            </a:r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r>
              <a:rPr lang="ru-RU" dirty="0"/>
              <a:t>СМО с неограниченной очередью. Предельные вероятности существуют. СМО справляется с потоком заявок.</a:t>
            </a:r>
          </a:p>
          <a:p>
            <a:pPr indent="444500" algn="just"/>
            <a:endParaRPr lang="ru-RU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BAFAAE-2BF4-4ADC-A3B3-93DA13346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2693544"/>
            <a:ext cx="7693813" cy="4179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FAF198-6F3A-410B-8907-E38C80145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966" y="3948035"/>
            <a:ext cx="6886933" cy="218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85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775" y="1013630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СМО С НЕОГРАНИЧЕНОЙ ОЧЕРЕДЬЮ</a:t>
            </a:r>
          </a:p>
          <a:p>
            <a:pPr indent="444500" algn="just"/>
            <a:r>
              <a:rPr lang="ru-RU" b="1" dirty="0"/>
              <a:t>1. Одноканальная СМО с неограниченной очередью</a:t>
            </a:r>
          </a:p>
          <a:p>
            <a:pPr indent="444500" algn="just"/>
            <a:r>
              <a:rPr lang="ru-RU" dirty="0"/>
              <a:t>Система имеет </a:t>
            </a:r>
            <a:r>
              <a:rPr lang="ru-RU" b="1" dirty="0"/>
              <a:t>один канал </a:t>
            </a:r>
            <a:r>
              <a:rPr lang="ru-RU" dirty="0"/>
              <a:t>обслуживания и возможность накопления заявок в очереди. На очередь </a:t>
            </a:r>
            <a:r>
              <a:rPr lang="ru-RU" b="1" dirty="0"/>
              <a:t>не наложено никаких ограничений</a:t>
            </a:r>
            <a:r>
              <a:rPr lang="ru-RU" dirty="0"/>
              <a:t>: ни на длину очереди, ни на время пребывания заявки в очереди.</a:t>
            </a:r>
          </a:p>
          <a:p>
            <a:pPr indent="444500" algn="just"/>
            <a:r>
              <a:rPr lang="ru-RU" b="1" dirty="0"/>
              <a:t>Состояния системы </a:t>
            </a:r>
            <a:r>
              <a:rPr lang="ru-RU" dirty="0"/>
              <a:t>будем нумеровать по суммарному числу занятых каналов и заявок, находящихся в очереди, т. е. по числу заявок, находящихся в системе:</a:t>
            </a:r>
          </a:p>
          <a:p>
            <a:pPr indent="444500" algn="just"/>
            <a:r>
              <a:rPr lang="ru-RU" b="1" dirty="0"/>
              <a:t>S0</a:t>
            </a:r>
            <a:r>
              <a:rPr lang="ru-RU" dirty="0"/>
              <a:t> — система свободна, т. е. канал не занят, очереди нет;</a:t>
            </a:r>
          </a:p>
          <a:p>
            <a:pPr indent="444500" algn="just"/>
            <a:r>
              <a:rPr lang="ru-RU" b="1" dirty="0"/>
              <a:t>S1</a:t>
            </a:r>
            <a:r>
              <a:rPr lang="ru-RU" dirty="0"/>
              <a:t> — канал занят, обслуживается одна заявка, очереди нет;</a:t>
            </a:r>
          </a:p>
          <a:p>
            <a:pPr indent="444500" algn="just"/>
            <a:r>
              <a:rPr lang="ru-RU" b="1" dirty="0"/>
              <a:t>S2</a:t>
            </a:r>
            <a:r>
              <a:rPr lang="ru-RU" dirty="0"/>
              <a:t> — канал занят, обслуживается одна заявка, другая заявка стоит в очереди;</a:t>
            </a:r>
          </a:p>
          <a:p>
            <a:pPr indent="444500" algn="just"/>
            <a:r>
              <a:rPr lang="ru-RU" b="1" dirty="0"/>
              <a:t>S3</a:t>
            </a:r>
            <a:r>
              <a:rPr lang="ru-RU" dirty="0"/>
              <a:t> — канал занят, две заявки стоят в очереди; …;</a:t>
            </a:r>
          </a:p>
          <a:p>
            <a:pPr indent="444500" algn="just"/>
            <a:r>
              <a:rPr lang="ru-RU" b="1" dirty="0" err="1"/>
              <a:t>Sk</a:t>
            </a:r>
            <a:r>
              <a:rPr lang="ru-RU" dirty="0"/>
              <a:t> — канал занят, (k — 1) заявок стоит в очереди; и т. д.</a:t>
            </a:r>
          </a:p>
          <a:p>
            <a:pPr indent="444500" algn="just"/>
            <a:r>
              <a:rPr lang="ru-RU" dirty="0"/>
              <a:t>Поскольку очередь не ограничена по длине, система имеет бесконечное множество состояний.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099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12775" y="2753530"/>
                <a:ext cx="10789920" cy="205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Вероятность того, что причал занят, а в очереди не более чем два судна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r>
                  <a:rPr lang="ru-RU" b="1" dirty="0"/>
                  <a:t>Ответ</a:t>
                </a:r>
                <a:r>
                  <a:rPr lang="ru-RU" dirty="0"/>
                  <a:t>. Эффективность работы причала — невысокая. Для ее повышения необходимо уменьшение среднего времени разгрузки судна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acc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об</m:t>
                        </m:r>
                      </m:sub>
                    </m:sSub>
                  </m:oMath>
                </a14:m>
                <a:r>
                  <a:rPr lang="ru-RU" dirty="0"/>
                  <a:t> или увеличение числа причалов.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75" y="2753530"/>
                <a:ext cx="10789920" cy="2055756"/>
              </a:xfrm>
              <a:prstGeom prst="rect">
                <a:avLst/>
              </a:prstGeom>
              <a:blipFill>
                <a:blip r:embed="rId2"/>
                <a:stretch>
                  <a:fillRect l="-508" t="-1780" r="-452" b="-26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5E8C58-B2DA-49E5-8CC6-3118364E6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617" y="697145"/>
            <a:ext cx="4890758" cy="18836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AB4AAF-7A9B-40C5-97BE-55CBCB007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317" y="3333966"/>
            <a:ext cx="4390533" cy="33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85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77900"/>
            <a:ext cx="1078992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Задача 2</a:t>
            </a:r>
            <a:r>
              <a:rPr lang="ru-RU" dirty="0"/>
              <a:t>. Анализируется работа междугородного переговорного пункта в небольшом городке. Пункт имеет один телефонный аппарат для переговоров. В среднем за сутки поступает 240 заявок на переговоры. Средняя длительность переговоров (с учетом вызова абонентов в другом городе) составляет 5 мин. Никаких ограничений на длину очереди нет. Потоки заявок и обслуживаний простейшие. Определить предельные вероятности состояний и характеристики обслуживания переговорного пункта в стационарном режиме.</a:t>
            </a:r>
          </a:p>
          <a:p>
            <a:pPr indent="444500" algn="just"/>
            <a:r>
              <a:rPr lang="ru-RU" b="1" dirty="0"/>
              <a:t>Решение:</a:t>
            </a:r>
          </a:p>
          <a:p>
            <a:pPr indent="444500" algn="just"/>
            <a:r>
              <a:rPr lang="ru-RU" dirty="0"/>
              <a:t>Параметры 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7574CF-FB15-4DD7-9242-C60610D26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25" y="3357563"/>
            <a:ext cx="5977761" cy="118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596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Показатели обслуживания: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endParaRPr lang="ru-RU" b="1" dirty="0"/>
          </a:p>
          <a:p>
            <a:pPr indent="444500" algn="just"/>
            <a:r>
              <a:rPr lang="ru-RU" b="1" dirty="0"/>
              <a:t>Ответ</a:t>
            </a:r>
            <a:r>
              <a:rPr lang="ru-RU" dirty="0"/>
              <a:t>. Среднее время ожидания в очереди — 25 мин, среднее время пребывания в системе — 30 мин. Вероятность наличия очереди равна 0,69, среднее число заявок в очереди чуть больше четырех. </a:t>
            </a:r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5FEF14-DFDF-43F3-A4F9-4EDE2D705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355" y="1469080"/>
            <a:ext cx="5864257" cy="340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726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2. Многоканальная СМО с неограниченной очередью</a:t>
            </a:r>
          </a:p>
          <a:p>
            <a:pPr indent="444500" algn="just"/>
            <a:r>
              <a:rPr lang="ru-RU" dirty="0"/>
              <a:t>Рассмотрим систему, которая имеет </a:t>
            </a:r>
            <a:r>
              <a:rPr lang="ru-RU" b="1" dirty="0"/>
              <a:t>n</a:t>
            </a:r>
            <a:r>
              <a:rPr lang="ru-RU" dirty="0"/>
              <a:t> каналов обслуживания и возможность накопления заявок в очереди. На очередь </a:t>
            </a:r>
            <a:r>
              <a:rPr lang="ru-RU" b="1" dirty="0"/>
              <a:t>не наложено никаких ограничений</a:t>
            </a:r>
            <a:r>
              <a:rPr lang="ru-RU" dirty="0"/>
              <a:t>: ни на длину очереди, ни на время пребывания заявки в очереди.</a:t>
            </a:r>
          </a:p>
          <a:p>
            <a:pPr indent="444500" algn="just"/>
            <a:r>
              <a:rPr lang="ru-RU" b="1" dirty="0"/>
              <a:t>Состояния системы </a:t>
            </a:r>
            <a:r>
              <a:rPr lang="ru-RU" dirty="0"/>
              <a:t>будем нумеровать по числу занятых каналов и числу заявок, находящихся в очереди, т. е. по числу заявок, находящихся в системе:</a:t>
            </a:r>
          </a:p>
          <a:p>
            <a:pPr indent="444500" algn="just"/>
            <a:r>
              <a:rPr lang="ru-RU" b="1" dirty="0"/>
              <a:t>S0</a:t>
            </a:r>
            <a:r>
              <a:rPr lang="ru-RU" dirty="0"/>
              <a:t> — система свободна, т. е. каналы не заняты, очереди нет;</a:t>
            </a:r>
          </a:p>
          <a:p>
            <a:pPr indent="444500" algn="just"/>
            <a:r>
              <a:rPr lang="ru-RU" b="1" dirty="0"/>
              <a:t>S1</a:t>
            </a:r>
            <a:r>
              <a:rPr lang="ru-RU" dirty="0"/>
              <a:t> — один канал занят, обслуживается одна заявка, очереди нет;</a:t>
            </a:r>
          </a:p>
          <a:p>
            <a:pPr indent="444500" algn="just"/>
            <a:r>
              <a:rPr lang="ru-RU" b="1" dirty="0"/>
              <a:t>S2</a:t>
            </a:r>
            <a:r>
              <a:rPr lang="ru-RU" dirty="0"/>
              <a:t> — заняты два канала, обслуживаются две заявки, очереди нет;</a:t>
            </a:r>
          </a:p>
          <a:p>
            <a:pPr indent="444500" algn="just"/>
            <a:r>
              <a:rPr lang="ru-RU" b="1" dirty="0"/>
              <a:t>S3</a:t>
            </a:r>
            <a:r>
              <a:rPr lang="ru-RU" dirty="0"/>
              <a:t> — три канала заняты, система обслуживает три заявки, очереди нет; …;</a:t>
            </a:r>
          </a:p>
          <a:p>
            <a:pPr indent="444500" algn="just"/>
            <a:r>
              <a:rPr lang="ru-RU" b="1" dirty="0" err="1"/>
              <a:t>Sn</a:t>
            </a:r>
            <a:r>
              <a:rPr lang="ru-RU" dirty="0"/>
              <a:t> — все n каналов заняты обслуживанием заявок, очереди нет;</a:t>
            </a:r>
          </a:p>
          <a:p>
            <a:pPr indent="444500" algn="just"/>
            <a:r>
              <a:rPr lang="ru-RU" b="1" dirty="0"/>
              <a:t>Sn+1</a:t>
            </a:r>
            <a:r>
              <a:rPr lang="ru-RU" dirty="0"/>
              <a:t> – все n каналов заняты обслуживанием, в очереди стоит одна заявка; …;</a:t>
            </a:r>
          </a:p>
          <a:p>
            <a:pPr indent="444500" algn="just"/>
            <a:r>
              <a:rPr lang="ru-RU" b="1" dirty="0" err="1"/>
              <a:t>Sn+r</a:t>
            </a:r>
            <a:r>
              <a:rPr lang="ru-RU" b="1" dirty="0"/>
              <a:t> </a:t>
            </a:r>
            <a:r>
              <a:rPr lang="ru-RU" dirty="0"/>
              <a:t>— n каналов заняты обслуживанием, в очереди стоят r заявок; и т. д.</a:t>
            </a:r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Поскольку очередь не ограничена по длине, система имеет </a:t>
            </a:r>
            <a:r>
              <a:rPr lang="ru-RU" b="1" dirty="0"/>
              <a:t>бесконечное множество состояний</a:t>
            </a:r>
            <a:r>
              <a:rPr lang="ru-RU" dirty="0"/>
              <a:t>.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7808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864739"/>
            <a:ext cx="107899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Интенсивность потока заявок </a:t>
            </a:r>
            <a:r>
              <a:rPr lang="ru-RU" dirty="0"/>
              <a:t>(λ) </a:t>
            </a:r>
            <a:r>
              <a:rPr lang="ru-RU" b="1" dirty="0"/>
              <a:t>не зависит ни от состояния каналов обслуживания </a:t>
            </a:r>
            <a:r>
              <a:rPr lang="ru-RU" dirty="0"/>
              <a:t>(свободны, заняты), </a:t>
            </a:r>
            <a:r>
              <a:rPr lang="ru-RU" b="1" dirty="0"/>
              <a:t>ни от числа заявок, находящихся в очереди</a:t>
            </a:r>
            <a:r>
              <a:rPr lang="ru-RU" dirty="0"/>
              <a:t>, поэтому переход от любого состояния </a:t>
            </a:r>
            <a:r>
              <a:rPr lang="ru-RU" dirty="0" err="1"/>
              <a:t>Sk</a:t>
            </a:r>
            <a:r>
              <a:rPr lang="ru-RU" dirty="0"/>
              <a:t> к состоянию Sk+1, происходящий под влиянием потока заявок, совершается с постоянной интенсивностью, равной интенсивности потока заявок, т. е. с интенсивностью λ. </a:t>
            </a:r>
          </a:p>
          <a:p>
            <a:pPr indent="444500" algn="just"/>
            <a:r>
              <a:rPr lang="ru-RU" dirty="0"/>
              <a:t>Если обслуживанием заняты k каналов, то суммарная интенсивность их освобождения в результате обслуживания заявок равна </a:t>
            </a:r>
            <a:r>
              <a:rPr lang="ru-RU" dirty="0" err="1"/>
              <a:t>kμ</a:t>
            </a:r>
            <a:r>
              <a:rPr lang="ru-RU" dirty="0"/>
              <a:t>, т. к. каждый канал может освободиться с интенсивностью, равной интенсивности потока обслуживаний μ, и система переходит из состояния </a:t>
            </a:r>
            <a:r>
              <a:rPr lang="ru-RU" dirty="0" err="1"/>
              <a:t>S</a:t>
            </a:r>
            <a:r>
              <a:rPr lang="ru-RU" baseline="-25000" dirty="0" err="1"/>
              <a:t>k</a:t>
            </a:r>
            <a:r>
              <a:rPr lang="ru-RU" baseline="-25000" dirty="0"/>
              <a:t> </a:t>
            </a:r>
            <a:r>
              <a:rPr lang="ru-RU" dirty="0"/>
              <a:t>в состояние </a:t>
            </a:r>
            <a:r>
              <a:rPr lang="ru-RU" baseline="-25000" dirty="0"/>
              <a:t>Sk−1</a:t>
            </a:r>
            <a:r>
              <a:rPr lang="ru-RU" dirty="0"/>
              <a:t> . </a:t>
            </a:r>
          </a:p>
          <a:p>
            <a:pPr indent="444500" algn="just"/>
            <a:r>
              <a:rPr lang="ru-RU" dirty="0"/>
              <a:t>В случае, когда заняты все n каналов, суммарный поток обслуживаний имеет интенсивность </a:t>
            </a:r>
            <a:r>
              <a:rPr lang="ru-RU" dirty="0" err="1"/>
              <a:t>nμ</a:t>
            </a:r>
            <a:r>
              <a:rPr lang="ru-RU" dirty="0"/>
              <a:t> (это не зависит от числа r заявок в очереди). </a:t>
            </a:r>
          </a:p>
          <a:p>
            <a:pPr indent="444500" algn="just"/>
            <a:r>
              <a:rPr lang="ru-RU" dirty="0"/>
              <a:t>Как только один из n каналов освободится, ближайшая заявка из очереди поступает в освободившийся канал на обслуживание и очередь уменьшается на одну заявку, т. е. система переходит из состояния </a:t>
            </a:r>
            <a:r>
              <a:rPr lang="ru-RU" dirty="0" err="1"/>
              <a:t>S</a:t>
            </a:r>
            <a:r>
              <a:rPr lang="ru-RU" baseline="-25000" dirty="0" err="1"/>
              <a:t>n+r</a:t>
            </a:r>
            <a:r>
              <a:rPr lang="ru-RU" baseline="-25000" dirty="0"/>
              <a:t> </a:t>
            </a:r>
            <a:r>
              <a:rPr lang="ru-RU" dirty="0"/>
              <a:t>в состояние </a:t>
            </a:r>
            <a:r>
              <a:rPr lang="ru-RU" dirty="0" err="1"/>
              <a:t>S</a:t>
            </a:r>
            <a:r>
              <a:rPr lang="ru-RU" baseline="-25000" dirty="0" err="1"/>
              <a:t>n+r</a:t>
            </a:r>
            <a:r>
              <a:rPr lang="ru-RU" baseline="-25000" dirty="0"/>
              <a:t> -1. </a:t>
            </a:r>
          </a:p>
          <a:p>
            <a:pPr indent="444500" algn="just"/>
            <a:r>
              <a:rPr lang="ru-RU" dirty="0"/>
              <a:t>Следовательно, </a:t>
            </a:r>
            <a:r>
              <a:rPr lang="ru-RU" b="1" dirty="0"/>
              <a:t>переход из любого состояния </a:t>
            </a:r>
            <a:r>
              <a:rPr lang="ru-RU" b="1" dirty="0" err="1"/>
              <a:t>S</a:t>
            </a:r>
            <a:r>
              <a:rPr lang="ru-RU" b="1" baseline="-25000" dirty="0" err="1"/>
              <a:t>n+r</a:t>
            </a:r>
            <a:r>
              <a:rPr lang="ru-RU" b="1" dirty="0"/>
              <a:t> в состояние S</a:t>
            </a:r>
            <a:r>
              <a:rPr lang="ru-RU" b="1" baseline="-25000" dirty="0"/>
              <a:t>n+r-1</a:t>
            </a:r>
            <a:r>
              <a:rPr lang="ru-RU" b="1" dirty="0"/>
              <a:t> происходит с постоянной интенсивностью</a:t>
            </a:r>
            <a:r>
              <a:rPr lang="ru-RU" dirty="0"/>
              <a:t>, равной максимально возможной суммарной интенсивности потока обслуживаний системы, т. е. с интенсивностью </a:t>
            </a:r>
            <a:r>
              <a:rPr lang="ru-RU" dirty="0" err="1"/>
              <a:t>nμ</a:t>
            </a:r>
            <a:r>
              <a:rPr lang="ru-RU" dirty="0"/>
              <a:t>, независимо от числа r заявок, находящихся в очереди.</a:t>
            </a:r>
          </a:p>
        </p:txBody>
      </p:sp>
    </p:spTree>
    <p:extLst>
      <p:ext uri="{BB962C8B-B14F-4D97-AF65-F5344CB8AC3E}">
        <p14:creationId xmlns:p14="http://schemas.microsoft.com/office/powerpoint/2010/main" val="35302755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Размеченный граф системы представлен на рисунке 2.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ctr"/>
            <a:r>
              <a:rPr lang="ru-RU" dirty="0"/>
              <a:t>Рис.2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4ECBF9-7CEC-4862-B439-49E4F6ACF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224" y="2783574"/>
            <a:ext cx="8670857" cy="96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15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07720" y="1219200"/>
                <a:ext cx="10789920" cy="4755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b="1" dirty="0"/>
                  <a:t>Теорема</a:t>
                </a:r>
                <a:r>
                  <a:rPr lang="ru-RU" dirty="0"/>
                  <a:t>. Если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ru-RU" dirty="0"/>
                  <a:t>, то предельные вероятности состояний рассматриваемой системы СМО существуют.</a:t>
                </a:r>
                <a:r>
                  <a:rPr lang="en-US" dirty="0"/>
                  <a:t> </a:t>
                </a:r>
                <a:r>
                  <a:rPr lang="ru-RU" dirty="0"/>
                  <a:t>Причем</a:t>
                </a:r>
              </a:p>
              <a:p>
                <a:pPr indent="444500" algn="just"/>
                <a:r>
                  <a:rPr lang="ru-RU" dirty="0"/>
                  <a:t> </a:t>
                </a:r>
              </a:p>
              <a:p>
                <a:pPr algn="just"/>
                <a:endParaRPr lang="ru-RU" dirty="0"/>
              </a:p>
              <a:p>
                <a:pPr algn="just"/>
                <a:endParaRPr lang="ru-RU" dirty="0"/>
              </a:p>
              <a:p>
                <a:pPr algn="just"/>
                <a:endParaRPr lang="ru-RU" dirty="0"/>
              </a:p>
              <a:p>
                <a:endParaRPr lang="ru-RU" sz="2400" dirty="0"/>
              </a:p>
              <a:p>
                <a:endParaRPr lang="ru-RU" sz="2400" dirty="0"/>
              </a:p>
              <a:p>
                <a:endParaRPr lang="ru-RU" sz="2400" dirty="0"/>
              </a:p>
              <a:p>
                <a:endParaRPr lang="ru-RU" sz="2400" dirty="0"/>
              </a:p>
              <a:p>
                <a:endParaRPr lang="ru-RU" sz="2400" dirty="0"/>
              </a:p>
              <a:p>
                <a:pPr indent="444500"/>
                <a:r>
                  <a:rPr lang="ru-RU" dirty="0"/>
                  <a:t>При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ru-RU" dirty="0"/>
                  <a:t> система перестает справляться с потоком заявок, число заявок в очереди неограниченно растет, стационарный режим работы системы не устанавливается.</a:t>
                </a:r>
              </a:p>
              <a:p>
                <a:pPr indent="444500"/>
                <a:endParaRPr lang="ru-RU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20" y="1219200"/>
                <a:ext cx="10789920" cy="4755661"/>
              </a:xfrm>
              <a:prstGeom prst="rect">
                <a:avLst/>
              </a:prstGeom>
              <a:blipFill>
                <a:blip r:embed="rId2"/>
                <a:stretch>
                  <a:fillRect l="-508" r="-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7F0861-2653-4EFC-81AA-615369377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704" y="2210350"/>
            <a:ext cx="5504494" cy="245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751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843035"/>
                <a:ext cx="10789920" cy="5171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Вероятность наличия в системе очереди из заявок, т. е. вероятность того, что хотя бы одна заявка стоит в очереди на обслуживание, равна сумме вероятностей всех состояний системы, начиная с Sn+1 . Она равна 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r>
                  <a:rPr lang="ru-RU" dirty="0"/>
                  <a:t>Ни одна из пришедших в систему заявок не получает отказа в обслуживании. Если каналы заняты, она становится в очередь и в итоге обязательно будет обслужена (при условии, что система справляется с потоком заявок, т. е. при условии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ru-RU" dirty="0"/>
                  <a:t>). Таким образом, вероятность отказа заявке в обслуживании равна</a:t>
                </a:r>
              </a:p>
              <a:p>
                <a:pPr algn="ctr"/>
                <a:endParaRPr lang="en-US" dirty="0"/>
              </a:p>
              <a:p>
                <a:pPr algn="ctr"/>
                <a:endParaRPr lang="en-US" dirty="0"/>
              </a:p>
              <a:p>
                <a:pPr algn="ctr"/>
                <a:endParaRPr lang="en-US" dirty="0"/>
              </a:p>
              <a:p>
                <a:pPr algn="just"/>
                <a:r>
                  <a:rPr lang="ru-RU" dirty="0"/>
                  <a:t>откуда следует, что относительная пропускная способность системы равна</a:t>
                </a:r>
              </a:p>
              <a:p>
                <a:pPr algn="just"/>
                <a:endParaRPr lang="en-US" dirty="0"/>
              </a:p>
              <a:p>
                <a:pPr algn="just"/>
                <a:endParaRPr lang="ru-RU" dirty="0"/>
              </a:p>
              <a:p>
                <a:pPr algn="just"/>
                <a:endParaRPr lang="en-US" dirty="0"/>
              </a:p>
              <a:p>
                <a:pPr algn="just"/>
                <a:r>
                  <a:rPr lang="ru-RU" dirty="0"/>
                  <a:t>(стопроцентное обслуживание заявок).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843035"/>
                <a:ext cx="10789920" cy="5171929"/>
              </a:xfrm>
              <a:prstGeom prst="rect">
                <a:avLst/>
              </a:prstGeom>
              <a:blipFill>
                <a:blip r:embed="rId2"/>
                <a:stretch>
                  <a:fillRect l="-452" t="-589" r="-452" b="-9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788448-162A-4E9D-B5F2-B6822917D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536" y="1607176"/>
            <a:ext cx="2164778" cy="8892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F182CA-FEE2-44A6-B015-310AC4ABB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0953" y="3705099"/>
            <a:ext cx="1165972" cy="5388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C248AE-3494-418F-97A0-331B781518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6005" y="5003101"/>
            <a:ext cx="1787492" cy="49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90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Абсолютная пропускная способность,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algn="just"/>
            <a:r>
              <a:rPr lang="ru-RU" dirty="0"/>
              <a:t>равна интенсивности входящего потока заявок.</a:t>
            </a:r>
          </a:p>
          <a:p>
            <a:pPr indent="444500" algn="just"/>
            <a:r>
              <a:rPr lang="ru-RU" dirty="0"/>
              <a:t>Интенсивность выходящего потока обслуженных заявок равна среднему числу обслуживаемых заявок в единицу времени (абсолютной пропускной способности системы) и, естественно, для данной СМО равна интенсивности входящего потока необслуженных заявок:</a:t>
            </a:r>
          </a:p>
          <a:p>
            <a:pPr indent="444500" algn="just"/>
            <a:endParaRPr lang="ru-RU" dirty="0"/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1712AD-F14A-404B-9A75-6C1D31588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129" y="1547363"/>
            <a:ext cx="1830451" cy="5165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5B692D-4C31-4B73-A2E8-C4FAC7764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128" y="3429000"/>
            <a:ext cx="1682589" cy="55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26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Среднее число занятых каналов найдем как отношение абсолютной пропускной способности системы к интенсивности потока обслуживания. В данном случае оно равно приведенной интенсивности потока заявок (трафику):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Можно найти среднее число свободных каналов: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Коэффициент загрузки каналов, соответственно, равен отношению среднего числа занятых каналов к общему числу каналов 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01E41A-AE6F-4F64-83D3-2A235AFB5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210" y="1888980"/>
            <a:ext cx="1819983" cy="8280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640267-6850-4F87-8CA9-6CFC87CF2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233" y="4783798"/>
            <a:ext cx="1540430" cy="8280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ACC70E-323A-45F9-898F-636DEAFB0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505" y="3310650"/>
            <a:ext cx="2263700" cy="48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0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420" y="1187738"/>
            <a:ext cx="1078992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Интенсивность потока заявок (λ) не зависит ни от состояния канала обслуживания (свободен, занят), ни от числа заявок, находящихся в очереди, поэтому переход от любого состояния </a:t>
            </a:r>
            <a:r>
              <a:rPr lang="ru-RU" dirty="0" err="1"/>
              <a:t>Sk</a:t>
            </a:r>
            <a:r>
              <a:rPr lang="ru-RU" dirty="0"/>
              <a:t> к состоянию Sk+1, который происходит под влиянием потока заявок, совершается с постоянной интенсивностью, равной интенсивности потока заявок (с интенсивностью λ). </a:t>
            </a:r>
          </a:p>
          <a:p>
            <a:pPr indent="444500" algn="just"/>
            <a:r>
              <a:rPr lang="ru-RU" dirty="0"/>
              <a:t>Канал обслуживания один, интенсивность его освобождения после обслуживания очередной заявки равна интенсивности потока обслуживаний μ и не зависит от числа заявок в очереди. </a:t>
            </a:r>
          </a:p>
          <a:p>
            <a:pPr indent="444500" algn="just"/>
            <a:r>
              <a:rPr lang="ru-RU" dirty="0"/>
              <a:t>Как только канал освободится, ближайшая заявка из очереди поступает в канал на обслуживание, очередь уменьшается на одну заявку, т. е. система переходит из состояния </a:t>
            </a:r>
            <a:r>
              <a:rPr lang="ru-RU" dirty="0" err="1"/>
              <a:t>Sk</a:t>
            </a:r>
            <a:r>
              <a:rPr lang="ru-RU" dirty="0"/>
              <a:t> в состояние Sk−1.</a:t>
            </a:r>
          </a:p>
          <a:p>
            <a:pPr indent="444500" algn="just"/>
            <a:r>
              <a:rPr lang="ru-RU" dirty="0"/>
              <a:t> Следовательно, переход из любого состояния </a:t>
            </a:r>
            <a:r>
              <a:rPr lang="ru-RU" dirty="0" err="1"/>
              <a:t>Sk</a:t>
            </a:r>
            <a:r>
              <a:rPr lang="ru-RU" dirty="0"/>
              <a:t> в состояние Sk−1 происходит с постоянной интенсивностью, равной интенсивности потока обслуживаний, т. е. с интенсивностью μ.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220264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56906"/>
            <a:ext cx="10789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Коэффициент загрузки каналов отражает среднюю долю времени, в течение которого каждый канал бывает занят обслуживанием заявки. Следовательно, он равен вероятности того, что произвольно выбранный канал окажется занят:</a:t>
            </a:r>
          </a:p>
          <a:p>
            <a:pPr indent="444500" algn="just"/>
            <a:r>
              <a:rPr lang="ru-RU" dirty="0"/>
              <a:t>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Среднее число заявок в очереди равно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Если учесть, что 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то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9A3365-BE80-4F88-867E-F720D0ACD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772" y="1861355"/>
            <a:ext cx="1861076" cy="8346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031887-D02F-4053-895D-F80944490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156" y="3189811"/>
            <a:ext cx="2096383" cy="9261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062D43-A813-4A26-9740-2D50E223A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6065" y="4609772"/>
            <a:ext cx="1687423" cy="6080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7CC40F8-FDDE-4403-938D-E0D7CAD56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6065" y="5548527"/>
            <a:ext cx="1805332" cy="80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916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219200"/>
            <a:ext cx="107899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Среднее число заявок, находящихся под обслуживанием, очевидно, равно среднему числу занятых каналов: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Тогда среднее число заявок в системе найдем как сумму среднего числа заявок под обслуживанием и среднего числа заявок в очереди: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3A839C-A8DC-4F4D-BFBE-4EAA1A528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446" y="1917524"/>
            <a:ext cx="1728050" cy="6689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B896D1-0CBF-419C-A2B4-421698166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496" y="3847820"/>
            <a:ext cx="2714809" cy="131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36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По формуле Литтла найдем среднее время пребывания заявки под обслуживанием:</a:t>
            </a:r>
          </a:p>
          <a:p>
            <a:pPr lvl="0"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/>
              <a:t>т. е. среднее время обработки заявки в системе по отношению ко всем прибывающим в систему заявкам равно среднему времени обработки одной заявки при непрерывном их поступлении, что и должно быть для систем с неограниченной очередью (с полным обслуживанием всех поступивших заявок).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B7639B-EC8E-452B-914F-D0A1D51ED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102" y="1627944"/>
            <a:ext cx="2537795" cy="81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992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Формулы Литтла позволят найти также среднее время пребывания заявки в очереди: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algn="just"/>
            <a:r>
              <a:rPr lang="ru-RU" dirty="0"/>
              <a:t>и в системе: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C33503-CBD5-4E69-9C39-14899C100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739" y="1505378"/>
            <a:ext cx="1338521" cy="8438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19DFAC-4709-49F8-B2F8-6DEBD66C1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401" y="3056600"/>
            <a:ext cx="1649198" cy="7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794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1075414"/>
                <a:ext cx="10789920" cy="3786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b="1" dirty="0"/>
                  <a:t>Задача 3</a:t>
                </a:r>
                <a:r>
                  <a:rPr lang="ru-RU" dirty="0"/>
                  <a:t>. В универсаме к узлу расчета поступает поток покупателей с интенсивностью λ = 81 чел./ч. Средняя продолжительность обслуживания кассиром одного покупателя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acc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об</m:t>
                        </m:r>
                      </m:sub>
                    </m:sSub>
                  </m:oMath>
                </a14:m>
                <a:r>
                  <a:rPr lang="ru-RU" dirty="0"/>
                  <a:t> = 2 мин. Определить:</a:t>
                </a:r>
              </a:p>
              <a:p>
                <a:pPr indent="444500" algn="just"/>
                <a:r>
                  <a:rPr lang="ru-RU" dirty="0"/>
                  <a:t>а) минимальное количество кассиров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мин</m:t>
                        </m:r>
                      </m:sub>
                    </m:sSub>
                  </m:oMath>
                </a14:m>
                <a:r>
                  <a:rPr lang="ru-RU" dirty="0"/>
                  <a:t>, при котором очередь не будет расти до бесконечности, и соответствующие характеристики обслуживания при этом количестве кассиров; </a:t>
                </a:r>
              </a:p>
              <a:p>
                <a:r>
                  <a:rPr lang="ru-RU" dirty="0"/>
                  <a:t>б) оптимальное количество кассиров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опт</m:t>
                        </m:r>
                      </m:sub>
                    </m:sSub>
                  </m:oMath>
                </a14:m>
                <a:r>
                  <a:rPr lang="ru-RU" dirty="0"/>
                  <a:t>, при котором относительная величина затрат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отн</m:t>
                        </m:r>
                      </m:sub>
                    </m:sSub>
                  </m:oMath>
                </a14:m>
                <a:r>
                  <a:rPr lang="ru-RU" dirty="0"/>
                  <a:t>, связанная с издержками на содержание каналов обслуживания и с пребыванием в очереди покупателей, задаваемая, например, как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отн</m:t>
                        </m:r>
                      </m:sub>
                    </m:sSub>
                    <m:r>
                      <a:rPr lang="ru-RU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ru-RU" dirty="0"/>
                  <a:t> , будет минимальной, и сравнить характеристики обслуживания при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мин</m:t>
                        </m:r>
                      </m:sub>
                    </m:sSub>
                  </m:oMath>
                </a14:m>
                <a:r>
                  <a:rPr lang="en-US" dirty="0"/>
                  <a:t>   </a:t>
                </a:r>
                <a:r>
                  <a:rPr lang="ru-RU" dirty="0"/>
                  <a:t>и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опт</m:t>
                        </m:r>
                      </m:sub>
                    </m:sSub>
                  </m:oMath>
                </a14:m>
                <a:r>
                  <a:rPr lang="ru-RU" dirty="0"/>
                  <a:t>;</a:t>
                </a:r>
              </a:p>
              <a:p>
                <a:pPr indent="444500" algn="just"/>
                <a:r>
                  <a:rPr lang="ru-RU" dirty="0"/>
                  <a:t>в) вероятность того, что в очереди будет не более трех покупателей.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r>
                  <a:rPr lang="ru-RU" b="1" dirty="0"/>
                  <a:t>Решение:</a:t>
                </a:r>
              </a:p>
              <a:p>
                <a:pPr indent="444500" algn="just"/>
                <a:endParaRPr lang="ru-RU" b="1" dirty="0"/>
              </a:p>
              <a:p>
                <a:pPr indent="444500" algn="just"/>
                <a:endParaRPr lang="ru-RU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1075414"/>
                <a:ext cx="10789920" cy="3786934"/>
              </a:xfrm>
              <a:prstGeom prst="rect">
                <a:avLst/>
              </a:prstGeom>
              <a:blipFill>
                <a:blip r:embed="rId2"/>
                <a:stretch>
                  <a:fillRect l="-452" t="-804" r="-6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CE549E-7287-474A-A780-909123287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392" y="4445812"/>
            <a:ext cx="5076608" cy="60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3562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2223" y="1036320"/>
            <a:ext cx="1078992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Чтобы очередь не возрастала до бесконечности нужно, чтобы ρ/n &lt; 1, т. е. чтобы n &gt; ρ. Следовательно, </a:t>
            </a:r>
            <a:r>
              <a:rPr lang="ru-RU" b="1" dirty="0" err="1"/>
              <a:t>n</a:t>
            </a:r>
            <a:r>
              <a:rPr lang="ru-RU" b="1" baseline="-25000" dirty="0" err="1"/>
              <a:t>мин</a:t>
            </a:r>
            <a:r>
              <a:rPr lang="ru-RU" dirty="0"/>
              <a:t> = 3.</a:t>
            </a:r>
          </a:p>
          <a:p>
            <a:pPr indent="444500" algn="just"/>
            <a:r>
              <a:rPr lang="ru-RU" u="sng" dirty="0"/>
              <a:t>Характеристики обслуживания для n = 3</a:t>
            </a:r>
            <a:r>
              <a:rPr lang="ru-RU" dirty="0"/>
              <a:t>: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Вероятность того, что в узле расчета будет очередь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8E247D-CE06-4790-AC27-814BB21DC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964" y="1977191"/>
            <a:ext cx="9133136" cy="7529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C589F0-B4A1-4719-954D-BC21E91D6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963" y="3429000"/>
            <a:ext cx="6767207" cy="301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259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7A81CB-034E-49C8-A8FD-91A41513B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395" y="635624"/>
            <a:ext cx="5334212" cy="34661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BE3411-80DD-4FC1-8F82-7E79CD195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395" y="4259089"/>
            <a:ext cx="6005112" cy="167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538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D79890-D6AE-40F1-9D48-A1F8EB8EA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38" y="512989"/>
            <a:ext cx="6690742" cy="26747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75D2CC-D50E-4AA5-97BF-E345C4142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337" y="3357562"/>
            <a:ext cx="6521075" cy="228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874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827ED4-AA79-4E11-9128-9F0FFF9E6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77" y="753631"/>
            <a:ext cx="7084655" cy="36746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CB780A-7370-4890-B500-75AE09453C13}"/>
              </a:ext>
            </a:extLst>
          </p:cNvPr>
          <p:cNvSpPr txBox="1"/>
          <p:nvPr/>
        </p:nvSpPr>
        <p:spPr>
          <a:xfrm>
            <a:off x="767277" y="4615934"/>
            <a:ext cx="6165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Сведем полученные данные в таблицу.</a:t>
            </a:r>
          </a:p>
        </p:txBody>
      </p:sp>
    </p:spTree>
    <p:extLst>
      <p:ext uri="{BB962C8B-B14F-4D97-AF65-F5344CB8AC3E}">
        <p14:creationId xmlns:p14="http://schemas.microsoft.com/office/powerpoint/2010/main" val="42835728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794" y="4542124"/>
            <a:ext cx="10789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D8631E-6FC1-461B-AAF9-211FFDAA4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371" y="996527"/>
            <a:ext cx="7725904" cy="14331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01F3E20-31B2-4761-8BAC-7354F322A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371" y="2429691"/>
            <a:ext cx="7732053" cy="7501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4688DF2-3536-4730-A741-F6DDD2B425B9}"/>
              </a:ext>
            </a:extLst>
          </p:cNvPr>
          <p:cNvSpPr txBox="1"/>
          <p:nvPr/>
        </p:nvSpPr>
        <p:spPr>
          <a:xfrm>
            <a:off x="1113371" y="3220294"/>
            <a:ext cx="899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в) вероятность того, что в очереди будет не более трех покупателей.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CE726E4-8E00-4690-8E23-BFA69DD6C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371" y="3739285"/>
            <a:ext cx="7355626" cy="249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8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Размеченный граф системы изображен на рисунке 1. 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ctr"/>
            <a:r>
              <a:rPr lang="ru-RU" dirty="0"/>
              <a:t>Рис.1</a:t>
            </a:r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92E399-D929-418D-9A58-8E727189E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3" y="2286003"/>
            <a:ext cx="8618113" cy="128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858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219200"/>
            <a:ext cx="10789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Ответ.</a:t>
            </a:r>
          </a:p>
          <a:p>
            <a:pPr indent="444500" algn="just"/>
            <a:r>
              <a:rPr lang="ru-RU" dirty="0"/>
              <a:t>а) </a:t>
            </a:r>
            <a:r>
              <a:rPr lang="ru-RU" b="1" dirty="0" err="1"/>
              <a:t>n</a:t>
            </a:r>
            <a:r>
              <a:rPr lang="ru-RU" b="1" baseline="-25000" dirty="0" err="1"/>
              <a:t>мин</a:t>
            </a:r>
            <a:r>
              <a:rPr lang="ru-RU" dirty="0"/>
              <a:t> = 3;</a:t>
            </a:r>
          </a:p>
          <a:p>
            <a:pPr indent="444500" algn="just"/>
            <a:r>
              <a:rPr lang="ru-RU" dirty="0"/>
              <a:t>б) оптимальное количество кассиров </a:t>
            </a:r>
            <a:r>
              <a:rPr lang="ru-RU" b="1" dirty="0" err="1"/>
              <a:t>n</a:t>
            </a:r>
            <a:r>
              <a:rPr lang="ru-RU" b="1" baseline="-25000" dirty="0" err="1"/>
              <a:t>опт</a:t>
            </a:r>
            <a:r>
              <a:rPr lang="ru-RU" dirty="0"/>
              <a:t> = 5;</a:t>
            </a:r>
          </a:p>
          <a:p>
            <a:pPr indent="444500" algn="just"/>
            <a:r>
              <a:rPr lang="ru-RU" dirty="0"/>
              <a:t>в) вероятность того, что в очереди будет не более трех покупателей для случая трех кассиров равна 0,462, а для случая пяти кассиров — 0,986.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624722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Задача 4.</a:t>
            </a:r>
            <a:r>
              <a:rPr lang="ru-RU" dirty="0"/>
              <a:t> Железнодорожная касса с двумя окошками продает билеты в пункты А и В. Интенсивность потока пассажиров, желающих купить билеты, для обоих пунктов одинакова: </a:t>
            </a:r>
            <a:r>
              <a:rPr lang="ru-RU" dirty="0" err="1"/>
              <a:t>λ</a:t>
            </a:r>
            <a:r>
              <a:rPr lang="ru-RU" baseline="-25000" dirty="0" err="1"/>
              <a:t>А</a:t>
            </a:r>
            <a:r>
              <a:rPr lang="ru-RU" dirty="0"/>
              <a:t> = </a:t>
            </a:r>
            <a:r>
              <a:rPr lang="ru-RU" dirty="0" err="1"/>
              <a:t>λ</a:t>
            </a:r>
            <a:r>
              <a:rPr lang="ru-RU" baseline="-25000" dirty="0" err="1"/>
              <a:t>В</a:t>
            </a:r>
            <a:r>
              <a:rPr lang="ru-RU" dirty="0"/>
              <a:t> = 0,45 (чел./мин). Рассматриваются два варианта продажи билетов: 1‑й — билеты продаются в одной кассе с двумя окошками одновременно в оба пункта А и В; 2‑й — билеты продаются в двух специализированных кассах (по одному окошку в каждой): одна — только в пункт А, другая — только в пункт В. На обслуживание пассажиров кассир тратит в среднем две минуты.</a:t>
            </a:r>
          </a:p>
          <a:p>
            <a:pPr indent="444500" algn="just"/>
            <a:r>
              <a:rPr lang="ru-RU" dirty="0"/>
              <a:t>Необходимо:</a:t>
            </a:r>
          </a:p>
          <a:p>
            <a:pPr indent="444500" algn="just"/>
            <a:r>
              <a:rPr lang="ru-RU" dirty="0"/>
              <a:t>а) сравнить два варианта продажи билетов по основным характеристикам обслуживания;</a:t>
            </a:r>
          </a:p>
          <a:p>
            <a:pPr indent="444500" algn="just"/>
            <a:r>
              <a:rPr lang="ru-RU" dirty="0"/>
              <a:t>б) определить, как надо изменить среднее время обслуживания одного пассажира, чтобы по второму варианту продажи пассажиры затрачивали на приобретение билетов в среднем меньше времени, чем по первому варианту. </a:t>
            </a:r>
          </a:p>
          <a:p>
            <a:pPr indent="444500" algn="just"/>
            <a:r>
              <a:rPr lang="ru-RU" b="1" dirty="0"/>
              <a:t>Решение:</a:t>
            </a:r>
          </a:p>
          <a:p>
            <a:pPr indent="44450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0312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966370"/>
                <a:ext cx="10789920" cy="24245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Рассмотрим </a:t>
                </a:r>
                <a:r>
                  <a:rPr lang="ru-RU" b="1" dirty="0"/>
                  <a:t>два варианта продажи билетов</a:t>
                </a:r>
                <a:r>
                  <a:rPr lang="ru-RU" dirty="0"/>
                  <a:t>.</a:t>
                </a:r>
              </a:p>
              <a:p>
                <a:pPr indent="444500" algn="just"/>
                <a:r>
                  <a:rPr lang="ru-RU" b="1" u="sng" dirty="0"/>
                  <a:t>1‑й вариант</a:t>
                </a:r>
                <a:r>
                  <a:rPr lang="ru-RU" dirty="0"/>
                  <a:t>. Двухканальная СМО с неограниченной очередью.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r>
                  <a:rPr lang="ru-RU" dirty="0"/>
                  <a:t>Поскольку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𝜓</m:t>
                    </m:r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=0,9&lt;1</m:t>
                    </m:r>
                  </m:oMath>
                </a14:m>
                <a:r>
                  <a:rPr lang="ru-RU" dirty="0"/>
                  <a:t>, то предельные вероятности существуют.</a:t>
                </a:r>
              </a:p>
              <a:p>
                <a:pPr lvl="0" algn="just"/>
                <a:endParaRPr lang="ru-RU" dirty="0"/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966370"/>
                <a:ext cx="10789920" cy="2424510"/>
              </a:xfrm>
              <a:prstGeom prst="rect">
                <a:avLst/>
              </a:prstGeom>
              <a:blipFill>
                <a:blip r:embed="rId2"/>
                <a:stretch>
                  <a:fillRect t="-15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CDB13E-73FC-4965-B1FD-70015FA2C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801" y="1745654"/>
            <a:ext cx="7640852" cy="3574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B9F9EE-ABBD-4A35-B3CA-6273C7AEE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801" y="3067201"/>
            <a:ext cx="5251166" cy="282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997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72204" y="1932739"/>
                <a:ext cx="10789920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endParaRPr lang="en-US" b="1" dirty="0"/>
              </a:p>
              <a:p>
                <a:pPr algn="just"/>
                <a:r>
                  <a:rPr lang="ru-RU" b="1" dirty="0"/>
                  <a:t>2‑й вариант.</a:t>
                </a:r>
              </a:p>
              <a:p>
                <a:pPr algn="just"/>
                <a:r>
                  <a:rPr lang="ru-RU" dirty="0"/>
                  <a:t>Два одноканальных узла обслуживания. Для каждого узла: </a:t>
                </a:r>
              </a:p>
              <a:p>
                <a:pPr lvl="0" algn="just"/>
                <a:endParaRPr lang="en-US" dirty="0"/>
              </a:p>
              <a:p>
                <a:pPr lvl="0" algn="just"/>
                <a:endParaRPr lang="en-US" dirty="0"/>
              </a:p>
              <a:p>
                <a:pPr lvl="0" algn="just"/>
                <a:endParaRPr lang="en-US" dirty="0"/>
              </a:p>
              <a:p>
                <a:pPr lvl="0" algn="just"/>
                <a:r>
                  <a:rPr lang="ru-RU" dirty="0"/>
                  <a:t>Поскольку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=0,9&lt;1</m:t>
                    </m:r>
                  </m:oMath>
                </a14:m>
                <a:r>
                  <a:rPr lang="ru-RU" dirty="0"/>
                  <a:t>, то предельные вероятности существуют.</a:t>
                </a:r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204" y="1932739"/>
                <a:ext cx="10789920" cy="2308324"/>
              </a:xfrm>
              <a:prstGeom prst="rect">
                <a:avLst/>
              </a:prstGeom>
              <a:blipFill>
                <a:blip r:embed="rId2"/>
                <a:stretch>
                  <a:fillRect l="-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13332B-6894-4E52-BC2A-9CC188A06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04" y="855592"/>
            <a:ext cx="4575007" cy="10788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A0A352-49F7-43E1-AD6E-A25FEC28E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642" y="3158340"/>
            <a:ext cx="6915898" cy="3984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870D7D-49D0-4B44-A86B-F8056DA6B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642" y="4103343"/>
            <a:ext cx="5662027" cy="189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431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u="sng" dirty="0"/>
              <a:t>Сравним варианты:</a:t>
            </a:r>
          </a:p>
          <a:p>
            <a:pPr indent="444500" algn="just"/>
            <a:r>
              <a:rPr lang="ru-RU" dirty="0"/>
              <a:t>а) во втором варианте среднее время приобретения билета пассажиром выросло практически вдвое за счет увеличения более чем вдвое ожидания в очереди. Это произошло вследствие того, что во втором варианте каждый кассир свободен (т. е. простаивает) в среднем 10 % своего рабочего времени (р</a:t>
            </a:r>
            <a:r>
              <a:rPr lang="ru-RU" baseline="-25000" dirty="0"/>
              <a:t>0</a:t>
            </a:r>
            <a:r>
              <a:rPr lang="ru-RU" dirty="0"/>
              <a:t> = 0,1), ожидая своего клиента. В первом варианте каждый кассир может продавать билеты в любой из пунктов (А или В) и общая доля среднего времени простоя двух кассиров  р</a:t>
            </a:r>
            <a:r>
              <a:rPr lang="ru-RU" baseline="-25000" dirty="0"/>
              <a:t>0</a:t>
            </a:r>
            <a:r>
              <a:rPr lang="ru-RU" dirty="0"/>
              <a:t> = 0,053), меньше, чем во втором варианте;</a:t>
            </a:r>
          </a:p>
          <a:p>
            <a:pPr indent="444500" algn="just"/>
            <a:r>
              <a:rPr lang="ru-RU" dirty="0"/>
              <a:t>б) найдем условие, при котором второй вариант даст меньшее среднее время приобретения билета. Имеем </a:t>
            </a:r>
            <a:r>
              <a:rPr lang="ru-RU" dirty="0" err="1"/>
              <a:t>Т</a:t>
            </a:r>
            <a:r>
              <a:rPr lang="ru-RU" baseline="-25000" dirty="0" err="1"/>
              <a:t>сист</a:t>
            </a:r>
            <a:r>
              <a:rPr lang="ru-RU" dirty="0"/>
              <a:t> 1 = 10,526 (мин), </a:t>
            </a:r>
            <a:r>
              <a:rPr lang="ru-RU" dirty="0" err="1"/>
              <a:t>Т</a:t>
            </a:r>
            <a:r>
              <a:rPr lang="ru-RU" baseline="-25000" dirty="0" err="1"/>
              <a:t>сист</a:t>
            </a:r>
            <a:r>
              <a:rPr lang="ru-RU" dirty="0"/>
              <a:t> 2 = 20,0 (мин); 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076A6E-34E8-49B3-8201-1930CA754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195" y="3778332"/>
            <a:ext cx="7394342" cy="179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1039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Отсюда найдем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b="1" dirty="0"/>
              <a:t>Ответ</a:t>
            </a:r>
            <a:r>
              <a:rPr lang="ru-RU" dirty="0"/>
              <a:t>. Чтобы по второму варианту продажи пассажиры затрачивали на приобретение билетов в среднем меньше времени, чем по первому варианту, среднее время обслуживания одного пассажира (2 мин) нужно уменьшить более чем на 0,17 мин, или более чем на 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C59494-A5CB-4730-99A0-4A437AFDC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225" y="1363525"/>
            <a:ext cx="3348649" cy="7918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D66F68-7B7B-47D9-AA42-576E5E60D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942" y="3434002"/>
            <a:ext cx="2953116" cy="79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866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Задача 5</a:t>
            </a:r>
            <a:r>
              <a:rPr lang="ru-RU" dirty="0"/>
              <a:t>. Анализируется работа междугородного переговорного пункта в небольшом городке. Пункт имеет три телефонных аппарата для переговоров. В среднем за сутки поступает 240 заявок на переговоры. Средняя длительность переговоров (с учетом вызова абонентов в другом городе) составляет 5 мин. Никаких ограничений на длину очереди нет. Потоки заявок и обслуживаний –простейшие.</a:t>
            </a:r>
          </a:p>
          <a:p>
            <a:pPr indent="444500" algn="just"/>
            <a:r>
              <a:rPr lang="ru-RU" dirty="0"/>
              <a:t>Определить предельные вероятности состояний и характеристики обслуживания переговорного пункта в стационарном режиме.</a:t>
            </a:r>
          </a:p>
          <a:p>
            <a:pPr indent="444500" algn="just"/>
            <a:r>
              <a:rPr lang="ru-RU" b="1" dirty="0"/>
              <a:t>Решение:</a:t>
            </a:r>
          </a:p>
          <a:p>
            <a:pPr indent="444500" algn="just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FC3854-8E56-4ED8-803A-A0695051C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822" y="3196597"/>
            <a:ext cx="8298809" cy="289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776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775" y="2974494"/>
            <a:ext cx="1078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Ответ: </a:t>
            </a:r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ABA329-B913-4206-AE52-963B44C9E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4" y="1053966"/>
            <a:ext cx="8174169" cy="14671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1502ED-D82B-4256-8EC6-332A712D1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996" y="3494838"/>
            <a:ext cx="6490273" cy="35726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66310D-91D5-4864-A332-7A68DF711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995" y="4066649"/>
            <a:ext cx="8397451" cy="45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78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966370"/>
                <a:ext cx="10789920" cy="4131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Система имеет бесконечное множество состояний, поэтому выражение для </a:t>
                </a:r>
                <a:r>
                  <a:rPr lang="en-US" dirty="0"/>
                  <a:t>p</a:t>
                </a:r>
                <a:r>
                  <a:rPr lang="en-US" baseline="-25000" dirty="0"/>
                  <a:t>0</a:t>
                </a:r>
                <a:r>
                  <a:rPr lang="ru-RU" baseline="-25000" dirty="0"/>
                  <a:t>  </a:t>
                </a:r>
                <a:r>
                  <a:rPr lang="ru-RU" dirty="0"/>
                  <a:t>имеет вид: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en-US" dirty="0"/>
              </a:p>
              <a:p>
                <a:pPr indent="444500" algn="just"/>
                <a:r>
                  <a:rPr lang="ru-RU" dirty="0"/>
                  <a:t>В скобках стоит геометрическая прогрессия со знаменателем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den>
                    </m:f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dirty="0"/>
                  <a:t>  Такая прогрессия будет иметь конечную сумму, т. е. будет сходящейся, если ее знаменатель меньше единицы. Таким образом, предельная вероятность p</a:t>
                </a:r>
                <a:r>
                  <a:rPr lang="ru-RU" baseline="-25000" dirty="0"/>
                  <a:t>0</a:t>
                </a:r>
                <a:r>
                  <a:rPr lang="ru-RU" dirty="0"/>
                  <a:t> состояния S0 существует при условии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dirty="0"/>
                  <a:t>&lt;1</a:t>
                </a:r>
                <a:r>
                  <a:rPr lang="ru-RU" dirty="0"/>
                  <a:t>. </a:t>
                </a:r>
              </a:p>
              <a:p>
                <a:pPr indent="444500" algn="just"/>
                <a:r>
                  <a:rPr lang="ru-RU" dirty="0"/>
                  <a:t>По формуле суммы бесконечно убывающей геометрической прогрессии имеем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4500" algn="just"/>
                <a:r>
                  <a:rPr lang="ru-RU" dirty="0"/>
                  <a:t>Следовательно,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966370"/>
                <a:ext cx="10789920" cy="4131644"/>
              </a:xfrm>
              <a:prstGeom prst="rect">
                <a:avLst/>
              </a:prstGeom>
              <a:blipFill>
                <a:blip r:embed="rId2"/>
                <a:stretch>
                  <a:fillRect l="-452" t="-886" r="-452" b="-16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B1A423-97D7-47E2-8518-B954B7E16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217" y="1482987"/>
            <a:ext cx="6853622" cy="7671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91FCCC-FB24-4B3A-91A2-72F331ED3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623" y="3709272"/>
            <a:ext cx="3848753" cy="6595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7AE000-ADC2-4A42-9372-5219F89FA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7370" y="5152302"/>
            <a:ext cx="2037259" cy="73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9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Соответственно, предельные вероятности остальных состояний системы найдем по формулам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Подставляя найденное значение p</a:t>
            </a:r>
            <a:r>
              <a:rPr lang="ru-RU" baseline="-25000" dirty="0"/>
              <a:t>0</a:t>
            </a:r>
            <a:r>
              <a:rPr lang="ru-RU" dirty="0"/>
              <a:t> </a:t>
            </a:r>
            <a:r>
              <a:rPr lang="en-US" dirty="0"/>
              <a:t>=</a:t>
            </a:r>
            <a:r>
              <a:rPr lang="ru-RU" dirty="0"/>
              <a:t>1</a:t>
            </a:r>
            <a:r>
              <a:rPr lang="en-US" dirty="0"/>
              <a:t>-</a:t>
            </a:r>
            <a:r>
              <a:rPr lang="en-US" dirty="0">
                <a:sym typeface="Symbol" panose="05050102010706020507" pitchFamily="18" charset="2"/>
              </a:rPr>
              <a:t></a:t>
            </a:r>
            <a:r>
              <a:rPr lang="ru-RU" dirty="0"/>
              <a:t>, получим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Нетрудно заметить, что все предельные вероятности существуют и конечны, их сумма является суммой бесконечно убывающей геометрической прогрессии с первым членом (1 – ρ) и знаменателем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en-US" dirty="0">
                <a:sym typeface="Symbol" panose="05050102010706020507" pitchFamily="18" charset="2"/>
              </a:rPr>
              <a:t>&lt;</a:t>
            </a:r>
            <a:r>
              <a:rPr lang="ru-RU" dirty="0"/>
              <a:t>1. </a:t>
            </a:r>
            <a:endParaRPr lang="en-US" dirty="0"/>
          </a:p>
          <a:p>
            <a:pPr indent="444500" algn="just"/>
            <a:r>
              <a:rPr lang="ru-RU" dirty="0"/>
              <a:t> </a:t>
            </a:r>
            <a:endParaRPr lang="en-US" dirty="0"/>
          </a:p>
          <a:p>
            <a:pPr indent="444500" algn="just"/>
            <a:r>
              <a:rPr lang="ru-RU" b="1" dirty="0"/>
              <a:t>Теорема</a:t>
            </a:r>
            <a:r>
              <a:rPr lang="ru-RU" dirty="0"/>
              <a:t>. Если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en-US" dirty="0">
                <a:sym typeface="Symbol" panose="05050102010706020507" pitchFamily="18" charset="2"/>
              </a:rPr>
              <a:t>&lt;</a:t>
            </a:r>
            <a:r>
              <a:rPr lang="ru-RU" dirty="0"/>
              <a:t>1, то предельные вероятности состояний данной СМО существуют.</a:t>
            </a:r>
          </a:p>
          <a:p>
            <a:pPr indent="444500" algn="just"/>
            <a:r>
              <a:rPr lang="ru-RU" dirty="0"/>
              <a:t>Это означает, что для стабильной работы системы без отказа заявкам в обслуживании необходимо, чтобы интенсивность потока заявок была меньше интенсивности потока обслуживаний.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F40CF1-9024-4EA1-A5C3-C742E3200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593" y="1510018"/>
            <a:ext cx="5349394" cy="4457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45D425-9F5E-4821-B3DD-0D15679A5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180" y="2589555"/>
            <a:ext cx="7219742" cy="44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45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1075414"/>
                <a:ext cx="10789920" cy="30236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Если же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≥1, ⟹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ru-RU" dirty="0"/>
                  <a:t>, т. е. </a:t>
                </a:r>
                <a:r>
                  <a:rPr lang="ru-RU" b="1" dirty="0"/>
                  <a:t>интенсивность</a:t>
                </a:r>
                <a:r>
                  <a:rPr lang="ru-RU" dirty="0"/>
                  <a:t> </a:t>
                </a:r>
                <a:r>
                  <a:rPr lang="ru-RU" b="1" dirty="0"/>
                  <a:t>потока заявок превышает </a:t>
                </a:r>
                <a:r>
                  <a:rPr lang="ru-RU" dirty="0"/>
                  <a:t>(в крайнем случае равна) </a:t>
                </a:r>
                <a:r>
                  <a:rPr lang="ru-RU" b="1" dirty="0"/>
                  <a:t>интенсивность потока обслуживаний</a:t>
                </a:r>
                <a:r>
                  <a:rPr lang="ru-RU" dirty="0"/>
                  <a:t>, то </a:t>
                </a:r>
                <a:r>
                  <a:rPr lang="ru-RU" b="1" dirty="0"/>
                  <a:t>система не успевает </a:t>
                </a:r>
                <a:r>
                  <a:rPr lang="ru-RU" dirty="0"/>
                  <a:t>справляться с заявками, канал становиться постоянно загруженным (вероятность его свободного состояния p</a:t>
                </a:r>
                <a:r>
                  <a:rPr lang="ru-RU" baseline="-25000" dirty="0"/>
                  <a:t>0</a:t>
                </a:r>
                <a:r>
                  <a:rPr lang="ru-RU" dirty="0"/>
                  <a:t> уже при ρ = 1 становится равной нулю), число заявок в очереди быстро стремится к бесконечности и система за конечное время не может обслужить все пришедшие и стоящие в очереди заявки. Система «захлебывается» приходящими заявками. </a:t>
                </a:r>
                <a:endParaRPr lang="en-US" dirty="0"/>
              </a:p>
              <a:p>
                <a:pPr indent="444500" algn="just"/>
                <a:r>
                  <a:rPr lang="ru-RU" dirty="0"/>
                  <a:t>Можно также заметить, что если система справляется с потоком заявок (когда </a:t>
                </a:r>
                <a:r>
                  <a:rPr lang="ru-RU" dirty="0">
                    <a:sym typeface="Symbol" panose="05050102010706020507" pitchFamily="18" charset="2"/>
                  </a:rPr>
                  <a:t></a:t>
                </a:r>
                <a:r>
                  <a:rPr lang="en-US" dirty="0">
                    <a:sym typeface="Symbol" panose="05050102010706020507" pitchFamily="18" charset="2"/>
                  </a:rPr>
                  <a:t>&lt;</a:t>
                </a:r>
                <a:r>
                  <a:rPr lang="ru-RU" dirty="0"/>
                  <a:t>1), то наиболее вероятное состояние системы — отсутствие в ней заявок. Вероятность p</a:t>
                </a:r>
                <a:r>
                  <a:rPr lang="ru-RU" baseline="-25000" dirty="0"/>
                  <a:t>0</a:t>
                </a:r>
                <a:r>
                  <a:rPr lang="ru-RU" dirty="0"/>
                  <a:t> — наибольшая из всех вероятностей состояний системы, т. к. все остальные вероятности равны произведению этой вероятности на степень ρ при том, что </a:t>
                </a:r>
                <a:r>
                  <a:rPr lang="ru-RU" dirty="0">
                    <a:sym typeface="Symbol" panose="05050102010706020507" pitchFamily="18" charset="2"/>
                  </a:rPr>
                  <a:t></a:t>
                </a:r>
                <a:r>
                  <a:rPr lang="en-US" dirty="0">
                    <a:sym typeface="Symbol" panose="05050102010706020507" pitchFamily="18" charset="2"/>
                  </a:rPr>
                  <a:t>&lt;</a:t>
                </a:r>
                <a:r>
                  <a:rPr lang="ru-RU" dirty="0"/>
                  <a:t>1.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1075414"/>
                <a:ext cx="10789920" cy="3023648"/>
              </a:xfrm>
              <a:prstGeom prst="rect">
                <a:avLst/>
              </a:prstGeom>
              <a:blipFill>
                <a:blip r:embed="rId2"/>
                <a:stretch>
                  <a:fillRect l="-452" r="-452" b="-24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58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12775" y="1013630"/>
                <a:ext cx="107899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Итак, при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ru-RU" dirty="0"/>
                  <a:t>1 существуют предельные вероятности состояний системы: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75" y="1013630"/>
                <a:ext cx="10789920" cy="369332"/>
              </a:xfrm>
              <a:prstGeom prst="rect">
                <a:avLst/>
              </a:prstGeom>
              <a:blipFill>
                <a:blip r:embed="rId2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D80645-4174-4E93-AA85-DE663B648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391" y="1636108"/>
            <a:ext cx="8868399" cy="152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219200"/>
            <a:ext cx="1078992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Найдем </a:t>
            </a:r>
            <a:r>
              <a:rPr lang="ru-RU" b="1" dirty="0"/>
              <a:t>показатели эффективности работы системы</a:t>
            </a:r>
            <a:r>
              <a:rPr lang="ru-RU" dirty="0"/>
              <a:t>.</a:t>
            </a:r>
          </a:p>
          <a:p>
            <a:pPr indent="444500" algn="just"/>
            <a:r>
              <a:rPr lang="ru-RU" dirty="0"/>
              <a:t>Для СМО с неограниченной очередью при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en-US" dirty="0">
                <a:sym typeface="Symbol" panose="05050102010706020507" pitchFamily="18" charset="2"/>
              </a:rPr>
              <a:t>&lt;</a:t>
            </a:r>
            <a:r>
              <a:rPr lang="ru-RU" dirty="0"/>
              <a:t>1 любая заявка, пришедшая в систему, будет обслужена. Следовательно, 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r>
              <a:rPr lang="ru-RU" dirty="0"/>
              <a:t>Отсюда следует, что</a:t>
            </a:r>
            <a:endParaRPr lang="en-US" dirty="0"/>
          </a:p>
          <a:p>
            <a:pPr indent="444500" algn="just"/>
            <a:endParaRPr lang="en-US" dirty="0"/>
          </a:p>
          <a:p>
            <a:pPr indent="444500" algn="just"/>
            <a:endParaRPr lang="en-US" dirty="0"/>
          </a:p>
          <a:p>
            <a:pPr algn="just"/>
            <a:endParaRPr lang="en-US" dirty="0"/>
          </a:p>
          <a:p>
            <a:pPr algn="just"/>
            <a:r>
              <a:rPr lang="ru-RU" dirty="0"/>
              <a:t>т. е. относительная пропускная способность системы — 100 %, а абсолютная пропускная способность:</a:t>
            </a:r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indent="444500" algn="just"/>
            <a:r>
              <a:rPr lang="ru-RU" dirty="0"/>
              <a:t>Абсолютная пропускная способность системы равна интенсивности потока заявок (все пришедшие в единицу времени заявки будут обслужены).</a:t>
            </a:r>
            <a:endParaRPr lang="en-US" dirty="0"/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8AEFC3-241F-453F-A728-E9CA73A79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132" y="2137171"/>
            <a:ext cx="1402188" cy="60603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A555F5-ECB8-48E7-9127-52E81753F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070" y="3198834"/>
            <a:ext cx="2298341" cy="6060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0F2933-782C-4269-9D12-6D3481E46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295" y="4578202"/>
            <a:ext cx="1948605" cy="53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68101"/>
      </p:ext>
    </p:extLst>
  </p:cSld>
  <p:clrMapOvr>
    <a:masterClrMapping/>
  </p:clrMapOvr>
</p:sld>
</file>

<file path=ppt/theme/theme1.xml><?xml version="1.0" encoding="utf-8"?>
<a:theme xmlns:a="http://schemas.openxmlformats.org/drawingml/2006/main" name="пустой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5606</TotalTime>
  <Words>3075</Words>
  <Application>Microsoft Office PowerPoint</Application>
  <PresentationFormat>Широкоэкранный</PresentationFormat>
  <Paragraphs>369</Paragraphs>
  <Slides>47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3" baseType="lpstr">
      <vt:lpstr>Arial</vt:lpstr>
      <vt:lpstr>Calibri</vt:lpstr>
      <vt:lpstr>Cambria Math</vt:lpstr>
      <vt:lpstr>Franklin Gothic Book</vt:lpstr>
      <vt:lpstr>Franklin Gothic Medium</vt:lpstr>
      <vt:lpstr>пустой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доклада:  СВЯЗЬ МЕЖДУ ПЛОСКОЙ ЗАДАЧЕЙ ТЕОРИИ ФИЛЬТРАЦИИ И ТЕОРИЕЙ ФУНКЦИЙ КОМПЛЕКСНОГО ПЕРЕМЕННОГО.</dc:title>
  <dc:creator>RePack by Diakov</dc:creator>
  <cp:lastModifiedBy>Nick Panov</cp:lastModifiedBy>
  <cp:revision>741</cp:revision>
  <dcterms:created xsi:type="dcterms:W3CDTF">2018-03-18T18:35:26Z</dcterms:created>
  <dcterms:modified xsi:type="dcterms:W3CDTF">2024-11-20T16:02:44Z</dcterms:modified>
</cp:coreProperties>
</file>