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52"/>
  </p:notesMasterIdLst>
  <p:sldIdLst>
    <p:sldId id="441" r:id="rId2"/>
    <p:sldId id="429" r:id="rId3"/>
    <p:sldId id="430" r:id="rId4"/>
    <p:sldId id="431" r:id="rId5"/>
    <p:sldId id="432" r:id="rId6"/>
    <p:sldId id="450" r:id="rId7"/>
    <p:sldId id="451" r:id="rId8"/>
    <p:sldId id="452" r:id="rId9"/>
    <p:sldId id="453" r:id="rId10"/>
    <p:sldId id="454" r:id="rId11"/>
    <p:sldId id="455" r:id="rId12"/>
    <p:sldId id="456" r:id="rId13"/>
    <p:sldId id="457" r:id="rId14"/>
    <p:sldId id="458" r:id="rId15"/>
    <p:sldId id="459" r:id="rId16"/>
    <p:sldId id="460" r:id="rId17"/>
    <p:sldId id="461" r:id="rId18"/>
    <p:sldId id="462" r:id="rId19"/>
    <p:sldId id="463" r:id="rId20"/>
    <p:sldId id="464" r:id="rId21"/>
    <p:sldId id="465" r:id="rId22"/>
    <p:sldId id="466" r:id="rId23"/>
    <p:sldId id="467" r:id="rId24"/>
    <p:sldId id="468" r:id="rId25"/>
    <p:sldId id="469" r:id="rId26"/>
    <p:sldId id="470" r:id="rId27"/>
    <p:sldId id="472" r:id="rId28"/>
    <p:sldId id="473" r:id="rId29"/>
    <p:sldId id="474" r:id="rId30"/>
    <p:sldId id="475" r:id="rId31"/>
    <p:sldId id="476" r:id="rId32"/>
    <p:sldId id="477" r:id="rId33"/>
    <p:sldId id="478" r:id="rId34"/>
    <p:sldId id="479" r:id="rId35"/>
    <p:sldId id="480" r:id="rId36"/>
    <p:sldId id="481" r:id="rId37"/>
    <p:sldId id="482" r:id="rId38"/>
    <p:sldId id="483" r:id="rId39"/>
    <p:sldId id="484" r:id="rId40"/>
    <p:sldId id="485" r:id="rId41"/>
    <p:sldId id="486" r:id="rId42"/>
    <p:sldId id="487" r:id="rId43"/>
    <p:sldId id="488" r:id="rId44"/>
    <p:sldId id="489" r:id="rId45"/>
    <p:sldId id="490" r:id="rId46"/>
    <p:sldId id="491" r:id="rId47"/>
    <p:sldId id="492" r:id="rId48"/>
    <p:sldId id="493" r:id="rId49"/>
    <p:sldId id="494" r:id="rId50"/>
    <p:sldId id="495" r:id="rId5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3FA"/>
    <a:srgbClr val="CCDFF0"/>
    <a:srgbClr val="0835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14" autoAdjust="0"/>
    <p:restoredTop sz="92857" autoAdjust="0"/>
  </p:normalViewPr>
  <p:slideViewPr>
    <p:cSldViewPr snapToGrid="0">
      <p:cViewPr varScale="1">
        <p:scale>
          <a:sx n="151" d="100"/>
          <a:sy n="151" d="100"/>
        </p:scale>
        <p:origin x="588" y="144"/>
      </p:cViewPr>
      <p:guideLst>
        <p:guide orient="horz" pos="211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50F665-A407-479C-B09E-6412BE503EC2}" type="datetimeFigureOut">
              <a:rPr lang="ru-RU" smtClean="0"/>
              <a:t>20.11.2024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71070-3126-448C-9FB6-71A35421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904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E71070-3126-448C-9FB6-71A354211B5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462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671" y="527538"/>
            <a:ext cx="7928023" cy="4889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97465" y="6510048"/>
            <a:ext cx="2756340" cy="265384"/>
          </a:xfrm>
          <a:prstGeom prst="rect">
            <a:avLst/>
          </a:prstGeom>
        </p:spPr>
        <p:txBody>
          <a:bodyPr/>
          <a:lstStyle/>
          <a:p>
            <a:fld id="{4E3914EA-46C1-784A-A817-F5D196E6F1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00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4029" y="274638"/>
            <a:ext cx="9065159" cy="629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4028" y="1276354"/>
            <a:ext cx="10690048" cy="5054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4055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 cap="all">
          <a:solidFill>
            <a:schemeClr val="accent4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3846" y="984068"/>
            <a:ext cx="10789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ВВЕДЕНИЕ</a:t>
            </a:r>
          </a:p>
          <a:p>
            <a:pPr indent="444500" algn="just"/>
            <a:r>
              <a:rPr lang="ru-RU" dirty="0"/>
              <a:t>Будем рассматривать системы массового обслуживания с очередью, на которую наложено ограничение по длине: число заявок в очереди не должно превышать некоторого числа </a:t>
            </a:r>
            <a:endParaRPr lang="ru-RU" b="1" dirty="0"/>
          </a:p>
          <a:p>
            <a:pPr indent="444500" algn="just"/>
            <a:r>
              <a:rPr lang="ru-RU" dirty="0"/>
              <a:t>Если заявка поступает в систему в момент, когда все места в очереди заняты, то она покидает систему необслуженной.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04559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Среднее число заявок, стоящих в очереди: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Среднее число заявок в системе: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/>
            <a:r>
              <a:rPr lang="ru-RU" dirty="0"/>
              <a:t>Среднее время пребывания заявки в очереди, под обслуживанием и в системе: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075" y="1499797"/>
            <a:ext cx="5429328" cy="8565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6835" y="3131053"/>
            <a:ext cx="2288601" cy="6013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430" y="4700510"/>
            <a:ext cx="4039409" cy="86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06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80362" y="988916"/>
                <a:ext cx="10789920" cy="3693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9263"/>
                <a:r>
                  <a:rPr lang="ru-RU" dirty="0"/>
                  <a:t>Теперь рассмотрим </a:t>
                </a:r>
                <a:r>
                  <a:rPr lang="ru-RU" b="1" dirty="0"/>
                  <a:t>случай, когда  </a:t>
                </a:r>
                <a14:m>
                  <m:oMath xmlns:m="http://schemas.openxmlformats.org/officeDocument/2006/math">
                    <m:r>
                      <a:rPr lang="ru-RU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𝝆</m:t>
                    </m:r>
                    <m:r>
                      <a:rPr lang="ru-RU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ru-RU" b="1" dirty="0"/>
                  <a:t>1 </a:t>
                </a:r>
                <a:r>
                  <a:rPr lang="ru-RU" dirty="0"/>
                  <a:t>и, следовательно</a:t>
                </a:r>
                <a:r>
                  <a:rPr lang="ru-RU" b="1" dirty="0"/>
                  <a:t>, λ = μ.</a:t>
                </a:r>
              </a:p>
              <a:p>
                <a:pPr indent="449263"/>
                <a:r>
                  <a:rPr lang="ru-RU" dirty="0"/>
                  <a:t>В этом случае в формуле для предельной вероятности свободного состояния системы все слагаемые в скобках равны единице: </a:t>
                </a:r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 algn="just"/>
                <a:r>
                  <a:rPr lang="ru-RU" dirty="0"/>
                  <a:t>Следовательно, в скобках стоит сумма не геометрической, а арифметической прогрессии с конечным числом членов и (в данном случае) с разностью </a:t>
                </a:r>
                <a:r>
                  <a:rPr lang="ru-RU" i="1" dirty="0"/>
                  <a:t>d </a:t>
                </a:r>
                <a:r>
                  <a:rPr lang="ru-RU" dirty="0"/>
                  <a:t>= 0. Число единиц в скобках равно числу состояний</a:t>
                </a:r>
              </a:p>
              <a:p>
                <a:r>
                  <a:rPr lang="ru-RU" dirty="0"/>
                  <a:t>системы, т. е. равно </a:t>
                </a:r>
                <a:r>
                  <a:rPr lang="ru-RU" i="1" dirty="0"/>
                  <a:t>m </a:t>
                </a:r>
                <a:r>
                  <a:rPr lang="ru-RU" dirty="0"/>
                  <a:t>+ 2. Таким образом, для этого случая</a:t>
                </a:r>
              </a:p>
              <a:p>
                <a:endParaRPr lang="ru-RU" dirty="0"/>
              </a:p>
              <a:p>
                <a:endParaRPr lang="ru-RU" dirty="0"/>
              </a:p>
              <a:p>
                <a:pPr algn="ctr"/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362" y="988916"/>
                <a:ext cx="10789920" cy="3693319"/>
              </a:xfrm>
              <a:prstGeom prst="rect">
                <a:avLst/>
              </a:prstGeom>
              <a:blipFill rotWithShape="0">
                <a:blip r:embed="rId2"/>
                <a:stretch>
                  <a:fillRect l="-452" t="-825" r="-5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8526" y="2063851"/>
            <a:ext cx="5390682" cy="5744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6531" y="4005106"/>
            <a:ext cx="4366791" cy="67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928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dirty="0"/>
              <a:t>Переходя к нахождению предельных вероятностей остальных состояний системы, видим, что </a:t>
            </a:r>
            <a:r>
              <a:rPr lang="ru-RU" b="1" dirty="0"/>
              <a:t>вероятности всех без исключения состояний системы </a:t>
            </a:r>
            <a:r>
              <a:rPr lang="ru-RU" dirty="0"/>
              <a:t>равны в этом случае друг другу и равны вероятности свободного состояния системы:</a:t>
            </a:r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r>
              <a:rPr lang="ru-RU" dirty="0"/>
              <a:t>Очевидно, что сумма всех этих вероятностей (т. к. их число равно </a:t>
            </a:r>
            <a:r>
              <a:rPr lang="en-US" i="1" dirty="0"/>
              <a:t>m </a:t>
            </a:r>
            <a:r>
              <a:rPr lang="en-US" dirty="0"/>
              <a:t>+ 2) </a:t>
            </a:r>
            <a:r>
              <a:rPr lang="ru-RU" dirty="0"/>
              <a:t>равна единице.</a:t>
            </a:r>
          </a:p>
          <a:p>
            <a:pPr indent="449263"/>
            <a:r>
              <a:rPr lang="ru-RU" b="1" dirty="0"/>
              <a:t>Вероятность отказа заявке в обслуживании </a:t>
            </a:r>
            <a:r>
              <a:rPr lang="ru-RU" dirty="0"/>
              <a:t>равна вероятности состояния </a:t>
            </a:r>
            <a:r>
              <a:rPr lang="ru-RU" i="1" dirty="0"/>
              <a:t>S</a:t>
            </a:r>
            <a:r>
              <a:rPr lang="ru-RU" i="1" baseline="-25000" dirty="0"/>
              <a:t>m</a:t>
            </a:r>
            <a:r>
              <a:rPr lang="ru-RU" baseline="-25000" dirty="0"/>
              <a:t>+1</a:t>
            </a:r>
            <a:r>
              <a:rPr lang="ru-RU" dirty="0"/>
              <a:t> системы, когда все места в очереди заняты:</a:t>
            </a:r>
          </a:p>
          <a:p>
            <a:pPr indent="449263"/>
            <a:endParaRPr lang="ru-RU" dirty="0"/>
          </a:p>
          <a:p>
            <a:pPr indent="449263"/>
            <a:endParaRPr lang="ru-RU" dirty="0"/>
          </a:p>
          <a:p>
            <a:pPr indent="449263"/>
            <a:endParaRPr lang="ru-RU" dirty="0"/>
          </a:p>
          <a:p>
            <a:pPr indent="449263"/>
            <a:endParaRPr lang="ru-RU" dirty="0"/>
          </a:p>
          <a:p>
            <a:pPr indent="449263" algn="just"/>
            <a:r>
              <a:rPr lang="ru-RU" b="1" dirty="0"/>
              <a:t>Вероятность наличия очереди</a:t>
            </a:r>
            <a:r>
              <a:rPr lang="ru-RU" dirty="0"/>
              <a:t> равна сумме вероятностей состояний системы от </a:t>
            </a:r>
            <a:r>
              <a:rPr lang="ru-RU" i="1" dirty="0"/>
              <a:t>S</a:t>
            </a:r>
            <a:r>
              <a:rPr lang="ru-RU" baseline="-25000" dirty="0"/>
              <a:t>2</a:t>
            </a:r>
            <a:r>
              <a:rPr lang="ru-RU" dirty="0"/>
              <a:t> до </a:t>
            </a:r>
            <a:r>
              <a:rPr lang="ru-RU" i="1" dirty="0"/>
              <a:t>S</a:t>
            </a:r>
            <a:r>
              <a:rPr lang="ru-RU" i="1" baseline="-25000" dirty="0"/>
              <a:t>m</a:t>
            </a:r>
            <a:r>
              <a:rPr lang="ru-RU" baseline="-25000" dirty="0"/>
              <a:t>+1</a:t>
            </a:r>
            <a:r>
              <a:rPr lang="ru-RU" dirty="0"/>
              <a:t> , таких состояний у системы </a:t>
            </a:r>
            <a:r>
              <a:rPr lang="ru-RU" i="1" dirty="0"/>
              <a:t>m</a:t>
            </a:r>
            <a:r>
              <a:rPr lang="ru-RU" dirty="0"/>
              <a:t>:</a:t>
            </a:r>
          </a:p>
          <a:p>
            <a:pPr lvl="0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361" y="1888839"/>
            <a:ext cx="3339177" cy="7944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548" y="3931431"/>
            <a:ext cx="1966575" cy="7454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725" y="5557736"/>
            <a:ext cx="1469540" cy="73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278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7700" y="901571"/>
            <a:ext cx="10789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Относительная пропускная способность </a:t>
            </a:r>
            <a:r>
              <a:rPr lang="ru-RU" dirty="0"/>
              <a:t>системы: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b="1" dirty="0"/>
              <a:t>Абсолютная пропускная способность </a:t>
            </a:r>
            <a:r>
              <a:rPr lang="ru-RU" dirty="0"/>
              <a:t>системы: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9263" algn="just"/>
            <a:r>
              <a:rPr lang="ru-RU" b="1" dirty="0"/>
              <a:t>Среднее число заявок, находящихся под обслуживанием</a:t>
            </a:r>
            <a:r>
              <a:rPr lang="ru-RU" dirty="0"/>
              <a:t>, или среднюю загрузку канала снова найдем по формуле:</a:t>
            </a:r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r>
              <a:rPr lang="ru-RU" dirty="0"/>
              <a:t>Таким образом,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638" y="1199251"/>
            <a:ext cx="2403910" cy="8544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1015" y="2351332"/>
            <a:ext cx="2028984" cy="8115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680" y="3717886"/>
            <a:ext cx="5603554" cy="6592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2825" y="4932088"/>
            <a:ext cx="2305364" cy="72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45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Среднее число заявок, стоящих в очереди</a:t>
            </a:r>
            <a:r>
              <a:rPr lang="ru-RU" dirty="0"/>
              <a:t>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b="1" dirty="0"/>
              <a:t>Среднее число заявок в системе</a:t>
            </a:r>
            <a:r>
              <a:rPr lang="ru-RU" dirty="0"/>
              <a:t>:</a:t>
            </a:r>
          </a:p>
          <a:p>
            <a:pPr indent="444500" algn="just"/>
            <a:r>
              <a:rPr lang="ru-RU" dirty="0"/>
              <a:t>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948" y="1484053"/>
            <a:ext cx="1795717" cy="8544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5272" y="3106739"/>
            <a:ext cx="1861393" cy="88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061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/>
            <a:r>
              <a:rPr lang="ru-RU" dirty="0"/>
              <a:t>Среднее время пребывания заявки под обслуживанием, в очереди и в системе можно получить в следующем виде:</a:t>
            </a:r>
          </a:p>
          <a:p>
            <a:pPr lvl="0" algn="just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indent="539750" algn="just"/>
            <a:r>
              <a:rPr lang="ru-RU" dirty="0"/>
              <a:t>т. к. мы рассматриваем случай, когда λ = μ, то в данном случае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786" y="1684400"/>
            <a:ext cx="3794980" cy="7589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786" y="2696731"/>
            <a:ext cx="3687220" cy="14260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272" y="4955104"/>
            <a:ext cx="1976067" cy="81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21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07720" y="1021492"/>
                <a:ext cx="10789920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9263" algn="just"/>
                <a:r>
                  <a:rPr lang="ru-RU" dirty="0"/>
                  <a:t>Среднее время обработки заявки в системе </a:t>
                </a:r>
                <a:r>
                  <a:rPr lang="ru-RU" i="1" dirty="0"/>
                  <a:t>T</a:t>
                </a:r>
                <a:r>
                  <a:rPr lang="ru-RU" dirty="0"/>
                  <a:t> , рассчитанное по отношению ко всему потоку заявок (т. е. с учетом как обслуженных заявок, так и тех, которым было отказано в обслуживании), не совпадает со средним временем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ru-RU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acc>
                      </m:e>
                      <m:sub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об</m:t>
                        </m:r>
                      </m:sub>
                    </m:sSub>
                  </m:oMath>
                </a14:m>
                <a:r>
                  <a:rPr lang="ru-RU" dirty="0"/>
                  <a:t> обработки одной заявки при непрерывном потоке обслуживания. Оно зависит от числа </a:t>
                </a:r>
                <a:r>
                  <a:rPr lang="ru-RU" i="1" dirty="0"/>
                  <a:t>m </a:t>
                </a:r>
                <a:r>
                  <a:rPr lang="ru-RU" dirty="0"/>
                  <a:t>— имеющихся мест в очереди — и меньше, чем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acc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об</m:t>
                        </m:r>
                      </m:sub>
                    </m:sSub>
                  </m:oMath>
                </a14:m>
                <a:r>
                  <a:rPr lang="ru-RU" dirty="0"/>
                  <a:t>, т. к. общее время, затраченное на обслуживание заявок, делится на общее количество пришедших в систему заявок, включая и ушедшие необслуженными. </a:t>
                </a:r>
              </a:p>
              <a:p>
                <a:pPr indent="449263" algn="just"/>
                <a:r>
                  <a:rPr lang="ru-RU" dirty="0"/>
                  <a:t>Проведенный анализ показывает, что системы рассмотренного типа сохраняют работоспособность при интенсивности потока заявок, равном или большем интенсивности обслуживания, за счет возможности отказа некоторой части заявок в обслуживании.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720" y="1021492"/>
                <a:ext cx="10789920" cy="2585323"/>
              </a:xfrm>
              <a:prstGeom prst="rect">
                <a:avLst/>
              </a:prstGeom>
              <a:blipFill rotWithShape="0">
                <a:blip r:embed="rId2"/>
                <a:stretch>
                  <a:fillRect l="-508" t="-1415" r="-452" b="-28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2921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b="1" dirty="0"/>
              <a:t>Задача 1. </a:t>
            </a:r>
            <a:r>
              <a:rPr lang="ru-RU" dirty="0"/>
              <a:t>В порту имеется один причал для разгрузки судов, интенсивность потока судов равна 0,4 (судов/</a:t>
            </a:r>
            <a:r>
              <a:rPr lang="ru-RU" dirty="0" err="1"/>
              <a:t>сут</a:t>
            </a:r>
            <a:r>
              <a:rPr lang="ru-RU" dirty="0"/>
              <a:t>), среднее время разгрузки одного судна составляет двое суток. Известно, что приходящее судно покидает причал без разгрузки, если в очереди на разгрузку стоит более двух судов. Найти показатели эффективности работы причала. </a:t>
            </a:r>
          </a:p>
          <a:p>
            <a:pPr indent="449263" algn="just"/>
            <a:endParaRPr lang="ru-RU" dirty="0"/>
          </a:p>
          <a:p>
            <a:pPr indent="449263" algn="just"/>
            <a:r>
              <a:rPr lang="ru-RU" b="1" dirty="0"/>
              <a:t>Решение:</a:t>
            </a:r>
          </a:p>
          <a:p>
            <a:pPr indent="449263" algn="just"/>
            <a:r>
              <a:rPr lang="ru-RU" dirty="0"/>
              <a:t>Одноканальная СМО с ограниченной очередью (</a:t>
            </a:r>
            <a:r>
              <a:rPr lang="ru-RU" i="1" dirty="0"/>
              <a:t>n </a:t>
            </a:r>
            <a:r>
              <a:rPr lang="ru-RU" dirty="0"/>
              <a:t>= 1, </a:t>
            </a:r>
            <a:r>
              <a:rPr lang="ru-RU" i="1" dirty="0"/>
              <a:t>m </a:t>
            </a:r>
            <a:r>
              <a:rPr lang="ru-RU" dirty="0"/>
              <a:t>= 3).</a:t>
            </a:r>
          </a:p>
          <a:p>
            <a:pPr indent="449263" algn="just"/>
            <a:endParaRPr lang="ru-RU" b="1" dirty="0"/>
          </a:p>
          <a:p>
            <a:pPr indent="449263" algn="just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839" y="3116323"/>
            <a:ext cx="7186914" cy="302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48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2919" y="4009373"/>
            <a:ext cx="10789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Ответ:  </a:t>
            </a:r>
          </a:p>
          <a:p>
            <a:pPr lvl="0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06" y="536024"/>
            <a:ext cx="6059630" cy="24873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550" y="3023383"/>
            <a:ext cx="6187838" cy="6631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919" y="4559248"/>
            <a:ext cx="6692065" cy="4994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919" y="5255529"/>
            <a:ext cx="7492179" cy="47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010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b="1" dirty="0"/>
              <a:t>Задача 2. </a:t>
            </a:r>
            <a:r>
              <a:rPr lang="ru-RU" dirty="0"/>
              <a:t>Рассматривается круглосуточная работа пункта проведения профилактического осмотра автомашин с одним каналом (одной группой проведения осмотра). На осмотр и выявление дефектов каждой машины затрачивается в среднем 0,5 ч. На осмотр поступает в среднем 36 машин/</a:t>
            </a:r>
            <a:r>
              <a:rPr lang="ru-RU" dirty="0" err="1"/>
              <a:t>сут</a:t>
            </a:r>
            <a:r>
              <a:rPr lang="ru-RU" dirty="0"/>
              <a:t>. Потоки заявок и обслуживаний — простейшие. Машина, прибывшая в пункт осмотра, покидает пункт осмотра необслуженной лишь в случае, когда в очереди на осмотр стоит более пяти машин. Определить предельные вероятности состояний и характеристики обслуживания профилактического пункта осмотра.</a:t>
            </a:r>
          </a:p>
          <a:p>
            <a:pPr indent="449263" algn="just"/>
            <a:endParaRPr lang="ru-RU" dirty="0"/>
          </a:p>
          <a:p>
            <a:pPr indent="449263" algn="just"/>
            <a:r>
              <a:rPr lang="ru-RU" b="1" dirty="0"/>
              <a:t>Решение:</a:t>
            </a:r>
          </a:p>
          <a:p>
            <a:pPr indent="449263" algn="just"/>
            <a:r>
              <a:rPr lang="ru-RU" dirty="0"/>
              <a:t>Одноканальная СМО с ограниченной очередью (</a:t>
            </a:r>
            <a:r>
              <a:rPr lang="ru-RU" i="1" dirty="0"/>
              <a:t>n </a:t>
            </a:r>
            <a:r>
              <a:rPr lang="ru-RU" dirty="0"/>
              <a:t>= 1, </a:t>
            </a:r>
            <a:r>
              <a:rPr lang="ru-RU" i="1" dirty="0"/>
              <a:t>m </a:t>
            </a:r>
            <a:r>
              <a:rPr lang="ru-RU" dirty="0"/>
              <a:t>= 6).</a:t>
            </a:r>
          </a:p>
          <a:p>
            <a:pPr indent="449263" algn="just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320" y="3708222"/>
            <a:ext cx="5952013" cy="269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14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0362" y="988916"/>
            <a:ext cx="107899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1. Одноканальная СМО с ограниченной очередью</a:t>
            </a:r>
          </a:p>
          <a:p>
            <a:pPr indent="444500" algn="just"/>
            <a:r>
              <a:rPr lang="ru-RU" dirty="0"/>
              <a:t>Рассмотрим </a:t>
            </a:r>
            <a:r>
              <a:rPr lang="ru-RU" b="1" dirty="0"/>
              <a:t>систему с одним каналом обслуживания </a:t>
            </a:r>
            <a:r>
              <a:rPr lang="ru-RU" dirty="0"/>
              <a:t>и очередью, допустимой, если она не превышает числа </a:t>
            </a:r>
            <a:r>
              <a:rPr lang="ru-RU" b="1" dirty="0"/>
              <a:t>m &gt; 0</a:t>
            </a:r>
            <a:r>
              <a:rPr lang="ru-RU" dirty="0"/>
              <a:t>.  Состояния системы будем нумеровать по числу заявок, находящихся в системе, т. е. </a:t>
            </a:r>
            <a:r>
              <a:rPr lang="ru-RU" dirty="0" err="1"/>
              <a:t>Sk</a:t>
            </a:r>
            <a:r>
              <a:rPr lang="ru-RU" dirty="0"/>
              <a:t> — состояние системы, когда в ней находится k заявок: </a:t>
            </a:r>
          </a:p>
          <a:p>
            <a:pPr indent="444500" algn="just"/>
            <a:r>
              <a:rPr lang="ru-RU" dirty="0"/>
              <a:t>S0 — система свободна: канал не занят, очереди нет;</a:t>
            </a:r>
          </a:p>
          <a:p>
            <a:pPr indent="444500" algn="just"/>
            <a:r>
              <a:rPr lang="ru-RU" dirty="0"/>
              <a:t>S1 — канал занят, обслуживается одна заявка, очереди нет;</a:t>
            </a:r>
          </a:p>
          <a:p>
            <a:pPr indent="444500" algn="just"/>
            <a:r>
              <a:rPr lang="ru-RU" dirty="0"/>
              <a:t>S2 — канал занят, обслуживается одна заявка, одна заявка стоит в очереди;</a:t>
            </a:r>
          </a:p>
          <a:p>
            <a:pPr indent="444500" algn="just"/>
            <a:r>
              <a:rPr lang="ru-RU" dirty="0"/>
              <a:t>S3 — канал занят, две заявки стоят в очереди; …;</a:t>
            </a:r>
          </a:p>
          <a:p>
            <a:pPr indent="444500" algn="just"/>
            <a:r>
              <a:rPr lang="ru-RU" dirty="0"/>
              <a:t>S</a:t>
            </a:r>
            <a:r>
              <a:rPr lang="ru-RU" baseline="-25000" dirty="0"/>
              <a:t>m+1</a:t>
            </a:r>
            <a:r>
              <a:rPr lang="ru-RU" dirty="0"/>
              <a:t> — канал занят, m заявок стоят в очереди, т. е. все допустимые места в очереди заняты, очередной заявке, поступившей в систему, будет отказано в обслуживании. Общее число состояний системы в рассматриваемом случае равно m + 2. Потоки заявок и обслуживания предполагаются простейшие, их интенсивности равны, соответственно, </a:t>
            </a:r>
            <a:r>
              <a:rPr lang="ru-RU" b="1" dirty="0"/>
              <a:t>λ</a:t>
            </a:r>
            <a:r>
              <a:rPr lang="ru-RU" dirty="0"/>
              <a:t> и </a:t>
            </a:r>
            <a:r>
              <a:rPr lang="ru-RU" b="1" dirty="0"/>
              <a:t>μ</a:t>
            </a:r>
            <a:r>
              <a:rPr lang="ru-RU" dirty="0"/>
              <a:t>.</a:t>
            </a:r>
          </a:p>
          <a:p>
            <a:pPr indent="444500" algn="just"/>
            <a:r>
              <a:rPr lang="ru-RU" dirty="0"/>
              <a:t>Размеченный граф системы представлен на рисунке 3.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ctr"/>
            <a:r>
              <a:rPr lang="ru-RU" dirty="0"/>
              <a:t>Рис.3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DAD5CE1-F8F7-4974-B9B4-1B164527C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394" y="4659408"/>
            <a:ext cx="7611440" cy="95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3632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524" y="653878"/>
            <a:ext cx="7164096" cy="443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926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/>
            <a:r>
              <a:rPr lang="ru-RU" i="1" dirty="0" err="1"/>
              <a:t>L</a:t>
            </a:r>
            <a:r>
              <a:rPr lang="ru-RU" i="1" baseline="-25000" dirty="0" err="1"/>
              <a:t>об</a:t>
            </a:r>
            <a:r>
              <a:rPr lang="ru-RU" dirty="0"/>
              <a:t> и </a:t>
            </a:r>
            <a:r>
              <a:rPr lang="ru-RU" i="1" dirty="0" err="1"/>
              <a:t>T</a:t>
            </a:r>
            <a:r>
              <a:rPr lang="ru-RU" i="1" baseline="-25000" dirty="0" err="1"/>
              <a:t>об</a:t>
            </a:r>
            <a:r>
              <a:rPr lang="ru-RU" dirty="0"/>
              <a:t> можно найти по другим формулам, проверив таким образом правильность части расчетов:</a:t>
            </a:r>
          </a:p>
          <a:p>
            <a:pPr indent="449263"/>
            <a:endParaRPr lang="ru-RU" dirty="0"/>
          </a:p>
          <a:p>
            <a:pPr indent="449263"/>
            <a:endParaRPr lang="ru-RU" dirty="0"/>
          </a:p>
          <a:p>
            <a:pPr indent="449263"/>
            <a:endParaRPr lang="ru-RU" dirty="0"/>
          </a:p>
          <a:p>
            <a:pPr indent="449263"/>
            <a:endParaRPr lang="ru-RU" dirty="0"/>
          </a:p>
          <a:p>
            <a:pPr indent="449263"/>
            <a:endParaRPr lang="ru-RU" dirty="0"/>
          </a:p>
          <a:p>
            <a:pPr indent="449263"/>
            <a:endParaRPr lang="ru-RU" dirty="0"/>
          </a:p>
          <a:p>
            <a:pPr indent="449263"/>
            <a:endParaRPr lang="ru-RU" b="1" dirty="0"/>
          </a:p>
          <a:p>
            <a:pPr indent="449263"/>
            <a:r>
              <a:rPr lang="ru-RU" b="1" dirty="0"/>
              <a:t>Ответ:</a:t>
            </a:r>
          </a:p>
          <a:p>
            <a:pPr indent="449263"/>
            <a:r>
              <a:rPr lang="ru-RU" dirty="0"/>
              <a:t>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312" y="1540354"/>
            <a:ext cx="6244021" cy="15026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312" y="3732235"/>
            <a:ext cx="5389316" cy="6704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312" y="4402676"/>
            <a:ext cx="5389316" cy="80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796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b="1" dirty="0"/>
              <a:t>Задача 3. </a:t>
            </a:r>
            <a:r>
              <a:rPr lang="ru-RU" dirty="0"/>
              <a:t>Анализируется работа междугородного переговорного пункта в небольшом городке. Пункт имеет один телефонный аппарат для переговоров. В среднем за сутки поступает 240 заявок на переговоры. Средняя длительность переговоров (с учетом вызова абонентов в другом городе) составляет 5 мин. Длина очереди не должна превышать 6 человек. Потоки заявок и обслуживаний — простейшие.</a:t>
            </a:r>
          </a:p>
          <a:p>
            <a:pPr indent="449263" algn="just"/>
            <a:r>
              <a:rPr lang="ru-RU" dirty="0"/>
              <a:t>Определить предельные вероятности состояний и характеристики обслуживания переговорного пункта в стационарном режиме. </a:t>
            </a:r>
          </a:p>
          <a:p>
            <a:pPr indent="449263" algn="just"/>
            <a:endParaRPr lang="ru-RU" dirty="0"/>
          </a:p>
          <a:p>
            <a:pPr indent="449263" algn="just"/>
            <a:r>
              <a:rPr lang="ru-RU" b="1" dirty="0"/>
              <a:t>Решение:</a:t>
            </a:r>
          </a:p>
          <a:p>
            <a:pPr indent="449263" algn="just"/>
            <a:r>
              <a:rPr lang="ru-RU" dirty="0"/>
              <a:t>Одноканальная СМО с ограниченной очередью (</a:t>
            </a:r>
            <a:r>
              <a:rPr lang="ru-RU" i="1" dirty="0"/>
              <a:t>n </a:t>
            </a:r>
            <a:r>
              <a:rPr lang="ru-RU" dirty="0"/>
              <a:t>= 1, </a:t>
            </a:r>
            <a:r>
              <a:rPr lang="ru-RU" i="1" dirty="0"/>
              <a:t>m </a:t>
            </a:r>
            <a:r>
              <a:rPr lang="ru-RU" dirty="0"/>
              <a:t>= 6).</a:t>
            </a:r>
          </a:p>
          <a:p>
            <a:pPr indent="449263" algn="just"/>
            <a:endParaRPr lang="ru-RU" dirty="0"/>
          </a:p>
          <a:p>
            <a:pPr lvl="0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888" y="3720056"/>
            <a:ext cx="6926588" cy="229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509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247" y="734293"/>
            <a:ext cx="7498670" cy="446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30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Проверка совпадения: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b="1" dirty="0"/>
              <a:t>Ответ:</a:t>
            </a:r>
          </a:p>
          <a:p>
            <a:pPr indent="444500" algn="just"/>
            <a:r>
              <a:rPr lang="ru-RU" dirty="0"/>
              <a:t>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750" y="1492049"/>
            <a:ext cx="5135009" cy="4266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749" y="2686844"/>
            <a:ext cx="5294900" cy="401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0749" y="3396195"/>
            <a:ext cx="6063831" cy="71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2367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b="1" dirty="0"/>
              <a:t>Задача 4. </a:t>
            </a:r>
            <a:r>
              <a:rPr lang="ru-RU" dirty="0"/>
              <a:t>На мойку в среднем за час приезжает три автомобиля. Мойка оборудована только одним моечным агрегатом, среднее время мойки</a:t>
            </a:r>
            <a:r>
              <a:rPr lang="en-US" dirty="0"/>
              <a:t> </a:t>
            </a:r>
            <a:r>
              <a:rPr lang="ru-RU" dirty="0"/>
              <a:t>одного автомобиля — 20 мин. На стоянке есть два места для ожидающих машин. Время работы мойки — 12 ч в сутки, стоимость услуги —</a:t>
            </a:r>
            <a:r>
              <a:rPr lang="en-US" dirty="0"/>
              <a:t> </a:t>
            </a:r>
            <a:r>
              <a:rPr lang="ru-RU" dirty="0"/>
              <a:t>70 руб. для одного автомобиля. Провести анализ работы СМО. Оценить потерю выручки из-за отказа в обслуживании. </a:t>
            </a:r>
            <a:endParaRPr lang="en-US" dirty="0"/>
          </a:p>
          <a:p>
            <a:pPr indent="449263" algn="just"/>
            <a:endParaRPr lang="ru-RU" b="1" dirty="0"/>
          </a:p>
          <a:p>
            <a:pPr indent="449263" algn="just"/>
            <a:r>
              <a:rPr lang="ru-RU" b="1" dirty="0"/>
              <a:t>Решение:</a:t>
            </a:r>
          </a:p>
          <a:p>
            <a:pPr indent="449263" algn="just"/>
            <a:r>
              <a:rPr lang="ru-RU" dirty="0"/>
              <a:t>Одноканальная СМО с ограниченной очередью (</a:t>
            </a:r>
            <a:r>
              <a:rPr lang="ru-RU" i="1" dirty="0"/>
              <a:t>n </a:t>
            </a:r>
            <a:r>
              <a:rPr lang="ru-RU" dirty="0"/>
              <a:t>= 1, </a:t>
            </a:r>
            <a:r>
              <a:rPr lang="ru-RU" i="1" dirty="0"/>
              <a:t>m </a:t>
            </a:r>
            <a:r>
              <a:rPr lang="ru-RU" dirty="0"/>
              <a:t>= 2; ρ =1).</a:t>
            </a:r>
            <a:endParaRPr lang="ru-RU" b="1" dirty="0"/>
          </a:p>
          <a:p>
            <a:pPr indent="449263" algn="just"/>
            <a:endParaRPr lang="en-US" dirty="0"/>
          </a:p>
          <a:p>
            <a:pPr indent="449263" algn="just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206" y="3184407"/>
            <a:ext cx="7762781" cy="309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1854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26" y="610019"/>
            <a:ext cx="7020115" cy="24479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529652" y="3432110"/>
                <a:ext cx="10428157" cy="2400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44500" algn="just"/>
                <a:r>
                  <a:rPr lang="ru-RU" dirty="0"/>
                  <a:t>Потеря выручки:</a:t>
                </a:r>
              </a:p>
              <a:p>
                <a:pPr indent="444500" algn="just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3−2,25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∙12∙70=630 </m:t>
                    </m:r>
                    <m:r>
                      <a:rPr lang="ru-RU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руб</m:t>
                    </m:r>
                  </m:oMath>
                </a14:m>
                <a:r>
                  <a:rPr lang="pt-BR" dirty="0"/>
                  <a:t> .</a:t>
                </a:r>
                <a:endParaRPr lang="ru-RU" dirty="0"/>
              </a:p>
              <a:p>
                <a:pPr indent="444500" algn="just"/>
                <a:endParaRPr lang="ru-RU" dirty="0"/>
              </a:p>
              <a:p>
                <a:pPr indent="449263"/>
                <a:r>
                  <a:rPr lang="ru-RU" dirty="0"/>
                  <a:t>Здесь </a:t>
                </a:r>
                <a:r>
                  <a:rPr lang="ru-RU" i="1" dirty="0"/>
                  <a:t>t </a:t>
                </a:r>
                <a:r>
                  <a:rPr lang="ru-RU" dirty="0"/>
                  <a:t>— время работы пункта, </a:t>
                </a:r>
                <a:r>
                  <a:rPr lang="ru-RU" i="1" dirty="0"/>
                  <a:t>С </a:t>
                </a:r>
                <a:r>
                  <a:rPr lang="ru-RU" dirty="0"/>
                  <a:t>— стоимость обслуживания.</a:t>
                </a:r>
              </a:p>
              <a:p>
                <a:pPr indent="449263"/>
                <a:endParaRPr lang="ru-RU" i="1" dirty="0"/>
              </a:p>
              <a:p>
                <a:pPr indent="449263" algn="just"/>
                <a:r>
                  <a:rPr lang="ru-RU" b="1" dirty="0"/>
                  <a:t>Ответ</a:t>
                </a:r>
                <a:r>
                  <a:rPr lang="ru-RU" dirty="0"/>
                  <a:t>. Средняя доля потерянных заявок составляет 25 % от числа поступивших. При двенадцатичасовом режиме работы потеря выручки из-за отказа в обслуживании составит 630 руб.</a:t>
                </a:r>
              </a:p>
              <a:p>
                <a:pPr indent="444500" algn="just"/>
                <a:endParaRPr lang="ru-RU" sz="24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652" y="3432110"/>
                <a:ext cx="10428157" cy="2400657"/>
              </a:xfrm>
              <a:prstGeom prst="rect">
                <a:avLst/>
              </a:prstGeom>
              <a:blipFill rotWithShape="0">
                <a:blip r:embed="rId3"/>
                <a:stretch>
                  <a:fillRect l="-526" t="-1269" r="-4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32665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/>
            <a:r>
              <a:rPr lang="ru-RU" b="1" dirty="0"/>
              <a:t>2. Многоканальная СМО с ограниченной очередью</a:t>
            </a:r>
            <a:endParaRPr lang="en-US" b="1" dirty="0"/>
          </a:p>
          <a:p>
            <a:pPr indent="441325" algn="just"/>
            <a:r>
              <a:rPr lang="ru-RU" dirty="0"/>
              <a:t>Рассмотрим систему, которая имеет </a:t>
            </a:r>
            <a:r>
              <a:rPr lang="ru-RU" i="1" dirty="0"/>
              <a:t>n </a:t>
            </a:r>
            <a:r>
              <a:rPr lang="ru-RU" dirty="0"/>
              <a:t>каналов обслуживания и может обладать очередью, не превышающей </a:t>
            </a:r>
            <a:r>
              <a:rPr lang="ru-RU" i="1" dirty="0"/>
              <a:t>m </a:t>
            </a:r>
            <a:r>
              <a:rPr lang="ru-RU" dirty="0"/>
              <a:t>заявок (</a:t>
            </a:r>
            <a:r>
              <a:rPr lang="ru-RU" i="1" dirty="0"/>
              <a:t>m </a:t>
            </a:r>
            <a:r>
              <a:rPr lang="ru-RU" dirty="0"/>
              <a:t>&gt; 0). Состояния</a:t>
            </a:r>
            <a:r>
              <a:rPr lang="en-US" dirty="0"/>
              <a:t> </a:t>
            </a:r>
            <a:r>
              <a:rPr lang="ru-RU" dirty="0"/>
              <a:t>системы будем нумеровать по числу заявок, находящихся в системе,</a:t>
            </a:r>
            <a:r>
              <a:rPr lang="en-US" dirty="0"/>
              <a:t> </a:t>
            </a:r>
            <a:r>
              <a:rPr lang="ru-RU" dirty="0"/>
              <a:t>т. е. </a:t>
            </a:r>
            <a:r>
              <a:rPr lang="ru-RU" i="1" dirty="0" err="1"/>
              <a:t>Sk</a:t>
            </a:r>
            <a:r>
              <a:rPr lang="ru-RU" i="1" dirty="0"/>
              <a:t> </a:t>
            </a:r>
            <a:r>
              <a:rPr lang="ru-RU" dirty="0"/>
              <a:t>— состояние системы, когда в ней находится </a:t>
            </a:r>
            <a:r>
              <a:rPr lang="ru-RU" i="1" dirty="0"/>
              <a:t>k </a:t>
            </a:r>
            <a:r>
              <a:rPr lang="ru-RU" dirty="0"/>
              <a:t>заявок:</a:t>
            </a:r>
          </a:p>
          <a:p>
            <a:pPr indent="441325"/>
            <a:r>
              <a:rPr lang="ru-RU" i="1" dirty="0"/>
              <a:t>S</a:t>
            </a:r>
            <a:r>
              <a:rPr lang="ru-RU" dirty="0"/>
              <a:t>0 — система свободна: заявок в системе нет;</a:t>
            </a:r>
            <a:r>
              <a:rPr lang="ru-RU" b="1" dirty="0"/>
              <a:t> </a:t>
            </a:r>
            <a:endParaRPr lang="en-US" b="1" dirty="0"/>
          </a:p>
          <a:p>
            <a:pPr indent="441325"/>
            <a:r>
              <a:rPr lang="ru-RU" i="1" dirty="0"/>
              <a:t>S</a:t>
            </a:r>
            <a:r>
              <a:rPr lang="ru-RU" dirty="0"/>
              <a:t>1 — занят один канал, обслуживается одна заявка, очереди нет;</a:t>
            </a:r>
          </a:p>
          <a:p>
            <a:pPr indent="441325"/>
            <a:r>
              <a:rPr lang="ru-RU" i="1" dirty="0"/>
              <a:t>S</a:t>
            </a:r>
            <a:r>
              <a:rPr lang="ru-RU" dirty="0"/>
              <a:t>2 — два канала заняты, обслуживаются две заявки, очереди нет; …;</a:t>
            </a:r>
          </a:p>
          <a:p>
            <a:pPr indent="441325"/>
            <a:r>
              <a:rPr lang="ru-RU" i="1" dirty="0" err="1"/>
              <a:t>Sn</a:t>
            </a:r>
            <a:r>
              <a:rPr lang="ru-RU" i="1" dirty="0"/>
              <a:t> </a:t>
            </a:r>
            <a:r>
              <a:rPr lang="ru-RU" dirty="0"/>
              <a:t>— заняты все </a:t>
            </a:r>
            <a:r>
              <a:rPr lang="ru-RU" i="1" dirty="0"/>
              <a:t>n </a:t>
            </a:r>
            <a:r>
              <a:rPr lang="ru-RU" dirty="0"/>
              <a:t>каналов, очереди нет;</a:t>
            </a:r>
          </a:p>
          <a:p>
            <a:pPr indent="441325"/>
            <a:r>
              <a:rPr lang="ru-RU" i="1" dirty="0"/>
              <a:t>Sn</a:t>
            </a:r>
            <a:r>
              <a:rPr lang="ru-RU" dirty="0"/>
              <a:t>+1 — все </a:t>
            </a:r>
            <a:r>
              <a:rPr lang="ru-RU" i="1" dirty="0"/>
              <a:t>n </a:t>
            </a:r>
            <a:r>
              <a:rPr lang="ru-RU" dirty="0"/>
              <a:t>каналов заняты, в очереди стоит одна заявка; …;</a:t>
            </a:r>
          </a:p>
          <a:p>
            <a:pPr indent="441325"/>
            <a:r>
              <a:rPr lang="ru-RU" i="1" dirty="0" err="1"/>
              <a:t>Sn</a:t>
            </a:r>
            <a:r>
              <a:rPr lang="ru-RU" dirty="0" err="1"/>
              <a:t>+</a:t>
            </a:r>
            <a:r>
              <a:rPr lang="ru-RU" i="1" dirty="0" err="1"/>
              <a:t>m</a:t>
            </a:r>
            <a:r>
              <a:rPr lang="ru-RU" i="1" dirty="0"/>
              <a:t> </a:t>
            </a:r>
            <a:r>
              <a:rPr lang="ru-RU" dirty="0"/>
              <a:t>— все каналы заняты, </a:t>
            </a:r>
            <a:r>
              <a:rPr lang="ru-RU" i="1" dirty="0"/>
              <a:t>m </a:t>
            </a:r>
            <a:r>
              <a:rPr lang="ru-RU" dirty="0"/>
              <a:t>заявок стоят в очереди, т. е. все допустимые места в очереди заняты, очередной поступившей в систему заявке будет отказано в обслуживании.</a:t>
            </a:r>
            <a:endParaRPr lang="en-US" dirty="0"/>
          </a:p>
          <a:p>
            <a:pPr indent="441325"/>
            <a:endParaRPr lang="en-US" dirty="0"/>
          </a:p>
          <a:p>
            <a:pPr indent="441325" algn="just"/>
            <a:r>
              <a:rPr lang="ru-RU" dirty="0"/>
              <a:t>Общее число состояний системы в рассматриваемом случае равно</a:t>
            </a:r>
            <a:r>
              <a:rPr lang="en-US" dirty="0"/>
              <a:t> </a:t>
            </a:r>
            <a:r>
              <a:rPr lang="ru-RU" i="1" dirty="0"/>
              <a:t>n </a:t>
            </a:r>
            <a:r>
              <a:rPr lang="ru-RU" dirty="0"/>
              <a:t>+ </a:t>
            </a:r>
            <a:r>
              <a:rPr lang="ru-RU" i="1" dirty="0"/>
              <a:t>m </a:t>
            </a:r>
            <a:r>
              <a:rPr lang="ru-RU" dirty="0"/>
              <a:t>+ 1. Потоки заявок и обслуживания предполагаются простейшие. Интенсивность входящего потока заявок равна λ, интенсивность</a:t>
            </a:r>
            <a:r>
              <a:rPr lang="en-US" dirty="0"/>
              <a:t> </a:t>
            </a:r>
            <a:r>
              <a:rPr lang="ru-RU" dirty="0"/>
              <a:t>потока обслуживаний равна </a:t>
            </a:r>
            <a:r>
              <a:rPr lang="el-GR" dirty="0"/>
              <a:t>μ.</a:t>
            </a:r>
            <a:endParaRPr lang="en-US" dirty="0"/>
          </a:p>
          <a:p>
            <a:pPr indent="441325"/>
            <a:endParaRPr lang="ru-RU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654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Построим размеченный граф системы</a:t>
            </a:r>
            <a:r>
              <a:rPr lang="en-US" dirty="0"/>
              <a:t>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ctr"/>
            <a:r>
              <a:rPr lang="ru-RU" dirty="0"/>
              <a:t>Рис.2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13" y="2301114"/>
            <a:ext cx="8850006" cy="112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99146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0080" y="1033580"/>
            <a:ext cx="1078992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1325" algn="just"/>
            <a:r>
              <a:rPr lang="ru-RU" dirty="0"/>
              <a:t>Поток заявок в систему при любом ее состоянии сохраняет свою интенсивность λ, следовательно, для любого состояния системы при приходе очередной заявки переход из состояния </a:t>
            </a:r>
            <a:r>
              <a:rPr lang="ru-RU" i="1" dirty="0" err="1"/>
              <a:t>S</a:t>
            </a:r>
            <a:r>
              <a:rPr lang="ru-RU" i="1" baseline="-25000" dirty="0" err="1"/>
              <a:t>k</a:t>
            </a:r>
            <a:r>
              <a:rPr lang="ru-RU" i="1" dirty="0"/>
              <a:t> </a:t>
            </a:r>
            <a:r>
              <a:rPr lang="ru-RU" dirty="0"/>
              <a:t>в состояние </a:t>
            </a:r>
            <a:r>
              <a:rPr lang="ru-RU" i="1" dirty="0"/>
              <a:t>S</a:t>
            </a:r>
            <a:r>
              <a:rPr lang="ru-RU" i="1" baseline="-25000" dirty="0"/>
              <a:t>k</a:t>
            </a:r>
            <a:r>
              <a:rPr lang="ru-RU" baseline="-25000" dirty="0"/>
              <a:t>+1</a:t>
            </a:r>
            <a:r>
              <a:rPr lang="ru-RU" dirty="0"/>
              <a:t> происходит с интенсивностью λ. Интенсивность потока обслуживаний равна μ — интенсивности освобождения одного канала. Следовательно, если заняты </a:t>
            </a:r>
            <a:r>
              <a:rPr lang="ru-RU" i="1" dirty="0"/>
              <a:t>k </a:t>
            </a:r>
            <a:r>
              <a:rPr lang="ru-RU" dirty="0"/>
              <a:t>каналов, интенсивность освобождения одного (любого) из них происходит с интенсивностью </a:t>
            </a:r>
            <a:r>
              <a:rPr lang="ru-RU" i="1" dirty="0" err="1"/>
              <a:t>k</a:t>
            </a:r>
            <a:r>
              <a:rPr lang="ru-RU" dirty="0" err="1"/>
              <a:t>μ</a:t>
            </a:r>
            <a:r>
              <a:rPr lang="ru-RU" dirty="0"/>
              <a:t>, переход из состояния </a:t>
            </a:r>
            <a:r>
              <a:rPr lang="ru-RU" i="1" dirty="0" err="1"/>
              <a:t>Sk</a:t>
            </a:r>
            <a:r>
              <a:rPr lang="ru-RU" i="1" dirty="0"/>
              <a:t> </a:t>
            </a:r>
            <a:r>
              <a:rPr lang="ru-RU" dirty="0"/>
              <a:t>в состояние </a:t>
            </a:r>
            <a:r>
              <a:rPr lang="ru-RU" i="1" dirty="0"/>
              <a:t>S</a:t>
            </a:r>
            <a:r>
              <a:rPr lang="ru-RU" i="1" baseline="-25000" dirty="0"/>
              <a:t>k</a:t>
            </a:r>
            <a:r>
              <a:rPr lang="ru-RU" baseline="-25000" dirty="0"/>
              <a:t>−1</a:t>
            </a:r>
            <a:r>
              <a:rPr lang="ru-RU" dirty="0"/>
              <a:t> происходит с интенсивностью </a:t>
            </a:r>
            <a:r>
              <a:rPr lang="ru-RU" i="1" dirty="0" err="1"/>
              <a:t>k</a:t>
            </a:r>
            <a:r>
              <a:rPr lang="ru-RU" dirty="0" err="1"/>
              <a:t>μ</a:t>
            </a:r>
            <a:r>
              <a:rPr lang="ru-RU" dirty="0"/>
              <a:t>. </a:t>
            </a:r>
          </a:p>
          <a:p>
            <a:pPr indent="441325" algn="just"/>
            <a:r>
              <a:rPr lang="ru-RU" dirty="0"/>
              <a:t>Если заняты все </a:t>
            </a:r>
            <a:r>
              <a:rPr lang="ru-RU" i="1" dirty="0"/>
              <a:t>n </a:t>
            </a:r>
            <a:r>
              <a:rPr lang="ru-RU" dirty="0"/>
              <a:t>каналов, то интенсивность освобождения одного из них равна </a:t>
            </a:r>
            <a:r>
              <a:rPr lang="ru-RU" i="1" dirty="0" err="1"/>
              <a:t>n</a:t>
            </a:r>
            <a:r>
              <a:rPr lang="ru-RU" dirty="0" err="1"/>
              <a:t>μ</a:t>
            </a:r>
            <a:r>
              <a:rPr lang="ru-RU" dirty="0"/>
              <a:t>. Это максимально возможная интенсивность освобождения каналов, она не зависит от числа заявок, находящихся в очереди. Поэтому переход из состояния </a:t>
            </a:r>
            <a:r>
              <a:rPr lang="ru-RU" i="1" dirty="0" err="1"/>
              <a:t>S</a:t>
            </a:r>
            <a:r>
              <a:rPr lang="ru-RU" i="1" baseline="-25000" dirty="0" err="1"/>
              <a:t>n</a:t>
            </a:r>
            <a:r>
              <a:rPr lang="ru-RU" baseline="-25000" dirty="0" err="1"/>
              <a:t>+</a:t>
            </a:r>
            <a:r>
              <a:rPr lang="ru-RU" i="1" baseline="-25000" dirty="0" err="1"/>
              <a:t>k</a:t>
            </a:r>
            <a:r>
              <a:rPr lang="ru-RU" i="1" dirty="0"/>
              <a:t> </a:t>
            </a:r>
            <a:r>
              <a:rPr lang="ru-RU" dirty="0"/>
              <a:t>в состояние </a:t>
            </a:r>
            <a:r>
              <a:rPr lang="ru-RU" i="1" dirty="0"/>
              <a:t>S</a:t>
            </a:r>
            <a:r>
              <a:rPr lang="ru-RU" i="1" baseline="-25000" dirty="0"/>
              <a:t>nk-</a:t>
            </a:r>
            <a:r>
              <a:rPr lang="ru-RU" baseline="-25000" dirty="0"/>
              <a:t>1</a:t>
            </a:r>
            <a:r>
              <a:rPr lang="ru-RU" dirty="0"/>
              <a:t> происходит с постоянной интенсивностью, равной </a:t>
            </a:r>
            <a:r>
              <a:rPr lang="ru-RU" i="1" dirty="0" err="1"/>
              <a:t>n</a:t>
            </a:r>
            <a:r>
              <a:rPr lang="ru-RU" dirty="0" err="1"/>
              <a:t>μ</a:t>
            </a:r>
            <a:r>
              <a:rPr lang="ru-RU" dirty="0"/>
              <a:t>, независимо от числа </a:t>
            </a:r>
            <a:r>
              <a:rPr lang="ru-RU" i="1" dirty="0"/>
              <a:t>k </a:t>
            </a:r>
            <a:r>
              <a:rPr lang="ru-RU" dirty="0"/>
              <a:t>заявок, ожидающих обслуживания в очереди (1≤ </a:t>
            </a:r>
            <a:r>
              <a:rPr lang="ru-RU" i="1" dirty="0"/>
              <a:t>k </a:t>
            </a:r>
            <a:r>
              <a:rPr lang="ru-RU" dirty="0"/>
              <a:t>≤ </a:t>
            </a:r>
            <a:r>
              <a:rPr lang="ru-RU" i="1" dirty="0"/>
              <a:t>m</a:t>
            </a:r>
            <a:r>
              <a:rPr lang="ru-RU" dirty="0"/>
              <a:t>). </a:t>
            </a:r>
          </a:p>
          <a:p>
            <a:pPr lvl="0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214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Поток заявок в систему при любом ее состоянии сохраняет свою интенсивность, которая равна λ, следовательно, для любого состояния системы переход из состояния </a:t>
            </a:r>
            <a:r>
              <a:rPr lang="ru-RU" dirty="0" err="1"/>
              <a:t>S</a:t>
            </a:r>
            <a:r>
              <a:rPr lang="ru-RU" baseline="-25000" dirty="0" err="1"/>
              <a:t>k</a:t>
            </a:r>
            <a:r>
              <a:rPr lang="ru-RU" dirty="0"/>
              <a:t> в состояние S</a:t>
            </a:r>
            <a:r>
              <a:rPr lang="ru-RU" baseline="-25000" dirty="0"/>
              <a:t>k+1</a:t>
            </a:r>
            <a:r>
              <a:rPr lang="ru-RU" dirty="0"/>
              <a:t> происходит с интенсивностью λ. Интенсивность потока обслуживаний равна μ, это интенсивность освобождения одного работающего в системе канала, следовательно, переход из любого состояния </a:t>
            </a:r>
            <a:r>
              <a:rPr lang="ru-RU" dirty="0" err="1"/>
              <a:t>S</a:t>
            </a:r>
            <a:r>
              <a:rPr lang="ru-RU" baseline="-25000" dirty="0" err="1"/>
              <a:t>k</a:t>
            </a:r>
            <a:r>
              <a:rPr lang="ru-RU" dirty="0"/>
              <a:t> в состояние S</a:t>
            </a:r>
            <a:r>
              <a:rPr lang="ru-RU" baseline="-25000" dirty="0"/>
              <a:t>k−1</a:t>
            </a:r>
            <a:r>
              <a:rPr lang="ru-RU" dirty="0"/>
              <a:t> происходит с интенсивностью μ.</a:t>
            </a:r>
          </a:p>
          <a:p>
            <a:pPr indent="444500" algn="just"/>
            <a:r>
              <a:rPr lang="ru-RU" dirty="0"/>
              <a:t>Выражение для вычисления предельной вероятности состояния S</a:t>
            </a:r>
            <a:r>
              <a:rPr lang="ru-RU" baseline="-25000" dirty="0"/>
              <a:t>0</a:t>
            </a:r>
            <a:r>
              <a:rPr lang="ru-RU" dirty="0"/>
              <a:t> 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9263" algn="just"/>
            <a:r>
              <a:rPr lang="ru-RU" dirty="0"/>
              <a:t>При ρ ≠ 1 в скобках этого выражения стоит сумма членов геометрической прогрессии, но только теперь конечного числа ее членов. Эту сумму найдем по формуле</a:t>
            </a:r>
          </a:p>
          <a:p>
            <a:pPr lvl="0" algn="just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r>
              <a:rPr lang="ru-RU" dirty="0"/>
              <a:t>где </a:t>
            </a:r>
            <a:r>
              <a:rPr lang="ru-RU" i="1" dirty="0"/>
              <a:t>b</a:t>
            </a:r>
            <a:r>
              <a:rPr lang="ru-RU" baseline="-25000" dirty="0"/>
              <a:t>1</a:t>
            </a:r>
            <a:r>
              <a:rPr lang="ru-RU" dirty="0"/>
              <a:t> — первый член прогрессии, </a:t>
            </a:r>
            <a:r>
              <a:rPr lang="ru-RU" i="1" dirty="0"/>
              <a:t>q </a:t>
            </a:r>
            <a:r>
              <a:rPr lang="ru-RU" dirty="0"/>
              <a:t>— ее знаменатель, </a:t>
            </a:r>
            <a:r>
              <a:rPr lang="ru-RU" i="1" dirty="0"/>
              <a:t>n </a:t>
            </a:r>
            <a:r>
              <a:rPr lang="ru-RU" dirty="0"/>
              <a:t>— число членов суммы.</a:t>
            </a:r>
          </a:p>
          <a:p>
            <a:pPr indent="449263"/>
            <a:r>
              <a:rPr lang="ru-RU" dirty="0"/>
              <a:t>В нашем случае </a:t>
            </a:r>
            <a:r>
              <a:rPr lang="ru-RU" i="1" dirty="0"/>
              <a:t>b</a:t>
            </a:r>
            <a:r>
              <a:rPr lang="ru-RU" baseline="-25000" dirty="0"/>
              <a:t>1</a:t>
            </a:r>
            <a:r>
              <a:rPr lang="ru-RU" dirty="0"/>
              <a:t> = 1, </a:t>
            </a:r>
            <a:r>
              <a:rPr lang="ru-RU" i="1" dirty="0"/>
              <a:t>q </a:t>
            </a:r>
            <a:r>
              <a:rPr lang="ru-RU" dirty="0"/>
              <a:t>= ρ, </a:t>
            </a:r>
            <a:r>
              <a:rPr lang="ru-RU" i="1" dirty="0"/>
              <a:t>n </a:t>
            </a:r>
            <a:r>
              <a:rPr lang="ru-RU" dirty="0"/>
              <a:t>= </a:t>
            </a:r>
            <a:r>
              <a:rPr lang="ru-RU" i="1" dirty="0"/>
              <a:t>m </a:t>
            </a:r>
            <a:r>
              <a:rPr lang="ru-RU" dirty="0"/>
              <a:t>+ 2.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653D3C-853E-4850-8612-4474CFE1B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4599" y="2843083"/>
            <a:ext cx="3936989" cy="5913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268" y="4205521"/>
            <a:ext cx="1843048" cy="69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635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07720" y="1021492"/>
                <a:ext cx="10789920" cy="3941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1325" algn="just"/>
                <a:r>
                  <a:rPr lang="ru-RU" dirty="0"/>
                  <a:t>Из каждого состояния за конечное число шагов можно перейти в любое другое состояние. Значит, предельные вероятности всех состояний системы существуют. Составим выражение для вычисления предельной вероятности состояния </a:t>
                </a:r>
                <a:r>
                  <a:rPr lang="ru-RU" i="1" dirty="0"/>
                  <a:t>S</a:t>
                </a:r>
                <a:r>
                  <a:rPr lang="ru-RU" baseline="-25000" dirty="0"/>
                  <a:t>0</a:t>
                </a:r>
                <a:r>
                  <a:rPr lang="ru-RU" dirty="0"/>
                  <a:t> :</a:t>
                </a:r>
              </a:p>
              <a:p>
                <a:pPr indent="441325" algn="just"/>
                <a:endParaRPr lang="ru-RU" dirty="0"/>
              </a:p>
              <a:p>
                <a:pPr indent="441325" algn="just"/>
                <a:endParaRPr lang="ru-RU" dirty="0"/>
              </a:p>
              <a:p>
                <a:pPr indent="441325" algn="just"/>
                <a:endParaRPr lang="ru-RU" dirty="0"/>
              </a:p>
              <a:p>
                <a:pPr indent="441325" algn="just"/>
                <a:endParaRPr lang="ru-RU" dirty="0"/>
              </a:p>
              <a:p>
                <a:pPr indent="441325" algn="just"/>
                <a:r>
                  <a:rPr lang="ru-RU" dirty="0"/>
                  <a:t>Сумма последних </a:t>
                </a:r>
                <a:r>
                  <a:rPr lang="ru-RU" i="1" dirty="0"/>
                  <a:t>m </a:t>
                </a:r>
                <a:r>
                  <a:rPr lang="ru-RU" dirty="0"/>
                  <a:t>слагаемых, стоящих в скобках этого выражения, является при (ρ/</a:t>
                </a:r>
                <a:r>
                  <a:rPr lang="ru-RU" i="1" dirty="0"/>
                  <a:t>n </a:t>
                </a:r>
                <a:r>
                  <a:rPr lang="ru-RU" dirty="0"/>
                  <a:t>≠ 1) суммой конечного числа членов геометрической прогрессии с первым членом прогрессии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𝜌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+1</m:t>
                            </m:r>
                          </m:sup>
                        </m:sSup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  <m:r>
                          <a:rPr lang="en-US" b="0" i="1" smtClean="0">
                            <a:latin typeface="Cambria Math"/>
                          </a:rPr>
                          <m:t>!</m:t>
                        </m:r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r>
                  <a:rPr lang="ru-RU" dirty="0"/>
                  <a:t>, знаменателем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𝑞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𝜌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i="1" dirty="0"/>
                  <a:t> </a:t>
                </a:r>
                <a:r>
                  <a:rPr lang="ru-RU" dirty="0"/>
                  <a:t> и числом членов </a:t>
                </a:r>
                <a:r>
                  <a:rPr lang="ru-RU" i="1" dirty="0"/>
                  <a:t>k </a:t>
                </a:r>
                <a:r>
                  <a:rPr lang="ru-RU" dirty="0"/>
                  <a:t>= </a:t>
                </a:r>
                <a:r>
                  <a:rPr lang="ru-RU" i="1" dirty="0"/>
                  <a:t>m</a:t>
                </a:r>
                <a:r>
                  <a:rPr lang="ru-RU" dirty="0"/>
                  <a:t>.</a:t>
                </a:r>
                <a:r>
                  <a:rPr lang="en-US" dirty="0"/>
                  <a:t> </a:t>
                </a:r>
              </a:p>
              <a:p>
                <a:pPr indent="441325" algn="just"/>
                <a:r>
                  <a:rPr lang="ru-RU" dirty="0"/>
                  <a:t>Значит, при </a:t>
                </a:r>
                <a:r>
                  <a:rPr lang="el-GR" dirty="0"/>
                  <a:t>ρ/</a:t>
                </a:r>
                <a:r>
                  <a:rPr lang="en-US" i="1" dirty="0"/>
                  <a:t>n </a:t>
                </a:r>
                <a:r>
                  <a:rPr lang="en-US" dirty="0"/>
                  <a:t>≠ 1</a:t>
                </a:r>
              </a:p>
              <a:p>
                <a:pPr indent="441325" algn="just"/>
                <a:endParaRPr lang="ru-RU" dirty="0"/>
              </a:p>
              <a:p>
                <a:pPr indent="441325" algn="just"/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720" y="1021492"/>
                <a:ext cx="10789920" cy="3941144"/>
              </a:xfrm>
              <a:prstGeom prst="rect">
                <a:avLst/>
              </a:prstGeom>
              <a:blipFill rotWithShape="1">
                <a:blip r:embed="rId2"/>
                <a:stretch>
                  <a:fillRect l="-508" t="-774" r="-4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371" y="1869758"/>
            <a:ext cx="6467853" cy="101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996" y="4404360"/>
            <a:ext cx="41338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4013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1325" algn="just"/>
            <a:r>
              <a:rPr lang="ru-RU" dirty="0"/>
              <a:t>Из этого следует, что при ρ/</a:t>
            </a:r>
            <a:r>
              <a:rPr lang="ru-RU" i="1" dirty="0"/>
              <a:t>n </a:t>
            </a:r>
            <a:r>
              <a:rPr lang="ru-RU" dirty="0"/>
              <a:t>≠ 1 предельные вероятности остальных состояний системы соответственно равны: </a:t>
            </a:r>
            <a:endParaRPr lang="en-US" dirty="0"/>
          </a:p>
          <a:p>
            <a:pPr indent="441325" algn="just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627" y="1757277"/>
            <a:ext cx="5122153" cy="1354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91070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/>
            <a:r>
              <a:rPr lang="ru-RU" dirty="0"/>
              <a:t>Найдем показатели эффективности для рассматриваемого случая.</a:t>
            </a:r>
          </a:p>
          <a:p>
            <a:pPr indent="449263" algn="just"/>
            <a:r>
              <a:rPr lang="ru-RU" dirty="0"/>
              <a:t>Вероятность отказа заявке в обслуживании равна вероятности того,</a:t>
            </a:r>
            <a:r>
              <a:rPr lang="en-US" dirty="0"/>
              <a:t> </a:t>
            </a:r>
            <a:r>
              <a:rPr lang="ru-RU" dirty="0"/>
              <a:t>что система находится в состоянии </a:t>
            </a:r>
            <a:r>
              <a:rPr lang="ru-RU" i="1" dirty="0" err="1"/>
              <a:t>S</a:t>
            </a:r>
            <a:r>
              <a:rPr lang="ru-RU" i="1" baseline="-25000" dirty="0" err="1"/>
              <a:t>n</a:t>
            </a:r>
            <a:r>
              <a:rPr lang="ru-RU" baseline="-25000" dirty="0" err="1"/>
              <a:t>+</a:t>
            </a:r>
            <a:r>
              <a:rPr lang="ru-RU" i="1" baseline="-25000" dirty="0" err="1"/>
              <a:t>m</a:t>
            </a:r>
            <a:r>
              <a:rPr lang="ru-RU" dirty="0"/>
              <a:t>:</a:t>
            </a:r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r>
              <a:rPr lang="ru-RU" dirty="0"/>
              <a:t>Относительная пропускная способность системы:</a:t>
            </a:r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r>
              <a:rPr lang="ru-RU" dirty="0"/>
              <a:t> </a:t>
            </a:r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r>
              <a:rPr lang="ru-RU" dirty="0"/>
              <a:t>Абсолютная пропускная способность системы: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407" y="1925162"/>
            <a:ext cx="2532374" cy="942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528" y="3383212"/>
            <a:ext cx="2604131" cy="819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490" y="4928854"/>
            <a:ext cx="2476359" cy="750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42756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dirty="0"/>
              <a:t>Вероятность наличия очереди найдем как сумму вероятностей состояний системы, начиная с состояния </a:t>
            </a:r>
            <a:r>
              <a:rPr lang="ru-RU" i="1" dirty="0"/>
              <a:t>S</a:t>
            </a:r>
            <a:r>
              <a:rPr lang="ru-RU" i="1" baseline="-25000" dirty="0"/>
              <a:t>n</a:t>
            </a:r>
            <a:r>
              <a:rPr lang="ru-RU" baseline="-25000" dirty="0"/>
              <a:t>+1</a:t>
            </a:r>
            <a:r>
              <a:rPr lang="ru-RU" dirty="0"/>
              <a:t> и заканчивая состоянием </a:t>
            </a:r>
            <a:r>
              <a:rPr lang="ru-RU" i="1" dirty="0" err="1"/>
              <a:t>S</a:t>
            </a:r>
            <a:r>
              <a:rPr lang="ru-RU" i="1" baseline="-25000" dirty="0" err="1"/>
              <a:t>n</a:t>
            </a:r>
            <a:r>
              <a:rPr lang="ru-RU" baseline="-25000" dirty="0" err="1"/>
              <a:t>+</a:t>
            </a:r>
            <a:r>
              <a:rPr lang="ru-RU" i="1" baseline="-25000" dirty="0" err="1"/>
              <a:t>m</a:t>
            </a:r>
            <a:r>
              <a:rPr lang="ru-RU" i="1" dirty="0"/>
              <a:t> </a:t>
            </a:r>
            <a:r>
              <a:rPr lang="ru-RU" dirty="0"/>
              <a:t>. </a:t>
            </a:r>
          </a:p>
          <a:p>
            <a:pPr lvl="0" algn="just"/>
            <a:endParaRPr lang="en-US" dirty="0"/>
          </a:p>
          <a:p>
            <a:pPr lvl="0" algn="just"/>
            <a:endParaRPr lang="en-US" dirty="0"/>
          </a:p>
          <a:p>
            <a:pPr lvl="0" indent="449263" algn="just"/>
            <a:endParaRPr lang="en-US" dirty="0"/>
          </a:p>
          <a:p>
            <a:pPr lvl="0" indent="449263" algn="just"/>
            <a:endParaRPr lang="en-US" dirty="0"/>
          </a:p>
          <a:p>
            <a:pPr lvl="0" indent="449263" algn="just"/>
            <a:endParaRPr lang="en-US" dirty="0"/>
          </a:p>
          <a:p>
            <a:pPr lvl="0" indent="449263" algn="just"/>
            <a:endParaRPr lang="en-US" dirty="0"/>
          </a:p>
          <a:p>
            <a:pPr indent="449263" algn="just"/>
            <a:r>
              <a:rPr lang="ru-RU" dirty="0"/>
              <a:t>Здесь воспользовались ранее найденной суммой конечного числа</a:t>
            </a:r>
            <a:r>
              <a:rPr lang="en-US" dirty="0"/>
              <a:t> </a:t>
            </a:r>
            <a:r>
              <a:rPr lang="ru-RU" dirty="0"/>
              <a:t>членов геометрической прогрессии.</a:t>
            </a:r>
            <a:r>
              <a:rPr lang="en-US" dirty="0"/>
              <a:t> </a:t>
            </a:r>
          </a:p>
          <a:p>
            <a:pPr indent="449263" algn="just"/>
            <a:r>
              <a:rPr lang="ru-RU" dirty="0"/>
              <a:t>Среднее число заявок, находящихся под обслуживанием, найдем</a:t>
            </a:r>
            <a:r>
              <a:rPr lang="en-US" dirty="0"/>
              <a:t> </a:t>
            </a:r>
            <a:r>
              <a:rPr lang="ru-RU" dirty="0"/>
              <a:t>как среднее число занятых каналов, т. е. как среднее число обслуживаемых заявок за среднее время обслуживания одной заявки:</a:t>
            </a:r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105" y="1725776"/>
            <a:ext cx="6351351" cy="102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335" y="4575920"/>
            <a:ext cx="4437898" cy="94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37157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dirty="0"/>
              <a:t>Среднее число заявок, стоящих в очереди, найдем как математическое ожидание случайной величины, принимающей возможные значения этого числа заявок, т. е. через сумму произведений значений этой</a:t>
            </a:r>
            <a:r>
              <a:rPr lang="en-US" dirty="0"/>
              <a:t> </a:t>
            </a:r>
            <a:r>
              <a:rPr lang="ru-RU" dirty="0"/>
              <a:t>случайной величины на соответствующие им вероятности состояний</a:t>
            </a:r>
            <a:r>
              <a:rPr lang="en-US" dirty="0"/>
              <a:t> </a:t>
            </a:r>
            <a:r>
              <a:rPr lang="ru-RU" dirty="0"/>
              <a:t>системы. </a:t>
            </a:r>
            <a:endParaRPr lang="en-US" dirty="0"/>
          </a:p>
          <a:p>
            <a:pPr indent="449263" algn="just"/>
            <a:r>
              <a:rPr lang="ru-RU" dirty="0"/>
              <a:t>Суммируем по состояниям системы, соответствующим наличию очереди, т. е. от состояния </a:t>
            </a:r>
            <a:r>
              <a:rPr lang="ru-RU" i="1" dirty="0"/>
              <a:t>S</a:t>
            </a:r>
            <a:r>
              <a:rPr lang="ru-RU" i="1" baseline="-25000" dirty="0"/>
              <a:t>n</a:t>
            </a:r>
            <a:r>
              <a:rPr lang="ru-RU" baseline="-25000" dirty="0"/>
              <a:t>+1</a:t>
            </a:r>
            <a:r>
              <a:rPr lang="ru-RU" dirty="0"/>
              <a:t> до состояния </a:t>
            </a:r>
            <a:r>
              <a:rPr lang="ru-RU" i="1" dirty="0" err="1"/>
              <a:t>S</a:t>
            </a:r>
            <a:r>
              <a:rPr lang="ru-RU" i="1" baseline="-25000" dirty="0" err="1"/>
              <a:t>n</a:t>
            </a:r>
            <a:r>
              <a:rPr lang="ru-RU" baseline="-25000" dirty="0" err="1"/>
              <a:t>+</a:t>
            </a:r>
            <a:r>
              <a:rPr lang="ru-RU" i="1" baseline="-25000" dirty="0" err="1"/>
              <a:t>m</a:t>
            </a:r>
            <a:r>
              <a:rPr lang="ru-RU" i="1" dirty="0"/>
              <a:t> </a:t>
            </a:r>
            <a:r>
              <a:rPr lang="ru-RU" dirty="0"/>
              <a:t>.</a:t>
            </a:r>
            <a:endParaRPr lang="en-US" dirty="0"/>
          </a:p>
          <a:p>
            <a:pPr indent="449263"/>
            <a:r>
              <a:rPr lang="ru-RU" dirty="0"/>
              <a:t>В результате получим, что среднее число заявок, находящихся в очереди, можно найти по формулам:</a:t>
            </a:r>
          </a:p>
          <a:p>
            <a:pPr indent="449263"/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869" y="3052817"/>
            <a:ext cx="6450949" cy="8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73531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01040" y="1075414"/>
                <a:ext cx="10789920" cy="4617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9263"/>
                <a:r>
                  <a:rPr lang="ru-RU" dirty="0"/>
                  <a:t>Среднее число заявок в системе найдем как сумму среднего числа заявок под обслуживанием и среднего числа заявок в очереди:</a:t>
                </a:r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r>
                  <a:rPr lang="ru-RU" dirty="0"/>
                  <a:t>Среднее время пребывания заявки в очереди, под обслуживанием и в системе найдем по формулам </a:t>
                </a:r>
                <a:r>
                  <a:rPr lang="ru-RU" dirty="0" err="1"/>
                  <a:t>Литтла</a:t>
                </a:r>
                <a:r>
                  <a:rPr lang="ru-RU" dirty="0"/>
                  <a:t>:</a:t>
                </a:r>
              </a:p>
              <a:p>
                <a:r>
                  <a:rPr lang="ru-RU" dirty="0"/>
                  <a:t> </a:t>
                </a:r>
              </a:p>
              <a:p>
                <a:endParaRPr lang="ru-RU" dirty="0"/>
              </a:p>
              <a:p>
                <a:endParaRPr lang="ru-RU" dirty="0"/>
              </a:p>
              <a:p>
                <a:pPr indent="449263"/>
                <a:r>
                  <a:rPr lang="ru-RU" dirty="0"/>
                  <a:t>Коэффициент загрузки каналов найдем по формулам:</a:t>
                </a:r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endParaRPr lang="en-US" dirty="0"/>
              </a:p>
              <a:p>
                <a:pPr indent="449263"/>
                <a:r>
                  <a:rPr lang="ru-RU" dirty="0"/>
                  <a:t>В результате получены формулы, характеризующие работу системы при условии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 smtClean="0">
                            <a:latin typeface="Cambria Math"/>
                            <a:ea typeface="Cambria Math"/>
                          </a:rPr>
                          <m:t>𝜌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den>
                    </m:f>
                    <m:r>
                      <a:rPr lang="ru-RU" i="1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endParaRPr lang="en-US" i="1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" y="1075414"/>
                <a:ext cx="10789920" cy="4617931"/>
              </a:xfrm>
              <a:prstGeom prst="rect">
                <a:avLst/>
              </a:prstGeom>
              <a:blipFill rotWithShape="1">
                <a:blip r:embed="rId2"/>
                <a:stretch>
                  <a:fillRect l="-452" t="-660" r="-5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1540042"/>
            <a:ext cx="2399900" cy="705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901" y="2649550"/>
            <a:ext cx="3565542" cy="76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3919453"/>
            <a:ext cx="2176652" cy="861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6825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01040" y="1075414"/>
                <a:ext cx="10789920" cy="3786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9263"/>
                <a:r>
                  <a:rPr lang="ru-RU" dirty="0"/>
                  <a:t>Теперь рассмотрим случай, когда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 smtClean="0">
                            <a:latin typeface="Cambria Math"/>
                            <a:ea typeface="Cambria Math"/>
                          </a:rPr>
                          <m:t>𝜌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den>
                    </m:f>
                    <m:r>
                      <a:rPr lang="en-US" b="0" i="1" smtClean="0">
                        <a:latin typeface="Cambria Math"/>
                      </a:rPr>
                      <m:t>=1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/>
                  <a:t> и, следовательно, λ = </a:t>
                </a:r>
                <a:r>
                  <a:rPr lang="ru-RU" i="1" dirty="0" err="1"/>
                  <a:t>n</a:t>
                </a:r>
                <a:r>
                  <a:rPr lang="ru-RU" dirty="0" err="1"/>
                  <a:t>μ</a:t>
                </a:r>
                <a:r>
                  <a:rPr lang="ru-RU" dirty="0"/>
                  <a:t>.</a:t>
                </a:r>
                <a:endParaRPr lang="en-US" dirty="0"/>
              </a:p>
              <a:p>
                <a:pPr indent="449263" algn="just"/>
                <a:r>
                  <a:rPr lang="ru-RU" dirty="0"/>
                  <a:t>В этом случае в формуле для предельной вероятности </a:t>
                </a:r>
                <a:r>
                  <a:rPr lang="ru-RU" i="1" dirty="0"/>
                  <a:t>p</a:t>
                </a:r>
                <a:r>
                  <a:rPr lang="ru-RU" baseline="-25000" dirty="0"/>
                  <a:t>0</a:t>
                </a:r>
                <a:r>
                  <a:rPr lang="ru-RU" dirty="0"/>
                  <a:t> (в скобках) последние </a:t>
                </a:r>
                <a:r>
                  <a:rPr lang="ru-RU" i="1" dirty="0"/>
                  <a:t>m </a:t>
                </a:r>
                <a:r>
                  <a:rPr lang="ru-RU" dirty="0"/>
                  <a:t>слагаемые, соответствующие наличию очереди, равны друг другу</a:t>
                </a:r>
                <a:r>
                  <a:rPr lang="en-US" dirty="0"/>
                  <a:t>. </a:t>
                </a:r>
              </a:p>
              <a:p>
                <a:pPr indent="449263" algn="just"/>
                <a:r>
                  <a:rPr lang="ru-RU" dirty="0"/>
                  <a:t>Значит, они образуют сумму не геометрической, а арифметической</a:t>
                </a:r>
                <a:r>
                  <a:rPr lang="en-US" dirty="0"/>
                  <a:t> </a:t>
                </a:r>
                <a:r>
                  <a:rPr lang="ru-RU" dirty="0"/>
                  <a:t>прогрессии с разностью </a:t>
                </a:r>
                <a:r>
                  <a:rPr lang="ru-RU" i="1" dirty="0"/>
                  <a:t>d </a:t>
                </a:r>
                <a:r>
                  <a:rPr lang="ru-RU" dirty="0"/>
                  <a:t>= 0. Число этих слагаемых равно числу состояний системы, при которых в системе есть очередь, т. е. равно </a:t>
                </a:r>
                <a:r>
                  <a:rPr lang="ru-RU" i="1" dirty="0"/>
                  <a:t>m</a:t>
                </a:r>
                <a:r>
                  <a:rPr lang="ru-RU" dirty="0"/>
                  <a:t>.</a:t>
                </a:r>
              </a:p>
              <a:p>
                <a:r>
                  <a:rPr lang="ru-RU" dirty="0"/>
                  <a:t>Следовательно, для этого случая</a:t>
                </a:r>
                <a:r>
                  <a:rPr lang="en-US" dirty="0"/>
                  <a:t>: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indent="449263"/>
                <a:endParaRPr lang="en-US" dirty="0"/>
              </a:p>
              <a:p>
                <a:pPr indent="449263"/>
                <a:r>
                  <a:rPr lang="ru-RU" dirty="0"/>
                  <a:t>Предельные вероятности остальных состояний системы:</a:t>
                </a:r>
                <a:endParaRPr lang="en-US" dirty="0"/>
              </a:p>
              <a:p>
                <a:endParaRPr lang="en-US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" y="1075414"/>
                <a:ext cx="10789920" cy="3786934"/>
              </a:xfrm>
              <a:prstGeom prst="rect">
                <a:avLst/>
              </a:prstGeom>
              <a:blipFill rotWithShape="1">
                <a:blip r:embed="rId2"/>
                <a:stretch>
                  <a:fillRect l="-452" r="-4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666" y="2968881"/>
            <a:ext cx="3404717" cy="86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623" y="4290847"/>
            <a:ext cx="4196802" cy="1468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75163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966370"/>
            <a:ext cx="107899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dirty="0"/>
              <a:t>Вероятность отказа заявке в обслуживании равна вероятности состояния </a:t>
            </a:r>
            <a:r>
              <a:rPr lang="ru-RU" i="1" dirty="0" err="1"/>
              <a:t>S</a:t>
            </a:r>
            <a:r>
              <a:rPr lang="ru-RU" i="1" baseline="-25000" dirty="0" err="1"/>
              <a:t>n</a:t>
            </a:r>
            <a:r>
              <a:rPr lang="ru-RU" baseline="-25000" dirty="0" err="1"/>
              <a:t>+</a:t>
            </a:r>
            <a:r>
              <a:rPr lang="ru-RU" i="1" baseline="-25000" dirty="0" err="1"/>
              <a:t>m</a:t>
            </a:r>
            <a:r>
              <a:rPr lang="ru-RU" i="1" dirty="0"/>
              <a:t> </a:t>
            </a:r>
            <a:r>
              <a:rPr lang="ru-RU" dirty="0"/>
              <a:t>системы, когда все места в очереди заняты: </a:t>
            </a:r>
          </a:p>
          <a:p>
            <a:pPr lvl="0" algn="just"/>
            <a:endParaRPr lang="en-US" dirty="0"/>
          </a:p>
          <a:p>
            <a:pPr lvl="0" algn="just"/>
            <a:endParaRPr lang="en-US" dirty="0"/>
          </a:p>
          <a:p>
            <a:pPr lvl="0" algn="just"/>
            <a:endParaRPr lang="en-US" dirty="0"/>
          </a:p>
          <a:p>
            <a:pPr lvl="0" algn="just"/>
            <a:endParaRPr lang="en-US" dirty="0"/>
          </a:p>
          <a:p>
            <a:pPr indent="449263" algn="just"/>
            <a:r>
              <a:rPr lang="ru-RU" dirty="0"/>
              <a:t>Вероятность наличия очереди равна сумме вероятностей состояний системы от </a:t>
            </a:r>
            <a:r>
              <a:rPr lang="ru-RU" i="1" dirty="0"/>
              <a:t>S</a:t>
            </a:r>
            <a:r>
              <a:rPr lang="ru-RU" i="1" baseline="-25000" dirty="0"/>
              <a:t>n</a:t>
            </a:r>
            <a:r>
              <a:rPr lang="ru-RU" baseline="-25000" dirty="0"/>
              <a:t>+1</a:t>
            </a:r>
            <a:r>
              <a:rPr lang="ru-RU" dirty="0"/>
              <a:t> до </a:t>
            </a:r>
            <a:r>
              <a:rPr lang="ru-RU" i="1" dirty="0" err="1"/>
              <a:t>S</a:t>
            </a:r>
            <a:r>
              <a:rPr lang="ru-RU" i="1" baseline="-25000" dirty="0" err="1"/>
              <a:t>n</a:t>
            </a:r>
            <a:r>
              <a:rPr lang="ru-RU" baseline="-25000" dirty="0" err="1"/>
              <a:t>+</a:t>
            </a:r>
            <a:r>
              <a:rPr lang="ru-RU" i="1" baseline="-25000" dirty="0" err="1"/>
              <a:t>m</a:t>
            </a:r>
            <a:r>
              <a:rPr lang="ru-RU" i="1" dirty="0"/>
              <a:t> </a:t>
            </a:r>
            <a:r>
              <a:rPr lang="ru-RU" dirty="0"/>
              <a:t>. </a:t>
            </a:r>
            <a:r>
              <a:rPr lang="en-US" dirty="0"/>
              <a:t> </a:t>
            </a:r>
            <a:r>
              <a:rPr lang="ru-RU" dirty="0"/>
              <a:t>Таких состояний у системы — (</a:t>
            </a:r>
            <a:r>
              <a:rPr lang="ru-RU" i="1" dirty="0"/>
              <a:t>m</a:t>
            </a:r>
            <a:r>
              <a:rPr lang="ru-RU" dirty="0"/>
              <a:t>), вероятность каждого из них равна </a:t>
            </a:r>
            <a:r>
              <a:rPr lang="ru-RU" i="1" dirty="0" err="1"/>
              <a:t>p</a:t>
            </a:r>
            <a:r>
              <a:rPr lang="ru-RU" i="1" baseline="-25000" dirty="0" err="1"/>
              <a:t>n</a:t>
            </a:r>
            <a:r>
              <a:rPr lang="ru-RU" dirty="0"/>
              <a:t>,</a:t>
            </a:r>
          </a:p>
          <a:p>
            <a:pPr algn="ct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116" y="1653547"/>
            <a:ext cx="2244665" cy="863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629" y="3432174"/>
            <a:ext cx="2293152" cy="818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03306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Относительная пропускная способность системы: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Абсолютная пропускная способность системы: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983" y="1387267"/>
            <a:ext cx="2815007" cy="96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982" y="2850398"/>
            <a:ext cx="2815007" cy="109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66976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dirty="0"/>
              <a:t>Среднее число заявок, находящихся под обслуживанием, или среднее число занятых каналов, найдем как отношение абсолютной пропускной способности к интенсивности потока обслуживания:</a:t>
            </a:r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r>
              <a:rPr lang="ru-RU" dirty="0"/>
              <a:t>Коэффициент загрузки каналов: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176" y="1748175"/>
            <a:ext cx="3286188" cy="8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152" y="3432174"/>
            <a:ext cx="3012719" cy="1088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6355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Значит, при </a:t>
            </a:r>
            <a:r>
              <a:rPr lang="el-GR" dirty="0"/>
              <a:t>ρ ≠ 1</a:t>
            </a:r>
            <a:endParaRPr lang="ru-RU" dirty="0"/>
          </a:p>
          <a:p>
            <a:pPr indent="444500" algn="just"/>
            <a:endParaRPr lang="ru-RU" sz="2400" dirty="0"/>
          </a:p>
          <a:p>
            <a:pPr indent="449263" algn="just"/>
            <a:endParaRPr lang="ru-RU" dirty="0"/>
          </a:p>
          <a:p>
            <a:pPr indent="449263" algn="just"/>
            <a:endParaRPr lang="en-US" dirty="0"/>
          </a:p>
          <a:p>
            <a:pPr indent="449263" algn="just"/>
            <a:r>
              <a:rPr lang="ru-RU" dirty="0"/>
              <a:t>Таким образом, </a:t>
            </a:r>
            <a:r>
              <a:rPr lang="ru-RU" i="1" dirty="0"/>
              <a:t>p</a:t>
            </a:r>
            <a:r>
              <a:rPr lang="ru-RU" baseline="-25000" dirty="0"/>
              <a:t>0</a:t>
            </a:r>
            <a:r>
              <a:rPr lang="ru-RU" dirty="0"/>
              <a:t> существует и равно полученному выражению при </a:t>
            </a:r>
            <a:r>
              <a:rPr lang="ru-RU" dirty="0">
                <a:sym typeface="Symbol" panose="05050102010706020507" pitchFamily="18" charset="2"/>
              </a:rPr>
              <a:t></a:t>
            </a:r>
            <a:r>
              <a:rPr lang="en-US" dirty="0">
                <a:sym typeface="Symbol" panose="05050102010706020507" pitchFamily="18" charset="2"/>
              </a:rPr>
              <a:t>&lt;</a:t>
            </a:r>
            <a:r>
              <a:rPr lang="ru-RU" dirty="0"/>
              <a:t>1 или при  </a:t>
            </a:r>
            <a:r>
              <a:rPr lang="ru-RU" dirty="0">
                <a:sym typeface="Symbol" panose="05050102010706020507" pitchFamily="18" charset="2"/>
              </a:rPr>
              <a:t></a:t>
            </a:r>
            <a:r>
              <a:rPr lang="en-US" dirty="0">
                <a:sym typeface="Symbol" panose="05050102010706020507" pitchFamily="18" charset="2"/>
              </a:rPr>
              <a:t>&gt;</a:t>
            </a:r>
            <a:r>
              <a:rPr lang="ru-RU" dirty="0"/>
              <a:t>1 (случай  </a:t>
            </a:r>
            <a:r>
              <a:rPr lang="ru-RU" dirty="0">
                <a:sym typeface="Symbol" panose="05050102010706020507" pitchFamily="18" charset="2"/>
              </a:rPr>
              <a:t></a:t>
            </a:r>
            <a:r>
              <a:rPr lang="en-US" dirty="0">
                <a:sym typeface="Symbol" panose="05050102010706020507" pitchFamily="18" charset="2"/>
              </a:rPr>
              <a:t>=</a:t>
            </a:r>
            <a:r>
              <a:rPr lang="ru-RU" dirty="0"/>
              <a:t>1 разберем особо).</a:t>
            </a:r>
          </a:p>
          <a:p>
            <a:pPr indent="449263"/>
            <a:r>
              <a:rPr lang="ru-RU" dirty="0"/>
              <a:t>Из этого следует, что при </a:t>
            </a:r>
            <a:r>
              <a:rPr lang="ru-RU" dirty="0">
                <a:sym typeface="Symbol" panose="05050102010706020507" pitchFamily="18" charset="2"/>
              </a:rPr>
              <a:t></a:t>
            </a:r>
            <a:r>
              <a:rPr lang="ru-RU" dirty="0"/>
              <a:t> ≠ 1 предельные вероятности остальных состояний системы соответственно равны: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124" y="1334125"/>
            <a:ext cx="5297577" cy="704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650" y="3317951"/>
            <a:ext cx="4280343" cy="51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7840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Среднее число заявок, стоящих в очереди: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Среднее число заявок в системе: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Среднее время пребывания заявки под обслуживанием:</a:t>
            </a:r>
          </a:p>
          <a:p>
            <a:pPr indent="444500" algn="just"/>
            <a:r>
              <a:rPr lang="ru-RU" dirty="0"/>
              <a:t>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9" y="1455987"/>
            <a:ext cx="2341563" cy="838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610" y="2944976"/>
            <a:ext cx="2191202" cy="6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559" y="4305466"/>
            <a:ext cx="4118942" cy="103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67547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01040" y="805949"/>
                <a:ext cx="10789920" cy="5632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9263" algn="just"/>
                <a:r>
                  <a:rPr lang="ru-RU" dirty="0"/>
                  <a:t>Среднее время пребывания заявки в очереди:</a:t>
                </a:r>
              </a:p>
              <a:p>
                <a:pPr indent="449263" algn="just"/>
                <a:endParaRPr lang="ru-RU" dirty="0"/>
              </a:p>
              <a:p>
                <a:pPr indent="449263" algn="just"/>
                <a:endParaRPr lang="ru-RU" dirty="0"/>
              </a:p>
              <a:p>
                <a:pPr indent="449263" algn="just"/>
                <a:endParaRPr lang="ru-RU" dirty="0"/>
              </a:p>
              <a:p>
                <a:pPr indent="449263" algn="just"/>
                <a:endParaRPr lang="ru-RU" dirty="0"/>
              </a:p>
              <a:p>
                <a:pPr indent="449263" algn="just"/>
                <a:r>
                  <a:rPr lang="ru-RU" dirty="0"/>
                  <a:t>Среднее время пребывания заявки в системе:</a:t>
                </a:r>
              </a:p>
              <a:p>
                <a:pPr lvl="0" algn="just"/>
                <a:endParaRPr lang="ru-RU" dirty="0"/>
              </a:p>
              <a:p>
                <a:pPr algn="ctr"/>
                <a:endParaRPr lang="ru-RU" dirty="0"/>
              </a:p>
              <a:p>
                <a:pPr algn="ctr"/>
                <a:endParaRPr lang="ru-RU" dirty="0"/>
              </a:p>
              <a:p>
                <a:pPr algn="ctr"/>
                <a:endParaRPr lang="ru-RU" dirty="0"/>
              </a:p>
              <a:p>
                <a:pPr indent="449263" algn="just"/>
                <a:r>
                  <a:rPr lang="ru-RU" dirty="0"/>
                  <a:t>Мы рассматривали случай, когда λ = </a:t>
                </a:r>
                <a:r>
                  <a:rPr lang="ru-RU" i="1" dirty="0" err="1"/>
                  <a:t>n</a:t>
                </a:r>
                <a:r>
                  <a:rPr lang="ru-RU" dirty="0" err="1"/>
                  <a:t>μ</a:t>
                </a:r>
                <a:r>
                  <a:rPr lang="ru-RU" dirty="0"/>
                  <a:t>. В данном случае</a:t>
                </a:r>
              </a:p>
              <a:p>
                <a:pPr indent="449263" algn="just"/>
                <a:endParaRPr lang="ru-RU" dirty="0"/>
              </a:p>
              <a:p>
                <a:pPr indent="449263" algn="just"/>
                <a:endParaRPr lang="ru-RU" dirty="0"/>
              </a:p>
              <a:p>
                <a:pPr indent="449263" algn="just"/>
                <a:endParaRPr lang="ru-RU" dirty="0"/>
              </a:p>
              <a:p>
                <a:pPr indent="449263" algn="just"/>
                <a:endParaRPr lang="ru-RU" dirty="0"/>
              </a:p>
              <a:p>
                <a:pPr algn="just"/>
                <a:r>
                  <a:rPr lang="ru-RU" dirty="0"/>
                  <a:t>т. е. в этом случае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ru-RU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𝑡</m:t>
                            </m:r>
                          </m:e>
                        </m:acc>
                      </m:e>
                      <m:sub>
                        <m:r>
                          <a:rPr lang="ru-RU" b="0" i="1" smtClean="0">
                            <a:latin typeface="Cambria Math"/>
                          </a:rPr>
                          <m:t>ож</m:t>
                        </m:r>
                      </m:sub>
                    </m:sSub>
                  </m:oMath>
                </a14:m>
                <a:r>
                  <a:rPr lang="ru-RU" dirty="0"/>
                  <a:t> — среднее время ожидания очередной заявки — в </a:t>
                </a:r>
                <a:r>
                  <a:rPr lang="ru-RU" i="1" dirty="0"/>
                  <a:t>n </a:t>
                </a:r>
                <a:r>
                  <a:rPr lang="ru-RU" dirty="0"/>
                  <a:t>раз меньше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ru-RU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𝑡</m:t>
                            </m:r>
                          </m:e>
                        </m:acc>
                      </m:e>
                      <m:sub>
                        <m:r>
                          <a:rPr lang="ru-RU" b="0" i="1" smtClean="0">
                            <a:latin typeface="Cambria Math"/>
                          </a:rPr>
                          <m:t>об</m:t>
                        </m:r>
                      </m:sub>
                    </m:sSub>
                  </m:oMath>
                </a14:m>
                <a:r>
                  <a:rPr lang="ru-RU" dirty="0"/>
                  <a:t> — среднего времени обслуживания одной заявки.</a:t>
                </a:r>
              </a:p>
              <a:p>
                <a:pPr indent="449263"/>
                <a:r>
                  <a:rPr lang="ru-RU" dirty="0"/>
                  <a:t>Иными словами, за среднее время обслуживания одной заявки в этом случае в систему приходит в среднем </a:t>
                </a:r>
                <a:r>
                  <a:rPr lang="ru-RU" i="1" dirty="0"/>
                  <a:t>n </a:t>
                </a:r>
                <a:r>
                  <a:rPr lang="ru-RU" dirty="0"/>
                  <a:t>новых заявок.</a:t>
                </a:r>
              </a:p>
              <a:p>
                <a:pPr indent="449263" algn="just"/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" y="805949"/>
                <a:ext cx="10789920" cy="5632311"/>
              </a:xfrm>
              <a:prstGeom prst="rect">
                <a:avLst/>
              </a:prstGeom>
              <a:blipFill rotWithShape="1">
                <a:blip r:embed="rId2"/>
                <a:stretch>
                  <a:fillRect l="-452" t="-541" r="-4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934" y="1247438"/>
            <a:ext cx="4978129" cy="886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909" y="2577599"/>
            <a:ext cx="2853309" cy="871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061" y="3980613"/>
            <a:ext cx="2388700" cy="848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28414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b="1" dirty="0"/>
              <a:t>Задача 1. </a:t>
            </a:r>
            <a:r>
              <a:rPr lang="ru-RU" dirty="0"/>
              <a:t>Рассматривается круглосуточная работа пункта проведения профилактического осмотра автомашин с двумя группами проведения осмотра. На осмотр и выявление дефектов каждой машины затрачивается в среднем 0,5 ч. На осмотр поступает в среднем 36 машин/</a:t>
            </a:r>
            <a:r>
              <a:rPr lang="ru-RU" dirty="0" err="1"/>
              <a:t>сут</a:t>
            </a:r>
            <a:r>
              <a:rPr lang="ru-RU" dirty="0"/>
              <a:t>. Потоки заявок и обслуживаний — простейшие. Машина, прибывшая в пункт осмотра, покидает пункт осмотра необслуженной лишь в случае, когда в очереди на осмотр стоит более двух машин.</a:t>
            </a:r>
          </a:p>
          <a:p>
            <a:pPr indent="449263"/>
            <a:r>
              <a:rPr lang="ru-RU" dirty="0"/>
              <a:t>Определить предельные вероятности состояний и характеристики обслуживания профилактического пункта осмотра.</a:t>
            </a:r>
          </a:p>
          <a:p>
            <a:pPr indent="449263"/>
            <a:endParaRPr lang="ru-RU" dirty="0"/>
          </a:p>
          <a:p>
            <a:pPr indent="449263"/>
            <a:r>
              <a:rPr lang="ru-RU" b="1" dirty="0"/>
              <a:t>Решение</a:t>
            </a:r>
            <a:r>
              <a:rPr lang="ru-RU" dirty="0"/>
              <a:t>:</a:t>
            </a:r>
          </a:p>
          <a:p>
            <a:pPr indent="449263"/>
            <a:r>
              <a:rPr lang="ru-RU" dirty="0"/>
              <a:t>Многоканальная СМО с ограниченной очередью.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F908A0-F21A-444F-AC05-2C1EB6693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594" y="4029818"/>
            <a:ext cx="7264000" cy="222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9551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.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DA52A0-E4D9-42BE-B414-7EAB0E204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42" y="618734"/>
            <a:ext cx="6576026" cy="323636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7D57DB4-F54B-4AEC-B93C-0F67FCE0C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160" y="3995534"/>
            <a:ext cx="6902406" cy="194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556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Ответ</a:t>
            </a:r>
            <a:r>
              <a:rPr lang="ru-RU" dirty="0"/>
              <a:t>:</a:t>
            </a:r>
          </a:p>
          <a:p>
            <a:pPr indent="444500" algn="just"/>
            <a:r>
              <a:rPr lang="ru-RU" dirty="0"/>
              <a:t>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4C38DFF-7A25-46AC-9B9E-C91333FB0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418" y="1545354"/>
            <a:ext cx="4298919" cy="2834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09971F-A8E6-4A28-9516-E25B0E1CB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418" y="2191684"/>
            <a:ext cx="4639180" cy="76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200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Задача 2</a:t>
            </a:r>
            <a:r>
              <a:rPr lang="ru-RU" dirty="0"/>
              <a:t>. Анализируется работа междугородного переговорного пункта в небольшом городке. Пункт имеет три телефонных аппарата для переговоров. В среднем за сутки поступает 240 заявок на переговоры. Средняя длительность переговоров (с учетом вызова абонентов в другом городе) составляет 5 мин. Длина очереди не должна превышать 6 человек. Потоки заявок и обслуживаний — простейшие. Определить предельные вероятности состояний и характеристики обслуживания переговорного пункта в стационарном режиме. </a:t>
            </a:r>
          </a:p>
          <a:p>
            <a:pPr indent="444500" algn="just"/>
            <a:endParaRPr lang="ru-RU" dirty="0"/>
          </a:p>
          <a:p>
            <a:pPr indent="444500" algn="just"/>
            <a:r>
              <a:rPr lang="ru-RU" b="1" dirty="0"/>
              <a:t>Решение:</a:t>
            </a:r>
          </a:p>
          <a:p>
            <a:pPr indent="444500" algn="just"/>
            <a:r>
              <a:rPr lang="ru-RU" dirty="0"/>
              <a:t>Многоканальная СМО с ограниченной очередью.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F2B00F-D505-447F-A469-E9128EFB7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980" y="3826561"/>
            <a:ext cx="6678217" cy="243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8104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.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8B3AE8F-C5AB-4810-AD86-E80C3C96F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" y="678114"/>
            <a:ext cx="7577773" cy="510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7884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Ответ</a:t>
            </a:r>
            <a:r>
              <a:rPr lang="ru-RU" dirty="0"/>
              <a:t>. </a:t>
            </a:r>
          </a:p>
          <a:p>
            <a:pPr indent="444500" algn="just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DEC5E7-B33C-4695-8398-F3AD35DA2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09" y="1499653"/>
            <a:ext cx="4114343" cy="32914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87BB529-4EBB-4EC6-BD0B-B65AE44B2F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509" y="1911810"/>
            <a:ext cx="4986348" cy="68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64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b="1" dirty="0"/>
              <a:t>Задача 3</a:t>
            </a:r>
            <a:r>
              <a:rPr lang="ru-RU" dirty="0"/>
              <a:t>. На пункт автосервиса в среднем за час приезжает три автомобиля. Групп обслуживания две. Среднее время обслуживания — 40 мин. Мест для ожидания обслуживания — два. Время работы пункта — 12 ч. Стоимость обслуживания — 140 руб. Провести анализ работы СМО. Оценить потерю выручки из‑за отказа в обслуживании. </a:t>
            </a:r>
          </a:p>
          <a:p>
            <a:pPr indent="444500" algn="just"/>
            <a:endParaRPr lang="ru-RU" dirty="0"/>
          </a:p>
          <a:p>
            <a:pPr indent="444500" algn="just"/>
            <a:r>
              <a:rPr lang="ru-RU" b="1" dirty="0"/>
              <a:t>Решение</a:t>
            </a:r>
            <a:r>
              <a:rPr lang="ru-RU" dirty="0"/>
              <a:t>:</a:t>
            </a:r>
          </a:p>
          <a:p>
            <a:pPr indent="444500" algn="just"/>
            <a:r>
              <a:rPr lang="ru-RU" dirty="0"/>
              <a:t>Многоканальная СМО с ограниченной очередью.</a:t>
            </a:r>
          </a:p>
          <a:p>
            <a:pPr indent="444500" algn="just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5C9C4B-24F6-4068-8506-F0D559C2F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113" y="3239478"/>
            <a:ext cx="5986369" cy="300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1530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0375" y="4010705"/>
            <a:ext cx="1078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Среднее число потерянных заявок равно 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C56360-402A-4A16-BE21-047F7169C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288" y="506888"/>
            <a:ext cx="5793389" cy="31910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E2AD0F2-F11A-4BEE-A591-2A61C9502D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491" y="4640294"/>
            <a:ext cx="3338749" cy="54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98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" y="1075414"/>
            <a:ext cx="10789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/>
            <a:r>
              <a:rPr lang="ru-RU" dirty="0"/>
              <a:t>Найдем </a:t>
            </a:r>
            <a:r>
              <a:rPr lang="ru-RU" b="1" dirty="0"/>
              <a:t>показатели эффективности </a:t>
            </a:r>
            <a:r>
              <a:rPr lang="ru-RU" dirty="0"/>
              <a:t>для рассматриваемого случая.</a:t>
            </a:r>
          </a:p>
          <a:p>
            <a:pPr indent="449263" algn="just"/>
            <a:r>
              <a:rPr lang="ru-RU" b="1" dirty="0"/>
              <a:t>Вероятность отказа</a:t>
            </a:r>
            <a:r>
              <a:rPr lang="ru-RU" dirty="0"/>
              <a:t> заявке </a:t>
            </a:r>
            <a:r>
              <a:rPr lang="ru-RU" b="1" dirty="0"/>
              <a:t>в обслуживании </a:t>
            </a:r>
            <a:r>
              <a:rPr lang="ru-RU" dirty="0"/>
              <a:t>равна вероятности того,</a:t>
            </a:r>
            <a:r>
              <a:rPr lang="en-US" dirty="0"/>
              <a:t> </a:t>
            </a:r>
            <a:r>
              <a:rPr lang="ru-RU" dirty="0"/>
              <a:t>что система находится в состоянии </a:t>
            </a:r>
            <a:r>
              <a:rPr lang="ru-RU" i="1" dirty="0"/>
              <a:t>S</a:t>
            </a:r>
            <a:r>
              <a:rPr lang="ru-RU" i="1" baseline="-25000" dirty="0"/>
              <a:t>m</a:t>
            </a:r>
            <a:r>
              <a:rPr lang="ru-RU" baseline="-25000" dirty="0"/>
              <a:t>+1</a:t>
            </a:r>
            <a:r>
              <a:rPr lang="ru-RU" dirty="0"/>
              <a:t> : </a:t>
            </a:r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r>
              <a:rPr lang="ru-RU" b="1" dirty="0"/>
              <a:t>Относительная пропускная способность </a:t>
            </a:r>
            <a:r>
              <a:rPr lang="ru-RU" dirty="0"/>
              <a:t>системы:</a:t>
            </a:r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r>
              <a:rPr lang="ru-RU" b="1" dirty="0"/>
              <a:t>Абсолютная пропускная способность </a:t>
            </a:r>
            <a:r>
              <a:rPr lang="ru-RU" dirty="0"/>
              <a:t>системы:</a:t>
            </a:r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en-US" dirty="0"/>
          </a:p>
          <a:p>
            <a:pPr indent="449263" algn="just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606" y="1957165"/>
            <a:ext cx="4000790" cy="7560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086" y="3501737"/>
            <a:ext cx="3982936" cy="8304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2086" y="4858032"/>
            <a:ext cx="4525495" cy="89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0343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01040" y="1075414"/>
                <a:ext cx="10789920" cy="2147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4500" algn="just"/>
                <a:r>
                  <a:rPr lang="ru-RU" dirty="0"/>
                  <a:t>Потеря выручки за 12 ч работы</a:t>
                </a:r>
              </a:p>
              <a:p>
                <a:pPr indent="444500" algn="just"/>
                <a:endParaRPr lang="ru-RU" b="0" i="1" dirty="0">
                  <a:latin typeface="Cambria Math" panose="02040503050406030204" pitchFamily="18" charset="0"/>
                </a:endParaRPr>
              </a:p>
              <a:p>
                <a:pPr indent="444500" algn="just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пот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=140∙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∙12=1120</m:t>
                    </m:r>
                  </m:oMath>
                </a14:m>
                <a:r>
                  <a:rPr lang="en-US" dirty="0"/>
                  <a:t>  </a:t>
                </a:r>
                <a:r>
                  <a:rPr lang="ru-RU" dirty="0"/>
                  <a:t>руб.</a:t>
                </a:r>
              </a:p>
              <a:p>
                <a:pPr indent="444500" algn="just"/>
                <a:endParaRPr lang="ru-RU" dirty="0"/>
              </a:p>
              <a:p>
                <a:pPr indent="444500" algn="just"/>
                <a:r>
                  <a:rPr lang="ru-RU" dirty="0"/>
                  <a:t>Здесь С = 140 — стоимость обслуживания одной машины, t = 12 (ч) — продолжительность рабочего времени за сутки.</a:t>
                </a:r>
              </a:p>
              <a:p>
                <a:pPr indent="444500" algn="just"/>
                <a:r>
                  <a:rPr lang="ru-RU" b="1" dirty="0"/>
                  <a:t>Ответ</a:t>
                </a:r>
                <a:r>
                  <a:rPr lang="ru-RU" dirty="0"/>
                  <a:t>. Потеря выручки за 12 ч работы составляет 1120 руб. 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" y="1075414"/>
                <a:ext cx="10789920" cy="2147447"/>
              </a:xfrm>
              <a:prstGeom prst="rect">
                <a:avLst/>
              </a:prstGeom>
              <a:blipFill>
                <a:blip r:embed="rId2"/>
                <a:stretch>
                  <a:fillRect l="-452" t="-1416" r="-452" b="-33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AutoShape 4" descr="https://s1.slide-share.ru/s_slide/82da8f6bcc6fffca9c8fabbda7958210/4d8ecaf4-1288-4874-b69c-6fd6adc86e5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939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07720" y="1219200"/>
                <a:ext cx="10789920" cy="3785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9263" algn="just"/>
                <a:r>
                  <a:rPr lang="ru-RU" b="1" dirty="0"/>
                  <a:t>Вероятность наличия очереди </a:t>
                </a:r>
                <a:r>
                  <a:rPr lang="ru-RU" dirty="0"/>
                  <a:t>найдем как сумму вероятностей состояний системы, начиная с состояния </a:t>
                </a:r>
                <a:r>
                  <a:rPr lang="ru-RU" i="1" dirty="0"/>
                  <a:t>S</a:t>
                </a:r>
                <a:r>
                  <a:rPr lang="ru-RU" baseline="-25000" dirty="0"/>
                  <a:t>2</a:t>
                </a:r>
                <a:r>
                  <a:rPr lang="ru-RU" dirty="0"/>
                  <a:t> и заканчивая состоянием </a:t>
                </a:r>
                <a:r>
                  <a:rPr lang="ru-RU" i="1" dirty="0"/>
                  <a:t>S</a:t>
                </a:r>
                <a:r>
                  <a:rPr lang="ru-RU" i="1" baseline="-25000" dirty="0"/>
                  <a:t>m</a:t>
                </a:r>
                <a:r>
                  <a:rPr lang="ru-RU" baseline="-25000" dirty="0"/>
                  <a:t>+1</a:t>
                </a:r>
                <a:r>
                  <a:rPr lang="ru-RU" dirty="0"/>
                  <a:t> : </a:t>
                </a:r>
              </a:p>
              <a:p>
                <a:pPr algn="just"/>
                <a:endParaRPr lang="ru-RU" dirty="0"/>
              </a:p>
              <a:p>
                <a:pPr algn="just"/>
                <a:endParaRPr lang="ru-RU" dirty="0"/>
              </a:p>
              <a:p>
                <a:pPr algn="just"/>
                <a:endParaRPr lang="en-US" dirty="0"/>
              </a:p>
              <a:p>
                <a:pPr indent="449263" algn="just"/>
                <a:endParaRPr lang="en-US" dirty="0"/>
              </a:p>
              <a:p>
                <a:pPr indent="449263" algn="just"/>
                <a:r>
                  <a:rPr lang="ru-RU" dirty="0"/>
                  <a:t>Здесь мы снова воспользовались формулой суммы конечного числа членов геометрической прогрессии с первым членом, равным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/>
                  <a:t>,</a:t>
                </a:r>
                <a:r>
                  <a:rPr lang="en-US" dirty="0"/>
                  <a:t> </a:t>
                </a:r>
                <a:r>
                  <a:rPr lang="ru-RU" dirty="0"/>
                  <a:t>знаменателем, равным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ru-RU" dirty="0"/>
                  <a:t>, и числом членов, равным </a:t>
                </a:r>
                <a:r>
                  <a:rPr lang="ru-RU" i="1" dirty="0"/>
                  <a:t>m</a:t>
                </a:r>
                <a:r>
                  <a:rPr lang="ru-RU" dirty="0"/>
                  <a:t>.</a:t>
                </a:r>
                <a:endParaRPr lang="en-US" dirty="0"/>
              </a:p>
              <a:p>
                <a:pPr indent="449263" algn="just"/>
                <a:endParaRPr lang="en-US" dirty="0"/>
              </a:p>
              <a:p>
                <a:pPr indent="449263" algn="just"/>
                <a:r>
                  <a:rPr lang="ru-RU" b="1" dirty="0"/>
                  <a:t>Среднее число заявок, находящихся под обслуживанием</a:t>
                </a:r>
                <a:r>
                  <a:rPr lang="ru-RU" dirty="0"/>
                  <a:t>, найдем как</a:t>
                </a:r>
                <a:r>
                  <a:rPr lang="en-US" dirty="0"/>
                  <a:t> </a:t>
                </a:r>
                <a:r>
                  <a:rPr lang="ru-RU" dirty="0"/>
                  <a:t>математическое ожидание случайной величины, принимающей значение, равное нулю, если система свободна от заявок, и равное единице при всех остальных состояниях системы.</a:t>
                </a:r>
              </a:p>
              <a:p>
                <a:endParaRPr lang="ru-RU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720" y="1219200"/>
                <a:ext cx="10789920" cy="3785652"/>
              </a:xfrm>
              <a:prstGeom prst="rect">
                <a:avLst/>
              </a:prstGeom>
              <a:blipFill rotWithShape="0">
                <a:blip r:embed="rId2"/>
                <a:stretch>
                  <a:fillRect l="-508" t="-805" r="-4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0185" y="1911245"/>
            <a:ext cx="6357558" cy="6370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4273" y="4811842"/>
            <a:ext cx="3111006" cy="47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640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0362" y="988916"/>
            <a:ext cx="107899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/>
            <a:r>
              <a:rPr lang="ru-RU" b="1" dirty="0"/>
              <a:t>Среднее число заявок, стоящих в очереди</a:t>
            </a:r>
            <a:r>
              <a:rPr lang="ru-RU" dirty="0"/>
              <a:t>, также найдем как математическое ожидание случайной величины, принимающей возможные значения этого числа, т. е. через сумму произведений значений</a:t>
            </a:r>
          </a:p>
          <a:p>
            <a:pPr algn="just"/>
            <a:r>
              <a:rPr lang="ru-RU" dirty="0"/>
              <a:t>этой случайной величины на соответствующие им вероятности состояний системы. </a:t>
            </a:r>
            <a:endParaRPr lang="en-US" dirty="0"/>
          </a:p>
          <a:p>
            <a:pPr indent="449263" algn="just"/>
            <a:r>
              <a:rPr lang="ru-RU" dirty="0"/>
              <a:t>Таким образом получим, что среднее число заявок, находящихся в очереди, равно</a:t>
            </a:r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endParaRPr lang="ru-RU" b="1" dirty="0"/>
          </a:p>
          <a:p>
            <a:pPr indent="449263" algn="just"/>
            <a:r>
              <a:rPr lang="ru-RU" b="1" dirty="0"/>
              <a:t>Среднее число заявок в системе </a:t>
            </a:r>
            <a:r>
              <a:rPr lang="ru-RU" dirty="0"/>
              <a:t>найдем как сумму среднего числа заявок под обслуживанием и среднего числа заявок в очереди:</a:t>
            </a:r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endParaRPr lang="ru-RU" dirty="0"/>
          </a:p>
          <a:p>
            <a:pPr indent="449263" algn="just"/>
            <a:r>
              <a:rPr lang="ru-RU" b="1" dirty="0"/>
              <a:t>Среднее время пребывания заявки в очереди</a:t>
            </a:r>
            <a:r>
              <a:rPr lang="ru-RU" dirty="0"/>
              <a:t>, под обслуживанием и в системе найдем по формулам </a:t>
            </a:r>
            <a:r>
              <a:rPr lang="ru-RU" dirty="0" err="1"/>
              <a:t>Литтла</a:t>
            </a:r>
            <a:r>
              <a:rPr lang="ru-RU" dirty="0"/>
              <a:t>: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797" y="2349800"/>
            <a:ext cx="5222552" cy="6444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3651" y="3897100"/>
            <a:ext cx="1731823" cy="4362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0869" y="5236233"/>
            <a:ext cx="3500508" cy="68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393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01040" y="966370"/>
                <a:ext cx="10789920" cy="4801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49263"/>
                <a:r>
                  <a:rPr lang="ru-RU" dirty="0"/>
                  <a:t>В результате получены </a:t>
                </a:r>
                <a:r>
                  <a:rPr lang="ru-RU" b="1" dirty="0"/>
                  <a:t>формулы, характеризующие работу системы при условии  </a:t>
                </a:r>
                <a14:m>
                  <m:oMath xmlns:m="http://schemas.openxmlformats.org/officeDocument/2006/math">
                    <m:r>
                      <a:rPr lang="ru-RU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𝝆</m:t>
                    </m:r>
                    <m:r>
                      <a:rPr lang="ru-RU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ru-RU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ru-RU" dirty="0"/>
                  <a:t>. </a:t>
                </a:r>
              </a:p>
              <a:p>
                <a:pPr indent="449263"/>
                <a:r>
                  <a:rPr lang="ru-RU" dirty="0"/>
                  <a:t>Предельные вероятности состояний системы:</a:t>
                </a:r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r>
                  <a:rPr lang="ru-RU" dirty="0"/>
                  <a:t>Вероятность отказа заявке в обслуживании:</a:t>
                </a:r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endParaRPr lang="ru-RU" dirty="0"/>
              </a:p>
              <a:p>
                <a:pPr indent="449263"/>
                <a:r>
                  <a:rPr lang="ru-RU" dirty="0"/>
                  <a:t>Вероятность наличия очереди:</a:t>
                </a:r>
              </a:p>
              <a:p>
                <a:pPr indent="449263"/>
                <a:r>
                  <a:rPr lang="ru-RU" dirty="0"/>
                  <a:t> </a:t>
                </a:r>
              </a:p>
              <a:p>
                <a:pPr lvl="0" algn="just"/>
                <a:endParaRPr lang="ru-RU" dirty="0"/>
              </a:p>
              <a:p>
                <a:pPr algn="ctr"/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" y="966370"/>
                <a:ext cx="10789920" cy="4801314"/>
              </a:xfrm>
              <a:prstGeom prst="rect">
                <a:avLst/>
              </a:prstGeom>
              <a:blipFill rotWithShape="0">
                <a:blip r:embed="rId2"/>
                <a:stretch>
                  <a:fillRect t="-7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01781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016" y="1622684"/>
            <a:ext cx="4386460" cy="13453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8608" y="3564405"/>
            <a:ext cx="3261779" cy="8659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8608" y="5026717"/>
            <a:ext cx="3142095" cy="85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555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021492"/>
            <a:ext cx="10789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dirty="0"/>
              <a:t>Относительная пропускная способность системы: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r>
              <a:rPr lang="ru-RU" dirty="0"/>
              <a:t>Абсолютная пропускная способность системы:</a:t>
            </a:r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444500" algn="just"/>
            <a:endParaRPr lang="ru-RU" dirty="0"/>
          </a:p>
          <a:p>
            <a:pPr indent="360363"/>
            <a:r>
              <a:rPr lang="ru-RU" dirty="0"/>
              <a:t>Среднее число заявок, находящихся под обслуживанием, или средняя загрузка канала: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835" y="1573486"/>
            <a:ext cx="2938136" cy="9238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8966" y="3133724"/>
            <a:ext cx="3241874" cy="9136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2917" y="4609565"/>
            <a:ext cx="2980408" cy="72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4473"/>
      </p:ext>
    </p:extLst>
  </p:cSld>
  <p:clrMapOvr>
    <a:masterClrMapping/>
  </p:clrMapOvr>
</p:sld>
</file>

<file path=ppt/theme/theme1.xml><?xml version="1.0" encoding="utf-8"?>
<a:theme xmlns:a="http://schemas.openxmlformats.org/drawingml/2006/main" name="пустой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6123</TotalTime>
  <Words>2813</Words>
  <Application>Microsoft Office PowerPoint</Application>
  <PresentationFormat>Широкоэкранный</PresentationFormat>
  <Paragraphs>357</Paragraphs>
  <Slides>50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6" baseType="lpstr">
      <vt:lpstr>Arial</vt:lpstr>
      <vt:lpstr>Calibri</vt:lpstr>
      <vt:lpstr>Cambria Math</vt:lpstr>
      <vt:lpstr>Franklin Gothic Book</vt:lpstr>
      <vt:lpstr>Franklin Gothic Medium</vt:lpstr>
      <vt:lpstr>пустой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доклада:  СВЯЗЬ МЕЖДУ ПЛОСКОЙ ЗАДАЧЕЙ ТЕОРИИ ФИЛЬТРАЦИИ И ТЕОРИЕЙ ФУНКЦИЙ КОМПЛЕКСНОГО ПЕРЕМЕННОГО.</dc:title>
  <dc:creator>RePack by Diakov</dc:creator>
  <cp:lastModifiedBy>Nick Panov</cp:lastModifiedBy>
  <cp:revision>865</cp:revision>
  <dcterms:created xsi:type="dcterms:W3CDTF">2018-03-18T18:35:26Z</dcterms:created>
  <dcterms:modified xsi:type="dcterms:W3CDTF">2024-11-20T16:42:49Z</dcterms:modified>
</cp:coreProperties>
</file>