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12192000" cy="6858000"/>
  <p:notesSz cx="685800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34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7824E4-6294-486F-8505-995CD2F73668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86362"/>
            <a:ext cx="5486400" cy="391611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9C2CBF-6AE5-4223-9EB2-9AF571584E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70823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9C2CBF-6AE5-4223-9EB2-9AF571584EC1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27513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ECE516-1A34-47F4-8E44-B948832B55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AF5E6E8-2475-4874-8177-C900562C33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0027BF1-C404-45EB-A817-AE7EA03D7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805EF-9506-4BD8-B2AF-1D43BA043EA4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A6345F0-4B76-4102-8CDF-C7FEFA667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7DE33C5-B669-42C6-83A7-5C9326537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B4E1C-75B7-4FAA-83A8-6D1DF9BCA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34628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FFD937-4128-4264-968C-DC6418C85A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D4C9B38-B32A-42B8-BBEF-4D4D2413ED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0EEBDA8-BD21-405C-9B4D-FE6D04CB9C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805EF-9506-4BD8-B2AF-1D43BA043EA4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471D5D6-4B25-44BE-A754-3E01054723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995C799-6F48-42EF-81FC-2222725DF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B4E1C-75B7-4FAA-83A8-6D1DF9BCA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0785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EEBD141-F009-458B-ACA6-588D7C4460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AED7875-6848-4A81-A032-1F7F8C4FBB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A1D19CF-A2A4-4026-A73C-5304C7C8DA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805EF-9506-4BD8-B2AF-1D43BA043EA4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CEBBC06-7670-4D93-97C3-BF36C7FDB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DA9836B-10AA-4B29-8255-67192B113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B4E1C-75B7-4FAA-83A8-6D1DF9BCA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7074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10380D-9AF5-4F99-82A8-415E206354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91F6308-69E4-4369-AB0B-9DEF9D2BE1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05F44A1-377B-46A1-8274-7785CB7DAD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805EF-9506-4BD8-B2AF-1D43BA043EA4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7193160-60F9-448B-896D-691FF022E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F3BF5E0-976D-4748-B0FF-F4476F9C26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B4E1C-75B7-4FAA-83A8-6D1DF9BCA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8239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BFA2E3-5C12-49D2-93D8-E053713B00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7095DBE-8907-4503-9E73-4D127D9909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B36F7CE-49C7-4EBF-9767-AF7662AD01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805EF-9506-4BD8-B2AF-1D43BA043EA4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7840DB1-494D-44CB-BA4D-28660F579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902923D-1B44-4856-AB5C-7CE9CFB98C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B4E1C-75B7-4FAA-83A8-6D1DF9BCA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9732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B8C3BD-BDB3-4005-9EA7-BC3684104C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62E52AA-F404-420D-AA72-31CEF5F2F2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8CD0AEA-6BA0-40B8-AF82-CE6A3FD6AE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2F32210-2EE8-493F-BDDF-40904AB8D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805EF-9506-4BD8-B2AF-1D43BA043EA4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EA478F1-58DA-4B0D-A3A0-5FA024C14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A83FE15-914F-4A0F-9745-B225E29A6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B4E1C-75B7-4FAA-83A8-6D1DF9BCA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6321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EB1164-24D5-4F12-A2CE-571E71B46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F20D8DC-8B65-44E1-953B-D125E8AF4E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D2DA635-79F8-4BC2-829A-B16ED41B61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9DDFDCA-51FD-45CC-80FB-34F4E79F19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0A9E685-5581-435F-B917-45337AAAEF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294194FE-2910-43EB-9592-F30623A421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805EF-9506-4BD8-B2AF-1D43BA043EA4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0FACAEB-9E89-4E48-81B1-CC7F346EA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9FF4D61-D5FE-4C82-AC8E-94DB02664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B4E1C-75B7-4FAA-83A8-6D1DF9BCA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0427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3303BE-751E-4BA6-9EE6-0EEE54F40F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3D5274F-6A37-4685-87B2-1D24CB0DD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805EF-9506-4BD8-B2AF-1D43BA043EA4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F07D9AB-4471-45FA-BB86-9D070DF7B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68E737D-BFCD-471A-890C-57DE646D8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B4E1C-75B7-4FAA-83A8-6D1DF9BCA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0132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9527177-CA36-4534-B753-2A41972C33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805EF-9506-4BD8-B2AF-1D43BA043EA4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F1AD7FE-4233-452E-ADB8-3D6670EDD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295FF9D-1BF6-45AA-9DE3-0108296D0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B4E1C-75B7-4FAA-83A8-6D1DF9BCA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5697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59808E-9787-4EB9-BBED-CC79C17688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5BA70C0-ACD6-48EE-B0E6-85AC377B1E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62414F3-8342-40F9-8E0D-206EF2BE17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2628A0B-F39E-431A-9B4B-E57957CC21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805EF-9506-4BD8-B2AF-1D43BA043EA4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D94C962-0B49-4A80-B010-7DEDB0163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DE2ED4D-E6F7-4894-BD40-19227D485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B4E1C-75B7-4FAA-83A8-6D1DF9BCA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3943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4FE893-CE29-4F56-9143-12B2F136EC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359C2FC-1A8C-4AED-AE89-C6392F18D4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410E598-8323-4240-A980-07082B251B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DDB5E48-0065-4F7E-A329-38B1DBF00B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805EF-9506-4BD8-B2AF-1D43BA043EA4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127FDEF-4468-48B4-AFE5-35D7174E1B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8B0ABD0-2A7D-4D23-9C5A-9E0AB4CB6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B4E1C-75B7-4FAA-83A8-6D1DF9BCA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100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5000"/>
            <a:lum/>
          </a:blip>
          <a:srcRect/>
          <a:stretch>
            <a:fillRect l="-1000" t="58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A83A47-7EDA-4338-957B-4CF0B8C446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6F92FB2-9A3F-4D2E-A291-A27F2D5FAE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C2584C0-0FBA-49F5-ABE6-584A209719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A805EF-9506-4BD8-B2AF-1D43BA043EA4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B748CC3-FEB1-418A-87D1-7DF45C2CC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F284B40-6065-45FB-8DE4-FC244AA987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1B4E1C-75B7-4FAA-83A8-6D1DF9BCA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7936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4C1248-8AAB-4235-A809-B0F8DE2344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4000" y="472123"/>
            <a:ext cx="11684000" cy="1031557"/>
          </a:xfrm>
        </p:spPr>
        <p:txBody>
          <a:bodyPr>
            <a:noAutofit/>
          </a:bodyPr>
          <a:lstStyle/>
          <a:p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ГОСУДАРСТВЕННОЕ УЧРЕЖДЕНИЕ ВЫСШЕГО ОБРАЗОВАНИЯ ЛЕНИНГРАДСКОЙ ОБЛАСТИ</a:t>
            </a:r>
            <a:b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ЛЕНИНГРАДСКИЙ ГОСУДАРСТВЕННЫЙ УНИВЕРСИТЕТ имени А.С. ПУШКИНА</a:t>
            </a:r>
            <a:b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Бокситогорский институт (филиал)</a:t>
            </a:r>
            <a:b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 </a:t>
            </a:r>
            <a:b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Факультет экономики и инвестиций</a:t>
            </a:r>
            <a:endParaRPr lang="ru-RU" sz="18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5894F37-508A-4251-BF34-805F4C0935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6080" y="1574800"/>
            <a:ext cx="11551920" cy="2016760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lnSpc>
                <a:spcPct val="90000"/>
              </a:lnSpc>
              <a:buFont typeface="Wingdings 2" panose="05020102010507070707" pitchFamily="18" charset="2"/>
              <a:buNone/>
            </a:pPr>
            <a:endParaRPr lang="ru-RU" altLang="ru-RU" sz="10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ru-RU" altLang="ru-RU" sz="10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Курсовая работа</a:t>
            </a:r>
          </a:p>
          <a:p>
            <a:pPr marL="0" indent="0" algn="ctr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ru-RU" altLang="ru-RU" sz="9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дисциплине: Охрана труда и техника безопасности на производстве и в школе </a:t>
            </a:r>
          </a:p>
          <a:p>
            <a:pPr marL="0" indent="0" algn="ctr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ru-RU" altLang="ru-RU" sz="9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тему</a:t>
            </a:r>
            <a:r>
              <a:rPr lang="ru-RU" altLang="ru-RU" sz="9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:……………………………………………………………….</a:t>
            </a:r>
            <a:endParaRPr lang="ru-RU" altLang="ru-RU" sz="72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marL="0" indent="0" algn="r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ru-RU" altLang="ru-RU" sz="72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Выполнила: </a:t>
            </a:r>
            <a:r>
              <a:rPr lang="ru-RU" altLang="ru-RU" sz="72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студент </a:t>
            </a:r>
            <a:r>
              <a:rPr lang="ru-RU" altLang="ru-RU" sz="72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4 курса </a:t>
            </a:r>
          </a:p>
          <a:p>
            <a:pPr marL="0" indent="0" algn="r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ru-RU" altLang="ru-RU" sz="72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направление: 44.03.01 </a:t>
            </a:r>
          </a:p>
          <a:p>
            <a:pPr marL="0" indent="0" algn="r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ru-RU" altLang="ru-RU" sz="72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«Педагогическое образование»</a:t>
            </a:r>
          </a:p>
          <a:p>
            <a:pPr marL="0" indent="0" algn="r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ru-RU" altLang="ru-RU" sz="72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заочная форма обучения</a:t>
            </a:r>
          </a:p>
          <a:p>
            <a:pPr marL="0" indent="0" algn="r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ru-RU" altLang="ru-RU" sz="72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ФИО студента</a:t>
            </a:r>
            <a:endParaRPr lang="ru-RU" altLang="ru-RU" sz="7200" b="1" dirty="0">
              <a:latin typeface="Times New Roman" panose="02020603050405020304" pitchFamily="18" charset="0"/>
            </a:endParaRPr>
          </a:p>
          <a:p>
            <a:pPr marL="0" indent="0" algn="r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ru-RU" altLang="ru-RU" sz="72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Проверила: </a:t>
            </a:r>
            <a:r>
              <a:rPr lang="ru-RU" altLang="ru-RU" sz="7200" b="1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к.п.н</a:t>
            </a:r>
            <a:r>
              <a:rPr lang="ru-RU" altLang="ru-RU" sz="72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., доц. О.Ф. Пахомова  </a:t>
            </a:r>
          </a:p>
          <a:p>
            <a:pPr marL="0" indent="0" algn="ctr">
              <a:lnSpc>
                <a:spcPct val="90000"/>
              </a:lnSpc>
              <a:buFont typeface="Wingdings 2" panose="05020102010507070707" pitchFamily="18" charset="2"/>
              <a:buNone/>
            </a:pPr>
            <a:endParaRPr lang="ru-RU" altLang="ru-RU" sz="7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90000"/>
              </a:lnSpc>
              <a:buFont typeface="Wingdings 2" panose="05020102010507070707" pitchFamily="18" charset="2"/>
              <a:buNone/>
            </a:pPr>
            <a:endParaRPr lang="ru-RU" altLang="ru-RU" sz="7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ru-RU" alt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Бокситогорск  </a:t>
            </a:r>
            <a:r>
              <a:rPr lang="ru-RU" altLang="ru-RU" sz="7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</a:t>
            </a:r>
            <a:endParaRPr lang="ru-RU" altLang="ru-RU" sz="7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36207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CC36EF-B5CF-4B4F-81A9-7B66A90491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991" y="197174"/>
            <a:ext cx="11374017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Общие санитарно-гигиенические требования при выполнении ручных работ </a:t>
            </a:r>
            <a:br>
              <a:rPr lang="ru-RU" sz="4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(шитьё, вышивка, вязание)</a:t>
            </a:r>
            <a:endParaRPr lang="ru-RU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1B7EA86-F5AF-4C7B-88AE-C6C2B4FB78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8991" y="1825625"/>
            <a:ext cx="11374017" cy="4351338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2400" b="1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Санитарно-гигиенические условия для вышивания</a:t>
            </a:r>
            <a:endParaRPr lang="ru-RU" sz="2400" u="sng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lnSpc>
                <a:spcPct val="100000"/>
              </a:lnSpc>
              <a:tabLst>
                <a:tab pos="457200" algn="l"/>
              </a:tabLs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Рабочее место для вышивания должно быть хорошо освещено, но свет не должен слепить глаза.</a:t>
            </a:r>
          </a:p>
          <a:p>
            <a:pPr marL="342900" lvl="0" indent="-342900" algn="just">
              <a:lnSpc>
                <a:spcPct val="100000"/>
              </a:lnSpc>
              <a:tabLst>
                <a:tab pos="457200" algn="l"/>
              </a:tabLs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Чтобы не уставали глаза, пальцы, нужно делать перерывы в работе через каждые 30 минут. Еще лучше чередовать занятие вышивкой с другой работой.</a:t>
            </a:r>
          </a:p>
          <a:p>
            <a:pPr marL="342900" lvl="0" indent="-342900" algn="just">
              <a:lnSpc>
                <a:spcPct val="100000"/>
              </a:lnSpc>
              <a:tabLst>
                <a:tab pos="457200" algn="l"/>
              </a:tabLs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Перед началом работы необходимо вымыть ру­ки, чтобы изделие осталось чистым даже после ваших рук.</a:t>
            </a:r>
          </a:p>
          <a:p>
            <a:pPr marL="342900" lvl="0" indent="-342900" algn="just">
              <a:lnSpc>
                <a:spcPct val="100000"/>
              </a:lnSpc>
              <a:tabLst>
                <a:tab pos="457200" algn="l"/>
              </a:tabLs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 перекусывайте нитки зубами. Для этой цели у вас есть ножницы.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59120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714FAB-287F-425D-9397-C4A9C2B84E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547" y="365126"/>
            <a:ext cx="11318033" cy="801202"/>
          </a:xfrm>
        </p:spPr>
        <p:txBody>
          <a:bodyPr>
            <a:normAutofit fontScale="90000"/>
          </a:bodyPr>
          <a:lstStyle/>
          <a:p>
            <a:pPr marL="270510" indent="-270510">
              <a:lnSpc>
                <a:spcPct val="150000"/>
              </a:lnSpc>
            </a:pPr>
            <a:r>
              <a:rPr lang="ru-RU" sz="2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Санитарно-гигиенические требования при вязании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4541065-C74B-4F24-95F9-3EF716B8B0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0547" y="765727"/>
            <a:ext cx="11318032" cy="4351338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 Рабочее место должно быть хорошо освещено, свет должен падать на работу с левой стороны.</a:t>
            </a:r>
            <a:br>
              <a:rPr lang="ru-RU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 Сидеть следует прямо, касаясь корпусом спинки стула. Расстояние от глаз до работы должно быть не менее 35-40 см, чтобы не развивалась близорукость, в глаза не попадали частички волокон, из которых состоит пряжа.</a:t>
            </a:r>
            <a:br>
              <a:rPr lang="ru-RU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 Перед началом и после работы следует вымыть руки, чтобы нитки и вязаное полотно не пачкались, а на руках не оставалось мелких волокон.</a:t>
            </a:r>
            <a:br>
              <a:rPr lang="ru-RU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 Незавершенное изделие лучше хранить, завернув в ткань или положив в пакет.</a:t>
            </a:r>
            <a:br>
              <a:rPr lang="ru-RU" sz="23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2300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26714FAB-287F-425D-9397-C4A9C2B84EA2}"/>
              </a:ext>
            </a:extLst>
          </p:cNvPr>
          <p:cNvSpPr txBox="1">
            <a:spLocks/>
          </p:cNvSpPr>
          <p:nvPr/>
        </p:nvSpPr>
        <p:spPr>
          <a:xfrm>
            <a:off x="562947" y="517526"/>
            <a:ext cx="11318033" cy="8012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70510" indent="-270510">
              <a:lnSpc>
                <a:spcPct val="150000"/>
              </a:lnSpc>
            </a:pPr>
            <a:r>
              <a:rPr lang="ru-RU" sz="2700" b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Санитарно-гигиенические требования при вязании</a:t>
            </a:r>
            <a:r>
              <a:rPr lang="ru-RU" sz="18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180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12941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90240C-E0AE-4BF0-A908-455487E1C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870" y="500062"/>
            <a:ext cx="11448661" cy="1325563"/>
          </a:xfrm>
        </p:spPr>
        <p:txBody>
          <a:bodyPr>
            <a:normAutofit fontScale="90000"/>
          </a:bodyPr>
          <a:lstStyle/>
          <a:p>
            <a:pPr algn="ctr">
              <a:spcBef>
                <a:spcPts val="1200"/>
              </a:spcBef>
              <a:spcAft>
                <a:spcPts val="300"/>
              </a:spcAft>
            </a:pPr>
            <a:r>
              <a:rPr lang="ru-RU" sz="4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Инструкции по ТБ на уроках технологии при выполнении ручных работ </a:t>
            </a:r>
            <a:br>
              <a:rPr lang="ru-RU" sz="4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(шитьё, вышивка, вязание) </a:t>
            </a:r>
            <a:r>
              <a:rPr lang="ru-RU" sz="4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/>
            </a:r>
            <a:br>
              <a:rPr lang="ru-RU" sz="4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0C3EA80-9F5C-4266-8D15-727B4415C7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669" y="1704327"/>
            <a:ext cx="11448661" cy="4351338"/>
          </a:xfrm>
        </p:spPr>
        <p:txBody>
          <a:bodyPr>
            <a:normAutofit/>
          </a:bodyPr>
          <a:lstStyle/>
          <a:p>
            <a:pPr indent="0" algn="just">
              <a:lnSpc>
                <a:spcPct val="100000"/>
              </a:lnSpc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Прежде чем приступать к урокам труда учитель должен ознакомить детей с правилами техники безопасности, которые расписаны в инструкциях к этим урокам.</a:t>
            </a:r>
          </a:p>
          <a:p>
            <a:pPr indent="0" algn="just">
              <a:lnSpc>
                <a:spcPct val="100000"/>
              </a:lnSpc>
              <a:buNone/>
            </a:pP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Техника безопасности на уроках труда в мастерской описывает базовую модель поведения ученика, которая поможет свести к минимуму потенциальные риски</a:t>
            </a:r>
          </a:p>
          <a:p>
            <a:pPr indent="0" algn="just">
              <a:lnSpc>
                <a:spcPct val="100000"/>
              </a:lnSpc>
              <a:buNone/>
            </a:pP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В рамках </a:t>
            </a:r>
            <a:r>
              <a:rPr lang="ru-RU" sz="2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охраны труда на уроках в кабинете технологии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представлены инструкции по охране труда при работе с ножницами, иголками и булавками, при работе с утюгом, со швейными машинками, со спицами и крючком. Также, представлены инструкции по оказанию первой помощи пострадавшему в кабинете технологии, другие необходимые </a:t>
            </a:r>
            <a:r>
              <a:rPr lang="ru-RU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инструкции по технике безопасности в кабинете технологии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школы.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8317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39DD0E4-4E8B-46F9-AF4E-C557FB2D44D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931" t="25111" r="938" b="25290"/>
          <a:stretch/>
        </p:blipFill>
        <p:spPr>
          <a:xfrm>
            <a:off x="5215812" y="1352938"/>
            <a:ext cx="6447454" cy="3676332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DBF31D5-8AF1-4204-81AF-36E249F3FCD8}"/>
              </a:ext>
            </a:extLst>
          </p:cNvPr>
          <p:cNvSpPr txBox="1"/>
          <p:nvPr/>
        </p:nvSpPr>
        <p:spPr>
          <a:xfrm>
            <a:off x="242598" y="0"/>
            <a:ext cx="11420668" cy="50931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/>
            <a:r>
              <a:rPr lang="ru-RU" sz="4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 характеру и времени проведения инструктажи делятся на:</a:t>
            </a:r>
          </a:p>
          <a:p>
            <a:pPr indent="449580" algn="ctr"/>
            <a:endParaRPr lang="ru-RU" sz="4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вводный инструктаж;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первичный инструктаж;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повторный инструктаж;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внеплановый инструктаж;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целевой инструктаж.</a:t>
            </a:r>
            <a:endParaRPr lang="ru-RU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21507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3421DE-FB00-43C1-9479-A850A1A8A1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0521"/>
            <a:ext cx="10515600" cy="60525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81328BA-B47B-4E4A-94BC-F7E92823C1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853" y="755780"/>
            <a:ext cx="11187403" cy="4637314"/>
          </a:xfrm>
        </p:spPr>
        <p:txBody>
          <a:bodyPr>
            <a:normAutofit fontScale="92500"/>
          </a:bodyPr>
          <a:lstStyle/>
          <a:p>
            <a:pPr indent="0" algn="just">
              <a:lnSpc>
                <a:spcPct val="150000"/>
              </a:lnSpc>
              <a:buNone/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Действительность заставляет нас обратить больше внимания на проблему безопасности жизнедеятельности учителей и школьников. Важным направлением в работе педагогического коллектива является работа по обеспечению охраны труда.</a:t>
            </a:r>
          </a:p>
          <a:p>
            <a:pPr indent="0" algn="just">
              <a:lnSpc>
                <a:spcPct val="150000"/>
              </a:lnSpc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Строгое соблюдение требований охраны труда является элементом дисциплины образовательного процесса, культуры труда. С целью формирования у учащихся сознательного и ответственного отношения к вопросам личной безопасности и безопасности окружающих, в образовательных учреждениях в обязательном порядке проводится изучение вопросов безопасности труда и других видов деятельности.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93899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1984B3-3BBB-435B-ABF5-4F0E6BAE07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8396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kern="0" dirty="0">
                <a:solidFill>
                  <a:srgbClr val="26282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Список использованной литературы</a:t>
            </a:r>
            <a:r>
              <a:rPr lang="ru-RU" sz="4000" b="1" kern="0" dirty="0">
                <a:solidFill>
                  <a:srgbClr val="26282F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/>
            </a:r>
            <a:br>
              <a:rPr lang="ru-RU" sz="4000" b="1" kern="0" dirty="0">
                <a:solidFill>
                  <a:srgbClr val="26282F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ru-RU" sz="40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7E35352-E1BB-4C93-97A7-46C642F895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849086"/>
            <a:ext cx="10972800" cy="4351338"/>
          </a:xfrm>
        </p:spPr>
        <p:txBody>
          <a:bodyPr>
            <a:normAutofit fontScale="70000" lnSpcReduction="20000"/>
          </a:bodyPr>
          <a:lstStyle/>
          <a:p>
            <a:pPr marL="342900" lvl="0" indent="-342900">
              <a:lnSpc>
                <a:spcPct val="120000"/>
              </a:lnSpc>
              <a:buFont typeface="+mj-lt"/>
              <a:buAutoNum type="arabicPeriod"/>
              <a:tabLst>
                <a:tab pos="457200" algn="l"/>
              </a:tabLst>
            </a:pPr>
            <a:r>
              <a:rPr lang="ru-RU" sz="2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Конституция Российской Федерации</a:t>
            </a:r>
          </a:p>
          <a:p>
            <a:pPr marL="342900" lvl="0" indent="-342900">
              <a:lnSpc>
                <a:spcPct val="120000"/>
              </a:lnSpc>
              <a:buFont typeface="+mj-lt"/>
              <a:buAutoNum type="arabicPeriod"/>
              <a:tabLst>
                <a:tab pos="457200" algn="l"/>
              </a:tabLst>
            </a:pPr>
            <a:r>
              <a:rPr lang="ru-RU" sz="2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Трудовой кодекс Российской Федерации</a:t>
            </a:r>
          </a:p>
          <a:p>
            <a:pPr marL="342900" lvl="0" indent="-342900" algn="just">
              <a:lnSpc>
                <a:spcPct val="120000"/>
              </a:lnSpc>
              <a:buFont typeface="+mj-lt"/>
              <a:buAutoNum type="arabicPeriod"/>
              <a:tabLst>
                <a:tab pos="457200" algn="l"/>
              </a:tabLst>
            </a:pPr>
            <a:r>
              <a:rPr lang="ru-RU" sz="2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Постановление Минтруда России от 08.02.2000г. №14 «Об утверждении Рекомендаций по организации работы службы охраны труда в организации»</a:t>
            </a:r>
            <a:r>
              <a:rPr lang="ru-RU" sz="2300" dirty="0">
                <a:solidFill>
                  <a:srgbClr val="646464"/>
                </a:solidFill>
                <a:effectLst/>
                <a:latin typeface="Roboto" panose="02000000000000000000" pitchFamily="2" charset="0"/>
                <a:ea typeface="Times New Roman" panose="02020603050405020304" pitchFamily="18" charset="0"/>
              </a:rPr>
              <a:t> </a:t>
            </a:r>
            <a:endParaRPr lang="ru-RU" sz="23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lnSpc>
                <a:spcPct val="120000"/>
              </a:lnSpc>
              <a:buFont typeface="+mj-lt"/>
              <a:buAutoNum type="arabicPeriod"/>
              <a:tabLst>
                <a:tab pos="457200" algn="l"/>
              </a:tabLst>
            </a:pPr>
            <a:r>
              <a:rPr lang="ru-RU" sz="2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Дик Н.Ф. Безопасность образовательного процесса и охрана труда в школе, лицее. - М.: Феникс, 2017. - 344 с.</a:t>
            </a:r>
          </a:p>
          <a:p>
            <a:pPr marL="342900" lvl="0" indent="-342900" algn="just">
              <a:lnSpc>
                <a:spcPct val="120000"/>
              </a:lnSpc>
              <a:buFont typeface="+mj-lt"/>
              <a:buAutoNum type="arabicPeriod"/>
              <a:tabLst>
                <a:tab pos="457200" algn="l"/>
              </a:tabLst>
            </a:pPr>
            <a:r>
              <a:rPr lang="ru-RU" sz="2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Масленников М.М. Организация работы по охране труда в образовательном учреждении. - М.: АРКСТИ, 2016.</a:t>
            </a:r>
          </a:p>
          <a:p>
            <a:pPr marL="342900" lvl="0" indent="-342900" algn="just">
              <a:lnSpc>
                <a:spcPct val="120000"/>
              </a:lnSpc>
              <a:buFont typeface="+mj-lt"/>
              <a:buAutoNum type="arabicPeriod"/>
              <a:tabLst>
                <a:tab pos="457200" algn="l"/>
              </a:tabLst>
            </a:pPr>
            <a:r>
              <a:rPr lang="ru-RU" sz="2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Недоступов Ю.К. Охрана труда в образовательных учреждениях. Часть I: Справочник для руководителей и специалистов. - М., 2016.</a:t>
            </a:r>
          </a:p>
          <a:p>
            <a:pPr marL="342900" lvl="0" indent="-342900" algn="just">
              <a:lnSpc>
                <a:spcPct val="120000"/>
              </a:lnSpc>
              <a:buFont typeface="+mj-lt"/>
              <a:buAutoNum type="arabicPeriod"/>
              <a:tabLst>
                <a:tab pos="457200" algn="l"/>
              </a:tabLst>
            </a:pPr>
            <a:r>
              <a:rPr lang="ru-RU" sz="2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Огарков А.А. Инструкции по охране труда и технике безопасности в школе. - М., 2018.</a:t>
            </a:r>
          </a:p>
          <a:p>
            <a:pPr marL="342900" lvl="0" indent="-342900" algn="just">
              <a:lnSpc>
                <a:spcPct val="120000"/>
              </a:lnSpc>
              <a:buFont typeface="+mj-lt"/>
              <a:buAutoNum type="arabicPeriod"/>
              <a:tabLst>
                <a:tab pos="457200" algn="l"/>
              </a:tabLst>
            </a:pPr>
            <a:r>
              <a:rPr lang="ru-RU" sz="2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Охрана труда в образовательных учреждениях: Справочник. Кн.1. - М.: ИФ «Образование в документах», 2016.</a:t>
            </a:r>
          </a:p>
          <a:p>
            <a:pPr marL="342900" lvl="0" indent="-342900" algn="just">
              <a:lnSpc>
                <a:spcPct val="120000"/>
              </a:lnSpc>
              <a:buFont typeface="+mj-lt"/>
              <a:buAutoNum type="arabicPeriod"/>
              <a:tabLst>
                <a:tab pos="457200" algn="l"/>
              </a:tabLst>
            </a:pPr>
            <a:r>
              <a:rPr lang="ru-RU" sz="2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Цыганков С.Н. Охрана труда в школе. Система работы руководителя. - М.: Учитель, 2017. - 303 с.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2144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6045EE-858D-406C-9FE3-222E506DAC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802"/>
            <a:ext cx="10515600" cy="610235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4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6389082-93FD-48B3-AA39-BB7621165D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3040" y="681037"/>
            <a:ext cx="11805920" cy="4351338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ru-RU" sz="1800" dirty="0">
                <a:solidFill>
                  <a:srgbClr val="43434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Актуальность 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емы………………………………………………………………………………………………………………………………………………………………………………………………………………………………………………………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58135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8F7DE08-F999-431C-B66C-DB3AFEE81C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720" y="812800"/>
            <a:ext cx="11328400" cy="4351338"/>
          </a:xfrm>
        </p:spPr>
        <p:txBody>
          <a:bodyPr>
            <a:normAutofit/>
          </a:bodyPr>
          <a:lstStyle/>
          <a:p>
            <a:pPr indent="0" algn="just">
              <a:lnSpc>
                <a:spcPct val="110000"/>
              </a:lnSpc>
              <a:buNone/>
            </a:pPr>
            <a:r>
              <a:rPr lang="ru-RU" sz="2000" dirty="0">
                <a:solidFill>
                  <a:srgbClr val="43434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2400" b="1" dirty="0">
                <a:solidFill>
                  <a:srgbClr val="43434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Цель исследования</a:t>
            </a:r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:………………………………………………….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0" algn="just">
              <a:lnSpc>
                <a:spcPct val="110000"/>
              </a:lnSpc>
              <a:buNone/>
            </a:pPr>
            <a:r>
              <a:rPr lang="ru-RU" sz="2400" b="1" dirty="0">
                <a:solidFill>
                  <a:srgbClr val="43434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Задачи:</a:t>
            </a:r>
            <a:endParaRPr lang="ru-RU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0" algn="just">
              <a:lnSpc>
                <a:spcPct val="110000"/>
              </a:lnSpc>
              <a:buNone/>
            </a:pPr>
            <a:r>
              <a:rPr lang="ru-RU" sz="2000" dirty="0">
                <a:solidFill>
                  <a:srgbClr val="43434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рассмотреть…………………………………………..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0" algn="just">
              <a:lnSpc>
                <a:spcPct val="110000"/>
              </a:lnSpc>
              <a:buNone/>
            </a:pP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описать 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…………………………………….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71500" indent="-342900" algn="just">
              <a:lnSpc>
                <a:spcPct val="110000"/>
              </a:lnSpc>
              <a:buFontTx/>
              <a:buChar char="-"/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Изучить…………………………………………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78D51626-2737-4AF7-AC3E-FD9803962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2565"/>
            <a:ext cx="10515600" cy="610235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Цель, задачи</a:t>
            </a:r>
          </a:p>
        </p:txBody>
      </p:sp>
    </p:spTree>
    <p:extLst>
      <p:ext uri="{BB962C8B-B14F-4D97-AF65-F5344CB8AC3E}">
        <p14:creationId xmlns:p14="http://schemas.microsoft.com/office/powerpoint/2010/main" val="29285584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71F88A-4A6E-40F3-BABF-26D0919B2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241585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4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Объект, предмет, практическая значимость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C8F6DEE-4415-4747-8335-829C05D92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931545"/>
            <a:ext cx="11582400" cy="4351338"/>
          </a:xfrm>
        </p:spPr>
        <p:txBody>
          <a:bodyPr>
            <a:normAutofit/>
          </a:bodyPr>
          <a:lstStyle/>
          <a:p>
            <a:pPr indent="0" algn="just">
              <a:lnSpc>
                <a:spcPct val="150000"/>
              </a:lnSpc>
              <a:buNone/>
            </a:pPr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Объект исследования: </a:t>
            </a:r>
            <a:endParaRPr lang="ru-RU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0" algn="just">
              <a:lnSpc>
                <a:spcPct val="150000"/>
              </a:lnSpc>
              <a:buNone/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0" algn="just">
              <a:lnSpc>
                <a:spcPct val="150000"/>
              </a:lnSpc>
              <a:buNone/>
            </a:pPr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Предмет исследования: </a:t>
            </a:r>
            <a:endParaRPr lang="ru-RU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0" algn="just">
              <a:lnSpc>
                <a:spcPct val="150000"/>
              </a:lnSpc>
              <a:buNone/>
            </a:pP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0" algn="just">
              <a:lnSpc>
                <a:spcPct val="150000"/>
              </a:lnSpc>
              <a:buNone/>
            </a:pPr>
            <a: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значимость </a:t>
            </a:r>
            <a:endParaRPr lang="ru-RU" alt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50000"/>
              </a:lnSpc>
              <a:buNone/>
            </a:pP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76566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D5E76C-9825-4DCF-BC57-2A248A5948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012" y="-82744"/>
            <a:ext cx="11513975" cy="1090451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latin typeface="Times New Roman" panose="02020603050405020304" pitchFamily="18" charset="0"/>
              </a:rPr>
              <a:t>Глава 1. Теоретические основы охраны труда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901EC32-514D-4EE0-A10A-3DD28EE79E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9012" y="845910"/>
            <a:ext cx="11513975" cy="530296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sz="2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81298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54637C-88B1-4ABD-8B45-C532860C5C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02" y="159853"/>
            <a:ext cx="11374017" cy="6799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Нормативно- правовые акты по охране труда.</a:t>
            </a:r>
            <a:endParaRPr lang="ru-RU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B388966-189B-49F3-A652-C550F3D909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02" y="948547"/>
            <a:ext cx="11374017" cy="4351338"/>
          </a:xfrm>
        </p:spPr>
        <p:txBody>
          <a:bodyPr>
            <a:normAutofit/>
          </a:bodyPr>
          <a:lstStyle/>
          <a:p>
            <a:pPr indent="0" algn="just">
              <a:lnSpc>
                <a:spcPct val="100000"/>
              </a:lnSpc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45070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D93EC9-4FB0-4BB9-BE38-D0CC57917B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4" y="113198"/>
            <a:ext cx="11577734" cy="111844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Требования к учебно-производственным мастерским</a:t>
            </a:r>
            <a:endParaRPr lang="ru-RU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1227A18-3877-42BD-8AC4-E8CA5EF6AF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7870" y="1253331"/>
            <a:ext cx="11325808" cy="4351338"/>
          </a:xfrm>
        </p:spPr>
        <p:txBody>
          <a:bodyPr>
            <a:normAutofit/>
          </a:bodyPr>
          <a:lstStyle/>
          <a:p>
            <a:pPr algn="just">
              <a:lnSpc>
                <a:spcPct val="120000"/>
              </a:lnSpc>
            </a:pPr>
            <a:endParaRPr lang="ru-RU" sz="19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21169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C8EFD9-1B54-44BD-8CB6-8D5E42A58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314" y="94538"/>
            <a:ext cx="11299371" cy="1053127"/>
          </a:xfrm>
        </p:spPr>
        <p:txBody>
          <a:bodyPr>
            <a:normAutofit fontScale="90000"/>
          </a:bodyPr>
          <a:lstStyle/>
          <a:p>
            <a:pPr algn="ctr">
              <a:spcBef>
                <a:spcPts val="540"/>
              </a:spcBef>
              <a:spcAft>
                <a:spcPts val="540"/>
              </a:spcAft>
            </a:pPr>
            <a:r>
              <a:rPr lang="ru-RU" sz="40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Глава 2. Техника безопасности при выполнении </a:t>
            </a:r>
            <a:r>
              <a:rPr lang="ru-RU" sz="4000" b="1" kern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………………………………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7AF8068-8392-46A6-A0C7-19731EFDAC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1134" y="1387087"/>
            <a:ext cx="10991461" cy="4351338"/>
          </a:xfrm>
        </p:spPr>
        <p:txBody>
          <a:bodyPr/>
          <a:lstStyle/>
          <a:p>
            <a:pPr indent="449580" algn="just">
              <a:lnSpc>
                <a:spcPct val="150000"/>
              </a:lnSpc>
            </a:pPr>
            <a:endParaRPr lang="ru-RU" sz="1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19931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FF9613-B59C-4611-8B7D-7D521A7AE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326" y="173134"/>
            <a:ext cx="11383347" cy="101580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Инструктирование учащихся по технике </a:t>
            </a:r>
            <a:r>
              <a:rPr lang="ru-RU" sz="4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безопасности………………………….</a:t>
            </a:r>
            <a:endParaRPr lang="ru-RU" sz="4000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1DCA7AE-6E4B-45B0-A4F0-74E2F464DA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4326" y="1253331"/>
            <a:ext cx="11383347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ru-RU" sz="1800" b="0" kern="0" dirty="0">
                <a:solidFill>
                  <a:srgbClr val="26282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2400" b="0" kern="0" dirty="0" smtClean="0">
                <a:solidFill>
                  <a:srgbClr val="26282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kern="0" dirty="0">
              <a:solidFill>
                <a:srgbClr val="26282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522721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</TotalTime>
  <Words>301</Words>
  <Application>Microsoft Office PowerPoint</Application>
  <PresentationFormat>Широкоэкранный</PresentationFormat>
  <Paragraphs>71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Arial</vt:lpstr>
      <vt:lpstr>Calibri</vt:lpstr>
      <vt:lpstr>Calibri Light</vt:lpstr>
      <vt:lpstr>Roboto</vt:lpstr>
      <vt:lpstr>Times New Roman</vt:lpstr>
      <vt:lpstr>Wingdings</vt:lpstr>
      <vt:lpstr>Wingdings 2</vt:lpstr>
      <vt:lpstr>Тема Office</vt:lpstr>
      <vt:lpstr>ГОСУДАРСТВЕННОЕ УЧРЕЖДЕНИЕ ВЫСШЕГО ОБРАЗОВАНИЯ ЛЕНИНГРАДСКОЙ ОБЛАСТИ ЛЕНИНГРАДСКИЙ ГОСУДАРСТВЕННЫЙ УНИВЕРСИТЕТ имени А.С. ПУШКИНА Бокситогорский институт (филиал)   Факультет экономики и инвестиций</vt:lpstr>
      <vt:lpstr>Введение</vt:lpstr>
      <vt:lpstr>Цель, задачи</vt:lpstr>
      <vt:lpstr>Объект, предмет, практическая значимость</vt:lpstr>
      <vt:lpstr>Глава 1. Теоретические основы охраны труда</vt:lpstr>
      <vt:lpstr>Нормативно- правовые акты по охране труда.</vt:lpstr>
      <vt:lpstr>Требования к учебно-производственным мастерским</vt:lpstr>
      <vt:lpstr>Глава 2. Техника безопасности при выполнении ………………………………</vt:lpstr>
      <vt:lpstr>Инструктирование учащихся по технике безопасности………………………….</vt:lpstr>
      <vt:lpstr>Общие санитарно-гигиенические требования при выполнении ручных работ  (шитьё, вышивка, вязание)</vt:lpstr>
      <vt:lpstr>Санитарно-гигиенические требования при вязании </vt:lpstr>
      <vt:lpstr>Инструкции по ТБ на уроках технологии при выполнении ручных работ  (шитьё, вышивка, вязание)  </vt:lpstr>
      <vt:lpstr>Презентация PowerPoint</vt:lpstr>
      <vt:lpstr>Заключение</vt:lpstr>
      <vt:lpstr>Список использованной литературы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ГОСУДАРСТВЕННОЕ УЧРЕЖДЕНИЕ ВЫСШЕГО ОБРАЗОВАНИЯ ЛЕНИНГРАДСКОЙ ОБЛАСТИ ЛЕНИНГРАДСКИЙ ГОСУДАРСТВЕННЫЙ УНИВЕРСИТЕТ имени А.С. ПУШКИНА Бокситогорский институт (филиал)   Факультет экономики и инвестиций</dc:title>
  <dc:creator>Ольга Степанова</dc:creator>
  <cp:lastModifiedBy>Ольга Федоровна Пахомова</cp:lastModifiedBy>
  <cp:revision>20</cp:revision>
  <cp:lastPrinted>2021-05-27T20:02:46Z</cp:lastPrinted>
  <dcterms:created xsi:type="dcterms:W3CDTF">2021-05-27T15:55:52Z</dcterms:created>
  <dcterms:modified xsi:type="dcterms:W3CDTF">2024-11-13T10:43:06Z</dcterms:modified>
</cp:coreProperties>
</file>