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0" r:id="rId4"/>
    <p:sldId id="264" r:id="rId5"/>
    <p:sldId id="263" r:id="rId6"/>
    <p:sldId id="265" r:id="rId7"/>
    <p:sldId id="262" r:id="rId8"/>
    <p:sldId id="261" r:id="rId9"/>
    <p:sldId id="257" r:id="rId10"/>
    <p:sldId id="258" r:id="rId11"/>
    <p:sldId id="259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kern="18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Структура курсовой работы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6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7. Приложение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Приложения оформляют как продолжение основного текста на последующих листах или в виде самостоятельного документа</a:t>
            </a:r>
            <a:r>
              <a:rPr lang="ru-RU" sz="50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0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 основном тексте на все приложения должны быть даны ссылки.</a:t>
            </a:r>
            <a:endParaRPr lang="ru-RU" sz="5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Приложения располагают в последовательности ссылок на них в тексте. </a:t>
            </a:r>
            <a:endParaRPr lang="ru-RU" sz="5000" dirty="0" smtClean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0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Каждое </a:t>
            </a: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приложение должно начинаться с нового листа (страницы) с указанием в правом верхнем углу страницы слова </a:t>
            </a:r>
            <a:r>
              <a:rPr lang="ru-RU" sz="5000" i="1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Приложение</a:t>
            </a:r>
            <a:r>
              <a:rPr lang="ru-RU" sz="5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и</a:t>
            </a: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номера. </a:t>
            </a:r>
            <a:endParaRPr lang="ru-RU" sz="5000" dirty="0" smtClean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0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Приложения </a:t>
            </a: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обозначают арабскими цифрами, за исключением цифры 0. </a:t>
            </a:r>
            <a:endParaRPr lang="ru-RU" sz="5000" dirty="0" smtClean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0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Обозначение </a:t>
            </a: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приложений римскими цифрами не допускается.</a:t>
            </a:r>
            <a:endParaRPr lang="ru-RU" sz="5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5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Приложение должно иметь заголовок, который записывают с прописной буквы отдельной строкой.</a:t>
            </a:r>
            <a:endParaRPr lang="ru-RU" sz="50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1217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700" kern="18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/>
            </a:r>
            <a:br>
              <a:rPr lang="ru-RU" sz="2700" kern="1800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700" kern="18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/>
            </a:r>
            <a:br>
              <a:rPr lang="ru-RU" sz="2700" kern="18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700" b="1" kern="1800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Требования </a:t>
            </a:r>
            <a:r>
              <a:rPr lang="ru-RU" sz="2700" b="1" kern="1800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к лингвистическому оформлению курсовой работы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Можно использовать выражения «на наш взгляд», «по нашему мнению», однако предпочтительнее выражать ту же мысль в безличной форме, например: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изучение инновационного опыта предприятий отрасли свидетельствует о том, что …,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на основе выполненного анализа можно утверждать …,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проведенные исследования подтвердили…;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представляется целесообразным отметить;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установлено, что;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000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делается вывод о…;</a:t>
            </a:r>
            <a:endParaRPr lang="ru-RU" sz="50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000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следует подчеркнуть, выделить;</a:t>
            </a:r>
            <a:endParaRPr lang="ru-RU" sz="50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000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можно сделать вывод о том, что;</a:t>
            </a:r>
            <a:endParaRPr lang="ru-RU" sz="50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000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необходимо рассмотреть, изучить, дополнить;</a:t>
            </a:r>
            <a:endParaRPr lang="ru-RU" sz="50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5000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 работе рассматриваются, анализируются...</a:t>
            </a:r>
            <a:endParaRPr lang="ru-RU" sz="5000" b="1" dirty="0">
              <a:solidFill>
                <a:srgbClr val="0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82379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При написании курсовой работы необходимо пользоваться языком научного изложения. Здесь могут быть использованы следующие слова и выражения:</a:t>
            </a: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для </a:t>
            </a:r>
            <a:r>
              <a:rPr lang="ru-RU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указания на последовательность развития мысли и временную соотнесенность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: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прежде всего, сначала, в первую очередь;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во – первых, во – вторых и т. д.;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затем, далее, в заключение, итак, наконец;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до сих пор, ранее, в предыдущих исследованиях, до настоящего времени;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 последние годы, десятилетия;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94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Д</a:t>
            </a:r>
            <a:r>
              <a:rPr lang="ru-RU" sz="2800" b="1" dirty="0" smtClean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ля </a:t>
            </a:r>
            <a:r>
              <a:rPr lang="ru-RU" sz="2800" b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сопоставления и противопоставления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: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однако, в то время как, тем не менее, но, вместе с тем;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как…, так и…;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 одной стороны…, с другой стороны, не только…, но и;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по сравнению, в отличие, в противоположность;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для указания на следствие, причинность: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таким образом, следовательно, итак, в связи с этим;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отсюда следует, понятно, ясно;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это позволяет сделать вывод, заключение;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свидетельствует, говорит, дает возможность;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 результате;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5754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для дополнения и уточнения: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помимо этого</a:t>
            </a: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, кроме того, также и, наряду с…, в частности;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главным образом</a:t>
            </a: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, особенно, именно;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для иллюстрации сказанного: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например, так;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проиллюстрируем сказанное </a:t>
            </a: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следующим примером, приведем пример;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подтверждением выше сказанного является;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для ссылки на предыдущие высказывания, мнения, исследования и т.д.: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было установлено, рассмотрено, выявлено, проанализировано;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как говорилось, отмечалось</a:t>
            </a: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, подчеркивалось;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аналогичный, подобный, идентичный анализ, результат;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по мнению Х, как отмечает Х, согласно теории Х;</a:t>
            </a:r>
            <a:endParaRPr lang="ru-RU" sz="3600" b="1" dirty="0">
              <a:solidFill>
                <a:srgbClr val="00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7869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Для </a:t>
            </a:r>
            <a:r>
              <a:rPr lang="ru-RU" sz="3600" b="1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введения новой информации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 smtClean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рассмотрим</a:t>
            </a:r>
            <a:r>
              <a:rPr lang="ru-RU" i="1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следующие случаи, дополнительные примеры;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перейдем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к рассмотрению, анализу, описанию;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остановимся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более детально на…;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следующим вопросом является…;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</a:rPr>
              <a:t>еще одним важнейшим аспектом 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</a:rPr>
              <a:t>изучаемой проблемы является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85313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Д</a:t>
            </a:r>
            <a:r>
              <a:rPr lang="ru-RU" sz="2800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ля </a:t>
            </a:r>
            <a:r>
              <a:rPr lang="ru-RU" sz="2800" b="1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выражения логических связей между частями высказывания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 smtClean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как </a:t>
            </a: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показал анализ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, как было сказано выше;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на основании 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полученных данных;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проведенное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исследование позволяет сделать вывод;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резюмиру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я сказанное;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дальнейшие 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перспективы исследования связаны с….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098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Письменная речь требует использования в тексте большого числа развернутых предложений, включающих придаточные предложения, причастные и деепричастные обороты. </a:t>
            </a:r>
            <a:endParaRPr lang="ru-RU" dirty="0" smtClean="0">
              <a:solidFill>
                <a:srgbClr val="000000"/>
              </a:solidFill>
              <a:latin typeface="Arial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 </a:t>
            </a: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связи с этим часто употребляются составные подчинительные союзы и клише:</a:t>
            </a:r>
            <a:endParaRPr lang="ru-RU" sz="36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поскольку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, благодаря тому что, в соответствии с…;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 связи, в результате;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при усло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вии, что, несмотря на…;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i="1" dirty="0">
                <a:solidFill>
                  <a:srgbClr val="FF0000"/>
                </a:solidFill>
                <a:latin typeface="Arial"/>
                <a:ea typeface="Times New Roman"/>
                <a:cs typeface="Times New Roman"/>
              </a:rPr>
              <a:t>наряд</a:t>
            </a:r>
            <a:r>
              <a:rPr lang="ru-RU" i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у с…, в течение, в ходе, по мере.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113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4C1248-8AAB-4235-A809-B0F8DE234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500" y="764704"/>
            <a:ext cx="8763000" cy="1220307"/>
          </a:xfrm>
        </p:spPr>
        <p:txBody>
          <a:bodyPr>
            <a:noAutofit/>
          </a:bodyPr>
          <a:lstStyle/>
          <a:p>
            <a: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УЧРЕЖДЕНИЕ ВЫСШЕГО ОБРАЗОВАНИЯ ЛЕНИНГРАДСКОЙ ОБЛАСТИ</a:t>
            </a:r>
            <a:b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ЛЕНИНГРАДСКИЙ ГОСУДАРСТВЕННЫЙ УНИВЕРСИТЕТ имени А.С. ПУШКИНА</a:t>
            </a:r>
            <a:b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Бокситогорский институт (филиал)</a:t>
            </a:r>
            <a:b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3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 экономики и инвестиций</a:t>
            </a:r>
            <a:endParaRPr lang="ru-RU" sz="135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5894F37-508A-4251-BF34-805F4C0935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" y="2348880"/>
            <a:ext cx="8663940" cy="1584176"/>
          </a:xfrm>
        </p:spPr>
        <p:txBody>
          <a:bodyPr>
            <a:normAutofit fontScale="25000" lnSpcReduction="20000"/>
          </a:bodyPr>
          <a:lstStyle/>
          <a:p>
            <a:endParaRPr lang="ru-RU" altLang="ru-RU" sz="7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7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Курсовая работа</a:t>
            </a:r>
          </a:p>
          <a:p>
            <a:r>
              <a:rPr lang="ru-RU" altLang="ru-RU" sz="7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дисциплине: Охрана труда и техника безопасности на производстве и в школе </a:t>
            </a:r>
          </a:p>
          <a:p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</a:t>
            </a:r>
            <a:r>
              <a:rPr lang="ru-RU" altLang="ru-RU" sz="7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:……………………………………………………………….</a:t>
            </a:r>
            <a:endParaRPr lang="ru-RU" altLang="ru-RU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r"/>
            <a:endParaRPr lang="ru-RU" altLang="ru-RU" sz="5400" b="1" dirty="0" smtClean="0">
              <a:latin typeface="Times New Roman" panose="02020603050405020304" pitchFamily="18" charset="0"/>
            </a:endParaRPr>
          </a:p>
          <a:p>
            <a:pPr algn="r"/>
            <a:endParaRPr lang="ru-RU" altLang="ru-RU" sz="5400" b="1" dirty="0">
              <a:latin typeface="Times New Roman" panose="02020603050405020304" pitchFamily="18" charset="0"/>
            </a:endParaRPr>
          </a:p>
          <a:p>
            <a:pPr algn="r"/>
            <a:endParaRPr lang="ru-RU" altLang="ru-RU" sz="54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r"/>
            <a:endParaRPr lang="ru-RU" altLang="ru-RU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r"/>
            <a:r>
              <a:rPr lang="ru-RU" altLang="ru-RU" sz="54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Выполнила</a:t>
            </a:r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: </a:t>
            </a:r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студент </a:t>
            </a:r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4 курса </a:t>
            </a:r>
          </a:p>
          <a:p>
            <a:pPr algn="r"/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направление: 44.03.01 </a:t>
            </a:r>
          </a:p>
          <a:p>
            <a:pPr algn="r"/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«Педагогическое образование»</a:t>
            </a:r>
          </a:p>
          <a:p>
            <a:pPr algn="r"/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заочная форма обучения</a:t>
            </a:r>
          </a:p>
          <a:p>
            <a:pPr algn="r"/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ФИО студента</a:t>
            </a:r>
            <a:endParaRPr lang="ru-RU" altLang="ru-RU" sz="5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r"/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Проверила: </a:t>
            </a:r>
            <a:r>
              <a:rPr lang="ru-RU" altLang="ru-RU" sz="5400" b="1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к.п.н</a:t>
            </a:r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., доц. О.Ф. Пахомова  </a:t>
            </a:r>
          </a:p>
          <a:p>
            <a:endParaRPr lang="ru-RU" alt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Бокситогорск  </a:t>
            </a:r>
            <a:r>
              <a:rPr lang="ru-RU" altLang="ru-RU" sz="5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</a:t>
            </a:r>
            <a:endParaRPr lang="ru-RU" altLang="ru-RU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055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kern="18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Структура курсовой работы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Титульный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лист</a:t>
            </a:r>
            <a:endParaRPr lang="ru-RU" b="1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Содержание.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Tx/>
              <a:buChar char="-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Содержание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должно отражать все материалы, представляемые в работе. 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FontTx/>
              <a:buChar char="-"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Примерное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содержание курсовых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71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Введение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Объем </a:t>
            </a:r>
            <a:r>
              <a:rPr lang="ru-RU" sz="25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введения не должен превышать 2-х страниц печатного текста. </a:t>
            </a:r>
            <a:endParaRPr lang="ru-RU" sz="2500" b="1" dirty="0" smtClean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ctr">
              <a:lnSpc>
                <a:spcPct val="115000"/>
              </a:lnSpc>
              <a:spcAft>
                <a:spcPts val="1000"/>
              </a:spcAft>
              <a:buSzPts val="1000"/>
              <a:buNone/>
              <a:tabLst>
                <a:tab pos="457200" algn="l"/>
              </a:tabLst>
            </a:pP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 </a:t>
            </a:r>
            <a:r>
              <a:rPr lang="ru-RU" sz="25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введении курсовой работы </a:t>
            </a: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формулируются: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актуальность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выбранной темы (почему это следует изучать?);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исследования (какой результат будет полу­чен?);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задачи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исследования (как идти к результату?);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объект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исследования (что будет исследоваться?);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предмет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исследования (как, через что будет идти поиск?).</a:t>
            </a:r>
            <a:endParaRPr lang="ru-RU" sz="28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1000"/>
              </a:spcAft>
              <a:buNone/>
              <a:tabLst>
                <a:tab pos="457200" algn="l"/>
              </a:tabLst>
            </a:pPr>
            <a:endParaRPr lang="ru-RU" sz="28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27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Глава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I.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None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 </a:t>
            </a:r>
            <a:r>
              <a:rPr lang="ru-RU" sz="34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Основная часть состоит из теоретического и практического разделов. </a:t>
            </a:r>
            <a:endParaRPr lang="ru-RU" sz="3400" b="1" dirty="0" smtClean="0">
              <a:solidFill>
                <a:srgbClr val="FF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3400" b="1" i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теоретическом разделе </a:t>
            </a:r>
            <a:r>
              <a:rPr lang="ru-RU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раскрываются </a:t>
            </a:r>
            <a:r>
              <a:rPr lang="ru-RU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история и теория исследуемой проблемы. </a:t>
            </a:r>
            <a:endParaRPr lang="ru-RU" sz="34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</a:t>
            </a:r>
            <a:r>
              <a:rPr lang="ru-RU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данной части работы рекомендуется привести необходимые таблицы, графики, рисунки, сопровождающиеся соответствующими пояснениями и выводами. </a:t>
            </a:r>
            <a:endParaRPr lang="ru-RU" sz="34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Заканчивается </a:t>
            </a:r>
            <a:r>
              <a:rPr lang="ru-RU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теоретическая часть </a:t>
            </a:r>
            <a:r>
              <a:rPr lang="ru-RU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работы </a:t>
            </a:r>
            <a:r>
              <a:rPr lang="ru-RU" sz="3400" u="sng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выводами</a:t>
            </a:r>
            <a:r>
              <a:rPr lang="ru-RU" sz="3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в которых дается оценка проведенного исследования и материала, изложенного в этой части </a:t>
            </a:r>
            <a:r>
              <a:rPr lang="ru-RU" sz="3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работы</a:t>
            </a:r>
            <a:endParaRPr lang="ru-RU" sz="34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2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4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Основная часть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 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практическом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разделе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дается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краткая характеристика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………..,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далее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проводится анализ предмета исследования, в ходе которого студентом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дается </a:t>
            </a:r>
            <a:r>
              <a:rPr lang="ru-RU" u="sng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заключение </a:t>
            </a:r>
            <a:r>
              <a:rPr lang="ru-RU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(выводы)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 имеющихся достоинствах и недостатках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 основе результатов исследования разрабатываются рекомендации по совершенствованию предмета исследования для выбранного объекта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699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 Заключение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lvl="0" indent="0" algn="ctr">
              <a:lnSpc>
                <a:spcPct val="115000"/>
              </a:lnSpc>
              <a:spcAft>
                <a:spcPts val="1000"/>
              </a:spcAft>
              <a:buNone/>
              <a:tabLst>
                <a:tab pos="457200" algn="l"/>
              </a:tabLst>
            </a:pPr>
            <a:r>
              <a:rPr lang="ru-RU" dirty="0" smtClean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Заключение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должно содержать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краткие выводы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по результатам курсовой работы;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рекомендации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по использованию результатов курсовой работы.</a:t>
            </a:r>
            <a:endParaRPr lang="ru-RU" sz="36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Заключение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по курсовой работе представляет собой отражение основных результатов, полученных студентом в работе. 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следует повторять положения основного текста (копировать отдельные фразы, абзацы). 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Формулировка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общих выводов в заключении предполагает качественную оценку проведенной работы. 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Объем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заключения должен быть не менее 1 страницы.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968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 Список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используемой литературы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написании работы используется не менее 15 источников.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Используемая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литература должна быть на старше 5 лет. </a:t>
            </a:r>
            <a:endParaRPr lang="ru-RU" sz="2400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Курсовая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работа выполняется на основе изучения учебных, научных литературных источников, статистических данных, материалов СМИ и предприятий гостиничного и туристского бизнеса, ресурсы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интернет;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необходимо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работе использовать законодательные акты, указы, приказы распоряжения, должностные инструкции, правила, ГОСТы.</a:t>
            </a:r>
            <a:endParaRPr lang="ru-RU" sz="24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734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7. Приложение. </a:t>
            </a:r>
            <a:r>
              <a:rPr lang="ru-RU" sz="2400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В </a:t>
            </a:r>
            <a:r>
              <a:rPr lang="ru-RU" sz="2400" dirty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приложениях курсовой работы помещают материал, дополняющий основной текст.</a:t>
            </a:r>
            <a:r>
              <a:rPr lang="ru-RU" sz="2400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2400" dirty="0">
                <a:solidFill>
                  <a:srgbClr val="C00000"/>
                </a:solidFill>
                <a:ea typeface="Calibri"/>
                <a:cs typeface="Times New Roman"/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Приложениями могут быть:</a:t>
            </a:r>
            <a:endParaRPr lang="ru-RU" sz="3600" dirty="0"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графики, диаграммы;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таблицы большого формата,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статистические данные;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фотографии,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процессуальные (технологические) документы и/или их фрагменты и т.д.</a:t>
            </a:r>
            <a:endParaRPr lang="ru-RU" sz="3600" dirty="0">
              <a:solidFill>
                <a:srgbClr val="000000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78250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835</Words>
  <Application>Microsoft Office PowerPoint</Application>
  <PresentationFormat>Экран (4:3)</PresentationFormat>
  <Paragraphs>131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Symbol</vt:lpstr>
      <vt:lpstr>Times New Roman</vt:lpstr>
      <vt:lpstr>Тема Office</vt:lpstr>
      <vt:lpstr>Структура курсовой работы</vt:lpstr>
      <vt:lpstr>ГОСУДАРСТВЕННОЕ УЧРЕЖДЕНИЕ ВЫСШЕГО ОБРАЗОВАНИЯ ЛЕНИНГРАДСКОЙ ОБЛАСТИ ЛЕНИНГРАДСКИЙ ГОСУДАРСТВЕННЫЙ УНИВЕРСИТЕТ имени А.С. ПУШКИНА Бокситогорский институт (филиал)   Факультет экономики и инвестиций</vt:lpstr>
      <vt:lpstr>Структура курсовой работы</vt:lpstr>
      <vt:lpstr> 3. Введение. </vt:lpstr>
      <vt:lpstr>4. Глава I.</vt:lpstr>
      <vt:lpstr>4. Основная часть</vt:lpstr>
      <vt:lpstr>5. Заключение </vt:lpstr>
      <vt:lpstr>6. Список используемой литературы</vt:lpstr>
      <vt:lpstr> 7. Приложение. В приложениях курсовой работы помещают материал, дополняющий основной текст. </vt:lpstr>
      <vt:lpstr>7. Приложение</vt:lpstr>
      <vt:lpstr>  Требования к лингвистическому оформлению курсовой работы </vt:lpstr>
      <vt:lpstr>При написании курсовой работы необходимо пользоваться языком научного изложения. Здесь могут быть использованы следующие слова и выражения: </vt:lpstr>
      <vt:lpstr>Для сопоставления и противопоставления</vt:lpstr>
      <vt:lpstr>Презентация PowerPoint</vt:lpstr>
      <vt:lpstr>Для введения новой информации</vt:lpstr>
      <vt:lpstr>Для выражения логических связей между частями высказывания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курсовой работы</dc:title>
  <dc:creator>Ольга</dc:creator>
  <cp:lastModifiedBy>Ольга Федоровна Пахомова</cp:lastModifiedBy>
  <cp:revision>28</cp:revision>
  <dcterms:created xsi:type="dcterms:W3CDTF">2017-10-26T20:22:05Z</dcterms:created>
  <dcterms:modified xsi:type="dcterms:W3CDTF">2024-11-13T10:43:16Z</dcterms:modified>
</cp:coreProperties>
</file>