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1"/>
  </p:notesMasterIdLst>
  <p:sldIdLst>
    <p:sldId id="270" r:id="rId2"/>
    <p:sldId id="275" r:id="rId3"/>
    <p:sldId id="303" r:id="rId4"/>
    <p:sldId id="278" r:id="rId5"/>
    <p:sldId id="279" r:id="rId6"/>
    <p:sldId id="280" r:id="rId7"/>
    <p:sldId id="286" r:id="rId8"/>
    <p:sldId id="307" r:id="rId9"/>
    <p:sldId id="281" r:id="rId10"/>
    <p:sldId id="283" r:id="rId11"/>
    <p:sldId id="277" r:id="rId12"/>
    <p:sldId id="285" r:id="rId13"/>
    <p:sldId id="288" r:id="rId14"/>
    <p:sldId id="289" r:id="rId15"/>
    <p:sldId id="290" r:id="rId16"/>
    <p:sldId id="291" r:id="rId17"/>
    <p:sldId id="292" r:id="rId18"/>
    <p:sldId id="293" r:id="rId19"/>
    <p:sldId id="294" r:id="rId20"/>
    <p:sldId id="295" r:id="rId21"/>
    <p:sldId id="274" r:id="rId22"/>
    <p:sldId id="296" r:id="rId23"/>
    <p:sldId id="297" r:id="rId24"/>
    <p:sldId id="298" r:id="rId25"/>
    <p:sldId id="299" r:id="rId26"/>
    <p:sldId id="301" r:id="rId27"/>
    <p:sldId id="300" r:id="rId28"/>
    <p:sldId id="302" r:id="rId29"/>
    <p:sldId id="267" r:id="rId3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108" y="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5D0EC8-E14D-4F89-ABEE-217651725973}" type="datetimeFigureOut">
              <a:rPr lang="ru-RU" smtClean="0"/>
              <a:t>24.02.2025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ACE203-2BAE-447C-9EFB-1CC4F2B7B405}" type="slidenum">
              <a:rPr lang="ru-RU" smtClean="0"/>
              <a:t>‹#›</a:t>
            </a:fld>
            <a:endParaRPr lang="ru-RU"/>
          </a:p>
        </p:txBody>
      </p:sp>
    </p:spTree>
    <p:extLst>
      <p:ext uri="{BB962C8B-B14F-4D97-AF65-F5344CB8AC3E}">
        <p14:creationId xmlns:p14="http://schemas.microsoft.com/office/powerpoint/2010/main" val="31160061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PlaceHolder 1"/>
          <p:cNvSpPr>
            <a:spLocks noGrp="1" noRot="1" noChangeAspect="1" noTextEdit="1"/>
          </p:cNvSpPr>
          <p:nvPr>
            <p:ph type="sldImg"/>
          </p:nvPr>
        </p:nvSpPr>
        <p:spPr bwMode="auto">
          <a:xfrm>
            <a:off x="685800" y="1143000"/>
            <a:ext cx="5486400" cy="3086100"/>
          </a:xfrm>
          <a:noFill/>
          <a:ln w="9525"/>
        </p:spPr>
      </p:sp>
      <p:sp>
        <p:nvSpPr>
          <p:cNvPr id="252" name="PlaceHolder 2"/>
          <p:cNvSpPr>
            <a:spLocks noGrp="1"/>
          </p:cNvSpPr>
          <p:nvPr>
            <p:ph type="body"/>
          </p:nvPr>
        </p:nvSpPr>
        <p:spPr>
          <a:xfrm>
            <a:off x="685800" y="4400550"/>
            <a:ext cx="5486400" cy="3600450"/>
          </a:xfrm>
          <a:ln/>
        </p:spPr>
        <p:txBody>
          <a:bodyPr/>
          <a:lstStyle/>
          <a:p>
            <a:pPr marL="216000" eaLnBrk="1" fontAlgn="auto" hangingPunct="1">
              <a:spcBef>
                <a:spcPts val="0"/>
              </a:spcBef>
              <a:spcAft>
                <a:spcPts val="0"/>
              </a:spcAft>
              <a:defRPr/>
            </a:pPr>
            <a:r>
              <a:rPr lang="ru-RU" spc="-1">
                <a:solidFill>
                  <a:srgbClr val="000000"/>
                </a:solidFill>
                <a:cs typeface="+mn-cs"/>
              </a:rPr>
              <a:t>На первых этапах становления рыночных отношений под антикризисным управлением понимали выход из неожиданной кризисной ситуации</a:t>
            </a:r>
            <a:r>
              <a:rPr lang="ru-RU" b="1" spc="-1">
                <a:solidFill>
                  <a:srgbClr val="000000"/>
                </a:solidFill>
                <a:cs typeface="+mn-cs"/>
              </a:rPr>
              <a:t>, </a:t>
            </a:r>
            <a:r>
              <a:rPr lang="ru-RU" spc="-1">
                <a:solidFill>
                  <a:srgbClr val="000000"/>
                </a:solidFill>
                <a:cs typeface="+mn-cs"/>
              </a:rPr>
              <a:t>предполагающий реагирование на непредвиденные обстоятельства, когда уже отсутствует возможность планирования. Вероятность достижения успеха здесь обусловлена тем, насколько устойчив к стрессу и какими организаторскими способностями обладает руководитель.</a:t>
            </a:r>
            <a:endParaRPr lang="ru-RU" spc="-1">
              <a:cs typeface="+mn-cs"/>
            </a:endParaRPr>
          </a:p>
          <a:p>
            <a:pPr marL="216000" eaLnBrk="1" fontAlgn="auto" hangingPunct="1">
              <a:spcBef>
                <a:spcPts val="0"/>
              </a:spcBef>
              <a:spcAft>
                <a:spcPts val="0"/>
              </a:spcAft>
              <a:defRPr/>
            </a:pPr>
            <a:r>
              <a:rPr lang="ru-RU" spc="-1">
                <a:solidFill>
                  <a:srgbClr val="000000"/>
                </a:solidFill>
                <a:cs typeface="+mn-cs"/>
              </a:rPr>
              <a:t>Однако практика показала, что задача антикризисного управления не может ограничиваться простым выживанием организации. Поэтому по мере развития рыночной экономики, под антикризисным управлением стали понимать скоординированные действия, направленные на предотвращение кризисной ситуации, ослабление остроты кризиса и устранение его негативных последствий.</a:t>
            </a:r>
            <a:endParaRPr lang="ru-RU" spc="-1">
              <a:cs typeface="+mn-cs"/>
            </a:endParaRPr>
          </a:p>
          <a:p>
            <a:pPr marL="0" eaLnBrk="1" fontAlgn="auto" hangingPunct="1">
              <a:spcBef>
                <a:spcPts val="0"/>
              </a:spcBef>
              <a:spcAft>
                <a:spcPts val="0"/>
              </a:spcAft>
              <a:tabLst>
                <a:tab pos="0" algn="l"/>
              </a:tabLst>
              <a:defRPr/>
            </a:pPr>
            <a:r>
              <a:rPr lang="ru-RU" spc="-1">
                <a:solidFill>
                  <a:srgbClr val="000000"/>
                </a:solidFill>
                <a:cs typeface="+mn-cs"/>
              </a:rPr>
              <a:t>Следующим этапом развития антикризисного управления явилось осознание того, что эффективность его результата зависит также от своевременного выявления кризиса, требующего немедленного реагирования. В результате появилось следующее определение: </a:t>
            </a:r>
            <a:r>
              <a:rPr lang="ru-RU" b="1" i="1" spc="-1">
                <a:solidFill>
                  <a:srgbClr val="000000"/>
                </a:solidFill>
                <a:cs typeface="+mn-cs"/>
              </a:rPr>
              <a:t>антикризисное управление</a:t>
            </a:r>
            <a:r>
              <a:rPr lang="ru-RU" b="1" spc="-1">
                <a:solidFill>
                  <a:srgbClr val="000000"/>
                </a:solidFill>
                <a:cs typeface="+mn-cs"/>
              </a:rPr>
              <a:t> - это действия, направленные на идентификацию (выявление) кризиса, планирование антикризисных мероприятий и осуществление мер по преодолению кризиса.</a:t>
            </a:r>
            <a:endParaRPr lang="ru-RU" spc="-1">
              <a:cs typeface="+mn-cs"/>
            </a:endParaRPr>
          </a:p>
        </p:txBody>
      </p:sp>
      <p:sp>
        <p:nvSpPr>
          <p:cNvPr id="253" name="PlaceHolder 3"/>
          <p:cNvSpPr txBox="1">
            <a:spLocks noGrp="1"/>
          </p:cNvSpPr>
          <p:nvPr/>
        </p:nvSpPr>
        <p:spPr>
          <a:xfrm>
            <a:off x="3884613" y="8685213"/>
            <a:ext cx="2971800" cy="458787"/>
          </a:xfrm>
          <a:prstGeom prst="rect">
            <a:avLst/>
          </a:prstGeom>
          <a:noFill/>
          <a:ln w="0"/>
        </p:spPr>
        <p:txBody>
          <a:bodyPr lIns="0" tIns="0" rIns="0" bIns="0" anchor="b"/>
          <a:lstStyle>
            <a:lvl1pPr indent="0" algn="r">
              <a:lnSpc>
                <a:spcPct val="100000"/>
              </a:lnSpc>
              <a:buNone/>
              <a:defRPr lang="ru-RU" sz="1200" b="0" strike="noStrike" spc="-1">
                <a:solidFill>
                  <a:srgbClr val="000000"/>
                </a:solidFill>
                <a:latin typeface="+mn-lt"/>
                <a:ea typeface="+mn-ea"/>
              </a:defRPr>
            </a:lvl1pPr>
          </a:lstStyle>
          <a:p>
            <a:pPr fontAlgn="auto">
              <a:spcBef>
                <a:spcPts val="0"/>
              </a:spcBef>
              <a:spcAft>
                <a:spcPts val="0"/>
              </a:spcAft>
              <a:defRPr/>
            </a:pPr>
            <a:fld id="{6040DF93-1D23-45D8-9C70-9244C013CD45}" type="slidenum">
              <a:rPr>
                <a:cs typeface="+mn-cs"/>
              </a:rPr>
              <a:pPr fontAlgn="auto">
                <a:spcBef>
                  <a:spcPts val="0"/>
                </a:spcBef>
                <a:spcAft>
                  <a:spcPts val="0"/>
                </a:spcAft>
                <a:defRPr/>
              </a:pPr>
              <a:t>2</a:t>
            </a:fld>
            <a:endParaRPr>
              <a:latin typeface="Times New Roman"/>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Образ слайда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70658" name="Заметки 2"/>
          <p:cNvSpPr>
            <a:spLocks noGrp="1"/>
          </p:cNvSpPr>
          <p:nvPr>
            <p:ph type="body" idx="1"/>
          </p:nvPr>
        </p:nvSpPr>
        <p:spPr bwMode="auto">
          <a:xfrm>
            <a:off x="685800" y="4400550"/>
            <a:ext cx="5486400" cy="3600450"/>
          </a:xfrm>
          <a:noFill/>
          <a:ln w="9525"/>
        </p:spPr>
        <p:txBody>
          <a:bodyPr lIns="91440" tIns="45720" rIns="91440" bIns="45720"/>
          <a:lstStyle/>
          <a:p>
            <a:pPr marL="0" indent="358775">
              <a:spcBef>
                <a:spcPct val="0"/>
              </a:spcBef>
            </a:pPr>
            <a:endParaRPr lang="ru-RU" altLang="ru-RU"/>
          </a:p>
        </p:txBody>
      </p:sp>
      <p:sp>
        <p:nvSpPr>
          <p:cNvPr id="70659" name="Номер слайда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a:fld id="{2C22ADEB-BF0B-4C91-96DE-F87DAF50F965}" type="slidenum">
              <a:rPr lang="ru-RU" sz="1200">
                <a:latin typeface="Calibri" pitchFamily="34" charset="0"/>
                <a:cs typeface="DejaVu Sans"/>
              </a:rPr>
              <a:pPr algn="r"/>
              <a:t>10</a:t>
            </a:fld>
            <a:endParaRPr lang="ru-RU" sz="1200">
              <a:latin typeface="Calibri" pitchFamily="34" charset="0"/>
              <a:cs typeface="DejaVu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4148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609600" y="273600"/>
            <a:ext cx="10972320" cy="1144800"/>
          </a:xfrm>
          <a:prstGeom prst="rect">
            <a:avLst/>
          </a:prstGeom>
          <a:noFill/>
          <a:ln w="0">
            <a:noFill/>
          </a:ln>
        </p:spPr>
        <p:txBody>
          <a:bodyPr lIns="0" tIns="0" rIns="0" bIns="0" anchor="ctr">
            <a:noAutofit/>
          </a:bodyPr>
          <a:lstStyle/>
          <a:p>
            <a:endParaRPr lang="ru-RU"/>
          </a:p>
        </p:txBody>
      </p:sp>
      <p:sp>
        <p:nvSpPr>
          <p:cNvPr id="29" name="PlaceHolder 2"/>
          <p:cNvSpPr>
            <a:spLocks noGrp="1"/>
          </p:cNvSpPr>
          <p:nvPr>
            <p:ph/>
          </p:nvPr>
        </p:nvSpPr>
        <p:spPr>
          <a:xfrm>
            <a:off x="609600" y="1604520"/>
            <a:ext cx="10972320" cy="1896840"/>
          </a:xfrm>
          <a:prstGeom prst="rect">
            <a:avLst/>
          </a:prstGeom>
          <a:noFill/>
          <a:ln w="0">
            <a:noFill/>
          </a:ln>
        </p:spPr>
        <p:txBody>
          <a:bodyPr/>
          <a:lstStyle/>
          <a:p>
            <a:endParaRPr lang="ru-RU"/>
          </a:p>
        </p:txBody>
      </p:sp>
      <p:sp>
        <p:nvSpPr>
          <p:cNvPr id="30" name="PlaceHolder 3"/>
          <p:cNvSpPr>
            <a:spLocks noGrp="1"/>
          </p:cNvSpPr>
          <p:nvPr>
            <p:ph/>
          </p:nvPr>
        </p:nvSpPr>
        <p:spPr>
          <a:xfrm>
            <a:off x="609600" y="3682080"/>
            <a:ext cx="10972320" cy="1896840"/>
          </a:xfrm>
          <a:prstGeom prst="rect">
            <a:avLst/>
          </a:prstGeom>
          <a:noFill/>
          <a:ln w="0">
            <a:noFill/>
          </a:ln>
        </p:spPr>
        <p:txBody>
          <a:bodyPr/>
          <a:lstStyle/>
          <a:p>
            <a:endParaRPr lang="ru-RU"/>
          </a:p>
        </p:txBody>
      </p:sp>
    </p:spTree>
    <p:extLst>
      <p:ext uri="{BB962C8B-B14F-4D97-AF65-F5344CB8AC3E}">
        <p14:creationId xmlns:p14="http://schemas.microsoft.com/office/powerpoint/2010/main" val="1489119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600" y="273600"/>
            <a:ext cx="10972320" cy="1144800"/>
          </a:xfrm>
          <a:prstGeom prst="rect">
            <a:avLst/>
          </a:prstGeom>
          <a:noFill/>
          <a:ln w="0">
            <a:noFill/>
          </a:ln>
        </p:spPr>
        <p:txBody>
          <a:bodyPr lIns="0" tIns="0" rIns="0" bIns="0" anchor="ctr">
            <a:noAutofit/>
          </a:bodyPr>
          <a:lstStyle/>
          <a:p>
            <a:endParaRPr lang="ru-RU"/>
          </a:p>
        </p:txBody>
      </p:sp>
      <p:sp>
        <p:nvSpPr>
          <p:cNvPr id="32" name="PlaceHolder 2"/>
          <p:cNvSpPr>
            <a:spLocks noGrp="1"/>
          </p:cNvSpPr>
          <p:nvPr>
            <p:ph/>
          </p:nvPr>
        </p:nvSpPr>
        <p:spPr>
          <a:xfrm>
            <a:off x="609600" y="1604520"/>
            <a:ext cx="5354400" cy="1896840"/>
          </a:xfrm>
          <a:prstGeom prst="rect">
            <a:avLst/>
          </a:prstGeom>
          <a:noFill/>
          <a:ln w="0">
            <a:noFill/>
          </a:ln>
        </p:spPr>
        <p:txBody>
          <a:bodyPr/>
          <a:lstStyle/>
          <a:p>
            <a:endParaRPr lang="ru-RU"/>
          </a:p>
        </p:txBody>
      </p:sp>
      <p:sp>
        <p:nvSpPr>
          <p:cNvPr id="33" name="PlaceHolder 3"/>
          <p:cNvSpPr>
            <a:spLocks noGrp="1"/>
          </p:cNvSpPr>
          <p:nvPr>
            <p:ph/>
          </p:nvPr>
        </p:nvSpPr>
        <p:spPr>
          <a:xfrm>
            <a:off x="6232320" y="1604520"/>
            <a:ext cx="5354400" cy="1896840"/>
          </a:xfrm>
          <a:prstGeom prst="rect">
            <a:avLst/>
          </a:prstGeom>
          <a:noFill/>
          <a:ln w="0">
            <a:noFill/>
          </a:ln>
        </p:spPr>
        <p:txBody>
          <a:bodyPr/>
          <a:lstStyle/>
          <a:p>
            <a:endParaRPr lang="ru-RU"/>
          </a:p>
        </p:txBody>
      </p:sp>
      <p:sp>
        <p:nvSpPr>
          <p:cNvPr id="34" name="PlaceHolder 4"/>
          <p:cNvSpPr>
            <a:spLocks noGrp="1"/>
          </p:cNvSpPr>
          <p:nvPr>
            <p:ph/>
          </p:nvPr>
        </p:nvSpPr>
        <p:spPr>
          <a:xfrm>
            <a:off x="609600" y="3682080"/>
            <a:ext cx="5354400" cy="1896840"/>
          </a:xfrm>
          <a:prstGeom prst="rect">
            <a:avLst/>
          </a:prstGeom>
          <a:noFill/>
          <a:ln w="0">
            <a:noFill/>
          </a:ln>
        </p:spPr>
        <p:txBody>
          <a:bodyPr/>
          <a:lstStyle/>
          <a:p>
            <a:endParaRPr lang="ru-RU"/>
          </a:p>
        </p:txBody>
      </p:sp>
      <p:sp>
        <p:nvSpPr>
          <p:cNvPr id="35" name="PlaceHolder 5"/>
          <p:cNvSpPr>
            <a:spLocks noGrp="1"/>
          </p:cNvSpPr>
          <p:nvPr>
            <p:ph/>
          </p:nvPr>
        </p:nvSpPr>
        <p:spPr>
          <a:xfrm>
            <a:off x="6232320" y="3682080"/>
            <a:ext cx="5354400" cy="1896840"/>
          </a:xfrm>
          <a:prstGeom prst="rect">
            <a:avLst/>
          </a:prstGeom>
          <a:noFill/>
          <a:ln w="0">
            <a:noFill/>
          </a:ln>
        </p:spPr>
        <p:txBody>
          <a:bodyPr/>
          <a:lstStyle/>
          <a:p>
            <a:endParaRPr lang="ru-RU"/>
          </a:p>
        </p:txBody>
      </p:sp>
    </p:spTree>
    <p:extLst>
      <p:ext uri="{BB962C8B-B14F-4D97-AF65-F5344CB8AC3E}">
        <p14:creationId xmlns:p14="http://schemas.microsoft.com/office/powerpoint/2010/main" val="34574129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6" name="PlaceHolder 1"/>
          <p:cNvSpPr>
            <a:spLocks noGrp="1"/>
          </p:cNvSpPr>
          <p:nvPr>
            <p:ph type="title"/>
          </p:nvPr>
        </p:nvSpPr>
        <p:spPr>
          <a:xfrm>
            <a:off x="609600" y="273600"/>
            <a:ext cx="10972320" cy="1144800"/>
          </a:xfrm>
          <a:prstGeom prst="rect">
            <a:avLst/>
          </a:prstGeom>
          <a:noFill/>
          <a:ln w="0">
            <a:noFill/>
          </a:ln>
        </p:spPr>
        <p:txBody>
          <a:bodyPr lIns="0" tIns="0" rIns="0" bIns="0" anchor="ctr">
            <a:noAutofit/>
          </a:bodyPr>
          <a:lstStyle/>
          <a:p>
            <a:endParaRPr lang="ru-RU"/>
          </a:p>
        </p:txBody>
      </p:sp>
      <p:sp>
        <p:nvSpPr>
          <p:cNvPr id="37" name="PlaceHolder 2"/>
          <p:cNvSpPr>
            <a:spLocks noGrp="1"/>
          </p:cNvSpPr>
          <p:nvPr>
            <p:ph/>
          </p:nvPr>
        </p:nvSpPr>
        <p:spPr>
          <a:xfrm>
            <a:off x="609600" y="1604520"/>
            <a:ext cx="3532800" cy="1896840"/>
          </a:xfrm>
          <a:prstGeom prst="rect">
            <a:avLst/>
          </a:prstGeom>
          <a:noFill/>
          <a:ln w="0">
            <a:noFill/>
          </a:ln>
        </p:spPr>
        <p:txBody>
          <a:bodyPr/>
          <a:lstStyle/>
          <a:p>
            <a:endParaRPr lang="ru-RU"/>
          </a:p>
        </p:txBody>
      </p:sp>
      <p:sp>
        <p:nvSpPr>
          <p:cNvPr id="38" name="PlaceHolder 3"/>
          <p:cNvSpPr>
            <a:spLocks noGrp="1"/>
          </p:cNvSpPr>
          <p:nvPr>
            <p:ph/>
          </p:nvPr>
        </p:nvSpPr>
        <p:spPr>
          <a:xfrm>
            <a:off x="4319520" y="1604520"/>
            <a:ext cx="3532800" cy="1896840"/>
          </a:xfrm>
          <a:prstGeom prst="rect">
            <a:avLst/>
          </a:prstGeom>
          <a:noFill/>
          <a:ln w="0">
            <a:noFill/>
          </a:ln>
        </p:spPr>
        <p:txBody>
          <a:bodyPr/>
          <a:lstStyle/>
          <a:p>
            <a:endParaRPr lang="ru-RU"/>
          </a:p>
        </p:txBody>
      </p:sp>
      <p:sp>
        <p:nvSpPr>
          <p:cNvPr id="39" name="PlaceHolder 4"/>
          <p:cNvSpPr>
            <a:spLocks noGrp="1"/>
          </p:cNvSpPr>
          <p:nvPr>
            <p:ph/>
          </p:nvPr>
        </p:nvSpPr>
        <p:spPr>
          <a:xfrm>
            <a:off x="8029440" y="1604520"/>
            <a:ext cx="3532800" cy="1896840"/>
          </a:xfrm>
          <a:prstGeom prst="rect">
            <a:avLst/>
          </a:prstGeom>
          <a:noFill/>
          <a:ln w="0">
            <a:noFill/>
          </a:ln>
        </p:spPr>
        <p:txBody>
          <a:bodyPr/>
          <a:lstStyle/>
          <a:p>
            <a:endParaRPr lang="ru-RU"/>
          </a:p>
        </p:txBody>
      </p:sp>
      <p:sp>
        <p:nvSpPr>
          <p:cNvPr id="40" name="PlaceHolder 5"/>
          <p:cNvSpPr>
            <a:spLocks noGrp="1"/>
          </p:cNvSpPr>
          <p:nvPr>
            <p:ph/>
          </p:nvPr>
        </p:nvSpPr>
        <p:spPr>
          <a:xfrm>
            <a:off x="609600" y="3682080"/>
            <a:ext cx="3532800" cy="1896840"/>
          </a:xfrm>
          <a:prstGeom prst="rect">
            <a:avLst/>
          </a:prstGeom>
          <a:noFill/>
          <a:ln w="0">
            <a:noFill/>
          </a:ln>
        </p:spPr>
        <p:txBody>
          <a:bodyPr/>
          <a:lstStyle/>
          <a:p>
            <a:endParaRPr lang="ru-RU"/>
          </a:p>
        </p:txBody>
      </p:sp>
      <p:sp>
        <p:nvSpPr>
          <p:cNvPr id="41" name="PlaceHolder 6"/>
          <p:cNvSpPr>
            <a:spLocks noGrp="1"/>
          </p:cNvSpPr>
          <p:nvPr>
            <p:ph/>
          </p:nvPr>
        </p:nvSpPr>
        <p:spPr>
          <a:xfrm>
            <a:off x="4319520" y="3682080"/>
            <a:ext cx="3532800" cy="1896840"/>
          </a:xfrm>
          <a:prstGeom prst="rect">
            <a:avLst/>
          </a:prstGeom>
          <a:noFill/>
          <a:ln w="0">
            <a:noFill/>
          </a:ln>
        </p:spPr>
        <p:txBody>
          <a:bodyPr/>
          <a:lstStyle/>
          <a:p>
            <a:endParaRPr lang="ru-RU"/>
          </a:p>
        </p:txBody>
      </p:sp>
      <p:sp>
        <p:nvSpPr>
          <p:cNvPr id="42" name="PlaceHolder 7"/>
          <p:cNvSpPr>
            <a:spLocks noGrp="1"/>
          </p:cNvSpPr>
          <p:nvPr>
            <p:ph/>
          </p:nvPr>
        </p:nvSpPr>
        <p:spPr>
          <a:xfrm>
            <a:off x="8029440" y="3682080"/>
            <a:ext cx="3532800" cy="1896840"/>
          </a:xfrm>
          <a:prstGeom prst="rect">
            <a:avLst/>
          </a:prstGeom>
          <a:noFill/>
          <a:ln w="0">
            <a:noFill/>
          </a:ln>
        </p:spPr>
        <p:txBody>
          <a:bodyPr/>
          <a:lstStyle/>
          <a:p>
            <a:endParaRPr lang="ru-RU"/>
          </a:p>
        </p:txBody>
      </p:sp>
    </p:spTree>
    <p:extLst>
      <p:ext uri="{BB962C8B-B14F-4D97-AF65-F5344CB8AC3E}">
        <p14:creationId xmlns:p14="http://schemas.microsoft.com/office/powerpoint/2010/main" val="3704909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7" name="PlaceHolder 1"/>
          <p:cNvSpPr>
            <a:spLocks noGrp="1"/>
          </p:cNvSpPr>
          <p:nvPr>
            <p:ph type="title"/>
          </p:nvPr>
        </p:nvSpPr>
        <p:spPr>
          <a:xfrm>
            <a:off x="609600" y="273600"/>
            <a:ext cx="10972320" cy="1144800"/>
          </a:xfrm>
          <a:prstGeom prst="rect">
            <a:avLst/>
          </a:prstGeom>
          <a:noFill/>
          <a:ln w="0">
            <a:noFill/>
          </a:ln>
        </p:spPr>
        <p:txBody>
          <a:bodyPr lIns="0" tIns="0" rIns="0" bIns="0" anchor="ctr">
            <a:noAutofit/>
          </a:bodyPr>
          <a:lstStyle/>
          <a:p>
            <a:endParaRPr lang="ru-RU"/>
          </a:p>
        </p:txBody>
      </p:sp>
      <p:sp>
        <p:nvSpPr>
          <p:cNvPr id="8" name="PlaceHolder 2"/>
          <p:cNvSpPr>
            <a:spLocks noGrp="1"/>
          </p:cNvSpPr>
          <p:nvPr>
            <p:ph type="subTitle"/>
          </p:nvPr>
        </p:nvSpPr>
        <p:spPr>
          <a:xfrm>
            <a:off x="609600" y="1604520"/>
            <a:ext cx="10972320" cy="3977280"/>
          </a:xfrm>
          <a:prstGeom prst="rect">
            <a:avLst/>
          </a:prstGeom>
          <a:noFill/>
          <a:ln w="0">
            <a:noFill/>
          </a:ln>
        </p:spPr>
        <p:txBody>
          <a:bodyPr anchor="ctr">
            <a:noAutofit/>
          </a:bodyPr>
          <a:lstStyle/>
          <a:p>
            <a:endParaRPr lang="ru-RU"/>
          </a:p>
        </p:txBody>
      </p:sp>
    </p:spTree>
    <p:extLst>
      <p:ext uri="{BB962C8B-B14F-4D97-AF65-F5344CB8AC3E}">
        <p14:creationId xmlns:p14="http://schemas.microsoft.com/office/powerpoint/2010/main" val="1278966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09600" y="273600"/>
            <a:ext cx="10972320" cy="1144800"/>
          </a:xfrm>
          <a:prstGeom prst="rect">
            <a:avLst/>
          </a:prstGeom>
          <a:noFill/>
          <a:ln w="0">
            <a:noFill/>
          </a:ln>
        </p:spPr>
        <p:txBody>
          <a:bodyPr lIns="0" tIns="0" rIns="0" bIns="0" anchor="ctr">
            <a:noAutofit/>
          </a:bodyPr>
          <a:lstStyle/>
          <a:p>
            <a:endParaRPr lang="ru-RU"/>
          </a:p>
        </p:txBody>
      </p:sp>
      <p:sp>
        <p:nvSpPr>
          <p:cNvPr id="10" name="PlaceHolder 2"/>
          <p:cNvSpPr>
            <a:spLocks noGrp="1"/>
          </p:cNvSpPr>
          <p:nvPr>
            <p:ph/>
          </p:nvPr>
        </p:nvSpPr>
        <p:spPr>
          <a:xfrm>
            <a:off x="609600" y="1604520"/>
            <a:ext cx="10972320" cy="3977280"/>
          </a:xfrm>
          <a:prstGeom prst="rect">
            <a:avLst/>
          </a:prstGeom>
          <a:noFill/>
          <a:ln w="0">
            <a:noFill/>
          </a:ln>
        </p:spPr>
        <p:txBody>
          <a:bodyPr/>
          <a:lstStyle/>
          <a:p>
            <a:endParaRPr lang="ru-RU"/>
          </a:p>
        </p:txBody>
      </p:sp>
    </p:spTree>
    <p:extLst>
      <p:ext uri="{BB962C8B-B14F-4D97-AF65-F5344CB8AC3E}">
        <p14:creationId xmlns:p14="http://schemas.microsoft.com/office/powerpoint/2010/main" val="3618195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600" y="273600"/>
            <a:ext cx="10972320" cy="1144800"/>
          </a:xfrm>
          <a:prstGeom prst="rect">
            <a:avLst/>
          </a:prstGeom>
          <a:noFill/>
          <a:ln w="0">
            <a:noFill/>
          </a:ln>
        </p:spPr>
        <p:txBody>
          <a:bodyPr lIns="0" tIns="0" rIns="0" bIns="0" anchor="ctr">
            <a:noAutofit/>
          </a:bodyPr>
          <a:lstStyle/>
          <a:p>
            <a:endParaRPr lang="ru-RU"/>
          </a:p>
        </p:txBody>
      </p:sp>
      <p:sp>
        <p:nvSpPr>
          <p:cNvPr id="12" name="PlaceHolder 2"/>
          <p:cNvSpPr>
            <a:spLocks noGrp="1"/>
          </p:cNvSpPr>
          <p:nvPr>
            <p:ph/>
          </p:nvPr>
        </p:nvSpPr>
        <p:spPr>
          <a:xfrm>
            <a:off x="609600" y="1604520"/>
            <a:ext cx="5354400" cy="3977280"/>
          </a:xfrm>
          <a:prstGeom prst="rect">
            <a:avLst/>
          </a:prstGeom>
          <a:noFill/>
          <a:ln w="0">
            <a:noFill/>
          </a:ln>
        </p:spPr>
        <p:txBody>
          <a:bodyPr/>
          <a:lstStyle/>
          <a:p>
            <a:endParaRPr lang="ru-RU"/>
          </a:p>
        </p:txBody>
      </p:sp>
      <p:sp>
        <p:nvSpPr>
          <p:cNvPr id="13" name="PlaceHolder 3"/>
          <p:cNvSpPr>
            <a:spLocks noGrp="1"/>
          </p:cNvSpPr>
          <p:nvPr>
            <p:ph/>
          </p:nvPr>
        </p:nvSpPr>
        <p:spPr>
          <a:xfrm>
            <a:off x="6232320" y="1604520"/>
            <a:ext cx="5354400" cy="3977280"/>
          </a:xfrm>
          <a:prstGeom prst="rect">
            <a:avLst/>
          </a:prstGeom>
          <a:noFill/>
          <a:ln w="0">
            <a:noFill/>
          </a:ln>
        </p:spPr>
        <p:txBody>
          <a:bodyPr/>
          <a:lstStyle/>
          <a:p>
            <a:endParaRPr lang="ru-RU"/>
          </a:p>
        </p:txBody>
      </p:sp>
    </p:spTree>
    <p:extLst>
      <p:ext uri="{BB962C8B-B14F-4D97-AF65-F5344CB8AC3E}">
        <p14:creationId xmlns:p14="http://schemas.microsoft.com/office/powerpoint/2010/main" val="1704921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4" name="PlaceHolder 1"/>
          <p:cNvSpPr>
            <a:spLocks noGrp="1"/>
          </p:cNvSpPr>
          <p:nvPr>
            <p:ph type="title"/>
          </p:nvPr>
        </p:nvSpPr>
        <p:spPr>
          <a:xfrm>
            <a:off x="609600" y="273600"/>
            <a:ext cx="10972320" cy="1144800"/>
          </a:xfrm>
          <a:prstGeom prst="rect">
            <a:avLst/>
          </a:prstGeom>
          <a:noFill/>
          <a:ln w="0">
            <a:noFill/>
          </a:ln>
        </p:spPr>
        <p:txBody>
          <a:bodyPr lIns="0" tIns="0" rIns="0" bIns="0" anchor="ctr">
            <a:noAutofit/>
          </a:bodyPr>
          <a:lstStyle/>
          <a:p>
            <a:endParaRPr lang="ru-RU"/>
          </a:p>
        </p:txBody>
      </p:sp>
    </p:spTree>
    <p:extLst>
      <p:ext uri="{BB962C8B-B14F-4D97-AF65-F5344CB8AC3E}">
        <p14:creationId xmlns:p14="http://schemas.microsoft.com/office/powerpoint/2010/main" val="966675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5" name="PlaceHolder 1"/>
          <p:cNvSpPr>
            <a:spLocks noGrp="1"/>
          </p:cNvSpPr>
          <p:nvPr>
            <p:ph type="subTitle"/>
          </p:nvPr>
        </p:nvSpPr>
        <p:spPr>
          <a:xfrm>
            <a:off x="609600" y="273600"/>
            <a:ext cx="10972320" cy="5307840"/>
          </a:xfrm>
          <a:prstGeom prst="rect">
            <a:avLst/>
          </a:prstGeom>
          <a:noFill/>
          <a:ln w="0">
            <a:noFill/>
          </a:ln>
        </p:spPr>
        <p:txBody>
          <a:bodyPr anchor="ctr">
            <a:noAutofit/>
          </a:bodyPr>
          <a:lstStyle/>
          <a:p>
            <a:endParaRPr lang="ru-RU"/>
          </a:p>
        </p:txBody>
      </p:sp>
    </p:spTree>
    <p:extLst>
      <p:ext uri="{BB962C8B-B14F-4D97-AF65-F5344CB8AC3E}">
        <p14:creationId xmlns:p14="http://schemas.microsoft.com/office/powerpoint/2010/main" val="3094618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609600" y="273600"/>
            <a:ext cx="10972320" cy="1144800"/>
          </a:xfrm>
          <a:prstGeom prst="rect">
            <a:avLst/>
          </a:prstGeom>
          <a:noFill/>
          <a:ln w="0">
            <a:noFill/>
          </a:ln>
        </p:spPr>
        <p:txBody>
          <a:bodyPr lIns="0" tIns="0" rIns="0" bIns="0" anchor="ctr">
            <a:noAutofit/>
          </a:bodyPr>
          <a:lstStyle/>
          <a:p>
            <a:endParaRPr lang="ru-RU"/>
          </a:p>
        </p:txBody>
      </p:sp>
      <p:sp>
        <p:nvSpPr>
          <p:cNvPr id="17" name="PlaceHolder 2"/>
          <p:cNvSpPr>
            <a:spLocks noGrp="1"/>
          </p:cNvSpPr>
          <p:nvPr>
            <p:ph/>
          </p:nvPr>
        </p:nvSpPr>
        <p:spPr>
          <a:xfrm>
            <a:off x="609600" y="1604520"/>
            <a:ext cx="5354400" cy="1896840"/>
          </a:xfrm>
          <a:prstGeom prst="rect">
            <a:avLst/>
          </a:prstGeom>
          <a:noFill/>
          <a:ln w="0">
            <a:noFill/>
          </a:ln>
        </p:spPr>
        <p:txBody>
          <a:bodyPr/>
          <a:lstStyle/>
          <a:p>
            <a:endParaRPr lang="ru-RU"/>
          </a:p>
        </p:txBody>
      </p:sp>
      <p:sp>
        <p:nvSpPr>
          <p:cNvPr id="18" name="PlaceHolder 3"/>
          <p:cNvSpPr>
            <a:spLocks noGrp="1"/>
          </p:cNvSpPr>
          <p:nvPr>
            <p:ph/>
          </p:nvPr>
        </p:nvSpPr>
        <p:spPr>
          <a:xfrm>
            <a:off x="6232320" y="1604520"/>
            <a:ext cx="5354400" cy="3977280"/>
          </a:xfrm>
          <a:prstGeom prst="rect">
            <a:avLst/>
          </a:prstGeom>
          <a:noFill/>
          <a:ln w="0">
            <a:noFill/>
          </a:ln>
        </p:spPr>
        <p:txBody>
          <a:bodyPr/>
          <a:lstStyle/>
          <a:p>
            <a:endParaRPr lang="ru-RU"/>
          </a:p>
        </p:txBody>
      </p:sp>
      <p:sp>
        <p:nvSpPr>
          <p:cNvPr id="19" name="PlaceHolder 4"/>
          <p:cNvSpPr>
            <a:spLocks noGrp="1"/>
          </p:cNvSpPr>
          <p:nvPr>
            <p:ph/>
          </p:nvPr>
        </p:nvSpPr>
        <p:spPr>
          <a:xfrm>
            <a:off x="609600" y="3682080"/>
            <a:ext cx="5354400" cy="1896840"/>
          </a:xfrm>
          <a:prstGeom prst="rect">
            <a:avLst/>
          </a:prstGeom>
          <a:noFill/>
          <a:ln w="0">
            <a:noFill/>
          </a:ln>
        </p:spPr>
        <p:txBody>
          <a:bodyPr/>
          <a:lstStyle/>
          <a:p>
            <a:endParaRPr lang="ru-RU"/>
          </a:p>
        </p:txBody>
      </p:sp>
    </p:spTree>
    <p:extLst>
      <p:ext uri="{BB962C8B-B14F-4D97-AF65-F5344CB8AC3E}">
        <p14:creationId xmlns:p14="http://schemas.microsoft.com/office/powerpoint/2010/main" val="89736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609600" y="273600"/>
            <a:ext cx="10972320" cy="1144800"/>
          </a:xfrm>
          <a:prstGeom prst="rect">
            <a:avLst/>
          </a:prstGeom>
          <a:noFill/>
          <a:ln w="0">
            <a:noFill/>
          </a:ln>
        </p:spPr>
        <p:txBody>
          <a:bodyPr lIns="0" tIns="0" rIns="0" bIns="0" anchor="ctr">
            <a:noAutofit/>
          </a:bodyPr>
          <a:lstStyle/>
          <a:p>
            <a:endParaRPr lang="ru-RU"/>
          </a:p>
        </p:txBody>
      </p:sp>
      <p:sp>
        <p:nvSpPr>
          <p:cNvPr id="21" name="PlaceHolder 2"/>
          <p:cNvSpPr>
            <a:spLocks noGrp="1"/>
          </p:cNvSpPr>
          <p:nvPr>
            <p:ph/>
          </p:nvPr>
        </p:nvSpPr>
        <p:spPr>
          <a:xfrm>
            <a:off x="609600" y="1604520"/>
            <a:ext cx="5354400" cy="3977280"/>
          </a:xfrm>
          <a:prstGeom prst="rect">
            <a:avLst/>
          </a:prstGeom>
          <a:noFill/>
          <a:ln w="0">
            <a:noFill/>
          </a:ln>
        </p:spPr>
        <p:txBody>
          <a:bodyPr/>
          <a:lstStyle/>
          <a:p>
            <a:endParaRPr lang="ru-RU"/>
          </a:p>
        </p:txBody>
      </p:sp>
      <p:sp>
        <p:nvSpPr>
          <p:cNvPr id="22" name="PlaceHolder 3"/>
          <p:cNvSpPr>
            <a:spLocks noGrp="1"/>
          </p:cNvSpPr>
          <p:nvPr>
            <p:ph/>
          </p:nvPr>
        </p:nvSpPr>
        <p:spPr>
          <a:xfrm>
            <a:off x="6232320" y="1604520"/>
            <a:ext cx="5354400" cy="1896840"/>
          </a:xfrm>
          <a:prstGeom prst="rect">
            <a:avLst/>
          </a:prstGeom>
          <a:noFill/>
          <a:ln w="0">
            <a:noFill/>
          </a:ln>
        </p:spPr>
        <p:txBody>
          <a:bodyPr/>
          <a:lstStyle/>
          <a:p>
            <a:endParaRPr lang="ru-RU"/>
          </a:p>
        </p:txBody>
      </p:sp>
      <p:sp>
        <p:nvSpPr>
          <p:cNvPr id="23" name="PlaceHolder 4"/>
          <p:cNvSpPr>
            <a:spLocks noGrp="1"/>
          </p:cNvSpPr>
          <p:nvPr>
            <p:ph/>
          </p:nvPr>
        </p:nvSpPr>
        <p:spPr>
          <a:xfrm>
            <a:off x="6232320" y="3682080"/>
            <a:ext cx="5354400" cy="1896840"/>
          </a:xfrm>
          <a:prstGeom prst="rect">
            <a:avLst/>
          </a:prstGeom>
          <a:noFill/>
          <a:ln w="0">
            <a:noFill/>
          </a:ln>
        </p:spPr>
        <p:txBody>
          <a:bodyPr/>
          <a:lstStyle/>
          <a:p>
            <a:endParaRPr lang="ru-RU"/>
          </a:p>
        </p:txBody>
      </p:sp>
    </p:spTree>
    <p:extLst>
      <p:ext uri="{BB962C8B-B14F-4D97-AF65-F5344CB8AC3E}">
        <p14:creationId xmlns:p14="http://schemas.microsoft.com/office/powerpoint/2010/main" val="1105497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609600" y="273600"/>
            <a:ext cx="10972320" cy="1144800"/>
          </a:xfrm>
          <a:prstGeom prst="rect">
            <a:avLst/>
          </a:prstGeom>
          <a:noFill/>
          <a:ln w="0">
            <a:noFill/>
          </a:ln>
        </p:spPr>
        <p:txBody>
          <a:bodyPr lIns="0" tIns="0" rIns="0" bIns="0" anchor="ctr">
            <a:noAutofit/>
          </a:bodyPr>
          <a:lstStyle/>
          <a:p>
            <a:endParaRPr lang="ru-RU"/>
          </a:p>
        </p:txBody>
      </p:sp>
      <p:sp>
        <p:nvSpPr>
          <p:cNvPr id="25" name="PlaceHolder 2"/>
          <p:cNvSpPr>
            <a:spLocks noGrp="1"/>
          </p:cNvSpPr>
          <p:nvPr>
            <p:ph/>
          </p:nvPr>
        </p:nvSpPr>
        <p:spPr>
          <a:xfrm>
            <a:off x="609600" y="1604520"/>
            <a:ext cx="5354400" cy="1896840"/>
          </a:xfrm>
          <a:prstGeom prst="rect">
            <a:avLst/>
          </a:prstGeom>
          <a:noFill/>
          <a:ln w="0">
            <a:noFill/>
          </a:ln>
        </p:spPr>
        <p:txBody>
          <a:bodyPr/>
          <a:lstStyle/>
          <a:p>
            <a:endParaRPr lang="ru-RU"/>
          </a:p>
        </p:txBody>
      </p:sp>
      <p:sp>
        <p:nvSpPr>
          <p:cNvPr id="26" name="PlaceHolder 3"/>
          <p:cNvSpPr>
            <a:spLocks noGrp="1"/>
          </p:cNvSpPr>
          <p:nvPr>
            <p:ph/>
          </p:nvPr>
        </p:nvSpPr>
        <p:spPr>
          <a:xfrm>
            <a:off x="6232320" y="1604520"/>
            <a:ext cx="5354400" cy="1896840"/>
          </a:xfrm>
          <a:prstGeom prst="rect">
            <a:avLst/>
          </a:prstGeom>
          <a:noFill/>
          <a:ln w="0">
            <a:noFill/>
          </a:ln>
        </p:spPr>
        <p:txBody>
          <a:bodyPr/>
          <a:lstStyle/>
          <a:p>
            <a:endParaRPr lang="ru-RU"/>
          </a:p>
        </p:txBody>
      </p:sp>
      <p:sp>
        <p:nvSpPr>
          <p:cNvPr id="27" name="PlaceHolder 4"/>
          <p:cNvSpPr>
            <a:spLocks noGrp="1"/>
          </p:cNvSpPr>
          <p:nvPr>
            <p:ph/>
          </p:nvPr>
        </p:nvSpPr>
        <p:spPr>
          <a:xfrm>
            <a:off x="609600" y="3682080"/>
            <a:ext cx="10972320" cy="1896840"/>
          </a:xfrm>
          <a:prstGeom prst="rect">
            <a:avLst/>
          </a:prstGeom>
          <a:noFill/>
          <a:ln w="0">
            <a:noFill/>
          </a:ln>
        </p:spPr>
        <p:txBody>
          <a:bodyPr/>
          <a:lstStyle/>
          <a:p>
            <a:endParaRPr lang="ru-RU"/>
          </a:p>
        </p:txBody>
      </p:sp>
    </p:spTree>
    <p:extLst>
      <p:ext uri="{BB962C8B-B14F-4D97-AF65-F5344CB8AC3E}">
        <p14:creationId xmlns:p14="http://schemas.microsoft.com/office/powerpoint/2010/main" val="1077476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Рисунок 11" descr="img18.jpg"/>
          <p:cNvPicPr>
            <a:picLocks noChangeAspect="1" noChangeArrowheads="1"/>
          </p:cNvPicPr>
          <p:nvPr/>
        </p:nvPicPr>
        <p:blipFill>
          <a:blip r:embed="rId14"/>
          <a:srcRect l="50607" b="60088"/>
          <a:stretch>
            <a:fillRect/>
          </a:stretch>
        </p:blipFill>
        <p:spPr bwMode="auto">
          <a:xfrm>
            <a:off x="4176185" y="6065838"/>
            <a:ext cx="1305983" cy="792162"/>
          </a:xfrm>
          <a:prstGeom prst="rect">
            <a:avLst/>
          </a:prstGeom>
          <a:noFill/>
          <a:ln w="0">
            <a:noFill/>
            <a:miter lim="800000"/>
            <a:headEnd/>
            <a:tailEnd/>
          </a:ln>
        </p:spPr>
      </p:pic>
      <p:sp>
        <p:nvSpPr>
          <p:cNvPr id="8" name="Прямоугольник 4"/>
          <p:cNvSpPr/>
          <p:nvPr/>
        </p:nvSpPr>
        <p:spPr>
          <a:xfrm>
            <a:off x="0" y="0"/>
            <a:ext cx="3598333" cy="6858000"/>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p:style>
      </p:sp>
      <p:pic>
        <p:nvPicPr>
          <p:cNvPr id="1028" name="Рисунок 8" descr="Лого черное мму PNG.png"/>
          <p:cNvPicPr>
            <a:picLocks noChangeAspect="1" noChangeArrowheads="1"/>
          </p:cNvPicPr>
          <p:nvPr/>
        </p:nvPicPr>
        <p:blipFill>
          <a:blip r:embed="rId15"/>
          <a:srcRect/>
          <a:stretch>
            <a:fillRect/>
          </a:stretch>
        </p:blipFill>
        <p:spPr bwMode="auto">
          <a:xfrm>
            <a:off x="624417" y="260351"/>
            <a:ext cx="2275416" cy="576263"/>
          </a:xfrm>
          <a:prstGeom prst="rect">
            <a:avLst/>
          </a:prstGeom>
          <a:noFill/>
          <a:ln w="0">
            <a:noFill/>
            <a:miter lim="800000"/>
            <a:headEnd/>
            <a:tailEnd/>
          </a:ln>
        </p:spPr>
      </p:pic>
      <p:pic>
        <p:nvPicPr>
          <p:cNvPr id="1029" name="Рисунок 9" descr="Лого черное мию PNG.png"/>
          <p:cNvPicPr>
            <a:picLocks noChangeAspect="1" noChangeArrowheads="1"/>
          </p:cNvPicPr>
          <p:nvPr/>
        </p:nvPicPr>
        <p:blipFill>
          <a:blip r:embed="rId16"/>
          <a:srcRect/>
          <a:stretch>
            <a:fillRect/>
          </a:stretch>
        </p:blipFill>
        <p:spPr bwMode="auto">
          <a:xfrm>
            <a:off x="719667" y="6308726"/>
            <a:ext cx="1631951" cy="220663"/>
          </a:xfrm>
          <a:prstGeom prst="rect">
            <a:avLst/>
          </a:prstGeom>
          <a:noFill/>
          <a:ln w="0">
            <a:noFill/>
            <a:miter lim="800000"/>
            <a:headEnd/>
            <a:tailEnd/>
          </a:ln>
        </p:spPr>
      </p:pic>
      <p:pic>
        <p:nvPicPr>
          <p:cNvPr id="1030" name="Рисунок 10" descr="img18.jpg"/>
          <p:cNvPicPr>
            <a:picLocks noChangeAspect="1" noChangeArrowheads="1"/>
          </p:cNvPicPr>
          <p:nvPr/>
        </p:nvPicPr>
        <p:blipFill>
          <a:blip r:embed="rId14"/>
          <a:srcRect l="50607" b="60088"/>
          <a:stretch>
            <a:fillRect/>
          </a:stretch>
        </p:blipFill>
        <p:spPr bwMode="auto">
          <a:xfrm>
            <a:off x="4176185" y="44451"/>
            <a:ext cx="1305983" cy="792163"/>
          </a:xfrm>
          <a:prstGeom prst="rect">
            <a:avLst/>
          </a:prstGeom>
          <a:noFill/>
          <a:ln w="0">
            <a:noFill/>
            <a:miter lim="800000"/>
            <a:headEnd/>
            <a:tailEnd/>
          </a:ln>
        </p:spPr>
      </p:pic>
      <p:sp>
        <p:nvSpPr>
          <p:cNvPr id="1031" name="PlaceHolder 1"/>
          <p:cNvSpPr>
            <a:spLocks noGrp="1"/>
          </p:cNvSpPr>
          <p:nvPr>
            <p:ph type="title"/>
          </p:nvPr>
        </p:nvSpPr>
        <p:spPr bwMode="auto">
          <a:xfrm>
            <a:off x="3983567" y="2205038"/>
            <a:ext cx="7681384" cy="1655762"/>
          </a:xfrm>
          <a:prstGeom prst="rect">
            <a:avLst/>
          </a:prstGeom>
          <a:noFill/>
          <a:ln w="0">
            <a:noFill/>
            <a:miter lim="800000"/>
            <a:headEnd/>
            <a:tailEnd/>
          </a:ln>
        </p:spPr>
        <p:txBody>
          <a:bodyPr vert="horz" wrap="square" lIns="91440" tIns="91440" rIns="91440" bIns="91440" numCol="1" anchor="t" anchorCtr="0" compatLnSpc="1">
            <a:prstTxWarp prst="textNoShape">
              <a:avLst/>
            </a:prstTxWarp>
          </a:bodyPr>
          <a:lstStyle/>
          <a:p>
            <a:pPr lvl="0"/>
            <a:r>
              <a:rPr lang="ru-RU"/>
              <a:t>Образец заголовка</a:t>
            </a:r>
          </a:p>
        </p:txBody>
      </p:sp>
      <p:sp>
        <p:nvSpPr>
          <p:cNvPr id="6" name="PlaceHolder 2"/>
          <p:cNvSpPr>
            <a:spLocks noGrp="1"/>
          </p:cNvSpPr>
          <p:nvPr>
            <p:ph type="body"/>
          </p:nvPr>
        </p:nvSpPr>
        <p:spPr>
          <a:xfrm>
            <a:off x="609600" y="1604964"/>
            <a:ext cx="10972800" cy="3976687"/>
          </a:xfrm>
          <a:prstGeom prst="rect">
            <a:avLst/>
          </a:prstGeom>
          <a:noFill/>
          <a:ln w="0">
            <a:noFill/>
          </a:ln>
        </p:spPr>
        <p:txBody>
          <a:bodyPr lIns="0" tIns="0" rIns="0" bIns="0" anchor="t">
            <a:normAutofit/>
          </a:bodyPr>
          <a:lstStyle/>
          <a:p>
            <a:r>
              <a:rPr lang="ru-RU"/>
              <a:t>Для правки структуры щёлкните мышью</a:t>
            </a:r>
          </a:p>
          <a:p>
            <a:pPr lvl="1"/>
            <a:r>
              <a:rPr lang="ru-RU"/>
              <a:t>Второй уровень структуры</a:t>
            </a:r>
          </a:p>
          <a:p>
            <a:pPr lvl="2"/>
            <a:r>
              <a:rPr lang="ru-RU"/>
              <a:t>Третий уровень структуры</a:t>
            </a:r>
          </a:p>
          <a:p>
            <a:pPr lvl="3"/>
            <a:r>
              <a:rPr lang="ru-RU"/>
              <a:t>Четвёртый уровень структуры</a:t>
            </a:r>
          </a:p>
          <a:p>
            <a:pPr lvl="4"/>
            <a:r>
              <a:rPr lang="ru-RU"/>
              <a:t>Пятый уровень структуры</a:t>
            </a:r>
          </a:p>
          <a:p>
            <a:pPr lvl="5"/>
            <a:r>
              <a:rPr lang="ru-RU"/>
              <a:t>Шестой уровень структуры</a:t>
            </a:r>
          </a:p>
          <a:p>
            <a:pPr lvl="6"/>
            <a:r>
              <a:rPr lang="ru-RU"/>
              <a:t>Седьмой уровень структуры</a:t>
            </a:r>
          </a:p>
        </p:txBody>
      </p:sp>
    </p:spTree>
    <p:extLst>
      <p:ext uri="{BB962C8B-B14F-4D97-AF65-F5344CB8AC3E}">
        <p14:creationId xmlns:p14="http://schemas.microsoft.com/office/powerpoint/2010/main" val="333175003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rtl="0" eaLnBrk="0" fontAlgn="base" hangingPunct="0">
        <a:spcBef>
          <a:spcPct val="0"/>
        </a:spcBef>
        <a:spcAft>
          <a:spcPct val="0"/>
        </a:spcAft>
        <a:defRPr sz="4400">
          <a:solidFill>
            <a:schemeClr val="tx2"/>
          </a:solidFill>
          <a:latin typeface="Arial" charset="0"/>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charset="0"/>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0" fontAlgn="base" hangingPunct="0">
        <a:spcBef>
          <a:spcPct val="20000"/>
        </a:spcBef>
        <a:spcAft>
          <a:spcPct val="0"/>
        </a:spcAft>
        <a:buChar char="»"/>
        <a:defRPr sz="2000">
          <a:solidFill>
            <a:schemeClr val="tx1"/>
          </a:solidFill>
          <a:latin typeface="Arial" charset="0"/>
        </a:defRPr>
      </a:lvl6pPr>
      <a:lvl7pPr marL="2971800" indent="-228600" algn="l" rtl="0" eaLnBrk="0" fontAlgn="base" hangingPunct="0">
        <a:spcBef>
          <a:spcPct val="20000"/>
        </a:spcBef>
        <a:spcAft>
          <a:spcPct val="0"/>
        </a:spcAft>
        <a:buChar char="»"/>
        <a:defRPr sz="2000">
          <a:solidFill>
            <a:schemeClr val="tx1"/>
          </a:solidFill>
          <a:latin typeface="Arial" charset="0"/>
        </a:defRPr>
      </a:lvl7pPr>
      <a:lvl8pPr marL="3429000" indent="-228600" algn="l" rtl="0" eaLnBrk="0" fontAlgn="base" hangingPunct="0">
        <a:spcBef>
          <a:spcPct val="20000"/>
        </a:spcBef>
        <a:spcAft>
          <a:spcPct val="0"/>
        </a:spcAft>
        <a:buChar char="»"/>
        <a:defRPr sz="2000">
          <a:solidFill>
            <a:schemeClr val="tx1"/>
          </a:solidFill>
          <a:latin typeface="Arial" charset="0"/>
        </a:defRPr>
      </a:lvl8pPr>
      <a:lvl9pPr marL="3886200" indent="-228600" algn="l" rtl="0" eaLnBrk="0" fontAlgn="base" hangingPunct="0">
        <a:spcBef>
          <a:spcPct val="20000"/>
        </a:spcBef>
        <a:spcAft>
          <a:spcPct val="0"/>
        </a:spcAft>
        <a:buChar char="»"/>
        <a:defRPr sz="2000">
          <a:solidFill>
            <a:schemeClr val="tx1"/>
          </a:solidFill>
          <a:latin typeface="Arial" charset="0"/>
        </a:defRPr>
      </a:lvl9pPr>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hyperlink" Target="https://elearn.mmu.ru/mod/url/view.php?id=412632" TargetMode="External"/><Relationship Id="rId3" Type="http://schemas.openxmlformats.org/officeDocument/2006/relationships/hyperlink" Target="https://elearn.mmu.ru/mod/url/view.php?id=412628" TargetMode="External"/><Relationship Id="rId7" Type="http://schemas.openxmlformats.org/officeDocument/2006/relationships/hyperlink" Target="https://elearn.mmu.ru/mod/url/view.php?id=412631" TargetMode="External"/><Relationship Id="rId12" Type="http://schemas.openxmlformats.org/officeDocument/2006/relationships/hyperlink" Target="https://elearn.mmu.ru/mod/url/view.php?id=412636" TargetMode="External"/><Relationship Id="rId2" Type="http://schemas.openxmlformats.org/officeDocument/2006/relationships/hyperlink" Target="https://elearn.mmu.ru/mod/url/view.php?id=412627" TargetMode="External"/><Relationship Id="rId1" Type="http://schemas.openxmlformats.org/officeDocument/2006/relationships/slideLayout" Target="../slideLayouts/slideLayout4.xml"/><Relationship Id="rId6" Type="http://schemas.openxmlformats.org/officeDocument/2006/relationships/hyperlink" Target="https://elearn.mmu.ru/mod/url/view.php?id=420212" TargetMode="External"/><Relationship Id="rId11" Type="http://schemas.openxmlformats.org/officeDocument/2006/relationships/hyperlink" Target="https://elearn.mmu.ru/mod/url/view.php?id=412635" TargetMode="External"/><Relationship Id="rId5" Type="http://schemas.openxmlformats.org/officeDocument/2006/relationships/hyperlink" Target="https://elearn.mmu.ru/mod/url/view.php?id=412630" TargetMode="External"/><Relationship Id="rId10" Type="http://schemas.openxmlformats.org/officeDocument/2006/relationships/hyperlink" Target="https://elearn.mmu.ru/mod/url/view.php?id=412634" TargetMode="External"/><Relationship Id="rId4" Type="http://schemas.openxmlformats.org/officeDocument/2006/relationships/hyperlink" Target="https://elearn.mmu.ru/mod/url/view.php?id=412629" TargetMode="External"/><Relationship Id="rId9" Type="http://schemas.openxmlformats.org/officeDocument/2006/relationships/hyperlink" Target="https://elearn.mmu.ru/mod/url/view.php?id=412633"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Заголовок 1"/>
          <p:cNvSpPr>
            <a:spLocks noGrp="1"/>
          </p:cNvSpPr>
          <p:nvPr>
            <p:ph type="ctrTitle" idx="4294967295"/>
          </p:nvPr>
        </p:nvSpPr>
        <p:spPr>
          <a:xfrm>
            <a:off x="5152223" y="1855721"/>
            <a:ext cx="6048375" cy="1727200"/>
          </a:xfrm>
        </p:spPr>
        <p:txBody>
          <a:bodyPr vert="horz" wrap="square" lIns="91425" tIns="91425" rIns="91425" bIns="91425" numCol="1" anchor="t" anchorCtr="0" compatLnSpc="1">
            <a:prstTxWarp prst="textNoShape">
              <a:avLst/>
            </a:prstTxWarp>
          </a:bodyPr>
          <a:lstStyle/>
          <a:p>
            <a:pPr eaLnBrk="1" hangingPunct="1">
              <a:buSzPts val="2800"/>
            </a:pPr>
            <a:r>
              <a:rPr lang="ru-RU" altLang="ru-RU" sz="3600" b="1" dirty="0">
                <a:solidFill>
                  <a:srgbClr val="010080"/>
                </a:solidFill>
              </a:rPr>
              <a:t>ОЗНАКОМИТЕЛЬНАЯ ПРАКТИКА</a:t>
            </a:r>
            <a:br>
              <a:rPr lang="ru-RU" altLang="ru-RU" sz="2400" b="1" dirty="0">
                <a:solidFill>
                  <a:srgbClr val="010080"/>
                </a:solidFill>
              </a:rPr>
            </a:br>
            <a:r>
              <a:rPr lang="ru-RU" altLang="ru-RU" sz="1800" b="1" dirty="0">
                <a:solidFill>
                  <a:srgbClr val="010080"/>
                </a:solidFill>
              </a:rPr>
              <a:t>2024/2025 УЧЕБНЫЙ ГОД</a:t>
            </a:r>
            <a:br>
              <a:rPr lang="ru-RU" altLang="ru-RU" sz="2400" b="1" dirty="0">
                <a:solidFill>
                  <a:srgbClr val="010080"/>
                </a:solidFill>
              </a:rPr>
            </a:br>
            <a:br>
              <a:rPr lang="ru-RU" altLang="ru-RU" sz="2800" b="1" dirty="0">
                <a:solidFill>
                  <a:srgbClr val="010080"/>
                </a:solidFill>
              </a:rPr>
            </a:br>
            <a:br>
              <a:rPr lang="ru-RU" altLang="ru-RU" sz="2000" dirty="0">
                <a:solidFill>
                  <a:srgbClr val="010080"/>
                </a:solidFill>
              </a:rPr>
            </a:br>
            <a:endParaRPr lang="ru-RU" sz="2000" dirty="0">
              <a:solidFill>
                <a:srgbClr val="010080"/>
              </a:solidFill>
            </a:endParaRPr>
          </a:p>
        </p:txBody>
      </p:sp>
      <p:sp>
        <p:nvSpPr>
          <p:cNvPr id="54274" name="Подзаголовок 2"/>
          <p:cNvSpPr>
            <a:spLocks noGrp="1"/>
          </p:cNvSpPr>
          <p:nvPr>
            <p:ph type="subTitle" idx="4294967295"/>
          </p:nvPr>
        </p:nvSpPr>
        <p:spPr bwMode="auto">
          <a:xfrm>
            <a:off x="5596455" y="3832008"/>
            <a:ext cx="4968875" cy="1558139"/>
          </a:xfrm>
          <a:noFill/>
          <a:ln w="9525"/>
        </p:spPr>
        <p:txBody>
          <a:bodyPr vert="horz" wrap="square" lIns="91425" tIns="91425" rIns="91425" bIns="91425" numCol="1" anchor="t" anchorCtr="0" compatLnSpc="1">
            <a:prstTxWarp prst="textNoShape">
              <a:avLst/>
            </a:prstTxWarp>
            <a:normAutofit/>
          </a:bodyPr>
          <a:lstStyle/>
          <a:p>
            <a:pPr marL="0" indent="0" algn="ctr" eaLnBrk="1" hangingPunct="1">
              <a:lnSpc>
                <a:spcPct val="80000"/>
              </a:lnSpc>
              <a:buNone/>
            </a:pPr>
            <a:r>
              <a:rPr lang="ru-RU" altLang="ru-RU" sz="1200" b="1" dirty="0">
                <a:solidFill>
                  <a:srgbClr val="010080"/>
                </a:solidFill>
              </a:rPr>
              <a:t>Руководитель практики от вуза - Терещенко Вера Евменовна, </a:t>
            </a:r>
          </a:p>
          <a:p>
            <a:pPr marL="0" indent="0" algn="ctr" eaLnBrk="1" hangingPunct="1">
              <a:lnSpc>
                <a:spcPct val="80000"/>
              </a:lnSpc>
              <a:buNone/>
            </a:pPr>
            <a:r>
              <a:rPr lang="ru-RU" altLang="ru-RU" sz="1200" b="1" dirty="0">
                <a:solidFill>
                  <a:srgbClr val="010080"/>
                </a:solidFill>
              </a:rPr>
              <a:t>ст. преподаватель кафедры экономики и управления, б/с, б/з </a:t>
            </a:r>
          </a:p>
          <a:p>
            <a:pPr marL="0" indent="0" algn="r" eaLnBrk="1" hangingPunct="1">
              <a:lnSpc>
                <a:spcPct val="115000"/>
              </a:lnSpc>
              <a:buClr>
                <a:srgbClr val="595959"/>
              </a:buClr>
              <a:buSzPts val="1800"/>
              <a:buNone/>
            </a:pPr>
            <a:endParaRPr lang="ru-RU" sz="1200" dirty="0">
              <a:solidFill>
                <a:srgbClr val="898989"/>
              </a:solidFill>
              <a:latin typeface="Geometria"/>
            </a:endParaRPr>
          </a:p>
          <a:p>
            <a:pPr marL="0" indent="0" algn="ctr" eaLnBrk="1" hangingPunct="1">
              <a:lnSpc>
                <a:spcPct val="115000"/>
              </a:lnSpc>
              <a:buClr>
                <a:srgbClr val="595959"/>
              </a:buClr>
              <a:buSzPts val="1800"/>
              <a:buNone/>
            </a:pPr>
            <a:r>
              <a:rPr lang="ru-RU" sz="1200" b="1" dirty="0">
                <a:solidFill>
                  <a:srgbClr val="898989"/>
                </a:solidFill>
                <a:latin typeface="Geometria"/>
              </a:rPr>
              <a:t>МОСКВА</a:t>
            </a:r>
          </a:p>
          <a:p>
            <a:pPr marL="0" indent="0" algn="ctr" eaLnBrk="1" hangingPunct="1">
              <a:lnSpc>
                <a:spcPct val="115000"/>
              </a:lnSpc>
              <a:buClr>
                <a:srgbClr val="595959"/>
              </a:buClr>
              <a:buSzPts val="1800"/>
              <a:buNone/>
            </a:pPr>
            <a:r>
              <a:rPr lang="ru-RU" sz="1200" b="1" dirty="0">
                <a:solidFill>
                  <a:srgbClr val="898989"/>
                </a:solidFill>
                <a:latin typeface="Geometria"/>
              </a:rPr>
              <a:t>2025</a:t>
            </a:r>
          </a:p>
        </p:txBody>
      </p:sp>
      <p:sp>
        <p:nvSpPr>
          <p:cNvPr id="2" name="Заголовок 1">
            <a:extLst>
              <a:ext uri="{FF2B5EF4-FFF2-40B4-BE49-F238E27FC236}">
                <a16:creationId xmlns:a16="http://schemas.microsoft.com/office/drawing/2014/main" id="{B1120AD8-AF92-0482-A94F-9D3C47ED4A52}"/>
              </a:ext>
            </a:extLst>
          </p:cNvPr>
          <p:cNvSpPr txBox="1">
            <a:spLocks/>
          </p:cNvSpPr>
          <p:nvPr/>
        </p:nvSpPr>
        <p:spPr bwMode="auto">
          <a:xfrm>
            <a:off x="9598778" y="336885"/>
            <a:ext cx="2513012" cy="250825"/>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PlaceHolder 5"/>
          <p:cNvSpPr>
            <a:spLocks noGrp="1"/>
          </p:cNvSpPr>
          <p:nvPr>
            <p:ph type="sldNum" sz="quarter" idx="11"/>
          </p:nvPr>
        </p:nvSpPr>
        <p:spPr>
          <a:xfrm>
            <a:off x="115501" y="0"/>
            <a:ext cx="442763" cy="336884"/>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r>
              <a:rPr lang="ru-RU" dirty="0"/>
              <a:t>10</a:t>
            </a:r>
            <a:endParaRPr dirty="0"/>
          </a:p>
        </p:txBody>
      </p:sp>
      <p:sp>
        <p:nvSpPr>
          <p:cNvPr id="69634" name="Прямоугольник 3"/>
          <p:cNvSpPr>
            <a:spLocks noChangeArrowheads="1"/>
          </p:cNvSpPr>
          <p:nvPr/>
        </p:nvSpPr>
        <p:spPr bwMode="auto">
          <a:xfrm>
            <a:off x="5977288" y="607345"/>
            <a:ext cx="5822275" cy="844749"/>
          </a:xfrm>
          <a:prstGeom prst="rect">
            <a:avLst/>
          </a:prstGeom>
          <a:solidFill>
            <a:srgbClr val="339966"/>
          </a:solidFill>
          <a:ln w="6350" algn="ctr">
            <a:solidFill>
              <a:srgbClr val="339966"/>
            </a:solidFill>
            <a:miter lim="800000"/>
            <a:headEnd/>
            <a:tailEnd/>
          </a:ln>
        </p:spPr>
        <p:txBody>
          <a:bodyPr anchor="ctr"/>
          <a:lstStyle/>
          <a:p>
            <a:pPr algn="ctr"/>
            <a:r>
              <a:rPr lang="ru-RU" sz="2000" b="1" dirty="0">
                <a:solidFill>
                  <a:schemeClr val="bg1"/>
                </a:solidFill>
                <a:latin typeface="Calibri" pitchFamily="34" charset="0"/>
                <a:cs typeface="DejaVu Sans"/>
              </a:rPr>
              <a:t>Положение о предоставлении информации документов ознакомительной практики </a:t>
            </a:r>
          </a:p>
        </p:txBody>
      </p:sp>
      <p:sp>
        <p:nvSpPr>
          <p:cNvPr id="69636" name="Text Box 4"/>
          <p:cNvSpPr txBox="1">
            <a:spLocks noChangeArrowheads="1"/>
          </p:cNvSpPr>
          <p:nvPr/>
        </p:nvSpPr>
        <p:spPr bwMode="auto">
          <a:xfrm>
            <a:off x="5977288" y="1545752"/>
            <a:ext cx="5410200" cy="376238"/>
          </a:xfrm>
          <a:prstGeom prst="rect">
            <a:avLst/>
          </a:prstGeom>
          <a:solidFill>
            <a:srgbClr val="99CC00">
              <a:alpha val="12941"/>
            </a:srgbClr>
          </a:solidFill>
          <a:ln w="9525">
            <a:solidFill>
              <a:srgbClr val="339966"/>
            </a:solidFill>
            <a:miter lim="800000"/>
            <a:headEnd/>
            <a:tailEnd/>
          </a:ln>
        </p:spPr>
        <p:txBody>
          <a:bodyPr>
            <a:spAutoFit/>
          </a:bodyPr>
          <a:lstStyle/>
          <a:p>
            <a:pPr>
              <a:spcBef>
                <a:spcPct val="50000"/>
              </a:spcBef>
            </a:pPr>
            <a:r>
              <a:rPr lang="ru-RU" dirty="0">
                <a:cs typeface="DejaVu Sans"/>
              </a:rPr>
              <a:t>-  Заявление  о направлении  на практику </a:t>
            </a:r>
          </a:p>
        </p:txBody>
      </p:sp>
      <p:sp>
        <p:nvSpPr>
          <p:cNvPr id="129029" name="Infopage"/>
          <p:cNvSpPr>
            <a:spLocks noEditPoints="1" noChangeArrowheads="1"/>
          </p:cNvSpPr>
          <p:nvPr/>
        </p:nvSpPr>
        <p:spPr bwMode="auto">
          <a:xfrm>
            <a:off x="5588351" y="1508389"/>
            <a:ext cx="342900" cy="417513"/>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29030" name="Infopage"/>
          <p:cNvSpPr>
            <a:spLocks noEditPoints="1" noChangeArrowheads="1"/>
          </p:cNvSpPr>
          <p:nvPr/>
        </p:nvSpPr>
        <p:spPr bwMode="auto">
          <a:xfrm>
            <a:off x="5622718" y="1935167"/>
            <a:ext cx="342900" cy="360363"/>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29031" name="Infopage"/>
          <p:cNvSpPr>
            <a:spLocks noEditPoints="1" noChangeArrowheads="1"/>
          </p:cNvSpPr>
          <p:nvPr/>
        </p:nvSpPr>
        <p:spPr bwMode="auto">
          <a:xfrm>
            <a:off x="5179062" y="4229336"/>
            <a:ext cx="342900" cy="33655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69640" name="AutoShape 8"/>
          <p:cNvSpPr>
            <a:spLocks/>
          </p:cNvSpPr>
          <p:nvPr/>
        </p:nvSpPr>
        <p:spPr bwMode="auto">
          <a:xfrm>
            <a:off x="4563019" y="2782200"/>
            <a:ext cx="71438" cy="1296988"/>
          </a:xfrm>
          <a:prstGeom prst="leftBrace">
            <a:avLst>
              <a:gd name="adj1" fmla="val 151295"/>
              <a:gd name="adj2" fmla="val 50000"/>
            </a:avLst>
          </a:prstGeom>
          <a:noFill/>
          <a:ln w="9525">
            <a:solidFill>
              <a:srgbClr val="000000"/>
            </a:solidFill>
            <a:round/>
            <a:headEnd/>
            <a:tailEnd/>
          </a:ln>
        </p:spPr>
        <p:txBody>
          <a:bodyPr/>
          <a:lstStyle/>
          <a:p>
            <a:endParaRPr lang="ru-RU">
              <a:cs typeface="DejaVu Sans"/>
            </a:endParaRPr>
          </a:p>
        </p:txBody>
      </p:sp>
      <p:sp>
        <p:nvSpPr>
          <p:cNvPr id="69641" name="Text Box 9"/>
          <p:cNvSpPr txBox="1">
            <a:spLocks noChangeArrowheads="1"/>
          </p:cNvSpPr>
          <p:nvPr/>
        </p:nvSpPr>
        <p:spPr bwMode="auto">
          <a:xfrm>
            <a:off x="3198813" y="3286918"/>
            <a:ext cx="1371600" cy="284163"/>
          </a:xfrm>
          <a:prstGeom prst="rect">
            <a:avLst/>
          </a:prstGeom>
          <a:solidFill>
            <a:srgbClr val="33CCCC">
              <a:alpha val="20000"/>
            </a:srgbClr>
          </a:solidFill>
          <a:ln w="9525">
            <a:solidFill>
              <a:srgbClr val="00CCFF"/>
            </a:solidFill>
            <a:miter lim="800000"/>
            <a:headEnd/>
            <a:tailEnd/>
          </a:ln>
        </p:spPr>
        <p:txBody>
          <a:bodyPr>
            <a:spAutoFit/>
          </a:bodyPr>
          <a:lstStyle/>
          <a:p>
            <a:pPr algn="ctr">
              <a:spcBef>
                <a:spcPct val="50000"/>
              </a:spcBef>
            </a:pPr>
            <a:r>
              <a:rPr lang="ru-RU" sz="1200">
                <a:cs typeface="DejaVu Sans"/>
              </a:rPr>
              <a:t>Напечатать </a:t>
            </a:r>
          </a:p>
        </p:txBody>
      </p:sp>
      <p:sp>
        <p:nvSpPr>
          <p:cNvPr id="69642" name="Text Box 10"/>
          <p:cNvSpPr txBox="1">
            <a:spLocks noChangeArrowheads="1"/>
          </p:cNvSpPr>
          <p:nvPr/>
        </p:nvSpPr>
        <p:spPr bwMode="auto">
          <a:xfrm>
            <a:off x="6053488" y="1925822"/>
            <a:ext cx="5334000" cy="376238"/>
          </a:xfrm>
          <a:prstGeom prst="rect">
            <a:avLst/>
          </a:prstGeom>
          <a:solidFill>
            <a:srgbClr val="99CC00">
              <a:alpha val="23137"/>
            </a:srgbClr>
          </a:solidFill>
          <a:ln w="9525">
            <a:solidFill>
              <a:srgbClr val="339966"/>
            </a:solidFill>
            <a:miter lim="800000"/>
            <a:headEnd/>
            <a:tailEnd/>
          </a:ln>
        </p:spPr>
        <p:txBody>
          <a:bodyPr>
            <a:spAutoFit/>
          </a:bodyPr>
          <a:lstStyle/>
          <a:p>
            <a:pPr>
              <a:spcBef>
                <a:spcPct val="50000"/>
              </a:spcBef>
            </a:pPr>
            <a:r>
              <a:rPr lang="ru-RU">
                <a:cs typeface="DejaVu Sans"/>
              </a:rPr>
              <a:t>-  Договор  о направлении  на практику </a:t>
            </a:r>
          </a:p>
        </p:txBody>
      </p:sp>
      <p:sp>
        <p:nvSpPr>
          <p:cNvPr id="69643" name="Text Box 11"/>
          <p:cNvSpPr txBox="1">
            <a:spLocks noChangeArrowheads="1"/>
          </p:cNvSpPr>
          <p:nvPr/>
        </p:nvSpPr>
        <p:spPr bwMode="auto">
          <a:xfrm>
            <a:off x="4648837" y="2611097"/>
            <a:ext cx="7127875" cy="314325"/>
          </a:xfrm>
          <a:prstGeom prst="rect">
            <a:avLst/>
          </a:prstGeom>
          <a:solidFill>
            <a:schemeClr val="accent1">
              <a:alpha val="18823"/>
            </a:schemeClr>
          </a:solidFill>
          <a:ln w="9525">
            <a:solidFill>
              <a:srgbClr val="00FFFF"/>
            </a:solidFill>
            <a:miter lim="800000"/>
            <a:headEnd/>
            <a:tailEnd/>
          </a:ln>
        </p:spPr>
        <p:txBody>
          <a:bodyPr>
            <a:spAutoFit/>
          </a:bodyPr>
          <a:lstStyle/>
          <a:p>
            <a:pPr>
              <a:spcBef>
                <a:spcPct val="50000"/>
              </a:spcBef>
              <a:buFontTx/>
              <a:buChar char="-"/>
            </a:pPr>
            <a:r>
              <a:rPr lang="ru-RU" sz="1400">
                <a:cs typeface="DejaVu Sans"/>
              </a:rPr>
              <a:t>ИНН (идентификационный номер налогоплательщика) – (напр.: 7714030726 )</a:t>
            </a:r>
          </a:p>
        </p:txBody>
      </p:sp>
      <p:sp>
        <p:nvSpPr>
          <p:cNvPr id="69644" name="Text Box 12"/>
          <p:cNvSpPr txBox="1">
            <a:spLocks noChangeArrowheads="1"/>
          </p:cNvSpPr>
          <p:nvPr/>
        </p:nvSpPr>
        <p:spPr bwMode="auto">
          <a:xfrm>
            <a:off x="4671688" y="2946508"/>
            <a:ext cx="7127875" cy="588962"/>
          </a:xfrm>
          <a:prstGeom prst="rect">
            <a:avLst/>
          </a:prstGeom>
          <a:solidFill>
            <a:schemeClr val="accent1">
              <a:alpha val="30980"/>
            </a:schemeClr>
          </a:solidFill>
          <a:ln w="9525">
            <a:solidFill>
              <a:srgbClr val="00FFFF"/>
            </a:solidFill>
            <a:miter lim="800000"/>
            <a:headEnd/>
            <a:tailEnd/>
          </a:ln>
        </p:spPr>
        <p:txBody>
          <a:bodyPr>
            <a:spAutoFit/>
          </a:bodyPr>
          <a:lstStyle/>
          <a:p>
            <a:pPr>
              <a:spcBef>
                <a:spcPct val="50000"/>
              </a:spcBef>
            </a:pPr>
            <a:r>
              <a:rPr lang="ru-RU" dirty="0">
                <a:cs typeface="DejaVu Sans"/>
              </a:rPr>
              <a:t>-  </a:t>
            </a:r>
            <a:r>
              <a:rPr lang="ru-RU" sz="1400" b="1" u="sng" dirty="0">
                <a:solidFill>
                  <a:srgbClr val="FF0000"/>
                </a:solidFill>
                <a:cs typeface="DejaVu Sans"/>
              </a:rPr>
              <a:t>Краткое</a:t>
            </a:r>
            <a:r>
              <a:rPr lang="ru-RU" sz="1400" dirty="0">
                <a:cs typeface="DejaVu Sans"/>
              </a:rPr>
              <a:t> наименование организации прохождения практики (напр.: ООО «Альфа»; ПАО «ВТБ»; АО «Звездочка»; НИУ ВШЭ и т.п. )</a:t>
            </a:r>
          </a:p>
        </p:txBody>
      </p:sp>
      <p:sp>
        <p:nvSpPr>
          <p:cNvPr id="69645" name="Text Box 13"/>
          <p:cNvSpPr txBox="1">
            <a:spLocks noChangeArrowheads="1"/>
          </p:cNvSpPr>
          <p:nvPr/>
        </p:nvSpPr>
        <p:spPr bwMode="auto">
          <a:xfrm>
            <a:off x="4671688" y="3535470"/>
            <a:ext cx="7127875" cy="588963"/>
          </a:xfrm>
          <a:prstGeom prst="rect">
            <a:avLst/>
          </a:prstGeom>
          <a:solidFill>
            <a:schemeClr val="accent1">
              <a:alpha val="29019"/>
            </a:schemeClr>
          </a:solidFill>
          <a:ln w="9525">
            <a:solidFill>
              <a:srgbClr val="00FFFF"/>
            </a:solidFill>
            <a:miter lim="800000"/>
            <a:headEnd/>
            <a:tailEnd/>
          </a:ln>
        </p:spPr>
        <p:txBody>
          <a:bodyPr>
            <a:spAutoFit/>
          </a:bodyPr>
          <a:lstStyle/>
          <a:p>
            <a:pPr>
              <a:spcBef>
                <a:spcPct val="50000"/>
              </a:spcBef>
            </a:pPr>
            <a:r>
              <a:rPr lang="ru-RU" dirty="0">
                <a:cs typeface="DejaVu Sans"/>
              </a:rPr>
              <a:t>-  </a:t>
            </a:r>
            <a:r>
              <a:rPr lang="ru-RU" sz="1400" dirty="0">
                <a:cs typeface="DejaVu Sans"/>
              </a:rPr>
              <a:t>Руководитель практики от организации (</a:t>
            </a:r>
            <a:r>
              <a:rPr lang="ru-RU" sz="1400" dirty="0">
                <a:solidFill>
                  <a:srgbClr val="FF0066"/>
                </a:solidFill>
                <a:cs typeface="DejaVu Sans"/>
              </a:rPr>
              <a:t>последовательность</a:t>
            </a:r>
            <a:r>
              <a:rPr lang="ru-RU" sz="1400" dirty="0">
                <a:cs typeface="DejaVu Sans"/>
              </a:rPr>
              <a:t> - ФИО, должность, напр.: Иванов А.П., директор)</a:t>
            </a:r>
          </a:p>
        </p:txBody>
      </p:sp>
      <p:sp>
        <p:nvSpPr>
          <p:cNvPr id="69646" name="Text Box 14"/>
          <p:cNvSpPr txBox="1">
            <a:spLocks noChangeArrowheads="1"/>
          </p:cNvSpPr>
          <p:nvPr/>
        </p:nvSpPr>
        <p:spPr bwMode="auto">
          <a:xfrm>
            <a:off x="5513691" y="4298629"/>
            <a:ext cx="6234398" cy="2027238"/>
          </a:xfrm>
          <a:prstGeom prst="rect">
            <a:avLst/>
          </a:prstGeom>
          <a:solidFill>
            <a:srgbClr val="FFCC00">
              <a:alpha val="30196"/>
            </a:srgbClr>
          </a:solidFill>
          <a:ln w="9525">
            <a:solidFill>
              <a:srgbClr val="FFCC00"/>
            </a:solidFill>
            <a:miter lim="800000"/>
            <a:headEnd/>
            <a:tailEnd/>
          </a:ln>
        </p:spPr>
        <p:txBody>
          <a:bodyPr wrap="square">
            <a:spAutoFit/>
          </a:bodyPr>
          <a:lstStyle/>
          <a:p>
            <a:pPr marL="342900" indent="-342900">
              <a:spcBef>
                <a:spcPct val="50000"/>
              </a:spcBef>
            </a:pPr>
            <a:r>
              <a:rPr lang="ru-RU" dirty="0">
                <a:cs typeface="DejaVu Sans"/>
              </a:rPr>
              <a:t> 1. Совместный рабочий график (план), </a:t>
            </a:r>
          </a:p>
          <a:p>
            <a:pPr marL="342900" indent="-342900">
              <a:spcBef>
                <a:spcPct val="50000"/>
              </a:spcBef>
            </a:pPr>
            <a:r>
              <a:rPr lang="ru-RU" dirty="0">
                <a:cs typeface="DejaVu Sans"/>
              </a:rPr>
              <a:t>2. индивидуальное задание,</a:t>
            </a:r>
          </a:p>
          <a:p>
            <a:pPr marL="342900" indent="-342900">
              <a:spcBef>
                <a:spcPct val="50000"/>
              </a:spcBef>
              <a:buFontTx/>
              <a:buAutoNum type="arabicPeriod" startAt="3"/>
            </a:pPr>
            <a:r>
              <a:rPr lang="ru-RU" dirty="0">
                <a:cs typeface="DejaVu Sans"/>
              </a:rPr>
              <a:t>дневник, </a:t>
            </a:r>
          </a:p>
          <a:p>
            <a:pPr marL="342900" indent="-342900">
              <a:spcBef>
                <a:spcPct val="50000"/>
              </a:spcBef>
              <a:buFontTx/>
              <a:buAutoNum type="arabicPeriod" startAt="3"/>
            </a:pPr>
            <a:r>
              <a:rPr lang="ru-RU" dirty="0">
                <a:cs typeface="DejaVu Sans"/>
              </a:rPr>
              <a:t>отчет о прохождении практики,</a:t>
            </a:r>
          </a:p>
          <a:p>
            <a:pPr marL="342900" indent="-342900">
              <a:spcBef>
                <a:spcPct val="50000"/>
              </a:spcBef>
              <a:buFontTx/>
              <a:buAutoNum type="arabicPeriod" startAt="3"/>
            </a:pPr>
            <a:r>
              <a:rPr lang="ru-RU" dirty="0">
                <a:cs typeface="DejaVu Sans"/>
              </a:rPr>
              <a:t> характеристика с места прохождения практики </a:t>
            </a:r>
          </a:p>
        </p:txBody>
      </p:sp>
      <p:sp>
        <p:nvSpPr>
          <p:cNvPr id="69647" name="Text Box 15"/>
          <p:cNvSpPr txBox="1">
            <a:spLocks noChangeArrowheads="1"/>
          </p:cNvSpPr>
          <p:nvPr/>
        </p:nvSpPr>
        <p:spPr bwMode="auto">
          <a:xfrm>
            <a:off x="3691756" y="4272066"/>
            <a:ext cx="1143000" cy="1717393"/>
          </a:xfrm>
          <a:prstGeom prst="rect">
            <a:avLst/>
          </a:prstGeom>
          <a:solidFill>
            <a:schemeClr val="accent1">
              <a:alpha val="14902"/>
            </a:schemeClr>
          </a:solidFill>
          <a:ln w="9525">
            <a:solidFill>
              <a:srgbClr val="FF99CC"/>
            </a:solidFill>
            <a:miter lim="800000"/>
            <a:headEnd/>
            <a:tailEnd/>
          </a:ln>
        </p:spPr>
        <p:txBody>
          <a:bodyPr>
            <a:spAutoFit/>
          </a:bodyPr>
          <a:lstStyle/>
          <a:p>
            <a:pPr algn="ctr">
              <a:lnSpc>
                <a:spcPct val="80000"/>
              </a:lnSpc>
              <a:spcBef>
                <a:spcPct val="40000"/>
              </a:spcBef>
            </a:pPr>
            <a:r>
              <a:rPr lang="ru-RU" sz="1300" dirty="0">
                <a:latin typeface="Times New Roman" pitchFamily="18" charset="0"/>
                <a:cs typeface="DejaVu Sans"/>
              </a:rPr>
              <a:t>Отчетные документы по пройденной практике – загрузить в пять файлов после практики </a:t>
            </a:r>
          </a:p>
          <a:p>
            <a:pPr algn="ctr">
              <a:lnSpc>
                <a:spcPct val="80000"/>
              </a:lnSpc>
              <a:spcBef>
                <a:spcPct val="40000"/>
              </a:spcBef>
            </a:pPr>
            <a:endParaRPr lang="ru-RU" sz="1000" b="1" dirty="0">
              <a:solidFill>
                <a:srgbClr val="FF3300"/>
              </a:solidFill>
              <a:latin typeface="Times New Roman" pitchFamily="18" charset="0"/>
              <a:cs typeface="DejaVu Sans"/>
            </a:endParaRPr>
          </a:p>
        </p:txBody>
      </p:sp>
      <p:sp>
        <p:nvSpPr>
          <p:cNvPr id="69648" name="AutoShape 16"/>
          <p:cNvSpPr>
            <a:spLocks/>
          </p:cNvSpPr>
          <p:nvPr/>
        </p:nvSpPr>
        <p:spPr bwMode="auto">
          <a:xfrm>
            <a:off x="5306265" y="1500857"/>
            <a:ext cx="236049" cy="801204"/>
          </a:xfrm>
          <a:prstGeom prst="leftBrace">
            <a:avLst>
              <a:gd name="adj1" fmla="val 44444"/>
              <a:gd name="adj2" fmla="val 50000"/>
            </a:avLst>
          </a:prstGeom>
          <a:noFill/>
          <a:ln w="9525">
            <a:solidFill>
              <a:schemeClr val="tx1"/>
            </a:solidFill>
            <a:round/>
            <a:headEnd/>
            <a:tailEnd/>
          </a:ln>
        </p:spPr>
        <p:txBody>
          <a:bodyPr wrap="none" anchor="ctr"/>
          <a:lstStyle/>
          <a:p>
            <a:endParaRPr lang="ru-RU">
              <a:cs typeface="DejaVu Sans"/>
            </a:endParaRPr>
          </a:p>
        </p:txBody>
      </p:sp>
      <p:sp>
        <p:nvSpPr>
          <p:cNvPr id="69649" name="Text Box 17"/>
          <p:cNvSpPr txBox="1">
            <a:spLocks noChangeArrowheads="1"/>
          </p:cNvSpPr>
          <p:nvPr/>
        </p:nvSpPr>
        <p:spPr bwMode="auto">
          <a:xfrm>
            <a:off x="3955247" y="1572315"/>
            <a:ext cx="1346626" cy="646331"/>
          </a:xfrm>
          <a:prstGeom prst="rect">
            <a:avLst/>
          </a:prstGeom>
          <a:solidFill>
            <a:srgbClr val="99CC00">
              <a:alpha val="23921"/>
            </a:srgbClr>
          </a:solidFill>
          <a:ln w="9525">
            <a:solidFill>
              <a:schemeClr val="folHlink"/>
            </a:solidFill>
            <a:miter lim="800000"/>
            <a:headEnd/>
            <a:tailEnd/>
          </a:ln>
        </p:spPr>
        <p:txBody>
          <a:bodyPr wrap="square" anchor="ctr" anchorCtr="1">
            <a:spAutoFit/>
          </a:bodyPr>
          <a:lstStyle/>
          <a:p>
            <a:pPr algn="ctr">
              <a:spcBef>
                <a:spcPct val="50000"/>
              </a:spcBef>
            </a:pPr>
            <a:r>
              <a:rPr lang="ru-RU" sz="1200">
                <a:latin typeface="Times New Roman" pitchFamily="18" charset="0"/>
                <a:cs typeface="DejaVu Sans"/>
              </a:rPr>
              <a:t>Загрузить файлы документов до начала практики</a:t>
            </a:r>
          </a:p>
        </p:txBody>
      </p:sp>
      <p:sp>
        <p:nvSpPr>
          <p:cNvPr id="129042" name="Infopage"/>
          <p:cNvSpPr>
            <a:spLocks noEditPoints="1" noChangeArrowheads="1"/>
          </p:cNvSpPr>
          <p:nvPr/>
        </p:nvSpPr>
        <p:spPr bwMode="auto">
          <a:xfrm>
            <a:off x="5170791" y="4713395"/>
            <a:ext cx="342900" cy="26035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29043" name="Infopage"/>
          <p:cNvSpPr>
            <a:spLocks noEditPoints="1" noChangeArrowheads="1"/>
          </p:cNvSpPr>
          <p:nvPr/>
        </p:nvSpPr>
        <p:spPr bwMode="auto">
          <a:xfrm>
            <a:off x="5179062" y="5063050"/>
            <a:ext cx="342900" cy="33655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29044" name="Infopage"/>
          <p:cNvSpPr>
            <a:spLocks noEditPoints="1" noChangeArrowheads="1"/>
          </p:cNvSpPr>
          <p:nvPr/>
        </p:nvSpPr>
        <p:spPr bwMode="auto">
          <a:xfrm>
            <a:off x="5154964" y="5488905"/>
            <a:ext cx="342900" cy="33655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29045" name="Infopage"/>
          <p:cNvSpPr>
            <a:spLocks noEditPoints="1" noChangeArrowheads="1"/>
          </p:cNvSpPr>
          <p:nvPr/>
        </p:nvSpPr>
        <p:spPr bwMode="auto">
          <a:xfrm>
            <a:off x="5130423" y="5924551"/>
            <a:ext cx="342900" cy="33655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69654" name="Text Box 22"/>
          <p:cNvSpPr txBox="1">
            <a:spLocks noChangeArrowheads="1"/>
          </p:cNvSpPr>
          <p:nvPr/>
        </p:nvSpPr>
        <p:spPr bwMode="auto">
          <a:xfrm>
            <a:off x="11161758" y="4350729"/>
            <a:ext cx="677108" cy="1732436"/>
          </a:xfrm>
          <a:prstGeom prst="rect">
            <a:avLst/>
          </a:prstGeom>
          <a:solidFill>
            <a:srgbClr val="00FFFF">
              <a:alpha val="59999"/>
            </a:srgbClr>
          </a:solidFill>
          <a:ln w="9525">
            <a:noFill/>
            <a:miter lim="800000"/>
            <a:headEnd/>
            <a:tailEnd/>
          </a:ln>
        </p:spPr>
        <p:txBody>
          <a:bodyPr vert="eaVert" wrap="square" anchor="ctr" anchorCtr="1">
            <a:spAutoFit/>
          </a:bodyPr>
          <a:lstStyle/>
          <a:p>
            <a:pPr algn="ctr">
              <a:spcBef>
                <a:spcPct val="50000"/>
              </a:spcBef>
            </a:pPr>
            <a:r>
              <a:rPr lang="ru-RU" sz="1600" b="1" dirty="0">
                <a:solidFill>
                  <a:srgbClr val="FF3300"/>
                </a:solidFill>
                <a:cs typeface="DejaVu Sans"/>
              </a:rPr>
              <a:t>не архивировать!</a:t>
            </a:r>
          </a:p>
        </p:txBody>
      </p:sp>
      <p:sp>
        <p:nvSpPr>
          <p:cNvPr id="3" name="AutoShape 16">
            <a:extLst>
              <a:ext uri="{FF2B5EF4-FFF2-40B4-BE49-F238E27FC236}">
                <a16:creationId xmlns:a16="http://schemas.microsoft.com/office/drawing/2014/main" id="{A520513F-DE71-A61C-8607-DECD6F9F81B9}"/>
              </a:ext>
            </a:extLst>
          </p:cNvPr>
          <p:cNvSpPr>
            <a:spLocks/>
          </p:cNvSpPr>
          <p:nvPr/>
        </p:nvSpPr>
        <p:spPr bwMode="auto">
          <a:xfrm>
            <a:off x="4850080" y="4365772"/>
            <a:ext cx="236049" cy="1717393"/>
          </a:xfrm>
          <a:prstGeom prst="leftBrace">
            <a:avLst>
              <a:gd name="adj1" fmla="val 44444"/>
              <a:gd name="adj2" fmla="val 50000"/>
            </a:avLst>
          </a:prstGeom>
          <a:noFill/>
          <a:ln w="9525">
            <a:solidFill>
              <a:schemeClr val="tx1"/>
            </a:solidFill>
            <a:round/>
            <a:headEnd/>
            <a:tailEnd/>
          </a:ln>
        </p:spPr>
        <p:txBody>
          <a:bodyPr wrap="none" anchor="ctr"/>
          <a:lstStyle/>
          <a:p>
            <a:endParaRPr lang="ru-RU">
              <a:cs typeface="DejaVu Sans"/>
            </a:endParaRPr>
          </a:p>
        </p:txBody>
      </p:sp>
      <p:sp>
        <p:nvSpPr>
          <p:cNvPr id="5" name="Заголовок 1">
            <a:extLst>
              <a:ext uri="{FF2B5EF4-FFF2-40B4-BE49-F238E27FC236}">
                <a16:creationId xmlns:a16="http://schemas.microsoft.com/office/drawing/2014/main" id="{BE74E1AA-0F74-382C-FE87-F3E6310000CF}"/>
              </a:ext>
            </a:extLst>
          </p:cNvPr>
          <p:cNvSpPr txBox="1">
            <a:spLocks/>
          </p:cNvSpPr>
          <p:nvPr/>
        </p:nvSpPr>
        <p:spPr bwMode="auto">
          <a:xfrm>
            <a:off x="9457607" y="12513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ceHolder 5"/>
          <p:cNvSpPr>
            <a:spLocks noGrp="1"/>
          </p:cNvSpPr>
          <p:nvPr>
            <p:ph type="sldNum" sz="quarter" idx="11"/>
          </p:nvPr>
        </p:nvSpPr>
        <p:spPr>
          <a:xfrm>
            <a:off x="0" y="-1"/>
            <a:ext cx="500514" cy="385011"/>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11</a:t>
            </a:fld>
            <a:endParaRPr dirty="0"/>
          </a:p>
        </p:txBody>
      </p:sp>
      <p:sp>
        <p:nvSpPr>
          <p:cNvPr id="71682" name="Rectangle 6"/>
          <p:cNvSpPr>
            <a:spLocks noChangeArrowheads="1"/>
          </p:cNvSpPr>
          <p:nvPr/>
        </p:nvSpPr>
        <p:spPr bwMode="auto">
          <a:xfrm>
            <a:off x="4105810" y="1254728"/>
            <a:ext cx="4391025" cy="4746625"/>
          </a:xfrm>
          <a:prstGeom prst="rect">
            <a:avLst/>
          </a:prstGeom>
          <a:solidFill>
            <a:schemeClr val="accent1">
              <a:alpha val="18823"/>
            </a:schemeClr>
          </a:solidFill>
          <a:ln w="9525">
            <a:solidFill>
              <a:schemeClr val="accent1"/>
            </a:solidFill>
            <a:miter lim="800000"/>
            <a:headEnd/>
            <a:tailEnd/>
          </a:ln>
        </p:spPr>
        <p:txBody>
          <a:bodyPr>
            <a:spAutoFit/>
          </a:bodyPr>
          <a:lstStyle/>
          <a:p>
            <a:pPr algn="ctr"/>
            <a:r>
              <a:rPr lang="ru-RU" sz="1600" b="1" dirty="0">
                <a:solidFill>
                  <a:srgbClr val="C00000"/>
                </a:solidFill>
                <a:cs typeface="DejaVu Sans"/>
              </a:rPr>
              <a:t>ЗАЯВЛЕНИЕ НА ПРАКТИКУ</a:t>
            </a:r>
          </a:p>
          <a:p>
            <a:pPr algn="ctr"/>
            <a:endParaRPr lang="ru-RU" sz="1600" b="1" dirty="0">
              <a:solidFill>
                <a:srgbClr val="C00000"/>
              </a:solidFill>
              <a:cs typeface="DejaVu Sans"/>
            </a:endParaRPr>
          </a:p>
          <a:p>
            <a:r>
              <a:rPr lang="ru-RU" sz="1600" b="1" dirty="0">
                <a:solidFill>
                  <a:srgbClr val="203864"/>
                </a:solidFill>
                <a:cs typeface="DejaVu Sans"/>
              </a:rPr>
              <a:t>- Скачать бланк</a:t>
            </a:r>
          </a:p>
          <a:p>
            <a:r>
              <a:rPr lang="ru-RU" sz="1600" b="1" dirty="0">
                <a:solidFill>
                  <a:srgbClr val="203864"/>
                </a:solidFill>
                <a:cs typeface="DejaVu Sans"/>
              </a:rPr>
              <a:t>- Заполнить, указать дату подачи заявления (за месяц до начала практики), подписать</a:t>
            </a:r>
          </a:p>
          <a:p>
            <a:r>
              <a:rPr lang="ru-RU" sz="1600" b="1" dirty="0">
                <a:solidFill>
                  <a:srgbClr val="203864"/>
                </a:solidFill>
                <a:cs typeface="DejaVu Sans"/>
              </a:rPr>
              <a:t>- Загрузить </a:t>
            </a:r>
            <a:r>
              <a:rPr lang="ru-RU" sz="1600" b="1" u="sng" dirty="0">
                <a:solidFill>
                  <a:srgbClr val="FF0000"/>
                </a:solidFill>
                <a:cs typeface="DejaVu Sans"/>
              </a:rPr>
              <a:t>цветной</a:t>
            </a:r>
            <a:r>
              <a:rPr lang="ru-RU" sz="1600" b="1" dirty="0">
                <a:solidFill>
                  <a:srgbClr val="203864"/>
                </a:solidFill>
                <a:cs typeface="DejaVu Sans"/>
              </a:rPr>
              <a:t> скан оригинала в ЭСДО (копии не допускаются)</a:t>
            </a:r>
          </a:p>
          <a:p>
            <a:pPr>
              <a:buFontTx/>
              <a:buChar char="-"/>
            </a:pPr>
            <a:r>
              <a:rPr lang="ru-RU" sz="1600" b="1" dirty="0">
                <a:solidFill>
                  <a:srgbClr val="203864"/>
                </a:solidFill>
                <a:cs typeface="DejaVu Sans"/>
              </a:rPr>
              <a:t>оригинал на бумажном носителе отправить:  </a:t>
            </a:r>
          </a:p>
          <a:p>
            <a:pPr>
              <a:buFontTx/>
              <a:buChar char="-"/>
            </a:pPr>
            <a:r>
              <a:rPr lang="ru-RU" sz="1600" b="1" dirty="0">
                <a:solidFill>
                  <a:srgbClr val="203864"/>
                </a:solidFill>
                <a:cs typeface="DejaVu Sans"/>
              </a:rPr>
              <a:t> </a:t>
            </a:r>
            <a:r>
              <a:rPr lang="ru-RU" sz="1600" i="1" dirty="0">
                <a:cs typeface="DejaVu Sans"/>
              </a:rPr>
              <a:t>региональному партнеру (при наличии); </a:t>
            </a:r>
          </a:p>
          <a:p>
            <a:pPr>
              <a:buFontTx/>
              <a:buChar char="-"/>
            </a:pPr>
            <a:r>
              <a:rPr lang="ru-RU" sz="1600" i="1" dirty="0">
                <a:cs typeface="DejaVu Sans"/>
              </a:rPr>
              <a:t> при отсутствии регионального партнера -лично по почте:  125040</a:t>
            </a:r>
            <a:r>
              <a:rPr lang="ru-RU" sz="1600" i="1" dirty="0">
                <a:solidFill>
                  <a:schemeClr val="hlink"/>
                </a:solidFill>
                <a:cs typeface="DejaVu Sans"/>
              </a:rPr>
              <a:t>, Ленинградский проспект, дом 17,Отдел практики ком. 302;</a:t>
            </a:r>
            <a:r>
              <a:rPr lang="ru-RU" sz="1600" b="1" dirty="0">
                <a:solidFill>
                  <a:schemeClr val="hlink"/>
                </a:solidFill>
                <a:cs typeface="DejaVu Sans"/>
              </a:rPr>
              <a:t> </a:t>
            </a:r>
          </a:p>
          <a:p>
            <a:pPr>
              <a:buFontTx/>
              <a:buChar char="-"/>
            </a:pPr>
            <a:r>
              <a:rPr lang="ru-RU" sz="1600" b="1" i="1" dirty="0">
                <a:solidFill>
                  <a:srgbClr val="2E75B6"/>
                </a:solidFill>
                <a:cs typeface="DejaVu Sans"/>
              </a:rPr>
              <a:t> </a:t>
            </a:r>
            <a:r>
              <a:rPr lang="ru-RU" sz="1600" i="1" dirty="0">
                <a:cs typeface="DejaVu Sans"/>
              </a:rPr>
              <a:t>московские группы лично – в отдел практики ММУ, к.302</a:t>
            </a:r>
          </a:p>
          <a:p>
            <a:r>
              <a:rPr lang="ru-RU" sz="1600" b="1" i="1" dirty="0">
                <a:solidFill>
                  <a:srgbClr val="000099"/>
                </a:solidFill>
                <a:cs typeface="DejaVu Sans"/>
              </a:rPr>
              <a:t>Оригинал в дальнейшем хранится в личном деле студента</a:t>
            </a:r>
          </a:p>
        </p:txBody>
      </p:sp>
      <p:pic>
        <p:nvPicPr>
          <p:cNvPr id="71683" name="Picture 5" descr="заявление - 2024-03-11T151955"/>
          <p:cNvPicPr>
            <a:picLocks noGrp="1" noChangeAspect="1" noChangeArrowheads="1"/>
          </p:cNvPicPr>
          <p:nvPr>
            <p:ph idx="4294967295"/>
          </p:nvPr>
        </p:nvPicPr>
        <p:blipFill>
          <a:blip r:embed="rId2"/>
          <a:srcRect/>
          <a:stretch>
            <a:fillRect/>
          </a:stretch>
        </p:blipFill>
        <p:spPr>
          <a:xfrm>
            <a:off x="8730114" y="2137496"/>
            <a:ext cx="3367171" cy="3863858"/>
          </a:xfrm>
          <a:ln w="9525">
            <a:solidFill>
              <a:srgbClr val="FF9900"/>
            </a:solidFill>
          </a:ln>
        </p:spPr>
      </p:pic>
      <p:sp>
        <p:nvSpPr>
          <p:cNvPr id="71684" name="Text Box 6"/>
          <p:cNvSpPr txBox="1">
            <a:spLocks noChangeArrowheads="1"/>
          </p:cNvSpPr>
          <p:nvPr/>
        </p:nvSpPr>
        <p:spPr bwMode="auto">
          <a:xfrm>
            <a:off x="8591550" y="1398831"/>
            <a:ext cx="3600450" cy="738664"/>
          </a:xfrm>
          <a:prstGeom prst="rect">
            <a:avLst/>
          </a:prstGeom>
          <a:noFill/>
          <a:ln w="9525">
            <a:noFill/>
            <a:miter lim="800000"/>
            <a:headEnd/>
            <a:tailEnd/>
          </a:ln>
        </p:spPr>
        <p:txBody>
          <a:bodyPr>
            <a:spAutoFit/>
          </a:bodyPr>
          <a:lstStyle/>
          <a:p>
            <a:pPr algn="ctr">
              <a:spcBef>
                <a:spcPct val="50000"/>
              </a:spcBef>
            </a:pPr>
            <a:r>
              <a:rPr lang="ru-RU" sz="1400" dirty="0">
                <a:solidFill>
                  <a:srgbClr val="000099"/>
                </a:solidFill>
                <a:cs typeface="DejaVu Sans"/>
              </a:rPr>
              <a:t>Пример заполнения заявления Практика – вид: учебная; тип: ознакомительная!  Срок: 11.05-07.06.2025г</a:t>
            </a:r>
          </a:p>
        </p:txBody>
      </p:sp>
      <p:sp>
        <p:nvSpPr>
          <p:cNvPr id="71685" name="Text Box 7"/>
          <p:cNvSpPr txBox="1">
            <a:spLocks noChangeArrowheads="1"/>
          </p:cNvSpPr>
          <p:nvPr/>
        </p:nvSpPr>
        <p:spPr bwMode="auto">
          <a:xfrm>
            <a:off x="4799807" y="726574"/>
            <a:ext cx="6985000" cy="376237"/>
          </a:xfrm>
          <a:prstGeom prst="rect">
            <a:avLst/>
          </a:prstGeom>
          <a:solidFill>
            <a:srgbClr val="FFCC00">
              <a:alpha val="9019"/>
            </a:srgbClr>
          </a:solidFill>
          <a:ln w="9525">
            <a:solidFill>
              <a:schemeClr val="accent1"/>
            </a:solidFill>
            <a:miter lim="800000"/>
            <a:headEnd/>
            <a:tailEnd/>
          </a:ln>
        </p:spPr>
        <p:txBody>
          <a:bodyPr>
            <a:spAutoFit/>
          </a:bodyPr>
          <a:lstStyle/>
          <a:p>
            <a:pPr algn="ctr">
              <a:spcBef>
                <a:spcPct val="50000"/>
              </a:spcBef>
            </a:pPr>
            <a:r>
              <a:rPr lang="ru-RU">
                <a:cs typeface="DejaVu Sans"/>
              </a:rPr>
              <a:t>Что должен знать студент при оформлении заявления</a:t>
            </a:r>
          </a:p>
        </p:txBody>
      </p:sp>
      <p:sp>
        <p:nvSpPr>
          <p:cNvPr id="2" name="Заголовок 1">
            <a:extLst>
              <a:ext uri="{FF2B5EF4-FFF2-40B4-BE49-F238E27FC236}">
                <a16:creationId xmlns:a16="http://schemas.microsoft.com/office/drawing/2014/main" id="{12058A59-7ABE-83D9-09FC-04C0EC078B0B}"/>
              </a:ext>
            </a:extLst>
          </p:cNvPr>
          <p:cNvSpPr txBox="1">
            <a:spLocks/>
          </p:cNvSpPr>
          <p:nvPr/>
        </p:nvSpPr>
        <p:spPr bwMode="auto">
          <a:xfrm>
            <a:off x="9457607" y="12513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5"/>
          <p:cNvSpPr>
            <a:spLocks noGrp="1"/>
          </p:cNvSpPr>
          <p:nvPr>
            <p:ph type="sldNum" sz="quarter" idx="11"/>
          </p:nvPr>
        </p:nvSpPr>
        <p:spPr>
          <a:xfrm>
            <a:off x="-1" y="-1"/>
            <a:ext cx="452387" cy="327259"/>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12</a:t>
            </a:fld>
            <a:endParaRPr dirty="0"/>
          </a:p>
        </p:txBody>
      </p:sp>
      <p:sp>
        <p:nvSpPr>
          <p:cNvPr id="67585" name="Rectangle 2"/>
          <p:cNvSpPr>
            <a:spLocks noGrp="1"/>
          </p:cNvSpPr>
          <p:nvPr>
            <p:ph type="title" idx="4294967295"/>
          </p:nvPr>
        </p:nvSpPr>
        <p:spPr>
          <a:xfrm>
            <a:off x="5505885" y="275337"/>
            <a:ext cx="5184775" cy="576262"/>
          </a:xfrm>
          <a:gradFill rotWithShape="1">
            <a:gsLst>
              <a:gs pos="0">
                <a:schemeClr val="accent1">
                  <a:alpha val="30000"/>
                </a:schemeClr>
              </a:gs>
              <a:gs pos="50000">
                <a:schemeClr val="accent1">
                  <a:gamma/>
                  <a:tint val="23137"/>
                  <a:invGamma/>
                </a:schemeClr>
              </a:gs>
              <a:gs pos="100000">
                <a:schemeClr val="accent1">
                  <a:alpha val="30000"/>
                </a:schemeClr>
              </a:gs>
            </a:gsLst>
            <a:lin ang="5400000" scaled="1"/>
          </a:gradFill>
          <a:ln>
            <a:solidFill>
              <a:srgbClr val="FF9900"/>
            </a:solidFill>
          </a:ln>
        </p:spPr>
        <p:txBody>
          <a:bodyPr/>
          <a:lstStyle/>
          <a:p>
            <a:pPr>
              <a:defRPr/>
            </a:pPr>
            <a:r>
              <a:rPr lang="ru-RU" sz="1600" b="1" dirty="0">
                <a:solidFill>
                  <a:schemeClr val="tx1"/>
                </a:solidFill>
              </a:rPr>
              <a:t>Что должен сделать студент при оформлении договора о направлении на практику</a:t>
            </a:r>
            <a:br>
              <a:rPr lang="ru-RU" sz="1600" b="1" dirty="0">
                <a:solidFill>
                  <a:schemeClr val="tx1"/>
                </a:solidFill>
              </a:rPr>
            </a:br>
            <a:endParaRPr lang="ru-RU" sz="1600" b="1" dirty="0">
              <a:solidFill>
                <a:schemeClr val="tx1"/>
              </a:solidFill>
            </a:endParaRPr>
          </a:p>
        </p:txBody>
      </p:sp>
      <p:sp>
        <p:nvSpPr>
          <p:cNvPr id="72707" name="Rectangle 4"/>
          <p:cNvSpPr>
            <a:spLocks noChangeArrowheads="1"/>
          </p:cNvSpPr>
          <p:nvPr/>
        </p:nvSpPr>
        <p:spPr bwMode="auto">
          <a:xfrm>
            <a:off x="3767138" y="851599"/>
            <a:ext cx="8424862" cy="5813425"/>
          </a:xfrm>
          <a:prstGeom prst="rect">
            <a:avLst/>
          </a:prstGeom>
          <a:noFill/>
          <a:ln w="28575">
            <a:solidFill>
              <a:schemeClr val="accent1"/>
            </a:solidFill>
            <a:miter lim="800000"/>
            <a:headEnd/>
            <a:tailEnd/>
          </a:ln>
        </p:spPr>
        <p:txBody>
          <a:bodyPr>
            <a:spAutoFit/>
          </a:bodyPr>
          <a:lstStyle/>
          <a:p>
            <a:pPr indent="179388" algn="ctr"/>
            <a:r>
              <a:rPr lang="ru-RU" sz="1600" b="1" dirty="0">
                <a:solidFill>
                  <a:srgbClr val="C00000"/>
                </a:solidFill>
                <a:cs typeface="DejaVu Sans"/>
              </a:rPr>
              <a:t>ДОГОВОР о направлении на практику</a:t>
            </a:r>
          </a:p>
          <a:p>
            <a:pPr indent="179388" algn="ctr"/>
            <a:endParaRPr lang="ru-RU" sz="1600" b="1" dirty="0">
              <a:solidFill>
                <a:srgbClr val="C00000"/>
              </a:solidFill>
              <a:cs typeface="DejaVu Sans"/>
            </a:endParaRPr>
          </a:p>
          <a:p>
            <a:pPr indent="179388"/>
            <a:r>
              <a:rPr lang="ru-RU" sz="1200" b="1" dirty="0">
                <a:cs typeface="DejaVu Sans"/>
              </a:rPr>
              <a:t>1) скачать бланк договора, размещенный на странице дисциплины</a:t>
            </a:r>
          </a:p>
          <a:p>
            <a:pPr indent="179388"/>
            <a:r>
              <a:rPr lang="ru-RU" sz="1200" b="1" dirty="0">
                <a:cs typeface="DejaVu Sans"/>
              </a:rPr>
              <a:t> 2) заполнить договор и приложения к нему</a:t>
            </a:r>
            <a:r>
              <a:rPr lang="ru-RU" sz="1200" dirty="0">
                <a:cs typeface="DejaVu Sans"/>
              </a:rPr>
              <a:t> </a:t>
            </a:r>
            <a:r>
              <a:rPr lang="ru-RU" sz="1200" b="1" dirty="0">
                <a:cs typeface="DejaVu Sans"/>
              </a:rPr>
              <a:t>в 2-х экземплярах (</a:t>
            </a:r>
            <a:r>
              <a:rPr lang="ru-RU" sz="1200" b="1" i="1" u="sng" dirty="0">
                <a:solidFill>
                  <a:srgbClr val="FF0066"/>
                </a:solidFill>
                <a:cs typeface="DejaVu Sans"/>
              </a:rPr>
              <a:t>№ и дату на стр. 1 не указывать</a:t>
            </a:r>
            <a:r>
              <a:rPr lang="ru-RU" sz="1200" b="1" i="1" dirty="0">
                <a:cs typeface="DejaVu Sans"/>
              </a:rPr>
              <a:t>); </a:t>
            </a:r>
          </a:p>
          <a:p>
            <a:pPr indent="179388">
              <a:buFontTx/>
              <a:buChar char="-"/>
            </a:pPr>
            <a:r>
              <a:rPr lang="ru-RU" sz="1200" b="1" i="1" dirty="0">
                <a:cs typeface="DejaVu Sans"/>
              </a:rPr>
              <a:t>заполнить п.2.2.6 (напр.: инструктаж…., положение по практике… и т.п.);</a:t>
            </a:r>
          </a:p>
          <a:p>
            <a:pPr indent="179388">
              <a:buFontTx/>
              <a:buChar char="-"/>
            </a:pPr>
            <a:r>
              <a:rPr lang="ru-RU" sz="1200" b="1" i="1" dirty="0">
                <a:cs typeface="DejaVu Sans"/>
              </a:rPr>
              <a:t> в реквизитах организации указать: название, место регистрации, ИНН организации (оформить по аналогии с реквизитами ММУ)</a:t>
            </a:r>
          </a:p>
          <a:p>
            <a:pPr indent="179388"/>
            <a:r>
              <a:rPr lang="ru-RU" sz="1200" b="1" dirty="0">
                <a:cs typeface="DejaVu Sans"/>
              </a:rPr>
              <a:t> В приложении 1 указать: </a:t>
            </a:r>
            <a:r>
              <a:rPr lang="ru-RU" sz="1200" b="1" i="1" dirty="0">
                <a:cs typeface="DejaVu Sans"/>
              </a:rPr>
              <a:t>вид (учебная), тип (ознакомительная) и сроки практики: </a:t>
            </a:r>
            <a:r>
              <a:rPr lang="ru-RU" sz="1200" b="1" i="1" dirty="0">
                <a:solidFill>
                  <a:srgbClr val="FF0066"/>
                </a:solidFill>
                <a:cs typeface="DejaVu Sans"/>
              </a:rPr>
              <a:t>11.05-07.06.2024</a:t>
            </a:r>
            <a:r>
              <a:rPr lang="ru-RU" sz="1200" b="1" i="1" dirty="0">
                <a:cs typeface="DejaVu Sans"/>
              </a:rPr>
              <a:t>, ФИО, группу студента;</a:t>
            </a:r>
          </a:p>
          <a:p>
            <a:pPr indent="179388"/>
            <a:r>
              <a:rPr lang="ru-RU" sz="1200" b="1" i="1" dirty="0">
                <a:cs typeface="DejaVu Sans"/>
              </a:rPr>
              <a:t>В приложении 2: краткое название организации, место положения, структурное подразделение прохождения практики (отдел продаж; отдел кадров; и т.п. ), рабочее место: кабинет №,… офис …</a:t>
            </a:r>
            <a:r>
              <a:rPr lang="ru-RU" dirty="0">
                <a:cs typeface="DejaVu Sans"/>
              </a:rPr>
              <a:t> </a:t>
            </a:r>
            <a:endParaRPr lang="ru-RU" sz="1200" b="1" i="1" dirty="0">
              <a:cs typeface="DejaVu Sans"/>
            </a:endParaRPr>
          </a:p>
          <a:p>
            <a:pPr indent="179388"/>
            <a:r>
              <a:rPr lang="ru-RU" sz="1200" b="1" dirty="0">
                <a:cs typeface="DejaVu Sans"/>
              </a:rPr>
              <a:t>3) подписать у руководителя организации и поставить печать организации </a:t>
            </a:r>
          </a:p>
          <a:p>
            <a:pPr indent="179388"/>
            <a:r>
              <a:rPr lang="ru-RU" sz="1200" b="1" dirty="0">
                <a:cs typeface="DejaVu Sans"/>
              </a:rPr>
              <a:t>4) загрузить цветной скан оригинала договора в ЭСДО и после оценки «</a:t>
            </a:r>
            <a:r>
              <a:rPr lang="ru-RU" sz="1200" b="1" dirty="0">
                <a:solidFill>
                  <a:srgbClr val="FF0066"/>
                </a:solidFill>
                <a:cs typeface="DejaVu Sans"/>
              </a:rPr>
              <a:t>выполнено</a:t>
            </a:r>
            <a:r>
              <a:rPr lang="ru-RU" sz="1200" b="1" dirty="0">
                <a:cs typeface="DejaVu Sans"/>
              </a:rPr>
              <a:t>»  </a:t>
            </a:r>
          </a:p>
          <a:p>
            <a:pPr indent="179388"/>
            <a:r>
              <a:rPr lang="ru-RU" sz="1200" b="1" i="1" dirty="0">
                <a:cs typeface="DejaVu Sans"/>
              </a:rPr>
              <a:t>5</a:t>
            </a:r>
            <a:r>
              <a:rPr lang="ru-RU" sz="1200" b="1" dirty="0">
                <a:cs typeface="DejaVu Sans"/>
              </a:rPr>
              <a:t>) оригиналы на бумажном носителе отправить:  </a:t>
            </a:r>
          </a:p>
          <a:p>
            <a:pPr indent="179388"/>
            <a:r>
              <a:rPr lang="ru-RU" sz="1200" i="1" dirty="0">
                <a:cs typeface="DejaVu Sans"/>
              </a:rPr>
              <a:t>  - региональному партнеру (при наличии); </a:t>
            </a:r>
          </a:p>
          <a:p>
            <a:pPr indent="179388"/>
            <a:r>
              <a:rPr lang="ru-RU" sz="1200" i="1" dirty="0">
                <a:cs typeface="DejaVu Sans"/>
              </a:rPr>
              <a:t>  - при отсутствии регионального партнера -лично по почте:  125040, Ленинградский проспект, дом 17,Отдел практики ком. 302; </a:t>
            </a:r>
          </a:p>
          <a:p>
            <a:pPr indent="179388"/>
            <a:r>
              <a:rPr lang="ru-RU" sz="1200" i="1" dirty="0">
                <a:cs typeface="DejaVu Sans"/>
              </a:rPr>
              <a:t> - московские группы лично – в отдел практики ММУ, к.302</a:t>
            </a:r>
          </a:p>
          <a:p>
            <a:pPr indent="179388"/>
            <a:r>
              <a:rPr lang="ru-RU" sz="1200" b="1" dirty="0">
                <a:solidFill>
                  <a:srgbClr val="000099"/>
                </a:solidFill>
                <a:cs typeface="DejaVu Sans"/>
              </a:rPr>
              <a:t>Если оформленный договор необходимо предоставить в организацию, на одном из экземпляров договора карандашом указать «Вернуть студенту»</a:t>
            </a:r>
          </a:p>
          <a:p>
            <a:pPr indent="179388"/>
            <a:endParaRPr lang="ru-RU" sz="1200" b="1" dirty="0">
              <a:solidFill>
                <a:srgbClr val="000099"/>
              </a:solidFill>
              <a:cs typeface="DejaVu Sans"/>
            </a:endParaRPr>
          </a:p>
          <a:p>
            <a:pPr indent="179388"/>
            <a:r>
              <a:rPr lang="ru-RU" sz="1200" b="1" dirty="0">
                <a:cs typeface="DejaVu Sans"/>
              </a:rPr>
              <a:t> 6) </a:t>
            </a:r>
            <a:r>
              <a:rPr lang="ru-RU" sz="1200" b="1" u="sng" dirty="0">
                <a:solidFill>
                  <a:srgbClr val="FF3300"/>
                </a:solidFill>
                <a:cs typeface="DejaVu Sans"/>
              </a:rPr>
              <a:t>ВНИМАНИЕ!</a:t>
            </a:r>
            <a:r>
              <a:rPr lang="ru-RU" sz="1200" b="1" dirty="0">
                <a:cs typeface="DejaVu Sans"/>
              </a:rPr>
              <a:t> </a:t>
            </a:r>
            <a:r>
              <a:rPr lang="ru-RU" sz="1200" i="1" dirty="0">
                <a:cs typeface="DejaVu Sans"/>
              </a:rPr>
              <a:t>Студенты иностранных государств, планирующие прохождение практики в организациях, зарегистрированных на территории иностранных государств, должны дополнительно загрузить в ЭСДО окно «Договор о практической подготовке» документ, подтверждающий действующий статус юридического лица –места прохождения практики (например, выписку из Устава или иного учредительного документа на русском языке, заверенный печатью организации, подтверждающий вид деятельности организации, соответствующий профилю обучения; либо выписку из реестра органа государственной регистрации, аналогичному ЕГРЮЛ в РФ и т.п.)</a:t>
            </a:r>
            <a:r>
              <a:rPr lang="ru-RU" sz="1200" dirty="0">
                <a:cs typeface="DejaVu Sans"/>
              </a:rPr>
              <a:t> </a:t>
            </a:r>
          </a:p>
          <a:p>
            <a:pPr indent="179388"/>
            <a:endParaRPr lang="ru-RU" sz="1200" b="1" dirty="0">
              <a:solidFill>
                <a:srgbClr val="FF3300"/>
              </a:solidFill>
              <a:cs typeface="DejaVu Sans"/>
            </a:endParaRPr>
          </a:p>
          <a:p>
            <a:pPr indent="179388"/>
            <a:r>
              <a:rPr lang="ru-RU" sz="1200" i="1" dirty="0">
                <a:solidFill>
                  <a:srgbClr val="000099"/>
                </a:solidFill>
                <a:cs typeface="DejaVu Sans"/>
              </a:rPr>
              <a:t>Оригинал в дальнейшем хранится в личном деле студента</a:t>
            </a:r>
          </a:p>
        </p:txBody>
      </p:sp>
      <p:sp>
        <p:nvSpPr>
          <p:cNvPr id="2" name="Заголовок 1">
            <a:extLst>
              <a:ext uri="{FF2B5EF4-FFF2-40B4-BE49-F238E27FC236}">
                <a16:creationId xmlns:a16="http://schemas.microsoft.com/office/drawing/2014/main" id="{F4179AFA-DA3C-21EA-79A7-47F4443FB144}"/>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laceHolder 5"/>
          <p:cNvSpPr>
            <a:spLocks noGrp="1"/>
          </p:cNvSpPr>
          <p:nvPr>
            <p:ph type="sldNum" sz="quarter" idx="11"/>
          </p:nvPr>
        </p:nvSpPr>
        <p:spPr>
          <a:xfrm>
            <a:off x="0" y="0"/>
            <a:ext cx="442762" cy="365760"/>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13</a:t>
            </a:fld>
            <a:endParaRPr dirty="0"/>
          </a:p>
        </p:txBody>
      </p:sp>
      <p:sp>
        <p:nvSpPr>
          <p:cNvPr id="106498" name="Rectangle 2"/>
          <p:cNvSpPr>
            <a:spLocks noGrp="1"/>
          </p:cNvSpPr>
          <p:nvPr>
            <p:ph type="title" idx="4294967295"/>
          </p:nvPr>
        </p:nvSpPr>
        <p:spPr>
          <a:xfrm>
            <a:off x="5845060" y="655637"/>
            <a:ext cx="5113337" cy="936625"/>
          </a:xfrm>
          <a:gradFill rotWithShape="1">
            <a:gsLst>
              <a:gs pos="0">
                <a:schemeClr val="accent1">
                  <a:alpha val="53999"/>
                </a:schemeClr>
              </a:gs>
              <a:gs pos="50000">
                <a:schemeClr val="accent1">
                  <a:gamma/>
                  <a:tint val="9020"/>
                  <a:invGamma/>
                </a:schemeClr>
              </a:gs>
              <a:gs pos="100000">
                <a:schemeClr val="accent1">
                  <a:alpha val="53999"/>
                </a:schemeClr>
              </a:gs>
            </a:gsLst>
            <a:lin ang="5400000" scaled="1"/>
          </a:gradFill>
          <a:ln>
            <a:solidFill>
              <a:srgbClr val="FF9900"/>
            </a:solidFill>
          </a:ln>
        </p:spPr>
        <p:txBody>
          <a:bodyPr/>
          <a:lstStyle/>
          <a:p>
            <a:pPr>
              <a:defRPr/>
            </a:pPr>
            <a:r>
              <a:rPr lang="ru-RU" sz="2000" b="1">
                <a:solidFill>
                  <a:schemeClr val="tx1"/>
                </a:solidFill>
              </a:rPr>
              <a:t>Положение о предоставлении документов по отчету  практики</a:t>
            </a:r>
          </a:p>
        </p:txBody>
      </p:sp>
      <p:sp>
        <p:nvSpPr>
          <p:cNvPr id="73731" name="Rectangle 3" descr="Пергамент"/>
          <p:cNvSpPr>
            <a:spLocks noGrp="1"/>
          </p:cNvSpPr>
          <p:nvPr>
            <p:ph type="body" idx="4294967295"/>
          </p:nvPr>
        </p:nvSpPr>
        <p:spPr>
          <a:xfrm>
            <a:off x="4980665" y="1735932"/>
            <a:ext cx="6842125" cy="1944688"/>
          </a:xfrm>
          <a:blipFill dpi="0" rotWithShape="1">
            <a:blip r:embed="rId2">
              <a:alphaModFix amt="35000"/>
            </a:blip>
            <a:srcRect/>
            <a:tile tx="0" ty="0" sx="100000" sy="100000" flip="none" algn="tl"/>
          </a:blipFill>
          <a:ln>
            <a:solidFill>
              <a:srgbClr val="FF9900"/>
            </a:solidFill>
          </a:ln>
        </p:spPr>
        <p:txBody>
          <a:bodyPr/>
          <a:lstStyle/>
          <a:p>
            <a:pPr marL="609600" indent="-609600">
              <a:lnSpc>
                <a:spcPct val="80000"/>
              </a:lnSpc>
              <a:buNone/>
            </a:pPr>
            <a:r>
              <a:rPr lang="ru-RU" sz="1200" dirty="0"/>
              <a:t>Совместный рабочий график (план) </a:t>
            </a:r>
          </a:p>
          <a:p>
            <a:pPr marL="609600" indent="-609600">
              <a:lnSpc>
                <a:spcPct val="80000"/>
              </a:lnSpc>
              <a:buNone/>
            </a:pPr>
            <a:endParaRPr lang="ru-RU" sz="1200" dirty="0"/>
          </a:p>
          <a:p>
            <a:pPr marL="609600" indent="-609600">
              <a:lnSpc>
                <a:spcPct val="80000"/>
              </a:lnSpc>
              <a:buNone/>
            </a:pPr>
            <a:r>
              <a:rPr lang="ru-RU" sz="1200" dirty="0"/>
              <a:t>Индивидуальное задание</a:t>
            </a:r>
          </a:p>
          <a:p>
            <a:pPr marL="609600" indent="-609600">
              <a:lnSpc>
                <a:spcPct val="80000"/>
              </a:lnSpc>
              <a:buNone/>
            </a:pPr>
            <a:endParaRPr lang="ru-RU" sz="1200" dirty="0"/>
          </a:p>
          <a:p>
            <a:pPr marL="609600" indent="-609600">
              <a:lnSpc>
                <a:spcPct val="80000"/>
              </a:lnSpc>
              <a:buNone/>
            </a:pPr>
            <a:r>
              <a:rPr lang="ru-RU" sz="1200" dirty="0"/>
              <a:t>Дневник </a:t>
            </a:r>
          </a:p>
          <a:p>
            <a:pPr marL="609600" indent="-609600">
              <a:lnSpc>
                <a:spcPct val="80000"/>
              </a:lnSpc>
              <a:buNone/>
            </a:pPr>
            <a:endParaRPr lang="ru-RU" sz="1200" dirty="0"/>
          </a:p>
          <a:p>
            <a:pPr marL="609600" indent="-609600">
              <a:lnSpc>
                <a:spcPct val="80000"/>
              </a:lnSpc>
              <a:buNone/>
            </a:pPr>
            <a:r>
              <a:rPr lang="ru-RU" sz="1200" dirty="0"/>
              <a:t>Отчет о прохождении практики</a:t>
            </a:r>
          </a:p>
          <a:p>
            <a:pPr marL="609600" indent="-609600">
              <a:lnSpc>
                <a:spcPct val="80000"/>
              </a:lnSpc>
              <a:buNone/>
            </a:pPr>
            <a:endParaRPr lang="ru-RU" sz="1200" dirty="0"/>
          </a:p>
          <a:p>
            <a:pPr marL="609600" indent="-609600">
              <a:lnSpc>
                <a:spcPct val="80000"/>
              </a:lnSpc>
              <a:buNone/>
            </a:pPr>
            <a:r>
              <a:rPr lang="ru-RU" sz="1200" dirty="0"/>
              <a:t>Характеристика с места прохождения практики </a:t>
            </a:r>
          </a:p>
          <a:p>
            <a:pPr marL="609600" indent="-609600">
              <a:lnSpc>
                <a:spcPct val="80000"/>
              </a:lnSpc>
              <a:buNone/>
            </a:pPr>
            <a:endParaRPr lang="ru-RU" sz="1200" dirty="0"/>
          </a:p>
        </p:txBody>
      </p:sp>
      <p:sp>
        <p:nvSpPr>
          <p:cNvPr id="106501" name="Infopage"/>
          <p:cNvSpPr>
            <a:spLocks noEditPoints="1" noChangeArrowheads="1"/>
          </p:cNvSpPr>
          <p:nvPr/>
        </p:nvSpPr>
        <p:spPr bwMode="auto">
          <a:xfrm>
            <a:off x="4510088" y="1630161"/>
            <a:ext cx="271462" cy="288925"/>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06502" name="Infopage"/>
          <p:cNvSpPr>
            <a:spLocks noEditPoints="1" noChangeArrowheads="1"/>
          </p:cNvSpPr>
          <p:nvPr/>
        </p:nvSpPr>
        <p:spPr bwMode="auto">
          <a:xfrm>
            <a:off x="4516894" y="1992111"/>
            <a:ext cx="271462" cy="287338"/>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06504" name="Infopage"/>
          <p:cNvSpPr>
            <a:spLocks noEditPoints="1" noChangeArrowheads="1"/>
          </p:cNvSpPr>
          <p:nvPr/>
        </p:nvSpPr>
        <p:spPr bwMode="auto">
          <a:xfrm>
            <a:off x="4530020" y="2367360"/>
            <a:ext cx="271462" cy="287337"/>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06505" name="Infopage"/>
          <p:cNvSpPr>
            <a:spLocks noEditPoints="1" noChangeArrowheads="1"/>
          </p:cNvSpPr>
          <p:nvPr/>
        </p:nvSpPr>
        <p:spPr bwMode="auto">
          <a:xfrm>
            <a:off x="4558286" y="2775420"/>
            <a:ext cx="288925" cy="288925"/>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06506" name="Infopage"/>
          <p:cNvSpPr>
            <a:spLocks noEditPoints="1" noChangeArrowheads="1"/>
          </p:cNvSpPr>
          <p:nvPr/>
        </p:nvSpPr>
        <p:spPr bwMode="auto">
          <a:xfrm>
            <a:off x="4558286" y="3136106"/>
            <a:ext cx="287337" cy="287338"/>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73738" name="Rectangle 14"/>
          <p:cNvSpPr>
            <a:spLocks noChangeArrowheads="1"/>
          </p:cNvSpPr>
          <p:nvPr/>
        </p:nvSpPr>
        <p:spPr bwMode="auto">
          <a:xfrm>
            <a:off x="4027304" y="3561954"/>
            <a:ext cx="8064500" cy="641350"/>
          </a:xfrm>
          <a:prstGeom prst="rect">
            <a:avLst/>
          </a:prstGeom>
          <a:noFill/>
          <a:ln w="9525">
            <a:noFill/>
            <a:miter lim="800000"/>
            <a:headEnd/>
            <a:tailEnd/>
          </a:ln>
        </p:spPr>
        <p:txBody>
          <a:bodyPr>
            <a:spAutoFit/>
          </a:bodyPr>
          <a:lstStyle/>
          <a:p>
            <a:r>
              <a:rPr lang="ru-RU" b="1" i="1" u="sng" dirty="0">
                <a:solidFill>
                  <a:srgbClr val="0000FF"/>
                </a:solidFill>
                <a:cs typeface="DejaVu Sans"/>
              </a:rPr>
              <a:t>Все документы (</a:t>
            </a:r>
            <a:r>
              <a:rPr lang="ru-RU" b="1" i="1" u="sng" dirty="0">
                <a:solidFill>
                  <a:srgbClr val="FF0000"/>
                </a:solidFill>
                <a:cs typeface="DejaVu Sans"/>
              </a:rPr>
              <a:t>цветные</a:t>
            </a:r>
            <a:r>
              <a:rPr lang="ru-RU" b="1" i="1" u="sng" dirty="0">
                <a:solidFill>
                  <a:srgbClr val="0000FF"/>
                </a:solidFill>
                <a:cs typeface="DejaVu Sans"/>
              </a:rPr>
              <a:t> сканы оригиналов) загружаются на проверку отдельными файлами (5 файлов)   </a:t>
            </a:r>
            <a:r>
              <a:rPr lang="ru-RU" i="1" u="sng" dirty="0">
                <a:solidFill>
                  <a:srgbClr val="0000FF"/>
                </a:solidFill>
                <a:cs typeface="DejaVu Sans"/>
              </a:rPr>
              <a:t>(</a:t>
            </a:r>
            <a:r>
              <a:rPr lang="ru-RU" b="1" i="1" u="sng" dirty="0">
                <a:solidFill>
                  <a:srgbClr val="F84D08"/>
                </a:solidFill>
                <a:cs typeface="DejaVu Sans"/>
              </a:rPr>
              <a:t>не архивировать</a:t>
            </a:r>
            <a:r>
              <a:rPr lang="ru-RU" b="1" i="1" u="sng" dirty="0">
                <a:solidFill>
                  <a:srgbClr val="0000FF"/>
                </a:solidFill>
                <a:cs typeface="DejaVu Sans"/>
              </a:rPr>
              <a:t>)</a:t>
            </a:r>
          </a:p>
        </p:txBody>
      </p:sp>
      <p:sp>
        <p:nvSpPr>
          <p:cNvPr id="2" name="Стрелка вправо 1"/>
          <p:cNvSpPr/>
          <p:nvPr/>
        </p:nvSpPr>
        <p:spPr>
          <a:xfrm>
            <a:off x="3658173" y="4203304"/>
            <a:ext cx="2374900" cy="17438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80000"/>
              </a:lnSpc>
              <a:defRPr/>
            </a:pPr>
            <a:r>
              <a:rPr lang="ru-RU" sz="1600" b="1" i="1" dirty="0">
                <a:solidFill>
                  <a:schemeClr val="tx1"/>
                </a:solidFill>
                <a:latin typeface="Times New Roman" pitchFamily="18" charset="0"/>
                <a:cs typeface="Arial" charset="0"/>
              </a:rPr>
              <a:t>Загрузочные окна, загружать файлы под названиями:</a:t>
            </a:r>
            <a:r>
              <a:rPr lang="ru-RU" sz="2400" b="1" i="1" dirty="0">
                <a:solidFill>
                  <a:schemeClr val="tx1"/>
                </a:solidFill>
                <a:latin typeface="Times New Roman" pitchFamily="18" charset="0"/>
                <a:cs typeface="Arial" charset="0"/>
              </a:rPr>
              <a:t> </a:t>
            </a:r>
          </a:p>
        </p:txBody>
      </p:sp>
      <p:sp>
        <p:nvSpPr>
          <p:cNvPr id="73740" name="Rectangle 17"/>
          <p:cNvSpPr>
            <a:spLocks noChangeArrowheads="1"/>
          </p:cNvSpPr>
          <p:nvPr/>
        </p:nvSpPr>
        <p:spPr bwMode="auto">
          <a:xfrm>
            <a:off x="6096000" y="4182106"/>
            <a:ext cx="5113337" cy="1465263"/>
          </a:xfrm>
          <a:prstGeom prst="rect">
            <a:avLst/>
          </a:prstGeom>
          <a:noFill/>
          <a:ln w="9525">
            <a:noFill/>
            <a:miter lim="800000"/>
            <a:headEnd/>
            <a:tailEnd/>
          </a:ln>
        </p:spPr>
        <p:txBody>
          <a:bodyPr>
            <a:spAutoFit/>
          </a:bodyPr>
          <a:lstStyle/>
          <a:p>
            <a:r>
              <a:rPr lang="ru-RU" dirty="0">
                <a:cs typeface="DejaVu Sans"/>
              </a:rPr>
              <a:t>1. Совместный рабочий график (план) </a:t>
            </a:r>
          </a:p>
          <a:p>
            <a:r>
              <a:rPr lang="ru-RU" dirty="0">
                <a:cs typeface="DejaVu Sans"/>
              </a:rPr>
              <a:t>2. индивидуальное задание </a:t>
            </a:r>
          </a:p>
          <a:p>
            <a:r>
              <a:rPr lang="ru-RU" dirty="0">
                <a:cs typeface="DejaVu Sans"/>
              </a:rPr>
              <a:t>3. дневник </a:t>
            </a:r>
          </a:p>
          <a:p>
            <a:r>
              <a:rPr lang="ru-RU" dirty="0">
                <a:cs typeface="DejaVu Sans"/>
              </a:rPr>
              <a:t>4. отчет</a:t>
            </a:r>
          </a:p>
          <a:p>
            <a:r>
              <a:rPr lang="ru-RU" dirty="0">
                <a:cs typeface="DejaVu Sans"/>
              </a:rPr>
              <a:t>5. характеристика</a:t>
            </a:r>
          </a:p>
        </p:txBody>
      </p:sp>
      <p:sp>
        <p:nvSpPr>
          <p:cNvPr id="3" name="Заголовок 1">
            <a:extLst>
              <a:ext uri="{FF2B5EF4-FFF2-40B4-BE49-F238E27FC236}">
                <a16:creationId xmlns:a16="http://schemas.microsoft.com/office/drawing/2014/main" id="{2A14994D-9CB1-F76D-7F55-44FEBE2BC760}"/>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laceHolder 5"/>
          <p:cNvSpPr>
            <a:spLocks noGrp="1"/>
          </p:cNvSpPr>
          <p:nvPr>
            <p:ph type="sldNum" sz="quarter" idx="11"/>
          </p:nvPr>
        </p:nvSpPr>
        <p:spPr>
          <a:xfrm>
            <a:off x="-1" y="0"/>
            <a:ext cx="452387" cy="338554"/>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14</a:t>
            </a:fld>
            <a:endParaRPr dirty="0"/>
          </a:p>
        </p:txBody>
      </p:sp>
      <p:sp>
        <p:nvSpPr>
          <p:cNvPr id="74754" name="Rectangle 4"/>
          <p:cNvSpPr>
            <a:spLocks noChangeArrowheads="1"/>
          </p:cNvSpPr>
          <p:nvPr/>
        </p:nvSpPr>
        <p:spPr bwMode="auto">
          <a:xfrm>
            <a:off x="3821229" y="747713"/>
            <a:ext cx="8181474" cy="892552"/>
          </a:xfrm>
          <a:prstGeom prst="rect">
            <a:avLst/>
          </a:prstGeom>
          <a:solidFill>
            <a:srgbClr val="CCFFCC">
              <a:alpha val="29019"/>
            </a:srgbClr>
          </a:solidFill>
          <a:ln w="9525">
            <a:solidFill>
              <a:srgbClr val="CCFFCC"/>
            </a:solidFill>
            <a:miter lim="800000"/>
            <a:headEnd/>
            <a:tailEnd/>
          </a:ln>
        </p:spPr>
        <p:txBody>
          <a:bodyPr wrap="square">
            <a:spAutoFit/>
          </a:bodyPr>
          <a:lstStyle/>
          <a:p>
            <a:pPr algn="ctr"/>
            <a:r>
              <a:rPr lang="ru-RU" sz="1400" b="1" dirty="0">
                <a:cs typeface="DejaVu Sans"/>
              </a:rPr>
              <a:t>1.  </a:t>
            </a:r>
            <a:r>
              <a:rPr lang="ru-RU" sz="1400" b="1" u="sng" dirty="0">
                <a:cs typeface="DejaVu Sans"/>
              </a:rPr>
              <a:t>Совместный рабочий график (план)</a:t>
            </a:r>
          </a:p>
          <a:p>
            <a:r>
              <a:rPr lang="ru-RU" sz="1400" dirty="0">
                <a:cs typeface="DejaVu Sans"/>
              </a:rPr>
              <a:t> </a:t>
            </a:r>
            <a:r>
              <a:rPr lang="ru-RU" sz="1200" dirty="0">
                <a:cs typeface="DejaVu Sans"/>
              </a:rPr>
              <a:t>Имеет подписи:  студента и руководителя от профильной организации (места  прохождения практики);</a:t>
            </a:r>
          </a:p>
          <a:p>
            <a:r>
              <a:rPr lang="ru-RU" sz="1200" dirty="0">
                <a:cs typeface="DejaVu Sans"/>
              </a:rPr>
              <a:t>ФИО руководителя практики от вуза - указать преподавателя кафедры экономики и управления, Терещенко В.Е.</a:t>
            </a:r>
          </a:p>
        </p:txBody>
      </p:sp>
      <p:sp>
        <p:nvSpPr>
          <p:cNvPr id="74755" name="Text Box 7"/>
          <p:cNvSpPr txBox="1">
            <a:spLocks noChangeArrowheads="1"/>
          </p:cNvSpPr>
          <p:nvPr/>
        </p:nvSpPr>
        <p:spPr bwMode="auto">
          <a:xfrm>
            <a:off x="5442050" y="388142"/>
            <a:ext cx="6656905" cy="338554"/>
          </a:xfrm>
          <a:prstGeom prst="rect">
            <a:avLst/>
          </a:prstGeom>
          <a:noFill/>
          <a:ln w="9525">
            <a:noFill/>
            <a:miter lim="800000"/>
            <a:headEnd/>
            <a:tailEnd/>
          </a:ln>
        </p:spPr>
        <p:txBody>
          <a:bodyPr wrap="square">
            <a:spAutoFit/>
          </a:bodyPr>
          <a:lstStyle/>
          <a:p>
            <a:pPr>
              <a:spcBef>
                <a:spcPct val="50000"/>
              </a:spcBef>
            </a:pPr>
            <a:r>
              <a:rPr lang="ru-RU" sz="1600" b="1" u="sng" dirty="0">
                <a:solidFill>
                  <a:srgbClr val="B10799"/>
                </a:solidFill>
                <a:cs typeface="DejaVu Sans"/>
              </a:rPr>
              <a:t>Требования к оформлению отчетных документов о практике</a:t>
            </a:r>
          </a:p>
        </p:txBody>
      </p:sp>
      <p:graphicFrame>
        <p:nvGraphicFramePr>
          <p:cNvPr id="69673" name="Group 41"/>
          <p:cNvGraphicFramePr>
            <a:graphicFrameLocks noGrp="1"/>
          </p:cNvGraphicFramePr>
          <p:nvPr>
            <p:ph idx="4294967295"/>
            <p:extLst>
              <p:ext uri="{D42A27DB-BD31-4B8C-83A1-F6EECF244321}">
                <p14:modId xmlns:p14="http://schemas.microsoft.com/office/powerpoint/2010/main" val="242334575"/>
              </p:ext>
            </p:extLst>
          </p:nvPr>
        </p:nvGraphicFramePr>
        <p:xfrm>
          <a:off x="3708974" y="1704370"/>
          <a:ext cx="5448618" cy="3718050"/>
        </p:xfrm>
        <a:graphic>
          <a:graphicData uri="http://schemas.openxmlformats.org/drawingml/2006/table">
            <a:tbl>
              <a:tblPr/>
              <a:tblGrid>
                <a:gridCol w="208280">
                  <a:extLst>
                    <a:ext uri="{9D8B030D-6E8A-4147-A177-3AD203B41FA5}">
                      <a16:colId xmlns:a16="http://schemas.microsoft.com/office/drawing/2014/main" val="20000"/>
                    </a:ext>
                  </a:extLst>
                </a:gridCol>
                <a:gridCol w="2617788">
                  <a:extLst>
                    <a:ext uri="{9D8B030D-6E8A-4147-A177-3AD203B41FA5}">
                      <a16:colId xmlns:a16="http://schemas.microsoft.com/office/drawing/2014/main" val="20001"/>
                    </a:ext>
                  </a:extLst>
                </a:gridCol>
                <a:gridCol w="2622550">
                  <a:extLst>
                    <a:ext uri="{9D8B030D-6E8A-4147-A177-3AD203B41FA5}">
                      <a16:colId xmlns:a16="http://schemas.microsoft.com/office/drawing/2014/main" val="20002"/>
                    </a:ext>
                  </a:extLst>
                </a:gridCol>
              </a:tblGrid>
              <a:tr h="43184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400" b="1"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Arial" charset="0"/>
                          <a:ea typeface="DejaVu Sans"/>
                          <a:cs typeface="DejaVu Sans"/>
                        </a:rPr>
                        <a:t>Вид работ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Arial" charset="0"/>
                          <a:ea typeface="DejaVu Sans"/>
                          <a:cs typeface="DejaVu Sans"/>
                        </a:rPr>
                        <a:t>Срок прохождения этапа (периода) практики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460330">
                <a:tc rowSpan="3">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Arial" charset="0"/>
                          <a:ea typeface="DejaVu Sans"/>
                          <a:cs typeface="DejaVu Sans"/>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a:ln>
                            <a:noFill/>
                          </a:ln>
                          <a:solidFill>
                            <a:srgbClr val="000000"/>
                          </a:solidFill>
                          <a:effectLst/>
                          <a:latin typeface="Arial" charset="0"/>
                          <a:ea typeface="DejaVu Sans"/>
                          <a:cs typeface="DejaVu Sans"/>
                        </a:rPr>
                        <a:t>1. Организационное собрание</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a:ln>
                            <a:noFill/>
                          </a:ln>
                          <a:solidFill>
                            <a:srgbClr val="C00000"/>
                          </a:solidFill>
                          <a:effectLst/>
                          <a:latin typeface="Arial" charset="0"/>
                          <a:ea typeface="DejaVu Sans"/>
                          <a:cs typeface="DejaVu Sans"/>
                        </a:rPr>
                        <a:t>Дата  </a:t>
                      </a:r>
                      <a:r>
                        <a:rPr kumimoji="0" lang="ru-RU" sz="1200" b="1" i="0" u="none" strike="noStrike" cap="none" normalizeH="0" baseline="0" dirty="0">
                          <a:ln>
                            <a:noFill/>
                          </a:ln>
                          <a:solidFill>
                            <a:srgbClr val="0000FF"/>
                          </a:solidFill>
                          <a:effectLst/>
                          <a:latin typeface="Arial" charset="0"/>
                          <a:ea typeface="DejaVu Sans"/>
                          <a:cs typeface="DejaVu Sans"/>
                        </a:rPr>
                        <a:t>проведения вебинара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63329">
                <a:tc vMerge="1">
                  <a:txBody>
                    <a:bodyPr/>
                    <a:lstStyle/>
                    <a:p>
                      <a:endParaRPr lang="ru-RU"/>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a:ln>
                            <a:noFill/>
                          </a:ln>
                          <a:solidFill>
                            <a:srgbClr val="000000"/>
                          </a:solidFill>
                          <a:effectLst/>
                          <a:latin typeface="Arial" charset="0"/>
                          <a:ea typeface="DejaVu Sans"/>
                          <a:cs typeface="DejaVu Sans"/>
                        </a:rPr>
                        <a:t>2.Инструктаж по технике безопасности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a:ln>
                            <a:noFill/>
                          </a:ln>
                          <a:solidFill>
                            <a:srgbClr val="C00000"/>
                          </a:solidFill>
                          <a:effectLst/>
                          <a:latin typeface="Arial" charset="0"/>
                          <a:ea typeface="DejaVu Sans"/>
                          <a:cs typeface="DejaVu Sans"/>
                        </a:rPr>
                        <a:t>Дата</a:t>
                      </a:r>
                      <a:r>
                        <a:rPr kumimoji="0" lang="ru-RU" sz="1200" b="0" i="1" u="none" strike="noStrike" cap="none" normalizeH="0" baseline="0" dirty="0">
                          <a:ln>
                            <a:noFill/>
                          </a:ln>
                          <a:solidFill>
                            <a:srgbClr val="0000FF"/>
                          </a:solidFill>
                          <a:effectLst/>
                          <a:latin typeface="Arial" charset="0"/>
                          <a:ea typeface="DejaVu Sans"/>
                          <a:cs typeface="DejaVu Sans"/>
                        </a:rPr>
                        <a:t>  первого дня практики, </a:t>
                      </a:r>
                      <a:r>
                        <a:rPr kumimoji="0" lang="ru-RU" sz="1200" b="1" i="0" u="none" strike="noStrike" cap="none" normalizeH="0" baseline="0" dirty="0">
                          <a:ln>
                            <a:noFill/>
                          </a:ln>
                          <a:solidFill>
                            <a:schemeClr val="tx1"/>
                          </a:solidFill>
                          <a:effectLst/>
                          <a:latin typeface="Arial" charset="0"/>
                          <a:ea typeface="DejaVu Sans"/>
                          <a:cs typeface="DejaVu Sans"/>
                        </a:rPr>
                        <a:t>11.05.2025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460330">
                <a:tc vMerge="1">
                  <a:txBody>
                    <a:bodyPr/>
                    <a:lstStyle/>
                    <a:p>
                      <a:endParaRPr lang="ru-RU"/>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a:ln>
                            <a:noFill/>
                          </a:ln>
                          <a:solidFill>
                            <a:srgbClr val="000000"/>
                          </a:solidFill>
                          <a:effectLst/>
                          <a:latin typeface="Arial" charset="0"/>
                          <a:ea typeface="DejaVu Sans"/>
                          <a:cs typeface="DejaVu Sans"/>
                        </a:rPr>
                        <a:t>3. Разработка индивидуального задания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a:ln>
                            <a:noFill/>
                          </a:ln>
                          <a:solidFill>
                            <a:srgbClr val="C00000"/>
                          </a:solidFill>
                          <a:effectLst/>
                          <a:latin typeface="Arial" charset="0"/>
                          <a:ea typeface="DejaVu Sans"/>
                          <a:cs typeface="DejaVu Sans"/>
                        </a:rPr>
                        <a:t>Дата ……  </a:t>
                      </a:r>
                      <a:r>
                        <a:rPr kumimoji="0" lang="ru-RU" sz="1200" b="0" i="1" u="none" strike="noStrike" cap="none" normalizeH="0" baseline="0" dirty="0">
                          <a:ln>
                            <a:noFill/>
                          </a:ln>
                          <a:solidFill>
                            <a:srgbClr val="0000FF"/>
                          </a:solidFill>
                          <a:effectLst/>
                          <a:latin typeface="Arial" charset="0"/>
                          <a:ea typeface="DejaVu Sans"/>
                          <a:cs typeface="DejaVu Sans"/>
                        </a:rPr>
                        <a:t>за 2-3 дня до начала, </a:t>
                      </a:r>
                      <a:r>
                        <a:rPr kumimoji="0" lang="ru-RU" sz="1200" b="1" i="0" u="none" strike="noStrike" cap="none" normalizeH="0" baseline="0" dirty="0">
                          <a:ln>
                            <a:noFill/>
                          </a:ln>
                          <a:solidFill>
                            <a:schemeClr val="tx1"/>
                          </a:solidFill>
                          <a:effectLst/>
                          <a:latin typeface="Arial" charset="0"/>
                          <a:ea typeface="DejaVu Sans"/>
                          <a:cs typeface="DejaVu Sans"/>
                        </a:rPr>
                        <a:t>8.05.2025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431840">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Arial" charset="0"/>
                          <a:ea typeface="DejaVu Sans"/>
                          <a:cs typeface="DejaVu Sans"/>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a:ln>
                            <a:noFill/>
                          </a:ln>
                          <a:solidFill>
                            <a:srgbClr val="000000"/>
                          </a:solidFill>
                          <a:effectLst/>
                          <a:latin typeface="Arial" charset="0"/>
                          <a:ea typeface="DejaVu Sans"/>
                          <a:cs typeface="DejaVu Sans"/>
                        </a:rPr>
                        <a:t>1. Сбор информации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a:ln>
                            <a:noFill/>
                          </a:ln>
                          <a:solidFill>
                            <a:srgbClr val="0000FF"/>
                          </a:solidFill>
                          <a:effectLst/>
                          <a:latin typeface="Arial" charset="0"/>
                          <a:ea typeface="DejaVu Sans"/>
                          <a:cs typeface="DejaVu Sans"/>
                        </a:rPr>
                        <a:t>с </a:t>
                      </a:r>
                      <a:r>
                        <a:rPr kumimoji="0" lang="ru-RU" sz="1200" b="0" i="0" u="none" strike="noStrike" cap="none" normalizeH="0" baseline="0" dirty="0">
                          <a:ln>
                            <a:noFill/>
                          </a:ln>
                          <a:solidFill>
                            <a:srgbClr val="C00000"/>
                          </a:solidFill>
                          <a:effectLst/>
                          <a:latin typeface="Arial" charset="0"/>
                          <a:ea typeface="DejaVu Sans"/>
                          <a:cs typeface="DejaVu Sans"/>
                        </a:rPr>
                        <a:t>«…»</a:t>
                      </a:r>
                      <a:r>
                        <a:rPr kumimoji="0" lang="ru-RU" sz="1200" b="0" i="0" u="none" strike="noStrike" cap="none" normalizeH="0" baseline="0" dirty="0">
                          <a:ln>
                            <a:noFill/>
                          </a:ln>
                          <a:solidFill>
                            <a:srgbClr val="000000"/>
                          </a:solidFill>
                          <a:effectLst/>
                          <a:latin typeface="Arial" charset="0"/>
                          <a:ea typeface="DejaVu Sans"/>
                          <a:cs typeface="DejaVu Sans"/>
                        </a:rPr>
                        <a:t>   </a:t>
                      </a:r>
                      <a:r>
                        <a:rPr kumimoji="0" lang="ru-RU" sz="1200" b="0" i="0" u="none" strike="noStrike" cap="none" normalizeH="0" baseline="0" dirty="0">
                          <a:ln>
                            <a:noFill/>
                          </a:ln>
                          <a:solidFill>
                            <a:srgbClr val="0000FF"/>
                          </a:solidFill>
                          <a:effectLst/>
                          <a:latin typeface="Arial" charset="0"/>
                          <a:ea typeface="DejaVu Sans"/>
                          <a:cs typeface="DejaVu Sans"/>
                        </a:rPr>
                        <a:t>по  </a:t>
                      </a:r>
                      <a:r>
                        <a:rPr kumimoji="0" lang="ru-RU" sz="1200" b="0" i="0" u="none" strike="noStrike" cap="none" normalizeH="0" baseline="0" dirty="0">
                          <a:ln>
                            <a:noFill/>
                          </a:ln>
                          <a:solidFill>
                            <a:srgbClr val="C00000"/>
                          </a:solidFill>
                          <a:effectLst/>
                          <a:latin typeface="Arial" charset="0"/>
                          <a:ea typeface="DejaVu Sans"/>
                          <a:cs typeface="DejaVu Sans"/>
                        </a:rPr>
                        <a:t>«….» (не более 1,2 недели)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635764">
                <a:tc vMerge="1">
                  <a:txBody>
                    <a:bodyPr/>
                    <a:lstStyle/>
                    <a:p>
                      <a:endParaRPr lang="ru-RU"/>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a:ln>
                            <a:noFill/>
                          </a:ln>
                          <a:solidFill>
                            <a:srgbClr val="000000"/>
                          </a:solidFill>
                          <a:effectLst/>
                          <a:latin typeface="Arial" charset="0"/>
                          <a:ea typeface="DejaVu Sans"/>
                          <a:cs typeface="DejaVu Sans"/>
                        </a:rPr>
                        <a:t>2. Обработка, систематизация и анализ фактического и теоретического материала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a:ln>
                            <a:noFill/>
                          </a:ln>
                          <a:solidFill>
                            <a:srgbClr val="0000FF"/>
                          </a:solidFill>
                          <a:effectLst/>
                          <a:latin typeface="Arial" charset="0"/>
                          <a:ea typeface="DejaVu Sans"/>
                          <a:cs typeface="DejaVu Sans"/>
                        </a:rPr>
                        <a:t>с </a:t>
                      </a:r>
                      <a:r>
                        <a:rPr kumimoji="0" lang="ru-RU" sz="1200" b="0" i="0" u="none" strike="noStrike" cap="none" normalizeH="0" baseline="0">
                          <a:ln>
                            <a:noFill/>
                          </a:ln>
                          <a:solidFill>
                            <a:srgbClr val="C00000"/>
                          </a:solidFill>
                          <a:effectLst/>
                          <a:latin typeface="Arial" charset="0"/>
                          <a:ea typeface="DejaVu Sans"/>
                          <a:cs typeface="DejaVu Sans"/>
                        </a:rPr>
                        <a:t>«…»</a:t>
                      </a:r>
                      <a:r>
                        <a:rPr kumimoji="0" lang="ru-RU" sz="1200" b="0" i="0" u="none" strike="noStrike" cap="none" normalizeH="0" baseline="0">
                          <a:ln>
                            <a:noFill/>
                          </a:ln>
                          <a:solidFill>
                            <a:srgbClr val="000000"/>
                          </a:solidFill>
                          <a:effectLst/>
                          <a:latin typeface="Arial" charset="0"/>
                          <a:ea typeface="DejaVu Sans"/>
                          <a:cs typeface="DejaVu Sans"/>
                        </a:rPr>
                        <a:t>   </a:t>
                      </a:r>
                      <a:r>
                        <a:rPr kumimoji="0" lang="ru-RU" sz="1200" b="0" i="0" u="none" strike="noStrike" cap="none" normalizeH="0" baseline="0">
                          <a:ln>
                            <a:noFill/>
                          </a:ln>
                          <a:solidFill>
                            <a:srgbClr val="0000FF"/>
                          </a:solidFill>
                          <a:effectLst/>
                          <a:latin typeface="Arial" charset="0"/>
                          <a:ea typeface="DejaVu Sans"/>
                          <a:cs typeface="DejaVu Sans"/>
                        </a:rPr>
                        <a:t>по  </a:t>
                      </a:r>
                      <a:r>
                        <a:rPr kumimoji="0" lang="ru-RU" sz="1200" b="0" i="0" u="none" strike="noStrike" cap="none" normalizeH="0" baseline="0">
                          <a:ln>
                            <a:noFill/>
                          </a:ln>
                          <a:solidFill>
                            <a:srgbClr val="C00000"/>
                          </a:solidFill>
                          <a:effectLst/>
                          <a:latin typeface="Arial" charset="0"/>
                          <a:ea typeface="DejaVu Sans"/>
                          <a:cs typeface="DejaVu Sans"/>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a:ln>
                          <a:noFill/>
                        </a:ln>
                        <a:solidFill>
                          <a:srgbClr val="000000"/>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431840">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Arial" charset="0"/>
                          <a:ea typeface="DejaVu Sans"/>
                          <a:cs typeface="DejaVu Sans"/>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a:ln>
                            <a:noFill/>
                          </a:ln>
                          <a:solidFill>
                            <a:srgbClr val="000000"/>
                          </a:solidFill>
                          <a:effectLst/>
                          <a:latin typeface="Arial" charset="0"/>
                          <a:ea typeface="DejaVu Sans"/>
                          <a:cs typeface="DejaVu Sans"/>
                        </a:rPr>
                        <a:t>Составление отчета по практике</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a:ln>
                            <a:noFill/>
                          </a:ln>
                          <a:solidFill>
                            <a:srgbClr val="C00000"/>
                          </a:solidFill>
                          <a:effectLst/>
                          <a:latin typeface="Arial" charset="0"/>
                          <a:ea typeface="DejaVu Sans"/>
                          <a:cs typeface="DejaVu Sans"/>
                        </a:rPr>
                        <a:t>Дата:  </a:t>
                      </a:r>
                      <a:r>
                        <a:rPr kumimoji="0" lang="ru-RU" sz="1200" b="0" i="0" u="none" strike="noStrike" cap="none" normalizeH="0" baseline="0" dirty="0">
                          <a:ln>
                            <a:noFill/>
                          </a:ln>
                          <a:solidFill>
                            <a:srgbClr val="0000FF"/>
                          </a:solidFill>
                          <a:effectLst/>
                          <a:latin typeface="Arial" charset="0"/>
                          <a:ea typeface="DejaVu Sans"/>
                          <a:cs typeface="DejaVu Sans"/>
                        </a:rPr>
                        <a:t>2-3 дня до окончания практики, </a:t>
                      </a:r>
                      <a:r>
                        <a:rPr kumimoji="0" lang="ru-RU" sz="1200" b="0" i="0" u="none" strike="noStrike" cap="none" normalizeH="0" baseline="0" dirty="0">
                          <a:ln>
                            <a:noFill/>
                          </a:ln>
                          <a:solidFill>
                            <a:schemeClr val="tx1"/>
                          </a:solidFill>
                          <a:effectLst/>
                          <a:latin typeface="Arial" charset="0"/>
                          <a:ea typeface="DejaVu Sans"/>
                          <a:cs typeface="DejaVu Sans"/>
                        </a:rPr>
                        <a:t>напр.,</a:t>
                      </a:r>
                      <a:r>
                        <a:rPr kumimoji="0" lang="ru-RU" sz="1200" b="1" i="0" u="none" strike="noStrike" cap="none" normalizeH="0" baseline="0" dirty="0">
                          <a:ln>
                            <a:noFill/>
                          </a:ln>
                          <a:solidFill>
                            <a:schemeClr val="tx1"/>
                          </a:solidFill>
                          <a:effectLst/>
                          <a:latin typeface="Arial" charset="0"/>
                          <a:ea typeface="DejaVu Sans"/>
                          <a:cs typeface="DejaVu Sans"/>
                        </a:rPr>
                        <a:t> 05.06.2025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322381">
                <a:tc vMerge="1">
                  <a:txBody>
                    <a:bodyPr/>
                    <a:lstStyle/>
                    <a:p>
                      <a:endParaRPr lang="ru-RU"/>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a:ln>
                            <a:noFill/>
                          </a:ln>
                          <a:solidFill>
                            <a:srgbClr val="000000"/>
                          </a:solidFill>
                          <a:effectLst/>
                          <a:latin typeface="Arial" charset="0"/>
                          <a:ea typeface="DejaVu Sans"/>
                          <a:cs typeface="DejaVu Sans"/>
                        </a:rPr>
                        <a:t>Защита отчета о практике</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1" u="none" strike="noStrike" cap="none" normalizeH="0" baseline="0" dirty="0">
                          <a:ln>
                            <a:noFill/>
                          </a:ln>
                          <a:solidFill>
                            <a:srgbClr val="FF0066"/>
                          </a:solidFill>
                          <a:effectLst/>
                          <a:latin typeface="Arial" charset="0"/>
                          <a:ea typeface="DejaVu Sans"/>
                          <a:cs typeface="DejaVu Sans"/>
                        </a:rPr>
                        <a:t>Не заполняется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bl>
          </a:graphicData>
        </a:graphic>
      </p:graphicFrame>
      <p:pic>
        <p:nvPicPr>
          <p:cNvPr id="74790" name="Picture 2"/>
          <p:cNvPicPr>
            <a:picLocks noChangeAspect="1" noChangeArrowheads="1"/>
          </p:cNvPicPr>
          <p:nvPr/>
        </p:nvPicPr>
        <p:blipFill>
          <a:blip r:embed="rId2"/>
          <a:srcRect l="12250" t="22000" r="62375" b="14890"/>
          <a:stretch>
            <a:fillRect/>
          </a:stretch>
        </p:blipFill>
        <p:spPr bwMode="auto">
          <a:xfrm>
            <a:off x="9153625" y="1828801"/>
            <a:ext cx="2892323" cy="3960812"/>
          </a:xfrm>
          <a:prstGeom prst="rect">
            <a:avLst/>
          </a:prstGeom>
          <a:noFill/>
          <a:ln w="9525">
            <a:solidFill>
              <a:schemeClr val="tx1"/>
            </a:solidFill>
            <a:miter lim="800000"/>
            <a:headEnd/>
            <a:tailEnd/>
          </a:ln>
        </p:spPr>
      </p:pic>
      <p:sp>
        <p:nvSpPr>
          <p:cNvPr id="74791" name="Rectangle 55"/>
          <p:cNvSpPr>
            <a:spLocks noChangeArrowheads="1"/>
          </p:cNvSpPr>
          <p:nvPr/>
        </p:nvSpPr>
        <p:spPr bwMode="auto">
          <a:xfrm>
            <a:off x="3705008" y="5428898"/>
            <a:ext cx="5448617" cy="831850"/>
          </a:xfrm>
          <a:prstGeom prst="rect">
            <a:avLst/>
          </a:prstGeom>
          <a:solidFill>
            <a:srgbClr val="CCFFCC">
              <a:alpha val="21176"/>
            </a:srgbClr>
          </a:solidFill>
          <a:ln w="9525">
            <a:solidFill>
              <a:srgbClr val="FF9900"/>
            </a:solidFill>
            <a:miter lim="800000"/>
            <a:headEnd/>
            <a:tailEnd/>
          </a:ln>
        </p:spPr>
        <p:txBody>
          <a:bodyPr wrap="square">
            <a:spAutoFit/>
          </a:bodyPr>
          <a:lstStyle/>
          <a:p>
            <a:r>
              <a:rPr lang="ru-RU" sz="1200" b="1" i="1" dirty="0">
                <a:cs typeface="DejaVu Sans"/>
              </a:rPr>
              <a:t>Подпись и расшифровка (ФИО) руководителя от организации (</a:t>
            </a:r>
            <a:r>
              <a:rPr lang="ru-RU" sz="1200" b="1" i="1" dirty="0">
                <a:solidFill>
                  <a:srgbClr val="FF0000"/>
                </a:solidFill>
                <a:cs typeface="DejaVu Sans"/>
              </a:rPr>
              <a:t>подпись</a:t>
            </a:r>
            <a:r>
              <a:rPr lang="ru-RU" sz="1200" b="1" i="1" dirty="0">
                <a:cs typeface="DejaVu Sans"/>
              </a:rPr>
              <a:t>)</a:t>
            </a:r>
          </a:p>
          <a:p>
            <a:r>
              <a:rPr lang="ru-RU" sz="1200" b="1" i="1" dirty="0">
                <a:cs typeface="DejaVu Sans"/>
              </a:rPr>
              <a:t>(</a:t>
            </a:r>
            <a:r>
              <a:rPr lang="ru-RU" sz="1200" b="1" i="1" dirty="0">
                <a:solidFill>
                  <a:srgbClr val="FF0000"/>
                </a:solidFill>
                <a:cs typeface="DejaVu Sans"/>
              </a:rPr>
              <a:t>ФИО) </a:t>
            </a:r>
            <a:r>
              <a:rPr lang="ru-RU" sz="1200" b="1" i="1" dirty="0">
                <a:cs typeface="DejaVu Sans"/>
              </a:rPr>
              <a:t>руководителя практики от вуза  </a:t>
            </a:r>
            <a:r>
              <a:rPr lang="ru-RU" sz="1200" b="1" i="1" dirty="0">
                <a:solidFill>
                  <a:srgbClr val="FF0000"/>
                </a:solidFill>
                <a:cs typeface="DejaVu Sans"/>
              </a:rPr>
              <a:t>- Терещенко В.Е./</a:t>
            </a:r>
          </a:p>
          <a:p>
            <a:r>
              <a:rPr lang="ru-RU" sz="1200" b="1" i="1" dirty="0">
                <a:cs typeface="DejaVu Sans"/>
              </a:rPr>
              <a:t>Подпись и расшифровка (ФИО) студента (</a:t>
            </a:r>
            <a:r>
              <a:rPr lang="ru-RU" sz="1200" b="1" i="1" dirty="0">
                <a:solidFill>
                  <a:srgbClr val="FF0000"/>
                </a:solidFill>
                <a:cs typeface="DejaVu Sans"/>
              </a:rPr>
              <a:t>расписаться</a:t>
            </a:r>
            <a:r>
              <a:rPr lang="ru-RU" sz="1200" b="1" i="1" dirty="0">
                <a:cs typeface="DejaVu Sans"/>
              </a:rPr>
              <a:t>)</a:t>
            </a:r>
          </a:p>
        </p:txBody>
      </p:sp>
      <p:sp>
        <p:nvSpPr>
          <p:cNvPr id="2" name="Заголовок 1">
            <a:extLst>
              <a:ext uri="{FF2B5EF4-FFF2-40B4-BE49-F238E27FC236}">
                <a16:creationId xmlns:a16="http://schemas.microsoft.com/office/drawing/2014/main" id="{8AA47E3F-418B-589B-E55F-68E444AED938}"/>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ceHolder 5"/>
          <p:cNvSpPr>
            <a:spLocks noGrp="1"/>
          </p:cNvSpPr>
          <p:nvPr>
            <p:ph type="sldNum" sz="quarter" idx="11"/>
          </p:nvPr>
        </p:nvSpPr>
        <p:spPr>
          <a:xfrm>
            <a:off x="0" y="0"/>
            <a:ext cx="471638" cy="387324"/>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15</a:t>
            </a:fld>
            <a:endParaRPr dirty="0"/>
          </a:p>
        </p:txBody>
      </p:sp>
      <p:sp>
        <p:nvSpPr>
          <p:cNvPr id="75778" name="Rectangle 2"/>
          <p:cNvSpPr>
            <a:spLocks noGrp="1"/>
          </p:cNvSpPr>
          <p:nvPr>
            <p:ph type="title" idx="4294967295"/>
          </p:nvPr>
        </p:nvSpPr>
        <p:spPr>
          <a:xfrm>
            <a:off x="5302642" y="387324"/>
            <a:ext cx="6779621" cy="481796"/>
          </a:xfrm>
        </p:spPr>
        <p:txBody>
          <a:bodyPr/>
          <a:lstStyle/>
          <a:p>
            <a:r>
              <a:rPr lang="ru-RU" sz="1600" b="1" u="sng" dirty="0">
                <a:solidFill>
                  <a:srgbClr val="B10799"/>
                </a:solidFill>
              </a:rPr>
              <a:t>Требования к оформлению отчетных документов о практике</a:t>
            </a:r>
          </a:p>
        </p:txBody>
      </p:sp>
      <p:sp>
        <p:nvSpPr>
          <p:cNvPr id="75779" name="Rectangle 4"/>
          <p:cNvSpPr>
            <a:spLocks noChangeArrowheads="1"/>
          </p:cNvSpPr>
          <p:nvPr/>
        </p:nvSpPr>
        <p:spPr bwMode="auto">
          <a:xfrm>
            <a:off x="3599848" y="904091"/>
            <a:ext cx="8482415" cy="1046440"/>
          </a:xfrm>
          <a:prstGeom prst="rect">
            <a:avLst/>
          </a:prstGeom>
          <a:solidFill>
            <a:srgbClr val="CCFFCC">
              <a:alpha val="25098"/>
            </a:srgbClr>
          </a:solidFill>
          <a:ln w="9525">
            <a:solidFill>
              <a:srgbClr val="CCFFCC"/>
            </a:solidFill>
            <a:miter lim="800000"/>
            <a:headEnd/>
            <a:tailEnd/>
          </a:ln>
        </p:spPr>
        <p:txBody>
          <a:bodyPr wrap="square">
            <a:spAutoFit/>
          </a:bodyPr>
          <a:lstStyle/>
          <a:p>
            <a:pPr algn="ctr"/>
            <a:r>
              <a:rPr lang="ru-RU" sz="1400" u="sng" dirty="0">
                <a:cs typeface="DejaVu Sans"/>
              </a:rPr>
              <a:t>2. </a:t>
            </a:r>
            <a:r>
              <a:rPr lang="ru-RU" sz="1400" b="1" u="sng" dirty="0">
                <a:cs typeface="DejaVu Sans"/>
              </a:rPr>
              <a:t>Индивидуальное задание</a:t>
            </a:r>
          </a:p>
          <a:p>
            <a:r>
              <a:rPr lang="ru-RU" sz="1200" dirty="0">
                <a:cs typeface="DejaVu Sans"/>
              </a:rPr>
              <a:t>Заполняется студентом   (перечень вопросов, указанных в программе практики – (см. </a:t>
            </a:r>
            <a:r>
              <a:rPr lang="ru-RU" sz="1200" dirty="0">
                <a:solidFill>
                  <a:srgbClr val="0000CC"/>
                </a:solidFill>
                <a:cs typeface="DejaVu Sans"/>
              </a:rPr>
              <a:t>Программа и методические указания по ознакомительной практике</a:t>
            </a:r>
            <a:r>
              <a:rPr lang="ru-RU" sz="1200" dirty="0">
                <a:cs typeface="DejaVu Sans"/>
              </a:rPr>
              <a:t>)</a:t>
            </a:r>
            <a:endParaRPr lang="en-US" sz="1200" dirty="0">
              <a:cs typeface="DejaVu Sans"/>
            </a:endParaRPr>
          </a:p>
          <a:p>
            <a:r>
              <a:rPr lang="ru-RU" sz="1200" dirty="0">
                <a:cs typeface="DejaVu Sans"/>
              </a:rPr>
              <a:t>Имеет подписи: студента и руководителя практикой от профильной организации; </a:t>
            </a:r>
          </a:p>
          <a:p>
            <a:r>
              <a:rPr lang="ru-RU" sz="1200" dirty="0">
                <a:cs typeface="DejaVu Sans"/>
              </a:rPr>
              <a:t>ФИО руководителя практики от вуза - указать преподавателя кафедры экономики и управления, </a:t>
            </a:r>
            <a:r>
              <a:rPr lang="ru-RU" sz="1200" b="1" u="sng" dirty="0">
                <a:solidFill>
                  <a:srgbClr val="FF0000"/>
                </a:solidFill>
                <a:cs typeface="DejaVu Sans"/>
              </a:rPr>
              <a:t>Терещенко В.Е</a:t>
            </a:r>
          </a:p>
        </p:txBody>
      </p:sp>
      <p:sp>
        <p:nvSpPr>
          <p:cNvPr id="75780" name="Rectangle 5"/>
          <p:cNvSpPr>
            <a:spLocks noChangeArrowheads="1"/>
          </p:cNvSpPr>
          <p:nvPr/>
        </p:nvSpPr>
        <p:spPr bwMode="auto">
          <a:xfrm>
            <a:off x="3590725" y="2051034"/>
            <a:ext cx="5903913" cy="4216539"/>
          </a:xfrm>
          <a:prstGeom prst="rect">
            <a:avLst/>
          </a:prstGeom>
          <a:solidFill>
            <a:srgbClr val="CCFFCC">
              <a:alpha val="16862"/>
            </a:srgbClr>
          </a:solidFill>
          <a:ln w="9525">
            <a:noFill/>
            <a:miter lim="800000"/>
            <a:headEnd/>
            <a:tailEnd/>
          </a:ln>
        </p:spPr>
        <p:txBody>
          <a:bodyPr>
            <a:spAutoFit/>
          </a:bodyPr>
          <a:lstStyle/>
          <a:p>
            <a:r>
              <a:rPr lang="ru-RU" sz="1200" i="1" dirty="0">
                <a:solidFill>
                  <a:srgbClr val="C00000"/>
                </a:solidFill>
                <a:cs typeface="DejaVu Sans"/>
              </a:rPr>
              <a:t>Необходимо заполнить:</a:t>
            </a:r>
          </a:p>
          <a:p>
            <a:r>
              <a:rPr lang="ru-RU" sz="1200" i="1" dirty="0">
                <a:cs typeface="DejaVu Sans"/>
              </a:rPr>
              <a:t>заголовочную часть ( ФИО, группа, тел., эл. почту)</a:t>
            </a:r>
          </a:p>
          <a:p>
            <a:r>
              <a:rPr lang="ru-RU" sz="1200" i="1" dirty="0">
                <a:cs typeface="DejaVu Sans"/>
              </a:rPr>
              <a:t>Руководитель практики от организации (вуза) – </a:t>
            </a:r>
            <a:r>
              <a:rPr lang="ru-RU" sz="1200" b="1" i="1" u="sng" dirty="0">
                <a:solidFill>
                  <a:srgbClr val="FF0000"/>
                </a:solidFill>
                <a:cs typeface="DejaVu Sans"/>
              </a:rPr>
              <a:t>Терещенко В.Е</a:t>
            </a:r>
            <a:r>
              <a:rPr lang="ru-RU" sz="1200" i="1" dirty="0">
                <a:cs typeface="DejaVu Sans"/>
              </a:rPr>
              <a:t>.</a:t>
            </a:r>
          </a:p>
          <a:p>
            <a:r>
              <a:rPr lang="ru-RU" sz="1200" b="1" dirty="0">
                <a:solidFill>
                  <a:srgbClr val="C00000"/>
                </a:solidFill>
                <a:cs typeface="DejaVu Sans"/>
              </a:rPr>
              <a:t>Содержание практики </a:t>
            </a:r>
            <a:r>
              <a:rPr lang="ru-RU" sz="1200" dirty="0">
                <a:cs typeface="DejaVu Sans"/>
              </a:rPr>
              <a:t>–</a:t>
            </a:r>
            <a:r>
              <a:rPr lang="ru-RU" sz="1200" i="1" dirty="0">
                <a:cs typeface="DejaVu Sans"/>
              </a:rPr>
              <a:t> ….</a:t>
            </a:r>
          </a:p>
          <a:p>
            <a:r>
              <a:rPr lang="ru-RU" sz="1200" i="1" dirty="0">
                <a:solidFill>
                  <a:srgbClr val="0000FF"/>
                </a:solidFill>
                <a:cs typeface="DejaVu Sans"/>
              </a:rPr>
              <a:t>  указать перечень</a:t>
            </a:r>
            <a:r>
              <a:rPr lang="ru-RU" sz="1200" i="1" dirty="0">
                <a:cs typeface="DejaVu Sans"/>
              </a:rPr>
              <a:t> </a:t>
            </a:r>
            <a:r>
              <a:rPr lang="ru-RU" sz="1200" i="1" dirty="0">
                <a:solidFill>
                  <a:srgbClr val="0000FF"/>
                </a:solidFill>
                <a:cs typeface="DejaVu Sans"/>
              </a:rPr>
              <a:t>вопросов, представленный </a:t>
            </a:r>
          </a:p>
          <a:p>
            <a:r>
              <a:rPr lang="ru-RU" sz="1200" i="1" dirty="0">
                <a:solidFill>
                  <a:srgbClr val="0000FF"/>
                </a:solidFill>
                <a:cs typeface="DejaVu Sans"/>
              </a:rPr>
              <a:t>в Программе и методических указаниях по практике</a:t>
            </a:r>
            <a:r>
              <a:rPr lang="ru-RU" sz="1200" i="1" dirty="0">
                <a:cs typeface="DejaVu Sans"/>
              </a:rPr>
              <a:t>, </a:t>
            </a:r>
          </a:p>
          <a:p>
            <a:r>
              <a:rPr lang="ru-RU" sz="1200" i="1" dirty="0">
                <a:cs typeface="DejaVu Sans"/>
              </a:rPr>
              <a:t>Например,   для направления   «Менеджмент» с учетом профиля подготовки (менеджмент организации, управление персоналом) изучить:</a:t>
            </a:r>
          </a:p>
          <a:p>
            <a:r>
              <a:rPr lang="ru-RU" sz="1200" dirty="0">
                <a:cs typeface="DejaVu Sans"/>
              </a:rPr>
              <a:t>Организационно-правовую форму: (ООО «</a:t>
            </a:r>
            <a:r>
              <a:rPr lang="en-US" sz="1200" dirty="0">
                <a:cs typeface="DejaVu Sans"/>
              </a:rPr>
              <a:t>XYZ</a:t>
            </a:r>
            <a:r>
              <a:rPr lang="ru-RU" sz="1200" dirty="0">
                <a:cs typeface="DejaVu Sans"/>
              </a:rPr>
              <a:t>»; ПАО «..»; ТОО «..»..)</a:t>
            </a:r>
          </a:p>
          <a:p>
            <a:r>
              <a:rPr lang="ru-RU" sz="1200" dirty="0">
                <a:cs typeface="DejaVu Sans"/>
              </a:rPr>
              <a:t>Время создания и продолжительность функционирования</a:t>
            </a:r>
          </a:p>
          <a:p>
            <a:r>
              <a:rPr lang="ru-RU" sz="1200" dirty="0">
                <a:cs typeface="DejaVu Sans"/>
              </a:rPr>
              <a:t> ООО «</a:t>
            </a:r>
            <a:r>
              <a:rPr lang="en-US" sz="1200" dirty="0">
                <a:cs typeface="DejaVu Sans"/>
              </a:rPr>
              <a:t>XYZ</a:t>
            </a:r>
            <a:r>
              <a:rPr lang="ru-RU" sz="1200" dirty="0">
                <a:cs typeface="DejaVu Sans"/>
              </a:rPr>
              <a:t>», схема структуры управления; </a:t>
            </a:r>
          </a:p>
          <a:p>
            <a:r>
              <a:rPr lang="ru-RU" sz="1200" dirty="0">
                <a:cs typeface="DejaVu Sans"/>
              </a:rPr>
              <a:t>Рабочее место прохождения практики студента, выполняемые обязанности</a:t>
            </a:r>
          </a:p>
          <a:p>
            <a:r>
              <a:rPr lang="ru-RU" sz="1200" dirty="0">
                <a:cs typeface="DejaVu Sans"/>
              </a:rPr>
              <a:t>Направления деятельности организации; </a:t>
            </a:r>
          </a:p>
          <a:p>
            <a:r>
              <a:rPr lang="ru-RU" sz="1200" dirty="0">
                <a:cs typeface="DejaVu Sans"/>
              </a:rPr>
              <a:t>Характер производимых товаров или услуг. </a:t>
            </a:r>
          </a:p>
          <a:p>
            <a:r>
              <a:rPr lang="ru-RU" sz="1200" dirty="0">
                <a:cs typeface="DejaVu Sans"/>
              </a:rPr>
              <a:t>Масштабы организации;</a:t>
            </a:r>
          </a:p>
          <a:p>
            <a:r>
              <a:rPr lang="ru-RU" sz="1200" dirty="0">
                <a:cs typeface="DejaVu Sans"/>
              </a:rPr>
              <a:t>Ресурсы организации, численность работников, </a:t>
            </a:r>
          </a:p>
          <a:p>
            <a:r>
              <a:rPr lang="ru-RU" sz="1200" dirty="0">
                <a:cs typeface="DejaVu Sans"/>
              </a:rPr>
              <a:t>Результаты деятельности: выручка от продаж, </a:t>
            </a:r>
          </a:p>
          <a:p>
            <a:r>
              <a:rPr lang="ru-RU" sz="1200" dirty="0">
                <a:cs typeface="DejaVu Sans"/>
              </a:rPr>
              <a:t>себестоимость, прибыль, рентабельность и т.п.</a:t>
            </a:r>
          </a:p>
          <a:p>
            <a:r>
              <a:rPr lang="ru-RU" sz="1200" dirty="0">
                <a:cs typeface="DejaVu Sans"/>
              </a:rPr>
              <a:t>СОГЛАСОВАНО:</a:t>
            </a:r>
          </a:p>
          <a:p>
            <a:r>
              <a:rPr lang="ru-RU" sz="1000" b="1" i="1" dirty="0">
                <a:solidFill>
                  <a:srgbClr val="0000FF"/>
                </a:solidFill>
                <a:cs typeface="DejaVu Sans"/>
              </a:rPr>
              <a:t>Подпись и расшифровка (ФИО) руководителя от организации (подпись)</a:t>
            </a:r>
          </a:p>
          <a:p>
            <a:r>
              <a:rPr lang="ru-RU" sz="1000" b="1" i="1" dirty="0">
                <a:solidFill>
                  <a:srgbClr val="0000FF"/>
                </a:solidFill>
                <a:cs typeface="DejaVu Sans"/>
              </a:rPr>
              <a:t>Руководитель практики от организации (вуза)  -</a:t>
            </a:r>
            <a:r>
              <a:rPr lang="ru-RU" sz="1000" b="1" i="1" u="sng" dirty="0">
                <a:solidFill>
                  <a:srgbClr val="FF0000"/>
                </a:solidFill>
                <a:cs typeface="DejaVu Sans"/>
              </a:rPr>
              <a:t>Терещенко В.Е</a:t>
            </a:r>
            <a:r>
              <a:rPr lang="ru-RU" sz="1000" b="1" i="1" dirty="0">
                <a:solidFill>
                  <a:srgbClr val="0000FF"/>
                </a:solidFill>
                <a:cs typeface="DejaVu Sans"/>
              </a:rPr>
              <a:t>.</a:t>
            </a:r>
          </a:p>
          <a:p>
            <a:r>
              <a:rPr lang="ru-RU" sz="1000" b="1" i="1" dirty="0">
                <a:solidFill>
                  <a:srgbClr val="0000FF"/>
                </a:solidFill>
                <a:cs typeface="DejaVu Sans"/>
              </a:rPr>
              <a:t>Подпись и расшифровка (ФИО) студента (расписаться), </a:t>
            </a:r>
          </a:p>
          <a:p>
            <a:r>
              <a:rPr lang="ru-RU" sz="1000" b="1" i="1" dirty="0">
                <a:solidFill>
                  <a:srgbClr val="0000FF"/>
                </a:solidFill>
                <a:cs typeface="DejaVu Sans"/>
              </a:rPr>
              <a:t>дата получения ИЗ до начала практики, напр. 25.04.2025</a:t>
            </a:r>
          </a:p>
        </p:txBody>
      </p:sp>
      <p:pic>
        <p:nvPicPr>
          <p:cNvPr id="75781" name="Picture 2"/>
          <p:cNvPicPr>
            <a:picLocks noChangeAspect="1" noChangeArrowheads="1"/>
          </p:cNvPicPr>
          <p:nvPr/>
        </p:nvPicPr>
        <p:blipFill>
          <a:blip r:embed="rId2"/>
          <a:srcRect l="12250" t="22446" r="62250" b="14445"/>
          <a:stretch>
            <a:fillRect/>
          </a:stretch>
        </p:blipFill>
        <p:spPr bwMode="auto">
          <a:xfrm>
            <a:off x="9494638" y="1950531"/>
            <a:ext cx="2587625" cy="4103688"/>
          </a:xfrm>
          <a:prstGeom prst="rect">
            <a:avLst/>
          </a:prstGeom>
          <a:noFill/>
          <a:ln w="9525">
            <a:noFill/>
            <a:miter lim="800000"/>
            <a:headEnd/>
            <a:tailEnd/>
          </a:ln>
        </p:spPr>
      </p:pic>
      <p:sp>
        <p:nvSpPr>
          <p:cNvPr id="2" name="Заголовок 1">
            <a:extLst>
              <a:ext uri="{FF2B5EF4-FFF2-40B4-BE49-F238E27FC236}">
                <a16:creationId xmlns:a16="http://schemas.microsoft.com/office/drawing/2014/main" id="{B92B7C40-E2BA-4FD8-B8C2-0731780E18B1}"/>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laceHolder 5"/>
          <p:cNvSpPr>
            <a:spLocks noGrp="1"/>
          </p:cNvSpPr>
          <p:nvPr>
            <p:ph type="sldNum" sz="quarter" idx="11"/>
          </p:nvPr>
        </p:nvSpPr>
        <p:spPr>
          <a:xfrm>
            <a:off x="0" y="0"/>
            <a:ext cx="625642" cy="365760"/>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16</a:t>
            </a:fld>
            <a:endParaRPr dirty="0"/>
          </a:p>
        </p:txBody>
      </p:sp>
      <p:sp>
        <p:nvSpPr>
          <p:cNvPr id="76802" name="Rectangle 4"/>
          <p:cNvSpPr>
            <a:spLocks noChangeArrowheads="1"/>
          </p:cNvSpPr>
          <p:nvPr/>
        </p:nvSpPr>
        <p:spPr bwMode="auto">
          <a:xfrm>
            <a:off x="3628442" y="906463"/>
            <a:ext cx="8345385" cy="1227137"/>
          </a:xfrm>
          <a:prstGeom prst="rect">
            <a:avLst/>
          </a:prstGeom>
          <a:solidFill>
            <a:srgbClr val="CCFFCC">
              <a:alpha val="30196"/>
            </a:srgbClr>
          </a:solidFill>
          <a:ln w="9525">
            <a:solidFill>
              <a:srgbClr val="CCFFCC"/>
            </a:solidFill>
            <a:miter lim="800000"/>
            <a:headEnd/>
            <a:tailEnd/>
          </a:ln>
        </p:spPr>
        <p:txBody>
          <a:bodyPr wrap="square">
            <a:spAutoFit/>
          </a:bodyPr>
          <a:lstStyle/>
          <a:p>
            <a:pPr algn="ctr"/>
            <a:r>
              <a:rPr lang="ru-RU" sz="1400" b="1" dirty="0">
                <a:cs typeface="DejaVu Sans"/>
              </a:rPr>
              <a:t>3.  </a:t>
            </a:r>
            <a:r>
              <a:rPr lang="ru-RU" sz="1400" b="1" u="sng" dirty="0">
                <a:cs typeface="DejaVu Sans"/>
              </a:rPr>
              <a:t>Дневник </a:t>
            </a:r>
          </a:p>
          <a:p>
            <a:r>
              <a:rPr lang="ru-RU" sz="1200" dirty="0">
                <a:cs typeface="DejaVu Sans"/>
              </a:rPr>
              <a:t>Заполняется студентом  на основании индивидуального задания и перечня вопросов, указанных в программе практики – (см. </a:t>
            </a:r>
            <a:r>
              <a:rPr lang="ru-RU" sz="1200" dirty="0">
                <a:solidFill>
                  <a:srgbClr val="0000CC"/>
                </a:solidFill>
                <a:cs typeface="DejaVu Sans"/>
              </a:rPr>
              <a:t>Программа и методические указания по ознакомительной практике, </a:t>
            </a:r>
            <a:r>
              <a:rPr lang="ru-RU" sz="1200" dirty="0">
                <a:cs typeface="DejaVu Sans"/>
              </a:rPr>
              <a:t>6-8 пунктов). Инструктаж по ТБ </a:t>
            </a:r>
            <a:r>
              <a:rPr lang="ru-RU" sz="1200" b="1" u="sng" dirty="0">
                <a:solidFill>
                  <a:srgbClr val="FF0000"/>
                </a:solidFill>
                <a:cs typeface="DejaVu Sans"/>
              </a:rPr>
              <a:t>– обязательно в первый день практики</a:t>
            </a:r>
            <a:r>
              <a:rPr lang="ru-RU" sz="1200" dirty="0">
                <a:cs typeface="DejaVu Sans"/>
              </a:rPr>
              <a:t>.</a:t>
            </a:r>
          </a:p>
          <a:p>
            <a:r>
              <a:rPr lang="ru-RU" sz="1200" dirty="0">
                <a:cs typeface="DejaVu Sans"/>
              </a:rPr>
              <a:t>Наименование базы практики – организация в которой проходила практика</a:t>
            </a:r>
          </a:p>
          <a:p>
            <a:r>
              <a:rPr lang="ru-RU" sz="1200" dirty="0">
                <a:cs typeface="DejaVu Sans"/>
              </a:rPr>
              <a:t>Срок прохождения практики: с </a:t>
            </a:r>
            <a:r>
              <a:rPr lang="ru-RU" sz="1200" b="1" dirty="0">
                <a:solidFill>
                  <a:srgbClr val="FF0000"/>
                </a:solidFill>
                <a:cs typeface="DejaVu Sans"/>
              </a:rPr>
              <a:t>11.05.2025 по  07.06.2025</a:t>
            </a:r>
            <a:endParaRPr lang="en-US" sz="1200" b="1" dirty="0">
              <a:solidFill>
                <a:srgbClr val="FF0000"/>
              </a:solidFill>
              <a:cs typeface="DejaVu Sans"/>
            </a:endParaRPr>
          </a:p>
        </p:txBody>
      </p:sp>
      <p:sp>
        <p:nvSpPr>
          <p:cNvPr id="76803" name="Rectangle 5"/>
          <p:cNvSpPr>
            <a:spLocks noChangeArrowheads="1"/>
          </p:cNvSpPr>
          <p:nvPr/>
        </p:nvSpPr>
        <p:spPr bwMode="auto">
          <a:xfrm>
            <a:off x="5467150" y="497234"/>
            <a:ext cx="6612556" cy="338554"/>
          </a:xfrm>
          <a:prstGeom prst="rect">
            <a:avLst/>
          </a:prstGeom>
          <a:noFill/>
          <a:ln w="9525">
            <a:noFill/>
            <a:miter lim="800000"/>
            <a:headEnd/>
            <a:tailEnd/>
          </a:ln>
        </p:spPr>
        <p:txBody>
          <a:bodyPr wrap="square">
            <a:spAutoFit/>
          </a:bodyPr>
          <a:lstStyle/>
          <a:p>
            <a:r>
              <a:rPr lang="ru-RU" sz="1600" b="1" u="sng" dirty="0">
                <a:solidFill>
                  <a:srgbClr val="B10799"/>
                </a:solidFill>
                <a:cs typeface="DejaVu Sans"/>
              </a:rPr>
              <a:t>Требования к оформлению отчетных документов о практике</a:t>
            </a:r>
          </a:p>
        </p:txBody>
      </p:sp>
      <p:graphicFrame>
        <p:nvGraphicFramePr>
          <p:cNvPr id="71717" name="Group 37"/>
          <p:cNvGraphicFramePr>
            <a:graphicFrameLocks noGrp="1"/>
          </p:cNvGraphicFramePr>
          <p:nvPr>
            <p:ph idx="4294967295"/>
            <p:extLst>
              <p:ext uri="{D42A27DB-BD31-4B8C-83A1-F6EECF244321}">
                <p14:modId xmlns:p14="http://schemas.microsoft.com/office/powerpoint/2010/main" val="3656479801"/>
              </p:ext>
            </p:extLst>
          </p:nvPr>
        </p:nvGraphicFramePr>
        <p:xfrm>
          <a:off x="3628442" y="2274950"/>
          <a:ext cx="5724525" cy="3123248"/>
        </p:xfrm>
        <a:graphic>
          <a:graphicData uri="http://schemas.openxmlformats.org/drawingml/2006/table">
            <a:tbl>
              <a:tblPr/>
              <a:tblGrid>
                <a:gridCol w="869950">
                  <a:extLst>
                    <a:ext uri="{9D8B030D-6E8A-4147-A177-3AD203B41FA5}">
                      <a16:colId xmlns:a16="http://schemas.microsoft.com/office/drawing/2014/main" val="20000"/>
                    </a:ext>
                  </a:extLst>
                </a:gridCol>
                <a:gridCol w="3043237">
                  <a:extLst>
                    <a:ext uri="{9D8B030D-6E8A-4147-A177-3AD203B41FA5}">
                      <a16:colId xmlns:a16="http://schemas.microsoft.com/office/drawing/2014/main" val="20001"/>
                    </a:ext>
                  </a:extLst>
                </a:gridCol>
                <a:gridCol w="1811338">
                  <a:extLst>
                    <a:ext uri="{9D8B030D-6E8A-4147-A177-3AD203B41FA5}">
                      <a16:colId xmlns:a16="http://schemas.microsoft.com/office/drawing/2014/main" val="20002"/>
                    </a:ext>
                  </a:extLst>
                </a:gridCol>
              </a:tblGrid>
              <a:tr h="6080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a:ln>
                            <a:noFill/>
                          </a:ln>
                          <a:solidFill>
                            <a:schemeClr val="tx1"/>
                          </a:solidFill>
                          <a:effectLst/>
                          <a:latin typeface="Arial" charset="0"/>
                          <a:ea typeface="DejaVu Sans"/>
                          <a:cs typeface="DejaVu Sans"/>
                        </a:rPr>
                        <a:t>Дата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a:ln>
                            <a:noFill/>
                          </a:ln>
                          <a:solidFill>
                            <a:schemeClr val="tx1"/>
                          </a:solidFill>
                          <a:effectLst/>
                          <a:latin typeface="Arial" charset="0"/>
                          <a:ea typeface="DejaVu Sans"/>
                          <a:cs typeface="DejaVu Sans"/>
                        </a:rPr>
                        <a:t>Описание выполненной работы в организации </a:t>
                      </a:r>
                      <a:r>
                        <a:rPr kumimoji="0" lang="ru-RU" sz="1000" b="1" i="0" u="sng" strike="noStrike" cap="none" normalizeH="0" baseline="0" dirty="0">
                          <a:ln>
                            <a:noFill/>
                          </a:ln>
                          <a:solidFill>
                            <a:schemeClr val="tx1"/>
                          </a:solidFill>
                          <a:effectLst/>
                          <a:latin typeface="Arial" charset="0"/>
                          <a:ea typeface="DejaVu Sans"/>
                          <a:cs typeface="DejaVu Sans"/>
                        </a:rPr>
                        <a:t>с учетом индивидуального задания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80000"/>
                        </a:lnSpc>
                        <a:spcBef>
                          <a:spcPct val="0"/>
                        </a:spcBef>
                        <a:spcAft>
                          <a:spcPct val="0"/>
                        </a:spcAft>
                        <a:buClrTx/>
                        <a:buSzTx/>
                        <a:buFontTx/>
                        <a:buNone/>
                        <a:tabLst/>
                      </a:pPr>
                      <a:r>
                        <a:rPr kumimoji="0" lang="ru-RU" sz="1000" b="1" i="0" u="none" strike="noStrike" cap="none" normalizeH="0" baseline="0" dirty="0">
                          <a:ln>
                            <a:noFill/>
                          </a:ln>
                          <a:solidFill>
                            <a:schemeClr val="tx1"/>
                          </a:solidFill>
                          <a:effectLst/>
                          <a:latin typeface="Arial" charset="0"/>
                          <a:ea typeface="DejaVu Sans"/>
                          <a:cs typeface="DejaVu Sans"/>
                        </a:rPr>
                        <a:t>Подпись руководителя от профильной организации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6477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900" b="1" i="0" u="sng" strike="noStrike" cap="none" normalizeH="0" baseline="0" dirty="0">
                          <a:ln>
                            <a:noFill/>
                          </a:ln>
                          <a:solidFill>
                            <a:srgbClr val="FF0000"/>
                          </a:solidFill>
                          <a:effectLst/>
                          <a:latin typeface="Times New Roman" pitchFamily="18" charset="0"/>
                          <a:ea typeface="DejaVu Sans"/>
                          <a:cs typeface="DejaVu Sans"/>
                        </a:rPr>
                        <a:t>11.05.2025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sng" strike="noStrike" cap="none" normalizeH="0" baseline="0">
                          <a:ln>
                            <a:noFill/>
                          </a:ln>
                          <a:solidFill>
                            <a:srgbClr val="000000"/>
                          </a:solidFill>
                          <a:effectLst/>
                          <a:latin typeface="Arial" charset="0"/>
                          <a:ea typeface="DejaVu Sans"/>
                          <a:cs typeface="DejaVu Sans"/>
                        </a:rPr>
                        <a:t>Инструктаж по ознакомлению с требованиями охраны труда, техникой безопасности, пожарной безопасности, правилами внутреннего трудового распорядка</a:t>
                      </a:r>
                      <a:endParaRPr kumimoji="0" lang="ru-RU" sz="1000" b="0" i="0" u="sng"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a:ln>
                            <a:noFill/>
                          </a:ln>
                          <a:solidFill>
                            <a:srgbClr val="C00000"/>
                          </a:solidFill>
                          <a:effectLst/>
                          <a:latin typeface="Arial" charset="0"/>
                          <a:ea typeface="DejaVu Sans"/>
                          <a:cs typeface="DejaVu Sans"/>
                        </a:rPr>
                        <a:t>Подпись руководителя практики от организации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730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a:ln>
                            <a:noFill/>
                          </a:ln>
                          <a:solidFill>
                            <a:schemeClr val="tx1"/>
                          </a:solidFill>
                          <a:effectLst/>
                          <a:latin typeface="Times New Roman" pitchFamily="18" charset="0"/>
                          <a:ea typeface="DejaVu Sans"/>
                          <a:cs typeface="DejaVu Sans"/>
                        </a:rPr>
                        <a:t>12.05-18.052025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a:ln>
                            <a:noFill/>
                          </a:ln>
                          <a:solidFill>
                            <a:schemeClr val="tx1"/>
                          </a:solidFill>
                          <a:effectLst/>
                          <a:latin typeface="Arial" charset="0"/>
                          <a:ea typeface="DejaVu Sans"/>
                          <a:cs typeface="DejaVu Sans"/>
                        </a:rPr>
                        <a:t>Ознакомление с учредительными документами ООО «Х</a:t>
                      </a:r>
                      <a:r>
                        <a:rPr kumimoji="0" lang="en-US" sz="1000" b="0" i="0" u="none" strike="noStrike" cap="none" normalizeH="0" baseline="0">
                          <a:ln>
                            <a:noFill/>
                          </a:ln>
                          <a:solidFill>
                            <a:schemeClr val="tx1"/>
                          </a:solidFill>
                          <a:effectLst/>
                          <a:latin typeface="Arial" charset="0"/>
                          <a:ea typeface="DejaVu Sans"/>
                          <a:cs typeface="DejaVu Sans"/>
                        </a:rPr>
                        <a:t>YZ</a:t>
                      </a:r>
                      <a:r>
                        <a:rPr kumimoji="0" lang="ru-RU" sz="1000" b="0" i="0" u="none" strike="noStrike" cap="none" normalizeH="0" baseline="0">
                          <a:ln>
                            <a:noFill/>
                          </a:ln>
                          <a:solidFill>
                            <a:schemeClr val="tx1"/>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a:ln>
                            <a:noFill/>
                          </a:ln>
                          <a:solidFill>
                            <a:srgbClr val="C00000"/>
                          </a:solidFill>
                          <a:effectLst/>
                          <a:latin typeface="Arial" charset="0"/>
                          <a:ea typeface="DejaVu Sans"/>
                          <a:cs typeface="DejaVu Sans"/>
                        </a:rPr>
                        <a:t>Подпись руководителя практики от организации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81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a:ln>
                            <a:noFill/>
                          </a:ln>
                          <a:solidFill>
                            <a:schemeClr val="tx1"/>
                          </a:solidFill>
                          <a:effectLst/>
                          <a:latin typeface="Times New Roman" pitchFamily="18" charset="0"/>
                          <a:ea typeface="DejaVu Sans"/>
                          <a:cs typeface="DejaVu Sans"/>
                        </a:rPr>
                        <a:t>19.05.2025- </a:t>
                      </a:r>
                      <a:r>
                        <a:rPr kumimoji="0" lang="ru-RU" sz="900" b="0" i="0" u="none" strike="noStrike" cap="none" normalizeH="0" baseline="0" dirty="0">
                          <a:ln>
                            <a:noFill/>
                          </a:ln>
                          <a:solidFill>
                            <a:schemeClr val="tx1"/>
                          </a:solidFill>
                          <a:effectLst/>
                          <a:latin typeface="Arial" charset="0"/>
                          <a:ea typeface="DejaVu Sans"/>
                          <a:cs typeface="DejaVu Sans"/>
                        </a:rPr>
                        <a:t>…</a:t>
                      </a:r>
                      <a:r>
                        <a:rPr kumimoji="0" lang="ru-RU" sz="900" b="0" i="0" u="none" strike="noStrike" cap="none" normalizeH="0" baseline="0" dirty="0">
                          <a:ln>
                            <a:noFill/>
                          </a:ln>
                          <a:solidFill>
                            <a:schemeClr val="tx1"/>
                          </a:solidFill>
                          <a:effectLst/>
                          <a:latin typeface="Times New Roman" pitchFamily="18"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a:ln>
                            <a:noFill/>
                          </a:ln>
                          <a:solidFill>
                            <a:schemeClr val="tx1"/>
                          </a:solidFill>
                          <a:effectLst/>
                          <a:latin typeface="Arial" charset="0"/>
                          <a:ea typeface="DejaVu Sans"/>
                          <a:cs typeface="DejaVu Sans"/>
                        </a:rPr>
                        <a:t>Изучение должностных обязанностей менеджера организации (по профилю обучения в ММУ)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a:ln>
                            <a:noFill/>
                          </a:ln>
                          <a:solidFill>
                            <a:srgbClr val="C00000"/>
                          </a:solidFill>
                          <a:effectLst/>
                          <a:latin typeface="Arial" charset="0"/>
                          <a:ea typeface="DejaVu Sans"/>
                          <a:cs typeface="DejaVu Sans"/>
                        </a:rPr>
                        <a:t>Подпись рук. пр. от орг-ции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2571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a:ln>
                            <a:noFill/>
                          </a:ln>
                          <a:solidFill>
                            <a:schemeClr val="tx1"/>
                          </a:solidFill>
                          <a:effectLst/>
                          <a:latin typeface="Arial" charset="0"/>
                          <a:ea typeface="DejaVu Sans"/>
                          <a:cs typeface="DejaVu Sans"/>
                        </a:rPr>
                        <a:t>25.05-01.06.25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a:ln>
                            <a:noFill/>
                          </a:ln>
                          <a:solidFill>
                            <a:schemeClr val="tx1"/>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a:ln>
                            <a:noFill/>
                          </a:ln>
                          <a:solidFill>
                            <a:srgbClr val="C00000"/>
                          </a:solidFill>
                          <a:effectLst/>
                          <a:latin typeface="Arial" charset="0"/>
                          <a:ea typeface="DejaVu Sans"/>
                          <a:cs typeface="DejaVu Sans"/>
                        </a:rPr>
                        <a:t>подпись</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2746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dirty="0">
                          <a:ln>
                            <a:noFill/>
                          </a:ln>
                          <a:solidFill>
                            <a:schemeClr val="tx1"/>
                          </a:solidFill>
                          <a:effectLst/>
                          <a:latin typeface="Arial" charset="0"/>
                          <a:ea typeface="DejaVu Sans"/>
                          <a:cs typeface="DejaVu Sans"/>
                        </a:rPr>
                        <a:t>2.06-05.06.2025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a:ln>
                            <a:noFill/>
                          </a:ln>
                          <a:solidFill>
                            <a:schemeClr val="tx1"/>
                          </a:solidFill>
                          <a:effectLst/>
                          <a:latin typeface="Arial" charset="0"/>
                          <a:ea typeface="DejaVu Sans"/>
                          <a:cs typeface="DejaVu Sans"/>
                        </a:rPr>
                        <a:t>Оформление документов и отчета о пройденной ознакомительной практике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dirty="0">
                          <a:ln>
                            <a:noFill/>
                          </a:ln>
                          <a:solidFill>
                            <a:srgbClr val="C00000"/>
                          </a:solidFill>
                          <a:effectLst/>
                          <a:latin typeface="Arial" charset="0"/>
                          <a:ea typeface="DejaVu Sans"/>
                          <a:cs typeface="DejaVu Sans"/>
                        </a:rPr>
                        <a:t>подпись</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bl>
          </a:graphicData>
        </a:graphic>
      </p:graphicFrame>
      <p:sp>
        <p:nvSpPr>
          <p:cNvPr id="76834" name="Rectangle 128"/>
          <p:cNvSpPr>
            <a:spLocks noChangeArrowheads="1"/>
          </p:cNvSpPr>
          <p:nvPr/>
        </p:nvSpPr>
        <p:spPr bwMode="auto">
          <a:xfrm>
            <a:off x="3628442" y="5446649"/>
            <a:ext cx="5724525" cy="907941"/>
          </a:xfrm>
          <a:prstGeom prst="rect">
            <a:avLst/>
          </a:prstGeom>
          <a:noFill/>
          <a:ln w="9525">
            <a:noFill/>
            <a:miter lim="800000"/>
            <a:headEnd/>
            <a:tailEnd/>
          </a:ln>
        </p:spPr>
        <p:txBody>
          <a:bodyPr wrap="square">
            <a:spAutoFit/>
          </a:bodyPr>
          <a:lstStyle/>
          <a:p>
            <a:r>
              <a:rPr lang="ru-RU" sz="1000" dirty="0">
                <a:cs typeface="DejaVu Sans"/>
              </a:rPr>
              <a:t>Студенту расписаться и подписать у руководителя практикой от профильной организации; </a:t>
            </a:r>
          </a:p>
          <a:p>
            <a:endParaRPr lang="ru-RU" sz="1000" dirty="0">
              <a:cs typeface="DejaVu Sans"/>
            </a:endParaRPr>
          </a:p>
          <a:p>
            <a:r>
              <a:rPr lang="ru-RU" sz="1100" b="1" i="1" dirty="0">
                <a:solidFill>
                  <a:srgbClr val="000099"/>
                </a:solidFill>
                <a:cs typeface="DejaVu Sans"/>
              </a:rPr>
              <a:t>Подпись и расшифровка (ФИО) руководителя от организации (</a:t>
            </a:r>
            <a:r>
              <a:rPr lang="ru-RU" sz="1100" b="1" i="1" dirty="0">
                <a:solidFill>
                  <a:srgbClr val="FF0000"/>
                </a:solidFill>
                <a:cs typeface="DejaVu Sans"/>
              </a:rPr>
              <a:t>подпис</a:t>
            </a:r>
            <a:r>
              <a:rPr lang="ru-RU" sz="1100" b="1" i="1" dirty="0">
                <a:solidFill>
                  <a:srgbClr val="000099"/>
                </a:solidFill>
                <a:cs typeface="DejaVu Sans"/>
              </a:rPr>
              <a:t>ь)</a:t>
            </a:r>
          </a:p>
          <a:p>
            <a:r>
              <a:rPr lang="ru-RU" sz="1100" b="1" i="1" dirty="0">
                <a:solidFill>
                  <a:srgbClr val="000099"/>
                </a:solidFill>
                <a:cs typeface="DejaVu Sans"/>
              </a:rPr>
              <a:t>Руководитель практики от вуза  - </a:t>
            </a:r>
            <a:r>
              <a:rPr lang="ru-RU" sz="1100" b="1" i="1" u="sng" dirty="0">
                <a:solidFill>
                  <a:srgbClr val="FF0000"/>
                </a:solidFill>
                <a:cs typeface="DejaVu Sans"/>
              </a:rPr>
              <a:t>Терещенко В.Е./</a:t>
            </a:r>
          </a:p>
          <a:p>
            <a:r>
              <a:rPr lang="ru-RU" sz="1100" b="1" i="1" dirty="0">
                <a:solidFill>
                  <a:srgbClr val="000099"/>
                </a:solidFill>
                <a:cs typeface="DejaVu Sans"/>
              </a:rPr>
              <a:t>Подпись и расшифровка (ФИО) студента (</a:t>
            </a:r>
            <a:r>
              <a:rPr lang="ru-RU" sz="1100" b="1" i="1" dirty="0">
                <a:solidFill>
                  <a:srgbClr val="FF0000"/>
                </a:solidFill>
                <a:cs typeface="DejaVu Sans"/>
              </a:rPr>
              <a:t>расписатьс</a:t>
            </a:r>
            <a:r>
              <a:rPr lang="ru-RU" sz="1100" b="1" i="1" dirty="0">
                <a:solidFill>
                  <a:srgbClr val="000099"/>
                </a:solidFill>
                <a:cs typeface="DejaVu Sans"/>
              </a:rPr>
              <a:t>я)</a:t>
            </a:r>
          </a:p>
        </p:txBody>
      </p:sp>
      <p:pic>
        <p:nvPicPr>
          <p:cNvPr id="76835" name="Picture 2"/>
          <p:cNvPicPr>
            <a:picLocks noChangeAspect="1" noChangeArrowheads="1"/>
          </p:cNvPicPr>
          <p:nvPr/>
        </p:nvPicPr>
        <p:blipFill>
          <a:blip r:embed="rId2"/>
          <a:srcRect l="12001" t="22221" r="62250" b="14667"/>
          <a:stretch>
            <a:fillRect/>
          </a:stretch>
        </p:blipFill>
        <p:spPr bwMode="auto">
          <a:xfrm>
            <a:off x="9277350" y="2180990"/>
            <a:ext cx="2914650" cy="4032250"/>
          </a:xfrm>
          <a:prstGeom prst="rect">
            <a:avLst/>
          </a:prstGeom>
          <a:noFill/>
          <a:ln w="9525">
            <a:noFill/>
            <a:miter lim="800000"/>
            <a:headEnd/>
            <a:tailEnd/>
          </a:ln>
        </p:spPr>
      </p:pic>
      <p:sp>
        <p:nvSpPr>
          <p:cNvPr id="2" name="Заголовок 1">
            <a:extLst>
              <a:ext uri="{FF2B5EF4-FFF2-40B4-BE49-F238E27FC236}">
                <a16:creationId xmlns:a16="http://schemas.microsoft.com/office/drawing/2014/main" id="{7FDA9198-3E24-8CD6-5BE7-D4D1E2B86DC6}"/>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ceHolder 5"/>
          <p:cNvSpPr>
            <a:spLocks noGrp="1"/>
          </p:cNvSpPr>
          <p:nvPr>
            <p:ph type="sldNum" sz="quarter" idx="11"/>
          </p:nvPr>
        </p:nvSpPr>
        <p:spPr>
          <a:xfrm>
            <a:off x="0" y="-1"/>
            <a:ext cx="548640" cy="433137"/>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17</a:t>
            </a:fld>
            <a:endParaRPr dirty="0"/>
          </a:p>
        </p:txBody>
      </p:sp>
      <p:sp>
        <p:nvSpPr>
          <p:cNvPr id="77826" name="Rectangle 4"/>
          <p:cNvSpPr>
            <a:spLocks noChangeArrowheads="1"/>
          </p:cNvSpPr>
          <p:nvPr/>
        </p:nvSpPr>
        <p:spPr bwMode="auto">
          <a:xfrm>
            <a:off x="5483527" y="882869"/>
            <a:ext cx="4932363" cy="641350"/>
          </a:xfrm>
          <a:prstGeom prst="rect">
            <a:avLst/>
          </a:prstGeom>
          <a:noFill/>
          <a:ln w="9525">
            <a:noFill/>
            <a:miter lim="800000"/>
            <a:headEnd/>
            <a:tailEnd/>
          </a:ln>
        </p:spPr>
        <p:txBody>
          <a:bodyPr>
            <a:spAutoFit/>
          </a:bodyPr>
          <a:lstStyle/>
          <a:p>
            <a:pPr algn="ctr"/>
            <a:r>
              <a:rPr lang="ru-RU" b="1" u="sng" dirty="0">
                <a:solidFill>
                  <a:srgbClr val="B10799"/>
                </a:solidFill>
                <a:cs typeface="DejaVu Sans"/>
              </a:rPr>
              <a:t>Требования к оформлению отчетных документов о практике</a:t>
            </a:r>
          </a:p>
        </p:txBody>
      </p:sp>
      <p:sp>
        <p:nvSpPr>
          <p:cNvPr id="112645" name="Rectangle 5"/>
          <p:cNvSpPr>
            <a:spLocks noChangeArrowheads="1"/>
          </p:cNvSpPr>
          <p:nvPr/>
        </p:nvSpPr>
        <p:spPr bwMode="auto">
          <a:xfrm>
            <a:off x="4322459" y="1524219"/>
            <a:ext cx="7536720" cy="4370427"/>
          </a:xfrm>
          <a:prstGeom prst="rect">
            <a:avLst/>
          </a:prstGeom>
          <a:gradFill rotWithShape="1">
            <a:gsLst>
              <a:gs pos="0">
                <a:srgbClr val="FFCC00">
                  <a:alpha val="14000"/>
                </a:srgbClr>
              </a:gs>
              <a:gs pos="50000">
                <a:srgbClr val="FFCC00">
                  <a:gamma/>
                  <a:tint val="18431"/>
                  <a:invGamma/>
                </a:srgbClr>
              </a:gs>
              <a:gs pos="100000">
                <a:srgbClr val="FFCC00">
                  <a:alpha val="14000"/>
                </a:srgbClr>
              </a:gs>
            </a:gsLst>
            <a:lin ang="5400000" scaled="1"/>
          </a:gradFill>
          <a:ln w="9525">
            <a:solidFill>
              <a:schemeClr val="accent1"/>
            </a:solidFill>
            <a:miter lim="800000"/>
            <a:headEnd/>
            <a:tailEnd/>
          </a:ln>
          <a:effectLst/>
        </p:spPr>
        <p:txBody>
          <a:bodyPr>
            <a:spAutoFit/>
          </a:bodyPr>
          <a:lstStyle/>
          <a:p>
            <a:pPr marL="342900" indent="-342900" algn="ctr">
              <a:buFontTx/>
              <a:buAutoNum type="arabicPeriod" startAt="4"/>
              <a:defRPr/>
            </a:pPr>
            <a:r>
              <a:rPr lang="ru-RU" b="1" dirty="0">
                <a:cs typeface="DejaVu Sans"/>
              </a:rPr>
              <a:t>Характеристика</a:t>
            </a:r>
          </a:p>
          <a:p>
            <a:pPr marL="342900" indent="-342900" algn="ctr">
              <a:defRPr/>
            </a:pPr>
            <a:endParaRPr lang="ru-RU" b="1" dirty="0">
              <a:cs typeface="DejaVu Sans"/>
            </a:endParaRPr>
          </a:p>
          <a:p>
            <a:pPr marL="342900" indent="-342900">
              <a:defRPr/>
            </a:pPr>
            <a:r>
              <a:rPr lang="ru-RU" sz="1400" dirty="0">
                <a:cs typeface="DejaVu Sans"/>
              </a:rPr>
              <a:t> - Оформляется на бланке организации с указанием реквизитов организации</a:t>
            </a:r>
          </a:p>
          <a:p>
            <a:pPr marL="342900" indent="-342900">
              <a:defRPr/>
            </a:pPr>
            <a:endParaRPr lang="ru-RU" sz="1400" dirty="0">
              <a:cs typeface="DejaVu Sans"/>
            </a:endParaRPr>
          </a:p>
          <a:p>
            <a:pPr marL="342900" indent="-342900">
              <a:defRPr/>
            </a:pPr>
            <a:r>
              <a:rPr lang="ru-RU" sz="1400" dirty="0">
                <a:cs typeface="DejaVu Sans"/>
              </a:rPr>
              <a:t> - Подписать у  руководителя от профильной организации</a:t>
            </a:r>
          </a:p>
          <a:p>
            <a:pPr marL="342900" indent="-342900">
              <a:defRPr/>
            </a:pPr>
            <a:endParaRPr lang="ru-RU" sz="1400" dirty="0">
              <a:cs typeface="DejaVu Sans"/>
            </a:endParaRPr>
          </a:p>
          <a:p>
            <a:pPr marL="342900" indent="-342900">
              <a:defRPr/>
            </a:pPr>
            <a:r>
              <a:rPr lang="ru-RU" sz="1400" dirty="0">
                <a:cs typeface="DejaVu Sans"/>
              </a:rPr>
              <a:t> - Заверить характеристику круглой печатью организации</a:t>
            </a:r>
          </a:p>
          <a:p>
            <a:pPr marL="342900" indent="-342900">
              <a:defRPr/>
            </a:pPr>
            <a:endParaRPr lang="ru-RU" sz="1400" dirty="0">
              <a:cs typeface="DejaVu Sans"/>
            </a:endParaRPr>
          </a:p>
          <a:p>
            <a:pPr marL="342900" indent="-342900">
              <a:buFontTx/>
              <a:buChar char="-"/>
              <a:defRPr/>
            </a:pPr>
            <a:r>
              <a:rPr lang="ru-RU" sz="1400" dirty="0">
                <a:cs typeface="DejaVu Sans"/>
              </a:rPr>
              <a:t> Дата выдачи характеристики должна быть, как минимум,  в последний день прохождения практики</a:t>
            </a:r>
          </a:p>
          <a:p>
            <a:pPr marL="342900" indent="-342900">
              <a:buFontTx/>
              <a:buChar char="-"/>
              <a:defRPr/>
            </a:pPr>
            <a:endParaRPr lang="ru-RU" sz="1400" dirty="0">
              <a:cs typeface="DejaVu Sans"/>
            </a:endParaRPr>
          </a:p>
          <a:p>
            <a:pPr marL="342900" indent="-342900">
              <a:buFontTx/>
              <a:buChar char="-"/>
              <a:defRPr/>
            </a:pPr>
            <a:r>
              <a:rPr lang="ru-RU" sz="1400" dirty="0">
                <a:cs typeface="DejaVu Sans"/>
              </a:rPr>
              <a:t> Загружается цветной скан с оригинала характеристики в ЭСДО </a:t>
            </a:r>
          </a:p>
          <a:p>
            <a:pPr marL="342900" indent="-342900">
              <a:buFontTx/>
              <a:buChar char="-"/>
              <a:defRPr/>
            </a:pPr>
            <a:endParaRPr lang="ru-RU" sz="1400" dirty="0">
              <a:cs typeface="DejaVu Sans"/>
            </a:endParaRPr>
          </a:p>
          <a:p>
            <a:pPr marL="342900" indent="-342900">
              <a:buFontTx/>
              <a:buChar char="-"/>
              <a:defRPr/>
            </a:pPr>
            <a:r>
              <a:rPr lang="ru-RU" sz="1400" dirty="0">
                <a:cs typeface="DejaVu Sans"/>
              </a:rPr>
              <a:t> Копия характеристики не допускается. Документы, загруженный в ЭСДО на проверку с копией характеристики или с другими нарушениями по оформлению, возвращаются на доработку</a:t>
            </a:r>
          </a:p>
          <a:p>
            <a:pPr marL="342900" indent="-342900">
              <a:buFontTx/>
              <a:buChar char="-"/>
              <a:defRPr/>
            </a:pPr>
            <a:endParaRPr lang="ru-RU" sz="1400" dirty="0">
              <a:cs typeface="DejaVu Sans"/>
            </a:endParaRPr>
          </a:p>
          <a:p>
            <a:pPr marL="342900" indent="-342900">
              <a:buFontTx/>
              <a:buChar char="-"/>
              <a:defRPr/>
            </a:pPr>
            <a:r>
              <a:rPr lang="ru-RU" dirty="0">
                <a:cs typeface="DejaVu Sans"/>
              </a:rPr>
              <a:t> </a:t>
            </a:r>
            <a:r>
              <a:rPr lang="ru-RU" sz="1400" dirty="0">
                <a:cs typeface="DejaVu Sans"/>
              </a:rPr>
              <a:t>Оригинал характеристики на бумажном носителе в Отдел практики ММУ не отправляется. Достаточно загруженного скана с оригинала в ЭСДО.</a:t>
            </a:r>
          </a:p>
        </p:txBody>
      </p:sp>
      <p:sp>
        <p:nvSpPr>
          <p:cNvPr id="2" name="Заголовок 1">
            <a:extLst>
              <a:ext uri="{FF2B5EF4-FFF2-40B4-BE49-F238E27FC236}">
                <a16:creationId xmlns:a16="http://schemas.microsoft.com/office/drawing/2014/main" id="{E3FFA156-7EAC-C222-1AE2-3907C1C44AFA}"/>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5"/>
          <p:cNvSpPr>
            <a:spLocks noGrp="1"/>
          </p:cNvSpPr>
          <p:nvPr>
            <p:ph type="sldNum" sz="quarter" idx="11"/>
          </p:nvPr>
        </p:nvSpPr>
        <p:spPr>
          <a:xfrm>
            <a:off x="0" y="-1"/>
            <a:ext cx="577516" cy="346509"/>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18</a:t>
            </a:fld>
            <a:endParaRPr dirty="0"/>
          </a:p>
        </p:txBody>
      </p:sp>
      <p:sp>
        <p:nvSpPr>
          <p:cNvPr id="78850" name="Rectangle 4"/>
          <p:cNvSpPr>
            <a:spLocks noChangeArrowheads="1"/>
          </p:cNvSpPr>
          <p:nvPr/>
        </p:nvSpPr>
        <p:spPr bwMode="auto">
          <a:xfrm>
            <a:off x="5476774" y="613477"/>
            <a:ext cx="6602931" cy="650875"/>
          </a:xfrm>
          <a:prstGeom prst="rect">
            <a:avLst/>
          </a:prstGeom>
          <a:solidFill>
            <a:srgbClr val="99CC00">
              <a:alpha val="45882"/>
            </a:srgbClr>
          </a:solidFill>
          <a:ln w="9525">
            <a:solidFill>
              <a:srgbClr val="808000"/>
            </a:solidFill>
            <a:miter lim="800000"/>
            <a:headEnd/>
            <a:tailEnd/>
          </a:ln>
        </p:spPr>
        <p:txBody>
          <a:bodyPr wrap="square">
            <a:spAutoFit/>
          </a:bodyPr>
          <a:lstStyle/>
          <a:p>
            <a:pPr algn="ctr"/>
            <a:r>
              <a:rPr lang="ru-RU" b="1" u="sng" dirty="0">
                <a:solidFill>
                  <a:srgbClr val="B10799"/>
                </a:solidFill>
                <a:cs typeface="DejaVu Sans"/>
              </a:rPr>
              <a:t>Требования к оформлению отчета о пройденной практике</a:t>
            </a:r>
          </a:p>
        </p:txBody>
      </p:sp>
      <p:sp>
        <p:nvSpPr>
          <p:cNvPr id="78851" name="Rectangle 5" descr="5%"/>
          <p:cNvSpPr>
            <a:spLocks noChangeArrowheads="1"/>
          </p:cNvSpPr>
          <p:nvPr/>
        </p:nvSpPr>
        <p:spPr bwMode="auto">
          <a:xfrm>
            <a:off x="3628724" y="1264352"/>
            <a:ext cx="8450981" cy="4891088"/>
          </a:xfrm>
          <a:prstGeom prst="rect">
            <a:avLst/>
          </a:prstGeom>
          <a:pattFill prst="pct5">
            <a:fgClr>
              <a:schemeClr val="accent1"/>
            </a:fgClr>
            <a:bgClr>
              <a:schemeClr val="bg1"/>
            </a:bgClr>
          </a:pattFill>
          <a:ln w="9525">
            <a:solidFill>
              <a:srgbClr val="008000"/>
            </a:solidFill>
            <a:miter lim="800000"/>
            <a:headEnd/>
            <a:tailEnd/>
          </a:ln>
        </p:spPr>
        <p:txBody>
          <a:bodyPr wrap="square">
            <a:spAutoFit/>
          </a:bodyPr>
          <a:lstStyle/>
          <a:p>
            <a:pPr marL="87313" indent="177800" algn="ctr">
              <a:tabLst>
                <a:tab pos="85725" algn="l"/>
              </a:tabLst>
            </a:pPr>
            <a:r>
              <a:rPr lang="ru-RU" b="1" u="sng" dirty="0">
                <a:cs typeface="DejaVu Sans"/>
              </a:rPr>
              <a:t>5. Отчет о пройденной практике</a:t>
            </a:r>
          </a:p>
          <a:p>
            <a:pPr marL="87313" indent="177800" algn="ctr">
              <a:tabLst>
                <a:tab pos="85725" algn="l"/>
              </a:tabLst>
            </a:pPr>
            <a:endParaRPr lang="ru-RU" b="1" u="sng" dirty="0">
              <a:cs typeface="DejaVu Sans"/>
            </a:endParaRPr>
          </a:p>
          <a:p>
            <a:pPr marL="87313" indent="177800">
              <a:tabLst>
                <a:tab pos="85725" algn="l"/>
              </a:tabLst>
            </a:pPr>
            <a:r>
              <a:rPr lang="ru-RU" b="1" dirty="0">
                <a:cs typeface="DejaVu Sans"/>
              </a:rPr>
              <a:t>Отчет Загружается в ЭСДО </a:t>
            </a:r>
            <a:r>
              <a:rPr lang="ru-RU" dirty="0">
                <a:cs typeface="DejaVu Sans"/>
              </a:rPr>
              <a:t>одним файлом с титульным листом </a:t>
            </a:r>
            <a:r>
              <a:rPr lang="ru-RU" i="1" dirty="0">
                <a:cs typeface="DejaVu Sans"/>
              </a:rPr>
              <a:t>(</a:t>
            </a:r>
            <a:r>
              <a:rPr lang="ru-RU" sz="1200" b="1" i="1" dirty="0">
                <a:solidFill>
                  <a:srgbClr val="C00000"/>
                </a:solidFill>
                <a:cs typeface="DejaVu Sans"/>
              </a:rPr>
              <a:t>титульный лист нельзя отрывать от текста отчета и загружать отдельным файлом</a:t>
            </a:r>
            <a:r>
              <a:rPr lang="ru-RU" i="1" dirty="0">
                <a:cs typeface="DejaVu Sans"/>
              </a:rPr>
              <a:t>)</a:t>
            </a:r>
          </a:p>
          <a:p>
            <a:pPr marL="87313" indent="177800">
              <a:buFontTx/>
              <a:buAutoNum type="arabicPeriod"/>
              <a:tabLst>
                <a:tab pos="85725" algn="l"/>
              </a:tabLst>
            </a:pPr>
            <a:r>
              <a:rPr lang="ru-RU" sz="1600" b="1" dirty="0">
                <a:cs typeface="DejaVu Sans"/>
              </a:rPr>
              <a:t>Титульный лист</a:t>
            </a:r>
            <a:r>
              <a:rPr lang="ru-RU" dirty="0">
                <a:cs typeface="DejaVu Sans"/>
              </a:rPr>
              <a:t>:</a:t>
            </a:r>
          </a:p>
          <a:p>
            <a:pPr marL="87313" indent="177800">
              <a:tabLst>
                <a:tab pos="85725" algn="l"/>
              </a:tabLst>
            </a:pPr>
            <a:r>
              <a:rPr lang="ru-RU" sz="1400" dirty="0">
                <a:cs typeface="DejaVu Sans"/>
              </a:rPr>
              <a:t>- Скачать бланк (образец на стр. дисциплины) заполнить</a:t>
            </a:r>
            <a:r>
              <a:rPr lang="ru-RU" dirty="0">
                <a:cs typeface="DejaVu Sans"/>
              </a:rPr>
              <a:t>  </a:t>
            </a:r>
          </a:p>
          <a:p>
            <a:pPr marL="87313" indent="177800">
              <a:tabLst>
                <a:tab pos="85725" algn="l"/>
              </a:tabLst>
            </a:pPr>
            <a:r>
              <a:rPr lang="ru-RU" sz="1400" dirty="0">
                <a:cs typeface="DejaVu Sans"/>
              </a:rPr>
              <a:t>- студент должен расписаться с расшифровкой ФИО и отправить на подпись руководителю практики от профильной организации </a:t>
            </a:r>
          </a:p>
          <a:p>
            <a:pPr marL="87313" indent="177800">
              <a:tabLst>
                <a:tab pos="85725" algn="l"/>
              </a:tabLst>
            </a:pPr>
            <a:r>
              <a:rPr lang="ru-RU" sz="1400" dirty="0">
                <a:cs typeface="DejaVu Sans"/>
              </a:rPr>
              <a:t>-  указать ФИО руководителя практики от вуза - преподавателя кафедры экономики и управления, </a:t>
            </a:r>
            <a:r>
              <a:rPr lang="ru-RU" sz="1400" u="sng" dirty="0">
                <a:solidFill>
                  <a:srgbClr val="FF0000"/>
                </a:solidFill>
                <a:cs typeface="DejaVu Sans"/>
              </a:rPr>
              <a:t>Терещенко В.Е</a:t>
            </a:r>
          </a:p>
          <a:p>
            <a:pPr marL="87313" indent="177800">
              <a:tabLst>
                <a:tab pos="85725" algn="l"/>
              </a:tabLst>
            </a:pPr>
            <a:r>
              <a:rPr lang="ru-RU" dirty="0">
                <a:cs typeface="DejaVu Sans"/>
              </a:rPr>
              <a:t>2. Текст отчета выполняется в формате </a:t>
            </a:r>
            <a:r>
              <a:rPr lang="en-US" b="1" u="sng" dirty="0">
                <a:solidFill>
                  <a:srgbClr val="FF0000"/>
                </a:solidFill>
                <a:cs typeface="DejaVu Sans"/>
              </a:rPr>
              <a:t>word  </a:t>
            </a:r>
            <a:r>
              <a:rPr lang="en-US" b="1" i="1" u="sng" dirty="0">
                <a:solidFill>
                  <a:srgbClr val="FF0000"/>
                </a:solidFill>
                <a:cs typeface="DejaVu Sans"/>
              </a:rPr>
              <a:t>(</a:t>
            </a:r>
            <a:r>
              <a:rPr lang="ru-RU" b="1" i="1" u="sng" dirty="0">
                <a:solidFill>
                  <a:srgbClr val="FF0000"/>
                </a:solidFill>
                <a:cs typeface="DejaVu Sans"/>
              </a:rPr>
              <a:t>.</a:t>
            </a:r>
            <a:r>
              <a:rPr lang="en-US" b="1" i="1" u="sng" dirty="0">
                <a:solidFill>
                  <a:srgbClr val="FF0000"/>
                </a:solidFill>
                <a:cs typeface="DejaVu Sans"/>
              </a:rPr>
              <a:t>doc</a:t>
            </a:r>
            <a:r>
              <a:rPr lang="ru-RU" b="1" i="1" u="sng" dirty="0">
                <a:solidFill>
                  <a:srgbClr val="FF0000"/>
                </a:solidFill>
                <a:cs typeface="DejaVu Sans"/>
              </a:rPr>
              <a:t>, </a:t>
            </a:r>
            <a:r>
              <a:rPr lang="en-US" b="1" i="1" u="sng" dirty="0">
                <a:solidFill>
                  <a:srgbClr val="FF0000"/>
                </a:solidFill>
                <a:cs typeface="DejaVu Sans"/>
              </a:rPr>
              <a:t> </a:t>
            </a:r>
            <a:r>
              <a:rPr lang="ru-RU" b="1" i="1" u="sng" dirty="0">
                <a:solidFill>
                  <a:srgbClr val="FF0000"/>
                </a:solidFill>
                <a:cs typeface="DejaVu Sans"/>
              </a:rPr>
              <a:t>.</a:t>
            </a:r>
            <a:r>
              <a:rPr lang="en-US" b="1" i="1" u="sng" dirty="0">
                <a:solidFill>
                  <a:srgbClr val="FF0000"/>
                </a:solidFill>
                <a:cs typeface="DejaVu Sans"/>
              </a:rPr>
              <a:t>docx)</a:t>
            </a:r>
            <a:r>
              <a:rPr lang="ru-RU" b="1" i="1" u="sng" dirty="0">
                <a:solidFill>
                  <a:srgbClr val="FF0000"/>
                </a:solidFill>
                <a:cs typeface="DejaVu Sans"/>
              </a:rPr>
              <a:t> </a:t>
            </a:r>
          </a:p>
          <a:p>
            <a:pPr marL="87313" indent="177800">
              <a:tabLst>
                <a:tab pos="85725" algn="l"/>
              </a:tabLst>
            </a:pPr>
            <a:r>
              <a:rPr lang="ru-RU" b="1" dirty="0">
                <a:solidFill>
                  <a:srgbClr val="C00000"/>
                </a:solidFill>
                <a:cs typeface="DejaVu Sans"/>
              </a:rPr>
              <a:t>!</a:t>
            </a:r>
            <a:r>
              <a:rPr lang="ru-RU" i="1" dirty="0">
                <a:solidFill>
                  <a:srgbClr val="0000CC"/>
                </a:solidFill>
                <a:cs typeface="DejaVu Sans"/>
              </a:rPr>
              <a:t> </a:t>
            </a:r>
            <a:r>
              <a:rPr lang="ru-RU" sz="1600" b="1" i="1" u="sng" dirty="0">
                <a:cs typeface="DejaVu Sans"/>
              </a:rPr>
              <a:t>Титульный лист с подписями отсканировать и вставить в документ .</a:t>
            </a:r>
            <a:r>
              <a:rPr lang="en-US" sz="1600" b="1" i="1" u="sng" dirty="0">
                <a:cs typeface="DejaVu Sans"/>
              </a:rPr>
              <a:t>word</a:t>
            </a:r>
          </a:p>
          <a:p>
            <a:pPr marL="87313" indent="177800">
              <a:tabLst>
                <a:tab pos="85725" algn="l"/>
              </a:tabLst>
            </a:pPr>
            <a:r>
              <a:rPr lang="ru-RU" sz="1600" dirty="0">
                <a:cs typeface="DejaVu Sans"/>
              </a:rPr>
              <a:t>Сделать это можно следующим способом:</a:t>
            </a:r>
          </a:p>
          <a:p>
            <a:pPr marL="87313" indent="177800">
              <a:tabLst>
                <a:tab pos="85725" algn="l"/>
              </a:tabLst>
            </a:pPr>
            <a:r>
              <a:rPr lang="ru-RU" b="1" i="1" u="sng" dirty="0">
                <a:solidFill>
                  <a:srgbClr val="B10799"/>
                </a:solidFill>
                <a:cs typeface="DejaVu Sans"/>
              </a:rPr>
              <a:t>Техника оформления</a:t>
            </a:r>
            <a:r>
              <a:rPr lang="ru-RU" i="1" u="sng" dirty="0">
                <a:solidFill>
                  <a:srgbClr val="548235"/>
                </a:solidFill>
                <a:cs typeface="DejaVu Sans"/>
              </a:rPr>
              <a:t> </a:t>
            </a:r>
          </a:p>
          <a:p>
            <a:pPr marL="87313" indent="177800">
              <a:tabLst>
                <a:tab pos="85725" algn="l"/>
              </a:tabLst>
            </a:pPr>
            <a:r>
              <a:rPr lang="ru-RU" sz="1600" b="1" dirty="0">
                <a:cs typeface="DejaVu Sans"/>
              </a:rPr>
              <a:t>1. Отсканировать титульный лист в формате .</a:t>
            </a:r>
            <a:r>
              <a:rPr lang="ru-RU" sz="1600" b="1" u="sng" dirty="0" err="1">
                <a:solidFill>
                  <a:srgbClr val="FF0000"/>
                </a:solidFill>
                <a:cs typeface="DejaVu Sans"/>
              </a:rPr>
              <a:t>jpeg</a:t>
            </a:r>
            <a:r>
              <a:rPr lang="ru-RU" sz="1600" b="1" u="sng" dirty="0">
                <a:solidFill>
                  <a:srgbClr val="FF0000"/>
                </a:solidFill>
                <a:cs typeface="DejaVu Sans"/>
              </a:rPr>
              <a:t> (картинка)</a:t>
            </a:r>
          </a:p>
          <a:p>
            <a:pPr marL="87313" indent="177800">
              <a:tabLst>
                <a:tab pos="85725" algn="l"/>
              </a:tabLst>
            </a:pPr>
            <a:r>
              <a:rPr lang="ru-RU" sz="1600" b="1" dirty="0">
                <a:cs typeface="DejaVu Sans"/>
              </a:rPr>
              <a:t>2. Правой кнопкой мыши скопировать картинку и вставить в первый лист </a:t>
            </a:r>
            <a:r>
              <a:rPr lang="ru-RU" sz="1400" b="1" dirty="0">
                <a:cs typeface="DejaVu Sans"/>
              </a:rPr>
              <a:t>отчета </a:t>
            </a:r>
            <a:r>
              <a:rPr lang="en-US" sz="1400" b="1" u="sng" dirty="0">
                <a:cs typeface="DejaVu Sans"/>
              </a:rPr>
              <a:t>word</a:t>
            </a:r>
            <a:r>
              <a:rPr lang="ru-RU" sz="1400" b="1" u="sng" dirty="0">
                <a:cs typeface="DejaVu Sans"/>
              </a:rPr>
              <a:t>- го документа</a:t>
            </a:r>
            <a:endParaRPr lang="en-US" sz="1400" b="1" u="sng" dirty="0">
              <a:cs typeface="DejaVu Sans"/>
            </a:endParaRPr>
          </a:p>
          <a:p>
            <a:pPr marL="87313" indent="177800">
              <a:tabLst>
                <a:tab pos="85725" algn="l"/>
              </a:tabLst>
            </a:pPr>
            <a:r>
              <a:rPr lang="ru-RU" sz="1600" b="1" dirty="0">
                <a:cs typeface="DejaVu Sans"/>
              </a:rPr>
              <a:t>Объем файла, который можно загрузить  - до 5 МБ.</a:t>
            </a:r>
          </a:p>
        </p:txBody>
      </p:sp>
      <p:sp>
        <p:nvSpPr>
          <p:cNvPr id="2" name="Заголовок 1">
            <a:extLst>
              <a:ext uri="{FF2B5EF4-FFF2-40B4-BE49-F238E27FC236}">
                <a16:creationId xmlns:a16="http://schemas.microsoft.com/office/drawing/2014/main" id="{63F67FFB-EB4E-1BC9-9C5D-CEC0AF847782}"/>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ceHolder 5"/>
          <p:cNvSpPr>
            <a:spLocks noGrp="1"/>
          </p:cNvSpPr>
          <p:nvPr>
            <p:ph type="sldNum" sz="quarter" idx="11"/>
          </p:nvPr>
        </p:nvSpPr>
        <p:spPr>
          <a:xfrm>
            <a:off x="0" y="-1"/>
            <a:ext cx="500514" cy="404261"/>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19</a:t>
            </a:fld>
            <a:endParaRPr dirty="0"/>
          </a:p>
        </p:txBody>
      </p:sp>
      <p:sp>
        <p:nvSpPr>
          <p:cNvPr id="79874" name="Rectangle 4"/>
          <p:cNvSpPr>
            <a:spLocks noGrp="1" noChangeArrowheads="1"/>
          </p:cNvSpPr>
          <p:nvPr>
            <p:ph type="title" idx="4294967295"/>
          </p:nvPr>
        </p:nvSpPr>
        <p:spPr>
          <a:xfrm>
            <a:off x="5707499" y="571499"/>
            <a:ext cx="5184775" cy="720725"/>
          </a:xfrm>
          <a:solidFill>
            <a:srgbClr val="99CC00">
              <a:alpha val="45882"/>
            </a:srgbClr>
          </a:solidFill>
          <a:ln w="9525">
            <a:solidFill>
              <a:srgbClr val="808000"/>
            </a:solidFill>
          </a:ln>
        </p:spPr>
        <p:txBody>
          <a:bodyPr/>
          <a:lstStyle/>
          <a:p>
            <a:pPr eaLnBrk="1" hangingPunct="1"/>
            <a:r>
              <a:rPr lang="ru-RU" sz="1800" b="1" u="sng" dirty="0"/>
              <a:t>Требования к оформлению титульного листа отчета о пройденной практике</a:t>
            </a:r>
          </a:p>
        </p:txBody>
      </p:sp>
      <p:sp>
        <p:nvSpPr>
          <p:cNvPr id="79875" name="Объект 3"/>
          <p:cNvSpPr>
            <a:spLocks/>
          </p:cNvSpPr>
          <p:nvPr/>
        </p:nvSpPr>
        <p:spPr bwMode="auto">
          <a:xfrm>
            <a:off x="3667225" y="1292224"/>
            <a:ext cx="5438274" cy="4762067"/>
          </a:xfrm>
          <a:prstGeom prst="rect">
            <a:avLst/>
          </a:prstGeom>
          <a:solidFill>
            <a:srgbClr val="FFFFCC"/>
          </a:solidFill>
          <a:ln w="9525">
            <a:noFill/>
            <a:miter lim="800000"/>
            <a:headEnd/>
            <a:tailEnd/>
          </a:ln>
        </p:spPr>
        <p:txBody>
          <a:bodyPr/>
          <a:lstStyle/>
          <a:p>
            <a:pPr marL="228600" indent="-228600" eaLnBrk="0" hangingPunct="0">
              <a:spcBef>
                <a:spcPct val="20000"/>
              </a:spcBef>
              <a:buFontTx/>
              <a:buChar char="•"/>
            </a:pPr>
            <a:endParaRPr lang="ru-RU" sz="1400" b="1" dirty="0">
              <a:cs typeface="DejaVu Sans"/>
            </a:endParaRPr>
          </a:p>
          <a:p>
            <a:pPr marL="228600" indent="-228600" eaLnBrk="0" hangingPunct="0">
              <a:spcBef>
                <a:spcPct val="20000"/>
              </a:spcBef>
              <a:buFontTx/>
              <a:buChar char="•"/>
            </a:pPr>
            <a:r>
              <a:rPr lang="ru-RU" sz="1600" b="1" u="sng" dirty="0">
                <a:cs typeface="DejaVu Sans"/>
              </a:rPr>
              <a:t>Титульный лист отчета по практике</a:t>
            </a:r>
          </a:p>
          <a:p>
            <a:pPr marL="228600" indent="-228600" eaLnBrk="0" hangingPunct="0">
              <a:spcBef>
                <a:spcPct val="20000"/>
              </a:spcBef>
            </a:pPr>
            <a:r>
              <a:rPr lang="ru-RU" sz="1600" b="1" dirty="0">
                <a:cs typeface="DejaVu Sans"/>
              </a:rPr>
              <a:t>                   </a:t>
            </a:r>
          </a:p>
          <a:p>
            <a:pPr marL="228600" indent="-228600" eaLnBrk="0" hangingPunct="0">
              <a:spcBef>
                <a:spcPct val="20000"/>
              </a:spcBef>
            </a:pPr>
            <a:r>
              <a:rPr lang="ru-RU" sz="1600" b="1" dirty="0">
                <a:cs typeface="DejaVu Sans"/>
              </a:rPr>
              <a:t>                         Отчет …</a:t>
            </a:r>
          </a:p>
          <a:p>
            <a:pPr marL="228600" indent="-228600" eaLnBrk="0" hangingPunct="0">
              <a:spcBef>
                <a:spcPct val="20000"/>
              </a:spcBef>
            </a:pPr>
            <a:endParaRPr lang="ru-RU" sz="1600" b="1" dirty="0">
              <a:cs typeface="DejaVu Sans"/>
            </a:endParaRPr>
          </a:p>
          <a:p>
            <a:pPr marL="228600" indent="-228600" eaLnBrk="0" hangingPunct="0">
              <a:spcBef>
                <a:spcPct val="20000"/>
              </a:spcBef>
            </a:pPr>
            <a:r>
              <a:rPr lang="ru-RU" i="1" u="sng" dirty="0">
                <a:solidFill>
                  <a:srgbClr val="C00000"/>
                </a:solidFill>
                <a:cs typeface="DejaVu Sans"/>
              </a:rPr>
              <a:t>Необходимо заполнить</a:t>
            </a:r>
            <a:r>
              <a:rPr lang="ru-RU" sz="1400" i="1" dirty="0">
                <a:solidFill>
                  <a:srgbClr val="C00000"/>
                </a:solidFill>
                <a:cs typeface="DejaVu Sans"/>
              </a:rPr>
              <a:t>:</a:t>
            </a:r>
          </a:p>
          <a:p>
            <a:pPr marL="228600" indent="-228600" eaLnBrk="0" hangingPunct="0">
              <a:spcBef>
                <a:spcPct val="20000"/>
              </a:spcBef>
            </a:pPr>
            <a:r>
              <a:rPr lang="ru-RU" sz="1400" b="1" i="1" dirty="0">
                <a:cs typeface="DejaVu Sans"/>
              </a:rPr>
              <a:t>Наименование базы практики (напр.: ООО «АВС»)</a:t>
            </a:r>
          </a:p>
          <a:p>
            <a:pPr marL="228600" indent="-228600" eaLnBrk="0" hangingPunct="0">
              <a:spcBef>
                <a:spcPct val="20000"/>
              </a:spcBef>
            </a:pPr>
            <a:r>
              <a:rPr lang="ru-RU" sz="1400" b="1" i="1" dirty="0">
                <a:cs typeface="DejaVu Sans"/>
              </a:rPr>
              <a:t>Сроки практики: 11.05- 07.06.2025</a:t>
            </a:r>
          </a:p>
          <a:p>
            <a:pPr marL="228600" indent="-228600" eaLnBrk="0" hangingPunct="0">
              <a:spcBef>
                <a:spcPct val="20000"/>
              </a:spcBef>
            </a:pPr>
            <a:r>
              <a:rPr lang="ru-RU" sz="1400" b="1" i="1" dirty="0">
                <a:cs typeface="DejaVu Sans"/>
              </a:rPr>
              <a:t>Руководитель от профильной организации- ФИО</a:t>
            </a:r>
            <a:r>
              <a:rPr lang="ru-RU" sz="1400" i="1" dirty="0">
                <a:solidFill>
                  <a:srgbClr val="0000FF"/>
                </a:solidFill>
                <a:cs typeface="DejaVu Sans"/>
              </a:rPr>
              <a:t>, </a:t>
            </a:r>
            <a:r>
              <a:rPr lang="ru-RU" sz="1400" i="1" dirty="0">
                <a:solidFill>
                  <a:srgbClr val="C00000"/>
                </a:solidFill>
                <a:cs typeface="DejaVu Sans"/>
              </a:rPr>
              <a:t>подпись</a:t>
            </a:r>
          </a:p>
          <a:p>
            <a:pPr marL="228600" indent="-228600" eaLnBrk="0" hangingPunct="0">
              <a:spcBef>
                <a:spcPct val="20000"/>
              </a:spcBef>
            </a:pPr>
            <a:r>
              <a:rPr lang="ru-RU" sz="1400" b="1" i="1" dirty="0">
                <a:cs typeface="DejaVu Sans"/>
              </a:rPr>
              <a:t>Руководитель от организации (ВУЗА) –</a:t>
            </a:r>
            <a:r>
              <a:rPr lang="ru-RU" sz="1400" b="1" i="1" dirty="0">
                <a:solidFill>
                  <a:srgbClr val="FF0000"/>
                </a:solidFill>
                <a:cs typeface="DejaVu Sans"/>
              </a:rPr>
              <a:t>Терещенко В.Е</a:t>
            </a:r>
            <a:r>
              <a:rPr lang="ru-RU" sz="1400" i="1" dirty="0">
                <a:solidFill>
                  <a:srgbClr val="0000FF"/>
                </a:solidFill>
                <a:cs typeface="DejaVu Sans"/>
              </a:rPr>
              <a:t>.;</a:t>
            </a:r>
          </a:p>
          <a:p>
            <a:pPr marL="228600" indent="-228600" eaLnBrk="0" hangingPunct="0">
              <a:spcBef>
                <a:spcPct val="20000"/>
              </a:spcBef>
            </a:pPr>
            <a:r>
              <a:rPr lang="ru-RU" sz="1400" b="1" i="1" dirty="0">
                <a:cs typeface="DejaVu Sans"/>
              </a:rPr>
              <a:t>Студент группы №, ___ 1 курс, очно-заочная форма</a:t>
            </a:r>
          </a:p>
          <a:p>
            <a:pPr marL="228600" indent="-228600" eaLnBrk="0" hangingPunct="0">
              <a:spcBef>
                <a:spcPct val="20000"/>
              </a:spcBef>
            </a:pPr>
            <a:r>
              <a:rPr lang="ru-RU" sz="1400" b="1" i="1" dirty="0">
                <a:cs typeface="DejaVu Sans"/>
              </a:rPr>
              <a:t>ФИО студента</a:t>
            </a:r>
            <a:r>
              <a:rPr lang="ru-RU" sz="1400" i="1" dirty="0">
                <a:solidFill>
                  <a:srgbClr val="0000FF"/>
                </a:solidFill>
                <a:cs typeface="DejaVu Sans"/>
              </a:rPr>
              <a:t>, </a:t>
            </a:r>
            <a:r>
              <a:rPr lang="ru-RU" sz="1400" i="1" dirty="0">
                <a:solidFill>
                  <a:srgbClr val="C00000"/>
                </a:solidFill>
                <a:cs typeface="DejaVu Sans"/>
              </a:rPr>
              <a:t>подпись</a:t>
            </a:r>
          </a:p>
          <a:p>
            <a:pPr marL="228600" indent="-228600" eaLnBrk="0" hangingPunct="0">
              <a:spcBef>
                <a:spcPct val="20000"/>
              </a:spcBef>
            </a:pPr>
            <a:endParaRPr lang="ru-RU" sz="1400" i="1" dirty="0">
              <a:solidFill>
                <a:srgbClr val="C00000"/>
              </a:solidFill>
              <a:cs typeface="DejaVu Sans"/>
            </a:endParaRPr>
          </a:p>
          <a:p>
            <a:pPr marL="228600" indent="-228600" eaLnBrk="0" hangingPunct="0">
              <a:spcBef>
                <a:spcPct val="20000"/>
              </a:spcBef>
            </a:pPr>
            <a:r>
              <a:rPr lang="ru-RU" b="1" i="1" u="sng" dirty="0">
                <a:solidFill>
                  <a:srgbClr val="C00000"/>
                </a:solidFill>
                <a:cs typeface="DejaVu Sans"/>
              </a:rPr>
              <a:t>НЕ заполнять</a:t>
            </a:r>
            <a:r>
              <a:rPr lang="ru-RU" sz="1400" b="1" i="1" dirty="0">
                <a:solidFill>
                  <a:srgbClr val="C00000"/>
                </a:solidFill>
                <a:cs typeface="DejaVu Sans"/>
              </a:rPr>
              <a:t>:</a:t>
            </a:r>
            <a:endParaRPr lang="ru-RU" sz="1400" b="1" dirty="0">
              <a:cs typeface="DejaVu Sans"/>
            </a:endParaRPr>
          </a:p>
          <a:p>
            <a:pPr marL="228600" indent="-228600" eaLnBrk="0" hangingPunct="0">
              <a:spcBef>
                <a:spcPct val="20000"/>
              </a:spcBef>
            </a:pPr>
            <a:r>
              <a:rPr lang="ru-RU" sz="1400" dirty="0">
                <a:cs typeface="DejaVu Sans"/>
              </a:rPr>
              <a:t>Дата защиты отчёта: __________</a:t>
            </a:r>
          </a:p>
          <a:p>
            <a:pPr marL="228600" indent="-228600" eaLnBrk="0" hangingPunct="0">
              <a:spcBef>
                <a:spcPct val="20000"/>
              </a:spcBef>
            </a:pPr>
            <a:r>
              <a:rPr lang="ru-RU" sz="1400" dirty="0">
                <a:cs typeface="DejaVu Sans"/>
              </a:rPr>
              <a:t>Оценка за прохождение практики: </a:t>
            </a:r>
            <a:endParaRPr lang="ru-RU" sz="1400" i="1" dirty="0">
              <a:solidFill>
                <a:srgbClr val="0000FF"/>
              </a:solidFill>
              <a:cs typeface="DejaVu Sans"/>
            </a:endParaRPr>
          </a:p>
          <a:p>
            <a:pPr marL="228600" indent="-228600" eaLnBrk="0" hangingPunct="0">
              <a:spcBef>
                <a:spcPct val="20000"/>
              </a:spcBef>
            </a:pPr>
            <a:endParaRPr lang="ru-RU" sz="1400" dirty="0">
              <a:cs typeface="DejaVu Sans"/>
            </a:endParaRPr>
          </a:p>
        </p:txBody>
      </p:sp>
      <p:pic>
        <p:nvPicPr>
          <p:cNvPr id="79876" name="Picture 2"/>
          <p:cNvPicPr>
            <a:picLocks noChangeAspect="1" noChangeArrowheads="1"/>
          </p:cNvPicPr>
          <p:nvPr/>
        </p:nvPicPr>
        <p:blipFill>
          <a:blip r:embed="rId2"/>
          <a:srcRect l="12125" t="22446" r="62250" b="14223"/>
          <a:stretch>
            <a:fillRect/>
          </a:stretch>
        </p:blipFill>
        <p:spPr bwMode="auto">
          <a:xfrm>
            <a:off x="9020175" y="1292225"/>
            <a:ext cx="3171825" cy="4848693"/>
          </a:xfrm>
          <a:prstGeom prst="rect">
            <a:avLst/>
          </a:prstGeom>
          <a:noFill/>
          <a:ln w="9525">
            <a:noFill/>
            <a:miter lim="800000"/>
            <a:headEnd/>
            <a:tailEnd/>
          </a:ln>
        </p:spPr>
      </p:pic>
      <p:sp>
        <p:nvSpPr>
          <p:cNvPr id="2" name="Заголовок 1">
            <a:extLst>
              <a:ext uri="{FF2B5EF4-FFF2-40B4-BE49-F238E27FC236}">
                <a16:creationId xmlns:a16="http://schemas.microsoft.com/office/drawing/2014/main" id="{DE22976D-64B5-0811-BA6E-99F1A36D9DD9}"/>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ceHolder 5"/>
          <p:cNvSpPr txBox="1">
            <a:spLocks noGrp="1"/>
          </p:cNvSpPr>
          <p:nvPr/>
        </p:nvSpPr>
        <p:spPr>
          <a:xfrm>
            <a:off x="1524000" y="0"/>
            <a:ext cx="0" cy="0"/>
          </a:xfrm>
          <a:prstGeom prst="rect">
            <a:avLst/>
          </a:prstGeom>
          <a:noFill/>
          <a:ln w="0"/>
        </p:spPr>
        <p:txBody>
          <a:bodyPr lIns="90000" tIns="90000" rIns="90000" bIns="90000"/>
          <a:lstStyle/>
          <a:p>
            <a:pPr>
              <a:defRPr/>
            </a:pPr>
            <a:fld id="{756D9F70-DD9F-44DA-8395-820A40B8F717}" type="slidenum">
              <a:rPr lang="ru-RU" spc="-1">
                <a:solidFill>
                  <a:srgbClr val="000000"/>
                </a:solidFill>
                <a:latin typeface="Geometria"/>
              </a:rPr>
              <a:pPr>
                <a:defRPr/>
              </a:pPr>
              <a:t>2</a:t>
            </a:fld>
            <a:endParaRPr lang="ru-RU" spc="-1">
              <a:solidFill>
                <a:srgbClr val="000000"/>
              </a:solidFill>
              <a:latin typeface="Geometria"/>
            </a:endParaRPr>
          </a:p>
        </p:txBody>
      </p:sp>
      <p:sp>
        <p:nvSpPr>
          <p:cNvPr id="191" name="PlaceHolder 1"/>
          <p:cNvSpPr txBox="1">
            <a:spLocks noGrp="1"/>
          </p:cNvSpPr>
          <p:nvPr/>
        </p:nvSpPr>
        <p:spPr>
          <a:xfrm>
            <a:off x="1524000" y="0"/>
            <a:ext cx="0" cy="0"/>
          </a:xfrm>
          <a:prstGeom prst="rect">
            <a:avLst/>
          </a:prstGeom>
          <a:noFill/>
          <a:ln w="0"/>
        </p:spPr>
        <p:txBody>
          <a:bodyPr lIns="90000" tIns="90000" rIns="90000" bIns="90000"/>
          <a:lstStyle>
            <a:lvl1pPr indent="0">
              <a:lnSpc>
                <a:spcPct val="100000"/>
              </a:lnSpc>
              <a:buNone/>
              <a:defRPr lang="ru-RU" sz="1800" b="0" strike="noStrike" spc="-1">
                <a:solidFill>
                  <a:srgbClr val="000000"/>
                </a:solidFill>
                <a:latin typeface="Geometria"/>
              </a:defRPr>
            </a:lvl1pPr>
          </a:lstStyle>
          <a:p>
            <a:pPr>
              <a:defRPr/>
            </a:pPr>
            <a:r>
              <a:t>2</a:t>
            </a:r>
            <a:endParaRPr>
              <a:latin typeface="Times New Roman"/>
            </a:endParaRPr>
          </a:p>
        </p:txBody>
      </p:sp>
      <p:sp>
        <p:nvSpPr>
          <p:cNvPr id="55299" name="Rectangle 3"/>
          <p:cNvSpPr>
            <a:spLocks noChangeArrowheads="1"/>
          </p:cNvSpPr>
          <p:nvPr/>
        </p:nvSpPr>
        <p:spPr bwMode="auto">
          <a:xfrm>
            <a:off x="4224339" y="2492375"/>
            <a:ext cx="6264275" cy="3168650"/>
          </a:xfrm>
          <a:prstGeom prst="rect">
            <a:avLst/>
          </a:prstGeom>
          <a:noFill/>
          <a:ln w="28575">
            <a:solidFill>
              <a:srgbClr val="FFCC00"/>
            </a:solidFill>
            <a:miter lim="800000"/>
            <a:headEnd/>
            <a:tailEnd/>
          </a:ln>
        </p:spPr>
        <p:txBody>
          <a:bodyPr>
            <a:spAutoFit/>
          </a:bodyPr>
          <a:lstStyle/>
          <a:p>
            <a:pPr indent="179388">
              <a:buFontTx/>
              <a:buAutoNum type="arabicPeriod"/>
            </a:pPr>
            <a:r>
              <a:rPr lang="ru-RU" sz="2000" b="1">
                <a:solidFill>
                  <a:srgbClr val="203864"/>
                </a:solidFill>
                <a:cs typeface="DejaVu Sans"/>
              </a:rPr>
              <a:t> Изучение названия и сроки практики</a:t>
            </a:r>
          </a:p>
          <a:p>
            <a:pPr indent="179388">
              <a:buFontTx/>
              <a:buAutoNum type="arabicPeriod"/>
            </a:pPr>
            <a:r>
              <a:rPr lang="ru-RU" sz="2000" b="1">
                <a:solidFill>
                  <a:srgbClr val="203864"/>
                </a:solidFill>
                <a:cs typeface="DejaVu Sans"/>
              </a:rPr>
              <a:t> Программы учебной практики (методические рекомендации) и инструкции по оформлению документов, презентации</a:t>
            </a:r>
          </a:p>
          <a:p>
            <a:pPr indent="179388">
              <a:buFontTx/>
              <a:buAutoNum type="arabicPeriod"/>
            </a:pPr>
            <a:r>
              <a:rPr lang="ru-RU" sz="2000" b="1">
                <a:solidFill>
                  <a:srgbClr val="203864"/>
                </a:solidFill>
                <a:cs typeface="DejaVu Sans"/>
              </a:rPr>
              <a:t> Оформление документов о направлении на практику </a:t>
            </a:r>
          </a:p>
          <a:p>
            <a:pPr indent="179388">
              <a:buFontTx/>
              <a:buAutoNum type="arabicPeriod"/>
            </a:pPr>
            <a:r>
              <a:rPr lang="ru-RU" sz="2000" b="1">
                <a:solidFill>
                  <a:srgbClr val="203864"/>
                </a:solidFill>
                <a:cs typeface="DejaVu Sans"/>
              </a:rPr>
              <a:t> Оформление отчетных документов после пройденной практики</a:t>
            </a:r>
          </a:p>
          <a:p>
            <a:pPr indent="179388">
              <a:buFontTx/>
              <a:buAutoNum type="arabicPeriod"/>
            </a:pPr>
            <a:r>
              <a:rPr lang="ru-RU" sz="2000" b="1">
                <a:solidFill>
                  <a:srgbClr val="203864"/>
                </a:solidFill>
                <a:cs typeface="DejaVu Sans"/>
              </a:rPr>
              <a:t>  Оценивание результатов прохождения практики </a:t>
            </a:r>
          </a:p>
        </p:txBody>
      </p:sp>
      <p:sp>
        <p:nvSpPr>
          <p:cNvPr id="55300" name="Text Box 4"/>
          <p:cNvSpPr txBox="1">
            <a:spLocks noChangeArrowheads="1"/>
          </p:cNvSpPr>
          <p:nvPr/>
        </p:nvSpPr>
        <p:spPr bwMode="auto">
          <a:xfrm>
            <a:off x="4224339" y="908051"/>
            <a:ext cx="6264275" cy="1401763"/>
          </a:xfrm>
          <a:prstGeom prst="rect">
            <a:avLst/>
          </a:prstGeom>
          <a:solidFill>
            <a:srgbClr val="33CCCC">
              <a:alpha val="16078"/>
            </a:srgbClr>
          </a:solidFill>
          <a:ln w="28575">
            <a:solidFill>
              <a:srgbClr val="003366"/>
            </a:solidFill>
            <a:miter lim="800000"/>
            <a:headEnd/>
            <a:tailEnd/>
          </a:ln>
        </p:spPr>
        <p:txBody>
          <a:bodyPr>
            <a:spAutoFit/>
          </a:bodyPr>
          <a:lstStyle/>
          <a:p>
            <a:pPr algn="ctr">
              <a:spcBef>
                <a:spcPct val="50000"/>
              </a:spcBef>
            </a:pPr>
            <a:r>
              <a:rPr lang="ru-RU" sz="2800" b="1" i="1">
                <a:cs typeface="DejaVu Sans"/>
              </a:rPr>
              <a:t>План организации учебного процесса по ознакомительной  практике</a:t>
            </a:r>
          </a:p>
        </p:txBody>
      </p:sp>
      <p:sp>
        <p:nvSpPr>
          <p:cNvPr id="2" name="Заголовок 1">
            <a:extLst>
              <a:ext uri="{FF2B5EF4-FFF2-40B4-BE49-F238E27FC236}">
                <a16:creationId xmlns:a16="http://schemas.microsoft.com/office/drawing/2014/main" id="{920E7E74-585E-0D28-4B2E-05D4C373DE13}"/>
              </a:ext>
            </a:extLst>
          </p:cNvPr>
          <p:cNvSpPr txBox="1">
            <a:spLocks/>
          </p:cNvSpPr>
          <p:nvPr/>
        </p:nvSpPr>
        <p:spPr bwMode="auto">
          <a:xfrm>
            <a:off x="9877910" y="86628"/>
            <a:ext cx="2513012" cy="250825"/>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ceHolder 5"/>
          <p:cNvSpPr>
            <a:spLocks noGrp="1"/>
          </p:cNvSpPr>
          <p:nvPr>
            <p:ph type="sldNum" sz="quarter" idx="11"/>
          </p:nvPr>
        </p:nvSpPr>
        <p:spPr>
          <a:xfrm>
            <a:off x="0" y="0"/>
            <a:ext cx="423512" cy="442762"/>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20</a:t>
            </a:fld>
            <a:endParaRPr dirty="0"/>
          </a:p>
        </p:txBody>
      </p:sp>
      <p:sp>
        <p:nvSpPr>
          <p:cNvPr id="80898" name="Название 6"/>
          <p:cNvSpPr>
            <a:spLocks/>
          </p:cNvSpPr>
          <p:nvPr/>
        </p:nvSpPr>
        <p:spPr bwMode="auto">
          <a:xfrm>
            <a:off x="5644806" y="540127"/>
            <a:ext cx="5895883" cy="647700"/>
          </a:xfrm>
          <a:prstGeom prst="rect">
            <a:avLst/>
          </a:prstGeom>
          <a:solidFill>
            <a:srgbClr val="808000">
              <a:alpha val="45097"/>
            </a:srgbClr>
          </a:solidFill>
          <a:ln w="9525">
            <a:solidFill>
              <a:srgbClr val="008000"/>
            </a:solidFill>
            <a:miter lim="800000"/>
            <a:headEnd/>
            <a:tailEnd/>
          </a:ln>
        </p:spPr>
        <p:txBody>
          <a:bodyPr anchor="ctr"/>
          <a:lstStyle/>
          <a:p>
            <a:pPr algn="ctr" eaLnBrk="0" hangingPunct="0"/>
            <a:r>
              <a:rPr lang="ru-RU" sz="2000" b="1" dirty="0">
                <a:cs typeface="DejaVu Sans"/>
              </a:rPr>
              <a:t>Требования к содержанию и оформлению  отчета</a:t>
            </a:r>
          </a:p>
        </p:txBody>
      </p:sp>
      <p:sp>
        <p:nvSpPr>
          <p:cNvPr id="80900" name="Rectangle 8" descr="Пергамент"/>
          <p:cNvSpPr>
            <a:spLocks noChangeArrowheads="1"/>
          </p:cNvSpPr>
          <p:nvPr/>
        </p:nvSpPr>
        <p:spPr bwMode="auto">
          <a:xfrm>
            <a:off x="3984858" y="1365133"/>
            <a:ext cx="7834965" cy="4674806"/>
          </a:xfrm>
          <a:prstGeom prst="rect">
            <a:avLst/>
          </a:prstGeom>
          <a:blipFill dpi="0" rotWithShape="1">
            <a:blip r:embed="rId2">
              <a:alphaModFix amt="34000"/>
            </a:blip>
            <a:srcRect/>
            <a:tile tx="0" ty="0" sx="100000" sy="100000" flip="none" algn="tl"/>
          </a:blipFill>
          <a:ln w="9525">
            <a:solidFill>
              <a:srgbClr val="FF9900"/>
            </a:solidFill>
            <a:miter lim="800000"/>
            <a:headEnd/>
            <a:tailEnd/>
          </a:ln>
        </p:spPr>
        <p:txBody>
          <a:bodyPr wrap="square">
            <a:spAutoFit/>
          </a:bodyPr>
          <a:lstStyle/>
          <a:p>
            <a:r>
              <a:rPr lang="ru-RU" dirty="0">
                <a:solidFill>
                  <a:srgbClr val="C00000"/>
                </a:solidFill>
                <a:cs typeface="DejaVu Sans"/>
              </a:rPr>
              <a:t>См.</a:t>
            </a:r>
            <a:r>
              <a:rPr lang="ru-RU" dirty="0">
                <a:solidFill>
                  <a:srgbClr val="0000FF"/>
                </a:solidFill>
                <a:cs typeface="DejaVu Sans"/>
              </a:rPr>
              <a:t> «</a:t>
            </a:r>
            <a:r>
              <a:rPr lang="ru-RU" u="sng" dirty="0">
                <a:solidFill>
                  <a:srgbClr val="0000FF"/>
                </a:solidFill>
                <a:cs typeface="DejaVu Sans"/>
              </a:rPr>
              <a:t>Программа и методические указания по ознакомительной практике</a:t>
            </a:r>
            <a:r>
              <a:rPr lang="ru-RU" dirty="0">
                <a:solidFill>
                  <a:srgbClr val="0000FF"/>
                </a:solidFill>
                <a:cs typeface="DejaVu Sans"/>
              </a:rPr>
              <a:t>»</a:t>
            </a:r>
          </a:p>
          <a:p>
            <a:pPr algn="ctr"/>
            <a:r>
              <a:rPr lang="ru-RU" b="1" i="1" dirty="0">
                <a:cs typeface="DejaVu Sans"/>
              </a:rPr>
              <a:t>Требования к оформлению</a:t>
            </a:r>
            <a:r>
              <a:rPr lang="ru-RU" dirty="0">
                <a:cs typeface="DejaVu Sans"/>
              </a:rPr>
              <a:t>: </a:t>
            </a:r>
          </a:p>
          <a:p>
            <a:pPr>
              <a:lnSpc>
                <a:spcPct val="135000"/>
              </a:lnSpc>
              <a:buFont typeface="Wingdings" pitchFamily="2" charset="2"/>
              <a:buChar char="Ø"/>
            </a:pPr>
            <a:r>
              <a:rPr lang="ru-RU" sz="1300" dirty="0">
                <a:cs typeface="DejaVu Sans"/>
              </a:rPr>
              <a:t>Объем отчета по практике должен быть </a:t>
            </a:r>
            <a:r>
              <a:rPr lang="ru-RU" sz="1300" b="1" u="sng" dirty="0">
                <a:solidFill>
                  <a:srgbClr val="FF0000"/>
                </a:solidFill>
                <a:cs typeface="DejaVu Sans"/>
              </a:rPr>
              <a:t>не менее12 </a:t>
            </a:r>
            <a:r>
              <a:rPr lang="ru-RU" sz="1300" dirty="0">
                <a:cs typeface="DejaVu Sans"/>
              </a:rPr>
              <a:t>страниц и не более 20.</a:t>
            </a:r>
          </a:p>
          <a:p>
            <a:pPr>
              <a:lnSpc>
                <a:spcPct val="135000"/>
              </a:lnSpc>
              <a:buFont typeface="Wingdings" pitchFamily="2" charset="2"/>
              <a:buChar char="Ø"/>
            </a:pPr>
            <a:r>
              <a:rPr lang="ru-RU" sz="1300" dirty="0">
                <a:cs typeface="DejaVu Sans"/>
              </a:rPr>
              <a:t>Содержание  - соответствует программе профиля подготовки в ММУ (</a:t>
            </a:r>
            <a:r>
              <a:rPr lang="ru-RU" sz="1300" i="1" dirty="0">
                <a:cs typeface="DejaVu Sans"/>
              </a:rPr>
              <a:t>менеджмент организации; предпринимательство и управление бизнесом; управление персоналом организации</a:t>
            </a:r>
            <a:r>
              <a:rPr lang="ru-RU" sz="1300" dirty="0">
                <a:cs typeface="DejaVu Sans"/>
              </a:rPr>
              <a:t>)</a:t>
            </a:r>
          </a:p>
          <a:p>
            <a:pPr>
              <a:lnSpc>
                <a:spcPct val="135000"/>
              </a:lnSpc>
              <a:buFont typeface="Wingdings" pitchFamily="2" charset="2"/>
              <a:buChar char="Ø"/>
            </a:pPr>
            <a:r>
              <a:rPr lang="ru-RU" sz="1300" dirty="0">
                <a:cs typeface="DejaVu Sans"/>
              </a:rPr>
              <a:t> Краткая характеристика организации и своего рабочего места во время практики (какие документы были изучены во время практики, полученный опыт от руководителя практики организации; приветствуется фото рабочего места; описание выполняемых функций во время практики; какие документы оформлялись (скан документа) и т.п.)</a:t>
            </a:r>
          </a:p>
          <a:p>
            <a:pPr>
              <a:lnSpc>
                <a:spcPct val="135000"/>
              </a:lnSpc>
              <a:buFont typeface="Wingdings" pitchFamily="2" charset="2"/>
              <a:buChar char="Ø"/>
            </a:pPr>
            <a:r>
              <a:rPr lang="ru-RU" sz="1300" dirty="0">
                <a:cs typeface="DejaVu Sans"/>
              </a:rPr>
              <a:t>Схема организационной структуры управления (рис.), выделить на схеме структурное подразделение, в котором проходила практика (отдел кадров; административный отдел… )</a:t>
            </a:r>
          </a:p>
          <a:p>
            <a:pPr>
              <a:lnSpc>
                <a:spcPct val="135000"/>
              </a:lnSpc>
              <a:buFont typeface="Wingdings" pitchFamily="2" charset="2"/>
              <a:buChar char="Ø"/>
            </a:pPr>
            <a:r>
              <a:rPr lang="ru-RU" sz="1300" dirty="0">
                <a:cs typeface="DejaVu Sans"/>
              </a:rPr>
              <a:t>Таблицы с основными экономическими показателями за последние полные  2-3 года (2022-2024)</a:t>
            </a:r>
          </a:p>
          <a:p>
            <a:pPr>
              <a:lnSpc>
                <a:spcPct val="135000"/>
              </a:lnSpc>
              <a:buFont typeface="Wingdings" pitchFamily="2" charset="2"/>
              <a:buChar char="Ø"/>
            </a:pPr>
            <a:r>
              <a:rPr lang="ru-RU" sz="1300" dirty="0">
                <a:cs typeface="DejaVu Sans"/>
              </a:rPr>
              <a:t>Источники учебной литературы (не ранее </a:t>
            </a:r>
            <a:r>
              <a:rPr lang="ru-RU" sz="1300" b="1" u="sng" dirty="0">
                <a:cs typeface="DejaVu Sans"/>
              </a:rPr>
              <a:t>2021</a:t>
            </a:r>
            <a:r>
              <a:rPr lang="ru-RU" sz="1300" dirty="0">
                <a:cs typeface="DejaVu Sans"/>
              </a:rPr>
              <a:t> года выпуска (2021-2025, периодическая – 2023-2025)), ссылки на официальные источники информации об организации (годовой отчет; схема структуры управления; эл. ресурсы с датой доступа; ссылка на официальный сайт организации  и т.п.)</a:t>
            </a:r>
          </a:p>
        </p:txBody>
      </p:sp>
      <p:sp>
        <p:nvSpPr>
          <p:cNvPr id="2" name="Заголовок 1">
            <a:extLst>
              <a:ext uri="{FF2B5EF4-FFF2-40B4-BE49-F238E27FC236}">
                <a16:creationId xmlns:a16="http://schemas.microsoft.com/office/drawing/2014/main" id="{F8882660-2CA5-A322-280A-5C87BF3E40D9}"/>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laceHolder 5"/>
          <p:cNvSpPr>
            <a:spLocks noGrp="1"/>
          </p:cNvSpPr>
          <p:nvPr>
            <p:ph type="sldNum" sz="quarter" idx="11"/>
          </p:nvPr>
        </p:nvSpPr>
        <p:spPr>
          <a:xfrm>
            <a:off x="-1" y="-1"/>
            <a:ext cx="558265" cy="433137"/>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21</a:t>
            </a:fld>
            <a:endParaRPr dirty="0"/>
          </a:p>
        </p:txBody>
      </p:sp>
      <p:sp>
        <p:nvSpPr>
          <p:cNvPr id="81923" name="Rectangle 2"/>
          <p:cNvSpPr>
            <a:spLocks noGrp="1"/>
          </p:cNvSpPr>
          <p:nvPr>
            <p:ph type="title" idx="4294967295"/>
          </p:nvPr>
        </p:nvSpPr>
        <p:spPr>
          <a:xfrm>
            <a:off x="5852162" y="603498"/>
            <a:ext cx="6227544" cy="591126"/>
          </a:xfrm>
          <a:solidFill>
            <a:srgbClr val="FFFF99"/>
          </a:solidFill>
          <a:ln w="38100">
            <a:solidFill>
              <a:srgbClr val="FF6600"/>
            </a:solidFill>
          </a:ln>
        </p:spPr>
        <p:txBody>
          <a:bodyPr/>
          <a:lstStyle/>
          <a:p>
            <a:r>
              <a:rPr lang="ru-RU" sz="1800" b="1">
                <a:solidFill>
                  <a:schemeClr val="tx1"/>
                </a:solidFill>
              </a:rPr>
              <a:t>Требования к содержанию и оформлению  отчета</a:t>
            </a:r>
          </a:p>
        </p:txBody>
      </p:sp>
      <p:sp>
        <p:nvSpPr>
          <p:cNvPr id="81925" name="Объект 2"/>
          <p:cNvSpPr>
            <a:spLocks/>
          </p:cNvSpPr>
          <p:nvPr/>
        </p:nvSpPr>
        <p:spPr bwMode="auto">
          <a:xfrm>
            <a:off x="3821230" y="1270535"/>
            <a:ext cx="8168890" cy="4903879"/>
          </a:xfrm>
          <a:prstGeom prst="rect">
            <a:avLst/>
          </a:prstGeom>
          <a:noFill/>
          <a:ln w="9525">
            <a:noFill/>
            <a:miter lim="800000"/>
            <a:headEnd/>
            <a:tailEnd/>
          </a:ln>
        </p:spPr>
        <p:txBody>
          <a:bodyPr/>
          <a:lstStyle/>
          <a:p>
            <a:pPr marL="228600" indent="-228600" eaLnBrk="0" hangingPunct="0">
              <a:spcBef>
                <a:spcPct val="20000"/>
              </a:spcBef>
              <a:buFontTx/>
              <a:buChar char="•"/>
            </a:pPr>
            <a:r>
              <a:rPr lang="ru-RU" sz="1600" dirty="0">
                <a:cs typeface="DejaVu Sans"/>
              </a:rPr>
              <a:t>Требования к оформлению – в содержании отчета должны быть четко изложенные сведения проводимых аналитических действий во время практики, например:</a:t>
            </a:r>
          </a:p>
        </p:txBody>
      </p:sp>
      <p:sp>
        <p:nvSpPr>
          <p:cNvPr id="4" name="Загнутый угол 3"/>
          <p:cNvSpPr/>
          <p:nvPr/>
        </p:nvSpPr>
        <p:spPr>
          <a:xfrm>
            <a:off x="4756273" y="2119529"/>
            <a:ext cx="6049962" cy="1876901"/>
          </a:xfrm>
          <a:prstGeom prst="foldedCorner">
            <a:avLst/>
          </a:prstGeom>
          <a:solidFill>
            <a:srgbClr val="FFFF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81927" name="Прямоугольник 4"/>
          <p:cNvSpPr>
            <a:spLocks noChangeArrowheads="1"/>
          </p:cNvSpPr>
          <p:nvPr/>
        </p:nvSpPr>
        <p:spPr bwMode="auto">
          <a:xfrm>
            <a:off x="5350579" y="2649971"/>
            <a:ext cx="5184775" cy="1169551"/>
          </a:xfrm>
          <a:prstGeom prst="rect">
            <a:avLst/>
          </a:prstGeom>
          <a:noFill/>
          <a:ln w="12700">
            <a:noFill/>
            <a:miter lim="800000"/>
            <a:headEnd/>
            <a:tailEnd/>
          </a:ln>
        </p:spPr>
        <p:txBody>
          <a:bodyPr>
            <a:spAutoFit/>
          </a:bodyPr>
          <a:lstStyle/>
          <a:p>
            <a:r>
              <a:rPr lang="ru-RU" sz="1400" i="1" dirty="0">
                <a:latin typeface="Calibri" pitchFamily="34" charset="0"/>
                <a:cs typeface="DejaVu Sans"/>
              </a:rPr>
              <a:t>Сделала анализ организационной структуры компании по продаже дилерского оборудования; Оценила работы основных показателей деятельности.</a:t>
            </a:r>
          </a:p>
          <a:p>
            <a:r>
              <a:rPr lang="ru-RU" sz="1400" i="1" dirty="0">
                <a:latin typeface="Calibri" pitchFamily="34" charset="0"/>
                <a:cs typeface="DejaVu Sans"/>
              </a:rPr>
              <a:t>2 неделя (18.05 – 2.06) –   Провела анализ структуры и динамики товарооборота автозапчастей.</a:t>
            </a:r>
          </a:p>
        </p:txBody>
      </p:sp>
      <p:sp>
        <p:nvSpPr>
          <p:cNvPr id="81928" name="Line 9"/>
          <p:cNvSpPr>
            <a:spLocks noChangeShapeType="1"/>
          </p:cNvSpPr>
          <p:nvPr/>
        </p:nvSpPr>
        <p:spPr bwMode="auto">
          <a:xfrm flipV="1">
            <a:off x="4757592" y="2439432"/>
            <a:ext cx="5473700" cy="1512888"/>
          </a:xfrm>
          <a:prstGeom prst="line">
            <a:avLst/>
          </a:prstGeom>
          <a:noFill/>
          <a:ln w="12700">
            <a:solidFill>
              <a:srgbClr val="FF0000"/>
            </a:solidFill>
            <a:round/>
            <a:headEnd/>
            <a:tailEnd/>
          </a:ln>
        </p:spPr>
        <p:txBody>
          <a:bodyPr/>
          <a:lstStyle/>
          <a:p>
            <a:endParaRPr lang="ru-RU" dirty="0"/>
          </a:p>
        </p:txBody>
      </p:sp>
      <p:sp>
        <p:nvSpPr>
          <p:cNvPr id="81929" name="Line 10"/>
          <p:cNvSpPr>
            <a:spLocks noChangeShapeType="1"/>
          </p:cNvSpPr>
          <p:nvPr/>
        </p:nvSpPr>
        <p:spPr bwMode="auto">
          <a:xfrm>
            <a:off x="4856841" y="2526735"/>
            <a:ext cx="5327650" cy="1150938"/>
          </a:xfrm>
          <a:prstGeom prst="line">
            <a:avLst/>
          </a:prstGeom>
          <a:noFill/>
          <a:ln w="12700">
            <a:solidFill>
              <a:srgbClr val="FF0066"/>
            </a:solidFill>
            <a:round/>
            <a:headEnd/>
            <a:tailEnd/>
          </a:ln>
        </p:spPr>
        <p:txBody>
          <a:bodyPr/>
          <a:lstStyle/>
          <a:p>
            <a:endParaRPr lang="ru-RU"/>
          </a:p>
        </p:txBody>
      </p:sp>
      <p:sp>
        <p:nvSpPr>
          <p:cNvPr id="81930" name="Text Box 11"/>
          <p:cNvSpPr txBox="1">
            <a:spLocks noChangeArrowheads="1"/>
          </p:cNvSpPr>
          <p:nvPr/>
        </p:nvSpPr>
        <p:spPr bwMode="auto">
          <a:xfrm>
            <a:off x="4764087" y="2205049"/>
            <a:ext cx="2663825" cy="366713"/>
          </a:xfrm>
          <a:prstGeom prst="rect">
            <a:avLst/>
          </a:prstGeom>
          <a:noFill/>
          <a:ln w="9525">
            <a:noFill/>
            <a:miter lim="800000"/>
            <a:headEnd/>
            <a:tailEnd/>
          </a:ln>
        </p:spPr>
        <p:txBody>
          <a:bodyPr>
            <a:spAutoFit/>
          </a:bodyPr>
          <a:lstStyle/>
          <a:p>
            <a:pPr algn="ctr">
              <a:spcBef>
                <a:spcPct val="50000"/>
              </a:spcBef>
            </a:pPr>
            <a:r>
              <a:rPr lang="ru-RU" dirty="0">
                <a:solidFill>
                  <a:srgbClr val="B10799"/>
                </a:solidFill>
                <a:cs typeface="DejaVu Sans"/>
              </a:rPr>
              <a:t>неверно</a:t>
            </a:r>
          </a:p>
        </p:txBody>
      </p:sp>
      <p:sp>
        <p:nvSpPr>
          <p:cNvPr id="81931" name="Rectangle 14" descr="Мелкое конфетти"/>
          <p:cNvSpPr>
            <a:spLocks noChangeArrowheads="1"/>
          </p:cNvSpPr>
          <p:nvPr/>
        </p:nvSpPr>
        <p:spPr bwMode="auto">
          <a:xfrm>
            <a:off x="3821229" y="4143089"/>
            <a:ext cx="8168890" cy="2031325"/>
          </a:xfrm>
          <a:prstGeom prst="rect">
            <a:avLst/>
          </a:prstGeom>
          <a:pattFill prst="smConfetti">
            <a:fgClr>
              <a:schemeClr val="accent1"/>
            </a:fgClr>
            <a:bgClr>
              <a:schemeClr val="bg1"/>
            </a:bgClr>
          </a:pattFill>
          <a:ln w="28575">
            <a:solidFill>
              <a:srgbClr val="003366"/>
            </a:solidFill>
            <a:miter lim="800000"/>
            <a:headEnd/>
            <a:tailEnd/>
          </a:ln>
        </p:spPr>
        <p:txBody>
          <a:bodyPr wrap="square">
            <a:spAutoFit/>
          </a:bodyPr>
          <a:lstStyle/>
          <a:p>
            <a:r>
              <a:rPr lang="ru-RU" b="1" dirty="0">
                <a:solidFill>
                  <a:srgbClr val="B10799"/>
                </a:solidFill>
                <a:cs typeface="DejaVu Sans"/>
              </a:rPr>
              <a:t>Должно быть:</a:t>
            </a:r>
          </a:p>
          <a:p>
            <a:r>
              <a:rPr lang="ru-RU" b="1" dirty="0">
                <a:cs typeface="DejaVu Sans"/>
              </a:rPr>
              <a:t>- Орг. структура представлена на схеме…; в тексте комментируем принцип управления организацией; </a:t>
            </a:r>
          </a:p>
          <a:p>
            <a:pPr marL="285750" indent="-285750">
              <a:buFontTx/>
              <a:buChar char="-"/>
            </a:pPr>
            <a:r>
              <a:rPr lang="ru-RU" b="1" dirty="0">
                <a:cs typeface="DejaVu Sans"/>
              </a:rPr>
              <a:t>привести основные показатели в таблице за последние 2-3 года, </a:t>
            </a:r>
          </a:p>
          <a:p>
            <a:pPr marL="285750" indent="-285750">
              <a:buFontTx/>
              <a:buChar char="-"/>
            </a:pPr>
            <a:r>
              <a:rPr lang="ru-RU" b="1" dirty="0">
                <a:cs typeface="DejaVu Sans"/>
              </a:rPr>
              <a:t>провести анализ показателей в таблице (отклонения показателей) и тексте; </a:t>
            </a:r>
          </a:p>
          <a:p>
            <a:r>
              <a:rPr lang="ru-RU" b="1" dirty="0">
                <a:cs typeface="DejaVu Sans"/>
              </a:rPr>
              <a:t>- описать результаты проведенного анализа в тексте</a:t>
            </a:r>
          </a:p>
        </p:txBody>
      </p:sp>
      <p:sp>
        <p:nvSpPr>
          <p:cNvPr id="2" name="Заголовок 1">
            <a:extLst>
              <a:ext uri="{FF2B5EF4-FFF2-40B4-BE49-F238E27FC236}">
                <a16:creationId xmlns:a16="http://schemas.microsoft.com/office/drawing/2014/main" id="{1AAF8DE7-F39B-2B08-5DED-6CDDDAE5E66A}"/>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laceHolder 5"/>
          <p:cNvSpPr>
            <a:spLocks noGrp="1"/>
          </p:cNvSpPr>
          <p:nvPr>
            <p:ph type="sldNum" sz="quarter" idx="11"/>
          </p:nvPr>
        </p:nvSpPr>
        <p:spPr>
          <a:xfrm>
            <a:off x="-1" y="-1"/>
            <a:ext cx="539015" cy="433137"/>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22</a:t>
            </a:fld>
            <a:endParaRPr dirty="0"/>
          </a:p>
        </p:txBody>
      </p:sp>
      <p:sp>
        <p:nvSpPr>
          <p:cNvPr id="82947" name="Text Box 6" descr="Букет"/>
          <p:cNvSpPr txBox="1">
            <a:spLocks noChangeArrowheads="1"/>
          </p:cNvSpPr>
          <p:nvPr/>
        </p:nvSpPr>
        <p:spPr bwMode="auto">
          <a:xfrm>
            <a:off x="4035678" y="1594676"/>
            <a:ext cx="7947776" cy="4176593"/>
          </a:xfrm>
          <a:prstGeom prst="rect">
            <a:avLst/>
          </a:prstGeom>
          <a:blipFill dpi="0" rotWithShape="1">
            <a:blip r:embed="rId2">
              <a:alphaModFix amt="24000"/>
            </a:blip>
            <a:srcRect/>
            <a:tile tx="0" ty="0" sx="100000" sy="100000" flip="none" algn="tl"/>
          </a:blipFill>
          <a:ln w="9525">
            <a:solidFill>
              <a:srgbClr val="008080"/>
            </a:solidFill>
            <a:miter lim="800000"/>
            <a:headEnd/>
            <a:tailEnd/>
          </a:ln>
        </p:spPr>
        <p:txBody>
          <a:bodyPr wrap="square">
            <a:spAutoFit/>
          </a:bodyPr>
          <a:lstStyle/>
          <a:p>
            <a:pPr algn="ctr">
              <a:lnSpc>
                <a:spcPct val="150000"/>
              </a:lnSpc>
              <a:spcBef>
                <a:spcPct val="50000"/>
              </a:spcBef>
            </a:pPr>
            <a:r>
              <a:rPr lang="ru-RU" sz="1600" b="1" i="1" dirty="0">
                <a:latin typeface="Times New Roman" pitchFamily="18" charset="0"/>
                <a:cs typeface="DejaVu Sans"/>
              </a:rPr>
              <a:t>В отчете рекомендуется придерживаться плана в соответствии с перечисленными вопросами в п.7 «Программы и методическим указаниям по ознакомительной практике</a:t>
            </a:r>
            <a:r>
              <a:rPr lang="ru-RU" sz="1600" b="1" i="1" dirty="0">
                <a:cs typeface="DejaVu Sans"/>
              </a:rPr>
              <a:t>» (10-15 страниц)</a:t>
            </a:r>
          </a:p>
          <a:p>
            <a:pPr>
              <a:lnSpc>
                <a:spcPct val="150000"/>
              </a:lnSpc>
              <a:spcBef>
                <a:spcPct val="50000"/>
              </a:spcBef>
              <a:buFontTx/>
              <a:buChar char="-"/>
            </a:pPr>
            <a:r>
              <a:rPr lang="ru-RU" sz="1400" dirty="0">
                <a:cs typeface="DejaVu Sans"/>
              </a:rPr>
              <a:t>Титульный лист </a:t>
            </a:r>
          </a:p>
          <a:p>
            <a:pPr>
              <a:lnSpc>
                <a:spcPct val="150000"/>
              </a:lnSpc>
              <a:spcBef>
                <a:spcPct val="50000"/>
              </a:spcBef>
              <a:buFontTx/>
              <a:buChar char="-"/>
            </a:pPr>
            <a:r>
              <a:rPr lang="ru-RU" sz="1400" dirty="0">
                <a:cs typeface="DejaVu Sans"/>
              </a:rPr>
              <a:t> содержание </a:t>
            </a:r>
          </a:p>
          <a:p>
            <a:pPr>
              <a:lnSpc>
                <a:spcPct val="150000"/>
              </a:lnSpc>
              <a:spcBef>
                <a:spcPct val="50000"/>
              </a:spcBef>
              <a:buFontTx/>
              <a:buChar char="-"/>
            </a:pPr>
            <a:r>
              <a:rPr lang="ru-RU" sz="1400" dirty="0">
                <a:cs typeface="DejaVu Sans"/>
              </a:rPr>
              <a:t>Введение: (1-2 стр.), в котором кратко описать срок прохождения практики (с 11.05-07.06.2025г) в организации (напр., ООО «АВС»), в должности…..; значение ознакомительной практики после окончания первого курса (собственные выводы - правильно ли сделан выбор будущей специальности подготовки в ММУ);</a:t>
            </a:r>
          </a:p>
          <a:p>
            <a:pPr>
              <a:lnSpc>
                <a:spcPct val="150000"/>
              </a:lnSpc>
              <a:spcBef>
                <a:spcPct val="50000"/>
              </a:spcBef>
              <a:buFontTx/>
              <a:buChar char="-"/>
            </a:pPr>
            <a:r>
              <a:rPr lang="ru-RU" sz="1400" dirty="0">
                <a:cs typeface="DejaVu Sans"/>
              </a:rPr>
              <a:t> указать цель и задачи ознакомительной практики в данной организации и предполагаемый опыт в должности…..  (см. Программу и мет. указания….)</a:t>
            </a:r>
          </a:p>
        </p:txBody>
      </p:sp>
      <p:sp>
        <p:nvSpPr>
          <p:cNvPr id="82950" name="Rectangle 2"/>
          <p:cNvSpPr>
            <a:spLocks/>
          </p:cNvSpPr>
          <p:nvPr/>
        </p:nvSpPr>
        <p:spPr bwMode="auto">
          <a:xfrm>
            <a:off x="5795597" y="841211"/>
            <a:ext cx="4752975" cy="753465"/>
          </a:xfrm>
          <a:prstGeom prst="rect">
            <a:avLst/>
          </a:prstGeom>
          <a:solidFill>
            <a:srgbClr val="33CCCC">
              <a:alpha val="23921"/>
            </a:srgbClr>
          </a:solidFill>
          <a:ln w="19050">
            <a:solidFill>
              <a:srgbClr val="FF6600"/>
            </a:solidFill>
            <a:miter lim="800000"/>
            <a:headEnd/>
            <a:tailEnd/>
          </a:ln>
        </p:spPr>
        <p:txBody>
          <a:bodyPr tIns="91440" bIns="91440"/>
          <a:lstStyle/>
          <a:p>
            <a:pPr algn="ctr" eaLnBrk="0" hangingPunct="0"/>
            <a:r>
              <a:rPr lang="ru-RU" sz="2000" b="1" dirty="0">
                <a:cs typeface="DejaVu Sans"/>
              </a:rPr>
              <a:t>Требования к содержанию отчета</a:t>
            </a:r>
          </a:p>
        </p:txBody>
      </p:sp>
      <p:sp>
        <p:nvSpPr>
          <p:cNvPr id="2" name="Заголовок 1">
            <a:extLst>
              <a:ext uri="{FF2B5EF4-FFF2-40B4-BE49-F238E27FC236}">
                <a16:creationId xmlns:a16="http://schemas.microsoft.com/office/drawing/2014/main" id="{D005B2F6-275A-31D7-31F3-524D2C9BA4DD}"/>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laceHolder 5"/>
          <p:cNvSpPr>
            <a:spLocks noGrp="1"/>
          </p:cNvSpPr>
          <p:nvPr>
            <p:ph type="sldNum" sz="quarter" idx="11"/>
          </p:nvPr>
        </p:nvSpPr>
        <p:spPr>
          <a:xfrm>
            <a:off x="0" y="-1"/>
            <a:ext cx="471638" cy="404261"/>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23</a:t>
            </a:fld>
            <a:endParaRPr dirty="0"/>
          </a:p>
        </p:txBody>
      </p:sp>
      <p:sp>
        <p:nvSpPr>
          <p:cNvPr id="83970" name="Rectangle 2"/>
          <p:cNvSpPr>
            <a:spLocks noChangeArrowheads="1"/>
          </p:cNvSpPr>
          <p:nvPr/>
        </p:nvSpPr>
        <p:spPr bwMode="auto">
          <a:xfrm>
            <a:off x="6359510" y="849874"/>
            <a:ext cx="4060825" cy="376238"/>
          </a:xfrm>
          <a:prstGeom prst="rect">
            <a:avLst/>
          </a:prstGeom>
          <a:solidFill>
            <a:srgbClr val="33CCCC">
              <a:alpha val="27058"/>
            </a:srgbClr>
          </a:solidFill>
          <a:ln w="9525">
            <a:solidFill>
              <a:srgbClr val="3366FF"/>
            </a:solidFill>
            <a:miter lim="800000"/>
            <a:headEnd/>
            <a:tailEnd/>
          </a:ln>
        </p:spPr>
        <p:txBody>
          <a:bodyPr wrap="none">
            <a:spAutoFit/>
          </a:bodyPr>
          <a:lstStyle/>
          <a:p>
            <a:pPr eaLnBrk="0" hangingPunct="0"/>
            <a:r>
              <a:rPr lang="ru-RU" b="1" dirty="0">
                <a:cs typeface="DejaVu Sans"/>
              </a:rPr>
              <a:t>Требования к содержанию отчета</a:t>
            </a:r>
          </a:p>
        </p:txBody>
      </p:sp>
      <p:sp>
        <p:nvSpPr>
          <p:cNvPr id="83971" name="Text Box 4"/>
          <p:cNvSpPr txBox="1">
            <a:spLocks noChangeArrowheads="1"/>
          </p:cNvSpPr>
          <p:nvPr/>
        </p:nvSpPr>
        <p:spPr bwMode="auto">
          <a:xfrm>
            <a:off x="4279392" y="1424321"/>
            <a:ext cx="7704137" cy="2022475"/>
          </a:xfrm>
          <a:prstGeom prst="rect">
            <a:avLst/>
          </a:prstGeom>
          <a:solidFill>
            <a:srgbClr val="33CCCC">
              <a:alpha val="9019"/>
            </a:srgbClr>
          </a:solidFill>
          <a:ln w="15875">
            <a:solidFill>
              <a:srgbClr val="00CCFF"/>
            </a:solidFill>
            <a:miter lim="800000"/>
            <a:headEnd/>
            <a:tailEnd/>
          </a:ln>
        </p:spPr>
        <p:txBody>
          <a:bodyPr>
            <a:spAutoFit/>
          </a:bodyPr>
          <a:lstStyle/>
          <a:p>
            <a:pPr marL="179388" indent="85725" algn="ctr">
              <a:spcBef>
                <a:spcPct val="50000"/>
              </a:spcBef>
            </a:pPr>
            <a:r>
              <a:rPr lang="ru-RU" sz="1400" dirty="0">
                <a:latin typeface="Times New Roman" pitchFamily="18" charset="0"/>
                <a:cs typeface="DejaVu Sans"/>
              </a:rPr>
              <a:t>ОБЩАЯ ХАРАКТЕРИСТИКА ОБЪЕКТА ПРАКТИКИ (конкретного предприятия, организации) – </a:t>
            </a:r>
            <a:r>
              <a:rPr lang="ru-RU" sz="1200" dirty="0">
                <a:solidFill>
                  <a:srgbClr val="FF0066"/>
                </a:solidFill>
                <a:latin typeface="Times New Roman" pitchFamily="18" charset="0"/>
                <a:cs typeface="DejaVu Sans"/>
              </a:rPr>
              <a:t>5-7 страниц</a:t>
            </a:r>
          </a:p>
          <a:p>
            <a:pPr marL="179388" indent="85725" algn="just">
              <a:spcBef>
                <a:spcPct val="50000"/>
              </a:spcBef>
            </a:pPr>
            <a:r>
              <a:rPr lang="ru-RU" sz="1400" dirty="0">
                <a:latin typeface="Times New Roman" pitchFamily="18" charset="0"/>
                <a:cs typeface="DejaVu Sans"/>
              </a:rPr>
              <a:t>Дать характеристику организации. На официальном сайте предприятия размещен годовой отчет, из которого можно получить информацию о его регистрации, статусе, основному виду деятельности и финансовую отчетность. Таблицы с основными показателями деятельности формируем за последние 2-3 полных года (2022, 2023, 2024гг). </a:t>
            </a:r>
          </a:p>
          <a:p>
            <a:pPr marL="179388" indent="85725" algn="just">
              <a:spcBef>
                <a:spcPct val="50000"/>
              </a:spcBef>
            </a:pPr>
            <a:r>
              <a:rPr lang="ru-RU" sz="1400" dirty="0">
                <a:latin typeface="Times New Roman" pitchFamily="18" charset="0"/>
                <a:cs typeface="DejaVu Sans"/>
              </a:rPr>
              <a:t>Также в годовом отчете предприятия размещены сведения о численности персонала и его структуре.</a:t>
            </a:r>
          </a:p>
        </p:txBody>
      </p:sp>
      <p:sp>
        <p:nvSpPr>
          <p:cNvPr id="83972" name="Text Box 5"/>
          <p:cNvSpPr txBox="1">
            <a:spLocks noChangeArrowheads="1"/>
          </p:cNvSpPr>
          <p:nvPr/>
        </p:nvSpPr>
        <p:spPr bwMode="auto">
          <a:xfrm>
            <a:off x="4279392" y="3466640"/>
            <a:ext cx="7704137" cy="952500"/>
          </a:xfrm>
          <a:prstGeom prst="rect">
            <a:avLst/>
          </a:prstGeom>
          <a:solidFill>
            <a:srgbClr val="CCFFFF">
              <a:alpha val="34117"/>
            </a:srgbClr>
          </a:solidFill>
          <a:ln w="9525">
            <a:solidFill>
              <a:srgbClr val="00CCFF"/>
            </a:solidFill>
            <a:miter lim="800000"/>
            <a:headEnd/>
            <a:tailEnd/>
          </a:ln>
        </p:spPr>
        <p:txBody>
          <a:bodyPr>
            <a:spAutoFit/>
          </a:bodyPr>
          <a:lstStyle/>
          <a:p>
            <a:pPr>
              <a:spcBef>
                <a:spcPct val="50000"/>
              </a:spcBef>
            </a:pPr>
            <a:r>
              <a:rPr lang="ru-RU" sz="1400" dirty="0">
                <a:latin typeface="Times New Roman" pitchFamily="18" charset="0"/>
                <a:cs typeface="DejaVu Sans"/>
              </a:rPr>
              <a:t>Описать рабочее место во время практики, с какими документами ознакомились, какие поручения были от руководителя практики и насколько они утвердили студента в правильном выборе профиля подготовки в ММУ. Можно привести несколько статистических данных о проделанной работе – </a:t>
            </a:r>
            <a:r>
              <a:rPr lang="ru-RU" sz="1200" dirty="0">
                <a:solidFill>
                  <a:srgbClr val="FF0066"/>
                </a:solidFill>
                <a:latin typeface="Times New Roman" pitchFamily="18" charset="0"/>
                <a:cs typeface="DejaVu Sans"/>
              </a:rPr>
              <a:t>1-2 страницы</a:t>
            </a:r>
            <a:endParaRPr lang="ru-RU" sz="1200" dirty="0">
              <a:solidFill>
                <a:srgbClr val="FF0066"/>
              </a:solidFill>
              <a:cs typeface="DejaVu Sans"/>
            </a:endParaRPr>
          </a:p>
        </p:txBody>
      </p:sp>
      <p:sp>
        <p:nvSpPr>
          <p:cNvPr id="83974" name="Text Box 9"/>
          <p:cNvSpPr txBox="1">
            <a:spLocks noChangeArrowheads="1"/>
          </p:cNvSpPr>
          <p:nvPr/>
        </p:nvSpPr>
        <p:spPr bwMode="auto">
          <a:xfrm>
            <a:off x="4279392" y="4438984"/>
            <a:ext cx="7704137" cy="588963"/>
          </a:xfrm>
          <a:prstGeom prst="rect">
            <a:avLst/>
          </a:prstGeom>
          <a:solidFill>
            <a:srgbClr val="33CCCC">
              <a:alpha val="16862"/>
            </a:srgbClr>
          </a:solidFill>
          <a:ln w="9525">
            <a:solidFill>
              <a:srgbClr val="33CCCC"/>
            </a:solidFill>
            <a:miter lim="800000"/>
            <a:headEnd/>
            <a:tailEnd/>
          </a:ln>
        </p:spPr>
        <p:txBody>
          <a:bodyPr>
            <a:spAutoFit/>
          </a:bodyPr>
          <a:lstStyle/>
          <a:p>
            <a:pPr>
              <a:spcBef>
                <a:spcPct val="50000"/>
              </a:spcBef>
            </a:pPr>
            <a:r>
              <a:rPr lang="ru-RU" sz="1400" dirty="0">
                <a:cs typeface="DejaVu Sans"/>
              </a:rPr>
              <a:t>Заключение: указать краткие выводы по результатам пройденной ознакомительной практики</a:t>
            </a:r>
            <a:r>
              <a:rPr lang="ru-RU" dirty="0">
                <a:cs typeface="DejaVu Sans"/>
              </a:rPr>
              <a:t> – </a:t>
            </a:r>
            <a:r>
              <a:rPr lang="ru-RU" sz="1200" dirty="0">
                <a:solidFill>
                  <a:srgbClr val="FF0066"/>
                </a:solidFill>
                <a:cs typeface="DejaVu Sans"/>
              </a:rPr>
              <a:t>(1-2 страницы)</a:t>
            </a:r>
          </a:p>
        </p:txBody>
      </p:sp>
      <p:sp>
        <p:nvSpPr>
          <p:cNvPr id="83975" name="Text Box 10"/>
          <p:cNvSpPr txBox="1">
            <a:spLocks noChangeArrowheads="1"/>
          </p:cNvSpPr>
          <p:nvPr/>
        </p:nvSpPr>
        <p:spPr bwMode="auto">
          <a:xfrm>
            <a:off x="4961039" y="5067230"/>
            <a:ext cx="6048375" cy="376238"/>
          </a:xfrm>
          <a:prstGeom prst="rect">
            <a:avLst/>
          </a:prstGeom>
          <a:solidFill>
            <a:srgbClr val="33CCCC">
              <a:alpha val="10196"/>
            </a:srgbClr>
          </a:solidFill>
          <a:ln w="9525">
            <a:solidFill>
              <a:srgbClr val="33CCCC"/>
            </a:solidFill>
            <a:miter lim="800000"/>
            <a:headEnd/>
            <a:tailEnd/>
          </a:ln>
        </p:spPr>
        <p:txBody>
          <a:bodyPr>
            <a:spAutoFit/>
          </a:bodyPr>
          <a:lstStyle/>
          <a:p>
            <a:pPr>
              <a:spcBef>
                <a:spcPct val="50000"/>
              </a:spcBef>
            </a:pPr>
            <a:r>
              <a:rPr lang="ru-RU" sz="1400" dirty="0">
                <a:latin typeface="Tempus Sans ITC" pitchFamily="82" charset="0"/>
                <a:cs typeface="DejaVu Sans"/>
              </a:rPr>
              <a:t>Список источников информации при оформлении отчета</a:t>
            </a:r>
            <a:r>
              <a:rPr lang="ru-RU" dirty="0">
                <a:cs typeface="DejaVu Sans"/>
              </a:rPr>
              <a:t> </a:t>
            </a:r>
            <a:r>
              <a:rPr lang="ru-RU" sz="1200" dirty="0">
                <a:solidFill>
                  <a:srgbClr val="FF0066"/>
                </a:solidFill>
                <a:cs typeface="DejaVu Sans"/>
              </a:rPr>
              <a:t>(1 страница)</a:t>
            </a:r>
          </a:p>
        </p:txBody>
      </p:sp>
      <p:sp>
        <p:nvSpPr>
          <p:cNvPr id="83976" name="Text Box 12"/>
          <p:cNvSpPr txBox="1">
            <a:spLocks noChangeArrowheads="1"/>
          </p:cNvSpPr>
          <p:nvPr/>
        </p:nvSpPr>
        <p:spPr bwMode="auto">
          <a:xfrm>
            <a:off x="5913940" y="5482751"/>
            <a:ext cx="3167062" cy="314325"/>
          </a:xfrm>
          <a:prstGeom prst="rect">
            <a:avLst/>
          </a:prstGeom>
          <a:noFill/>
          <a:ln w="9525">
            <a:solidFill>
              <a:srgbClr val="33CCCC"/>
            </a:solidFill>
            <a:miter lim="800000"/>
            <a:headEnd/>
            <a:tailEnd/>
          </a:ln>
        </p:spPr>
        <p:txBody>
          <a:bodyPr>
            <a:spAutoFit/>
          </a:bodyPr>
          <a:lstStyle/>
          <a:p>
            <a:pPr>
              <a:spcBef>
                <a:spcPct val="50000"/>
              </a:spcBef>
            </a:pPr>
            <a:r>
              <a:rPr lang="ru-RU" sz="1400">
                <a:cs typeface="DejaVu Sans"/>
              </a:rPr>
              <a:t>Приложения </a:t>
            </a:r>
          </a:p>
        </p:txBody>
      </p:sp>
      <p:sp>
        <p:nvSpPr>
          <p:cNvPr id="2" name="Заголовок 1">
            <a:extLst>
              <a:ext uri="{FF2B5EF4-FFF2-40B4-BE49-F238E27FC236}">
                <a16:creationId xmlns:a16="http://schemas.microsoft.com/office/drawing/2014/main" id="{EF5E77C5-CD61-16D9-C7ED-900CCF7F8ADD}"/>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ceHolder 5"/>
          <p:cNvSpPr>
            <a:spLocks noGrp="1"/>
          </p:cNvSpPr>
          <p:nvPr>
            <p:ph type="sldNum" sz="quarter" idx="11"/>
          </p:nvPr>
        </p:nvSpPr>
        <p:spPr>
          <a:xfrm>
            <a:off x="0" y="-1"/>
            <a:ext cx="442762" cy="452387"/>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24</a:t>
            </a:fld>
            <a:endParaRPr dirty="0"/>
          </a:p>
        </p:txBody>
      </p:sp>
      <p:sp>
        <p:nvSpPr>
          <p:cNvPr id="84994" name="Text Box 2"/>
          <p:cNvSpPr txBox="1">
            <a:spLocks noChangeArrowheads="1"/>
          </p:cNvSpPr>
          <p:nvPr/>
        </p:nvSpPr>
        <p:spPr bwMode="auto">
          <a:xfrm>
            <a:off x="5388177" y="1165391"/>
            <a:ext cx="4679950" cy="650875"/>
          </a:xfrm>
          <a:prstGeom prst="rect">
            <a:avLst/>
          </a:prstGeom>
          <a:solidFill>
            <a:srgbClr val="99CCFF">
              <a:alpha val="45882"/>
            </a:srgbClr>
          </a:solidFill>
          <a:ln w="9525">
            <a:solidFill>
              <a:srgbClr val="0000FF"/>
            </a:solidFill>
            <a:miter lim="800000"/>
            <a:headEnd/>
            <a:tailEnd/>
          </a:ln>
        </p:spPr>
        <p:txBody>
          <a:bodyPr>
            <a:spAutoFit/>
          </a:bodyPr>
          <a:lstStyle/>
          <a:p>
            <a:pPr algn="ctr">
              <a:spcBef>
                <a:spcPct val="50000"/>
              </a:spcBef>
            </a:pPr>
            <a:r>
              <a:rPr lang="ru-RU" dirty="0">
                <a:cs typeface="DejaVu Sans"/>
              </a:rPr>
              <a:t>Пример оформления организационной структуры управления</a:t>
            </a:r>
          </a:p>
        </p:txBody>
      </p:sp>
      <p:pic>
        <p:nvPicPr>
          <p:cNvPr id="84995" name="Схема 3"/>
          <p:cNvPicPr>
            <a:picLocks noChangeArrowheads="1"/>
          </p:cNvPicPr>
          <p:nvPr/>
        </p:nvPicPr>
        <p:blipFill>
          <a:blip r:embed="rId2"/>
          <a:srcRect t="-11853" b="-12509"/>
          <a:stretch>
            <a:fillRect/>
          </a:stretch>
        </p:blipFill>
        <p:spPr bwMode="auto">
          <a:xfrm>
            <a:off x="4415038" y="1659473"/>
            <a:ext cx="5848350" cy="3133725"/>
          </a:xfrm>
          <a:prstGeom prst="rect">
            <a:avLst/>
          </a:prstGeom>
          <a:noFill/>
          <a:ln w="9525">
            <a:noFill/>
            <a:miter lim="800000"/>
            <a:headEnd/>
            <a:tailEnd/>
          </a:ln>
        </p:spPr>
      </p:pic>
      <p:sp>
        <p:nvSpPr>
          <p:cNvPr id="84996" name="Text Box 4"/>
          <p:cNvSpPr txBox="1">
            <a:spLocks noChangeArrowheads="1"/>
          </p:cNvSpPr>
          <p:nvPr/>
        </p:nvSpPr>
        <p:spPr bwMode="auto">
          <a:xfrm>
            <a:off x="4703965" y="4793198"/>
            <a:ext cx="6048375" cy="641350"/>
          </a:xfrm>
          <a:prstGeom prst="rect">
            <a:avLst/>
          </a:prstGeom>
          <a:noFill/>
          <a:ln w="9525">
            <a:noFill/>
            <a:miter lim="800000"/>
            <a:headEnd/>
            <a:tailEnd/>
          </a:ln>
        </p:spPr>
        <p:txBody>
          <a:bodyPr>
            <a:spAutoFit/>
          </a:bodyPr>
          <a:lstStyle/>
          <a:p>
            <a:pPr algn="ctr">
              <a:spcBef>
                <a:spcPct val="50000"/>
              </a:spcBef>
            </a:pPr>
            <a:r>
              <a:rPr lang="ru-RU" dirty="0">
                <a:cs typeface="DejaVu Sans"/>
              </a:rPr>
              <a:t>Рисунок 1- Организационная структура управления ООО «ДМО»</a:t>
            </a:r>
          </a:p>
        </p:txBody>
      </p:sp>
      <p:sp>
        <p:nvSpPr>
          <p:cNvPr id="2" name="Заголовок 1">
            <a:extLst>
              <a:ext uri="{FF2B5EF4-FFF2-40B4-BE49-F238E27FC236}">
                <a16:creationId xmlns:a16="http://schemas.microsoft.com/office/drawing/2014/main" id="{6043BCC9-DB02-D89F-DFE7-64E69DF9A47B}"/>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PlaceHolder 5"/>
          <p:cNvSpPr>
            <a:spLocks noGrp="1"/>
          </p:cNvSpPr>
          <p:nvPr>
            <p:ph type="sldNum" sz="quarter" idx="11"/>
          </p:nvPr>
        </p:nvSpPr>
        <p:spPr>
          <a:xfrm>
            <a:off x="-1" y="0"/>
            <a:ext cx="452387" cy="394636"/>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25</a:t>
            </a:fld>
            <a:endParaRPr dirty="0"/>
          </a:p>
        </p:txBody>
      </p:sp>
      <p:sp>
        <p:nvSpPr>
          <p:cNvPr id="86018" name="Text Box 5"/>
          <p:cNvSpPr txBox="1">
            <a:spLocks noChangeArrowheads="1"/>
          </p:cNvSpPr>
          <p:nvPr/>
        </p:nvSpPr>
        <p:spPr bwMode="auto">
          <a:xfrm>
            <a:off x="5597776" y="1108409"/>
            <a:ext cx="5040312" cy="590550"/>
          </a:xfrm>
          <a:prstGeom prst="rect">
            <a:avLst/>
          </a:prstGeom>
          <a:solidFill>
            <a:srgbClr val="99CCFF">
              <a:alpha val="38039"/>
            </a:srgbClr>
          </a:solidFill>
          <a:ln w="9525">
            <a:solidFill>
              <a:srgbClr val="0000FF"/>
            </a:solidFill>
            <a:miter lim="800000"/>
            <a:headEnd/>
            <a:tailEnd/>
          </a:ln>
        </p:spPr>
        <p:txBody>
          <a:bodyPr>
            <a:spAutoFit/>
          </a:bodyPr>
          <a:lstStyle/>
          <a:p>
            <a:pPr algn="ctr">
              <a:spcBef>
                <a:spcPct val="50000"/>
              </a:spcBef>
            </a:pPr>
            <a:r>
              <a:rPr lang="ru-RU" sz="1600" dirty="0">
                <a:cs typeface="DejaVu Sans"/>
              </a:rPr>
              <a:t>Пример рекомендуемой таблицы оформления отчета о деятельности организации</a:t>
            </a:r>
          </a:p>
        </p:txBody>
      </p:sp>
      <p:graphicFrame>
        <p:nvGraphicFramePr>
          <p:cNvPr id="143461" name="Group 101"/>
          <p:cNvGraphicFramePr>
            <a:graphicFrameLocks noGrp="1"/>
          </p:cNvGraphicFramePr>
          <p:nvPr>
            <p:ph idx="4294967295"/>
            <p:extLst>
              <p:ext uri="{D42A27DB-BD31-4B8C-83A1-F6EECF244321}">
                <p14:modId xmlns:p14="http://schemas.microsoft.com/office/powerpoint/2010/main" val="2890307640"/>
              </p:ext>
            </p:extLst>
          </p:nvPr>
        </p:nvGraphicFramePr>
        <p:xfrm>
          <a:off x="4509887" y="2226529"/>
          <a:ext cx="6851650" cy="3288983"/>
        </p:xfrm>
        <a:graphic>
          <a:graphicData uri="http://schemas.openxmlformats.org/drawingml/2006/table">
            <a:tbl>
              <a:tblPr/>
              <a:tblGrid>
                <a:gridCol w="1141413">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141412">
                  <a:extLst>
                    <a:ext uri="{9D8B030D-6E8A-4147-A177-3AD203B41FA5}">
                      <a16:colId xmlns:a16="http://schemas.microsoft.com/office/drawing/2014/main" val="20002"/>
                    </a:ext>
                  </a:extLst>
                </a:gridCol>
                <a:gridCol w="1141413">
                  <a:extLst>
                    <a:ext uri="{9D8B030D-6E8A-4147-A177-3AD203B41FA5}">
                      <a16:colId xmlns:a16="http://schemas.microsoft.com/office/drawing/2014/main" val="20003"/>
                    </a:ext>
                  </a:extLst>
                </a:gridCol>
                <a:gridCol w="1143000">
                  <a:extLst>
                    <a:ext uri="{9D8B030D-6E8A-4147-A177-3AD203B41FA5}">
                      <a16:colId xmlns:a16="http://schemas.microsoft.com/office/drawing/2014/main" val="20004"/>
                    </a:ext>
                  </a:extLst>
                </a:gridCol>
                <a:gridCol w="1141412">
                  <a:extLst>
                    <a:ext uri="{9D8B030D-6E8A-4147-A177-3AD203B41FA5}">
                      <a16:colId xmlns:a16="http://schemas.microsoft.com/office/drawing/2014/main" val="20005"/>
                    </a:ext>
                  </a:extLst>
                </a:gridCol>
              </a:tblGrid>
              <a:tr h="423863">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Показатель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Ед. измерения</a:t>
                      </a: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Абсолютные изменения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Изменения </a:t>
                      </a: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extLst>
                  <a:ext uri="{0D108BD9-81ED-4DB2-BD59-A6C34878D82A}">
                    <a16:rowId xmlns:a16="http://schemas.microsoft.com/office/drawing/2014/main" val="10000"/>
                  </a:ext>
                </a:extLst>
              </a:tr>
              <a:tr h="180975">
                <a:tc vMerge="1">
                  <a:txBody>
                    <a:bodyPr/>
                    <a:lstStyle/>
                    <a:p>
                      <a:endParaRPr lang="ru-RU"/>
                    </a:p>
                  </a:txBody>
                  <a:tcPr/>
                </a:tc>
                <a:tc vMerge="1">
                  <a:txBody>
                    <a:bodyPr/>
                    <a:lstStyle/>
                    <a:p>
                      <a:endParaRPr lang="ru-RU"/>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rPr>
                        <a:t>2023г</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rPr>
                        <a:t>2024г.</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тыс. руб.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74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Выручка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тыс. руб. </a:t>
                      </a: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730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Затраты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тыс. руб. </a:t>
                      </a: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74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Прибыль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тыс. руб. </a:t>
                      </a: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730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Численность персонала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rPr>
                        <a:t>чел. </a:t>
                      </a: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809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86073" name="Text Box 58"/>
          <p:cNvSpPr txBox="1">
            <a:spLocks noChangeArrowheads="1"/>
          </p:cNvSpPr>
          <p:nvPr/>
        </p:nvSpPr>
        <p:spPr bwMode="auto">
          <a:xfrm>
            <a:off x="4520999" y="1735598"/>
            <a:ext cx="6840538" cy="366712"/>
          </a:xfrm>
          <a:prstGeom prst="rect">
            <a:avLst/>
          </a:prstGeom>
          <a:noFill/>
          <a:ln w="9525">
            <a:noFill/>
            <a:miter lim="800000"/>
            <a:headEnd/>
            <a:tailEnd/>
          </a:ln>
        </p:spPr>
        <p:txBody>
          <a:bodyPr>
            <a:spAutoFit/>
          </a:bodyPr>
          <a:lstStyle/>
          <a:p>
            <a:pPr>
              <a:spcBef>
                <a:spcPct val="50000"/>
              </a:spcBef>
            </a:pPr>
            <a:r>
              <a:rPr lang="ru-RU" sz="1400" dirty="0">
                <a:cs typeface="DejaVu Sans"/>
              </a:rPr>
              <a:t>Таблица 1</a:t>
            </a:r>
            <a:r>
              <a:rPr lang="ru-RU" dirty="0">
                <a:cs typeface="DejaVu Sans"/>
              </a:rPr>
              <a:t> – </a:t>
            </a:r>
            <a:r>
              <a:rPr lang="ru-RU" sz="1400" dirty="0">
                <a:cs typeface="DejaVu Sans"/>
              </a:rPr>
              <a:t>Основные показатели деятельности организации за 2023-2024гг. </a:t>
            </a:r>
          </a:p>
        </p:txBody>
      </p:sp>
      <p:sp>
        <p:nvSpPr>
          <p:cNvPr id="2" name="Заголовок 1">
            <a:extLst>
              <a:ext uri="{FF2B5EF4-FFF2-40B4-BE49-F238E27FC236}">
                <a16:creationId xmlns:a16="http://schemas.microsoft.com/office/drawing/2014/main" id="{17B1F35E-B242-06D7-FE00-483EE5A1330A}"/>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PlaceHolder 5"/>
          <p:cNvSpPr txBox="1">
            <a:spLocks noGrp="1"/>
          </p:cNvSpPr>
          <p:nvPr/>
        </p:nvSpPr>
        <p:spPr>
          <a:xfrm flipH="1">
            <a:off x="-2" y="-1"/>
            <a:ext cx="510140" cy="500515"/>
          </a:xfrm>
          <a:prstGeom prst="rect">
            <a:avLst/>
          </a:prstGeom>
          <a:noFill/>
          <a:ln w="0"/>
        </p:spPr>
        <p:txBody>
          <a:bodyPr lIns="90000" tIns="90000" rIns="90000" bIns="90000"/>
          <a:lstStyle/>
          <a:p>
            <a:pPr>
              <a:defRPr/>
            </a:pPr>
            <a:fld id="{4B652F53-6D15-4DEB-A822-83751FD95A6E}" type="slidenum">
              <a:rPr lang="ru-RU" spc="-1">
                <a:solidFill>
                  <a:srgbClr val="000000"/>
                </a:solidFill>
                <a:latin typeface="Geometria"/>
              </a:rPr>
              <a:pPr>
                <a:defRPr/>
              </a:pPr>
              <a:t>26</a:t>
            </a:fld>
            <a:endParaRPr lang="ru-RU" spc="-1" dirty="0">
              <a:solidFill>
                <a:srgbClr val="000000"/>
              </a:solidFill>
              <a:latin typeface="Geometria"/>
            </a:endParaRPr>
          </a:p>
        </p:txBody>
      </p:sp>
      <p:sp>
        <p:nvSpPr>
          <p:cNvPr id="87042" name="Text Box 5"/>
          <p:cNvSpPr txBox="1">
            <a:spLocks noChangeArrowheads="1"/>
          </p:cNvSpPr>
          <p:nvPr/>
        </p:nvSpPr>
        <p:spPr bwMode="auto">
          <a:xfrm>
            <a:off x="5617027" y="1070625"/>
            <a:ext cx="5040312" cy="590550"/>
          </a:xfrm>
          <a:prstGeom prst="rect">
            <a:avLst/>
          </a:prstGeom>
          <a:solidFill>
            <a:srgbClr val="99CCFF">
              <a:alpha val="38039"/>
            </a:srgbClr>
          </a:solidFill>
          <a:ln w="9525">
            <a:solidFill>
              <a:srgbClr val="0000FF"/>
            </a:solidFill>
            <a:miter lim="800000"/>
            <a:headEnd/>
            <a:tailEnd/>
          </a:ln>
        </p:spPr>
        <p:txBody>
          <a:bodyPr>
            <a:spAutoFit/>
          </a:bodyPr>
          <a:lstStyle/>
          <a:p>
            <a:pPr algn="ctr">
              <a:spcBef>
                <a:spcPct val="50000"/>
              </a:spcBef>
            </a:pPr>
            <a:r>
              <a:rPr lang="ru-RU" sz="1600" dirty="0">
                <a:cs typeface="DejaVu Sans"/>
              </a:rPr>
              <a:t>Пример рекомендуемой таблицы оформления по численности персонала организации</a:t>
            </a:r>
          </a:p>
        </p:txBody>
      </p:sp>
      <p:graphicFrame>
        <p:nvGraphicFramePr>
          <p:cNvPr id="119875" name="Group 67"/>
          <p:cNvGraphicFramePr>
            <a:graphicFrameLocks noGrp="1"/>
          </p:cNvGraphicFramePr>
          <p:nvPr>
            <p:ph idx="4294967295"/>
            <p:extLst>
              <p:ext uri="{D42A27DB-BD31-4B8C-83A1-F6EECF244321}">
                <p14:modId xmlns:p14="http://schemas.microsoft.com/office/powerpoint/2010/main" val="2796064595"/>
              </p:ext>
            </p:extLst>
          </p:nvPr>
        </p:nvGraphicFramePr>
        <p:xfrm>
          <a:off x="4097606" y="2251725"/>
          <a:ext cx="7138987" cy="3288983"/>
        </p:xfrm>
        <a:graphic>
          <a:graphicData uri="http://schemas.openxmlformats.org/drawingml/2006/table">
            <a:tbl>
              <a:tblPr/>
              <a:tblGrid>
                <a:gridCol w="1876425">
                  <a:extLst>
                    <a:ext uri="{9D8B030D-6E8A-4147-A177-3AD203B41FA5}">
                      <a16:colId xmlns:a16="http://schemas.microsoft.com/office/drawing/2014/main" val="20000"/>
                    </a:ext>
                  </a:extLst>
                </a:gridCol>
                <a:gridCol w="1003300">
                  <a:extLst>
                    <a:ext uri="{9D8B030D-6E8A-4147-A177-3AD203B41FA5}">
                      <a16:colId xmlns:a16="http://schemas.microsoft.com/office/drawing/2014/main" val="20001"/>
                    </a:ext>
                  </a:extLst>
                </a:gridCol>
                <a:gridCol w="690562">
                  <a:extLst>
                    <a:ext uri="{9D8B030D-6E8A-4147-A177-3AD203B41FA5}">
                      <a16:colId xmlns:a16="http://schemas.microsoft.com/office/drawing/2014/main" val="20002"/>
                    </a:ext>
                  </a:extLst>
                </a:gridCol>
                <a:gridCol w="1189038">
                  <a:extLst>
                    <a:ext uri="{9D8B030D-6E8A-4147-A177-3AD203B41FA5}">
                      <a16:colId xmlns:a16="http://schemas.microsoft.com/office/drawing/2014/main" val="20003"/>
                    </a:ext>
                  </a:extLst>
                </a:gridCol>
                <a:gridCol w="1190625">
                  <a:extLst>
                    <a:ext uri="{9D8B030D-6E8A-4147-A177-3AD203B41FA5}">
                      <a16:colId xmlns:a16="http://schemas.microsoft.com/office/drawing/2014/main" val="20004"/>
                    </a:ext>
                  </a:extLst>
                </a:gridCol>
                <a:gridCol w="1189037">
                  <a:extLst>
                    <a:ext uri="{9D8B030D-6E8A-4147-A177-3AD203B41FA5}">
                      <a16:colId xmlns:a16="http://schemas.microsoft.com/office/drawing/2014/main" val="20005"/>
                    </a:ext>
                  </a:extLst>
                </a:gridCol>
              </a:tblGrid>
              <a:tr h="423863">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a:ln>
                          <a:noFill/>
                        </a:ln>
                        <a:solidFill>
                          <a:schemeClr val="tx1"/>
                        </a:solidFill>
                        <a:effectLst/>
                        <a:latin typeface="Times New Roman" pitchFamily="18" charset="0"/>
                        <a:ea typeface="DejaVu Sans"/>
                        <a:cs typeface="DejaVu Sans"/>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Показатель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Ед. измерения</a:t>
                      </a: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Абсолютные изменения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hMerge="1">
                  <a:txBody>
                    <a:bodyPr/>
                    <a:lstStyle/>
                    <a:p>
                      <a:endParaRPr lang="ru-RU"/>
                    </a:p>
                  </a:txBody>
                  <a:tcPr/>
                </a:tc>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Изменения </a:t>
                      </a: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hMerge="1">
                  <a:txBody>
                    <a:bodyPr/>
                    <a:lstStyle/>
                    <a:p>
                      <a:endParaRPr lang="ru-RU"/>
                    </a:p>
                  </a:txBody>
                  <a:tcPr/>
                </a:tc>
                <a:extLst>
                  <a:ext uri="{0D108BD9-81ED-4DB2-BD59-A6C34878D82A}">
                    <a16:rowId xmlns:a16="http://schemas.microsoft.com/office/drawing/2014/main" val="10000"/>
                  </a:ext>
                </a:extLst>
              </a:tr>
              <a:tr h="180975">
                <a:tc vMerge="1">
                  <a:txBody>
                    <a:bodyPr/>
                    <a:lstStyle/>
                    <a:p>
                      <a:endParaRPr lang="ru-RU"/>
                    </a:p>
                  </a:txBody>
                  <a:tcPr/>
                </a:tc>
                <a:tc vMerge="1">
                  <a:txBody>
                    <a:bodyPr/>
                    <a:lstStyle/>
                    <a:p>
                      <a:endParaRPr lang="ru-RU"/>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ea typeface="DejaVu Sans"/>
                          <a:cs typeface="DejaVu Sans"/>
                        </a:rPr>
                        <a:t>2023г</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ea typeface="DejaVu Sans"/>
                          <a:cs typeface="DejaVu Sans"/>
                        </a:rPr>
                        <a:t>2024г.</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      чел.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extLst>
                  <a:ext uri="{0D108BD9-81ED-4DB2-BD59-A6C34878D82A}">
                    <a16:rowId xmlns:a16="http://schemas.microsoft.com/office/drawing/2014/main" val="10001"/>
                  </a:ext>
                </a:extLst>
              </a:tr>
              <a:tr h="474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Среднесписочная численность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чел.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dirty="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730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Руководители (административный)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чел.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254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Специалисты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чел.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730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Основной (рабочие) персонал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чел. </a:t>
                      </a: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809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Вспомогательный персонал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ea typeface="DejaVu Sans"/>
                          <a:cs typeface="DejaVu Sans"/>
                        </a:rPr>
                        <a:t>чел.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dirty="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87097" name="Rectangle 68"/>
          <p:cNvSpPr>
            <a:spLocks noChangeArrowheads="1"/>
          </p:cNvSpPr>
          <p:nvPr/>
        </p:nvSpPr>
        <p:spPr bwMode="auto">
          <a:xfrm>
            <a:off x="4649028" y="1946925"/>
            <a:ext cx="6581775" cy="304800"/>
          </a:xfrm>
          <a:prstGeom prst="rect">
            <a:avLst/>
          </a:prstGeom>
          <a:noFill/>
          <a:ln w="9525">
            <a:noFill/>
            <a:miter lim="800000"/>
            <a:headEnd/>
            <a:tailEnd/>
          </a:ln>
        </p:spPr>
        <p:txBody>
          <a:bodyPr wrap="none">
            <a:spAutoFit/>
          </a:bodyPr>
          <a:lstStyle/>
          <a:p>
            <a:pPr>
              <a:spcBef>
                <a:spcPct val="50000"/>
              </a:spcBef>
            </a:pPr>
            <a:r>
              <a:rPr lang="ru-RU" sz="1400" dirty="0">
                <a:cs typeface="DejaVu Sans"/>
              </a:rPr>
              <a:t>Таблица 2 – Количественный состав персонала ООО «АВС» за 2023-2024гг. </a:t>
            </a:r>
          </a:p>
        </p:txBody>
      </p:sp>
      <p:sp>
        <p:nvSpPr>
          <p:cNvPr id="2" name="Заголовок 1">
            <a:extLst>
              <a:ext uri="{FF2B5EF4-FFF2-40B4-BE49-F238E27FC236}">
                <a16:creationId xmlns:a16="http://schemas.microsoft.com/office/drawing/2014/main" id="{44865904-6E88-5E60-2B80-1928C1CE3A6A}"/>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PlaceHolder 5"/>
          <p:cNvSpPr>
            <a:spLocks noGrp="1"/>
          </p:cNvSpPr>
          <p:nvPr>
            <p:ph type="sldNum" sz="quarter" idx="11"/>
          </p:nvPr>
        </p:nvSpPr>
        <p:spPr>
          <a:xfrm>
            <a:off x="-1" y="0"/>
            <a:ext cx="481263" cy="398312"/>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27</a:t>
            </a:fld>
            <a:endParaRPr dirty="0"/>
          </a:p>
        </p:txBody>
      </p:sp>
      <p:sp>
        <p:nvSpPr>
          <p:cNvPr id="88066" name="Rectangle 6"/>
          <p:cNvSpPr>
            <a:spLocks noChangeArrowheads="1"/>
          </p:cNvSpPr>
          <p:nvPr/>
        </p:nvSpPr>
        <p:spPr bwMode="auto">
          <a:xfrm>
            <a:off x="5491681" y="398312"/>
            <a:ext cx="5837254" cy="660400"/>
          </a:xfrm>
          <a:prstGeom prst="rect">
            <a:avLst/>
          </a:prstGeom>
          <a:solidFill>
            <a:srgbClr val="99CC00">
              <a:alpha val="43137"/>
            </a:srgbClr>
          </a:solidFill>
          <a:ln w="19050">
            <a:solidFill>
              <a:srgbClr val="008000"/>
            </a:solidFill>
            <a:miter lim="800000"/>
            <a:headEnd/>
            <a:tailEnd/>
          </a:ln>
        </p:spPr>
        <p:txBody>
          <a:bodyPr wrap="square">
            <a:spAutoFit/>
          </a:bodyPr>
          <a:lstStyle/>
          <a:p>
            <a:r>
              <a:rPr lang="ru-RU" dirty="0">
                <a:solidFill>
                  <a:srgbClr val="0000CC"/>
                </a:solidFill>
                <a:cs typeface="DejaVu Sans"/>
              </a:rPr>
              <a:t>Положение о наличии документов для оценивания пройденной практики</a:t>
            </a:r>
          </a:p>
        </p:txBody>
      </p:sp>
      <p:graphicFrame>
        <p:nvGraphicFramePr>
          <p:cNvPr id="81984" name="Group 64"/>
          <p:cNvGraphicFramePr>
            <a:graphicFrameLocks noGrp="1"/>
          </p:cNvGraphicFramePr>
          <p:nvPr>
            <p:ph idx="4294967295"/>
            <p:extLst>
              <p:ext uri="{D42A27DB-BD31-4B8C-83A1-F6EECF244321}">
                <p14:modId xmlns:p14="http://schemas.microsoft.com/office/powerpoint/2010/main" val="475863810"/>
              </p:ext>
            </p:extLst>
          </p:nvPr>
        </p:nvGraphicFramePr>
        <p:xfrm>
          <a:off x="1" y="1058712"/>
          <a:ext cx="12115282" cy="4678998"/>
        </p:xfrm>
        <a:graphic>
          <a:graphicData uri="http://schemas.openxmlformats.org/drawingml/2006/table">
            <a:tbl>
              <a:tblPr/>
              <a:tblGrid>
                <a:gridCol w="6308157">
                  <a:extLst>
                    <a:ext uri="{9D8B030D-6E8A-4147-A177-3AD203B41FA5}">
                      <a16:colId xmlns:a16="http://schemas.microsoft.com/office/drawing/2014/main" val="20000"/>
                    </a:ext>
                  </a:extLst>
                </a:gridCol>
                <a:gridCol w="1895979">
                  <a:extLst>
                    <a:ext uri="{9D8B030D-6E8A-4147-A177-3AD203B41FA5}">
                      <a16:colId xmlns:a16="http://schemas.microsoft.com/office/drawing/2014/main" val="20001"/>
                    </a:ext>
                  </a:extLst>
                </a:gridCol>
                <a:gridCol w="1723817">
                  <a:extLst>
                    <a:ext uri="{9D8B030D-6E8A-4147-A177-3AD203B41FA5}">
                      <a16:colId xmlns:a16="http://schemas.microsoft.com/office/drawing/2014/main" val="20002"/>
                    </a:ext>
                  </a:extLst>
                </a:gridCol>
                <a:gridCol w="2187329">
                  <a:extLst>
                    <a:ext uri="{9D8B030D-6E8A-4147-A177-3AD203B41FA5}">
                      <a16:colId xmlns:a16="http://schemas.microsoft.com/office/drawing/2014/main" val="20003"/>
                    </a:ext>
                  </a:extLst>
                </a:gridCol>
              </a:tblGrid>
              <a:tr h="9763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FFFFFF"/>
                          </a:solidFill>
                          <a:effectLst/>
                          <a:latin typeface="Arial" charset="0"/>
                          <a:ea typeface="DejaVu Sans"/>
                          <a:cs typeface="DejaVu Sans"/>
                        </a:rPr>
                        <a:t>Документы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AD47"/>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FFFFFF"/>
                          </a:solidFill>
                          <a:effectLst/>
                          <a:latin typeface="Arial" charset="0"/>
                          <a:ea typeface="DejaVu Sans"/>
                          <a:cs typeface="DejaVu Sans"/>
                        </a:rPr>
                        <a:t>Наличие и правильное оформление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AD47"/>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FFFFFF"/>
                          </a:solidFill>
                          <a:effectLst/>
                          <a:latin typeface="Arial" charset="0"/>
                          <a:ea typeface="DejaVu Sans"/>
                          <a:cs typeface="DejaVu Sans"/>
                        </a:rPr>
                        <a:t>Оценка в электронной зачетке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AD47"/>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FFFFFF"/>
                          </a:solidFill>
                          <a:effectLst/>
                          <a:latin typeface="Arial" charset="0"/>
                          <a:ea typeface="DejaVu Sans"/>
                          <a:cs typeface="DejaVu Sans"/>
                        </a:rPr>
                        <a:t>Сроки проверки и выставления оценки</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AD47"/>
                    </a:solidFill>
                  </a:tcPr>
                </a:tc>
                <a:extLst>
                  <a:ext uri="{0D108BD9-81ED-4DB2-BD59-A6C34878D82A}">
                    <a16:rowId xmlns:a16="http://schemas.microsoft.com/office/drawing/2014/main" val="10000"/>
                  </a:ext>
                </a:extLst>
              </a:tr>
              <a:tr h="26828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1.  Заявление   </a:t>
                      </a:r>
                      <a:r>
                        <a:rPr kumimoji="0" lang="ru-RU" sz="1400" b="1" i="1" u="none" strike="noStrike" cap="none" normalizeH="0" baseline="0">
                          <a:ln>
                            <a:noFill/>
                          </a:ln>
                          <a:solidFill>
                            <a:srgbClr val="000000"/>
                          </a:solidFill>
                          <a:effectLst/>
                          <a:latin typeface="Arial" charset="0"/>
                          <a:ea typeface="DejaVu Sans"/>
                          <a:cs typeface="DejaVu Sans"/>
                        </a:rPr>
                        <a:t>(загрузка)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rowSpan="10">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400" b="1" i="0" u="none" strike="noStrike" cap="none" normalizeH="0" baseline="0">
                        <a:ln>
                          <a:noFill/>
                        </a:ln>
                        <a:solidFill>
                          <a:srgbClr val="000000"/>
                        </a:solidFill>
                        <a:effectLst/>
                        <a:latin typeface="Arial" charset="0"/>
                        <a:ea typeface="DejaVu Sans"/>
                        <a:cs typeface="DejaVu Sans"/>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200" b="1" i="0" u="none" strike="noStrike" cap="none" normalizeH="0" baseline="0">
                        <a:ln>
                          <a:noFill/>
                        </a:ln>
                        <a:solidFill>
                          <a:srgbClr val="000000"/>
                        </a:solidFill>
                        <a:effectLst/>
                        <a:latin typeface="Times New Roman" pitchFamily="18" charset="0"/>
                        <a:ea typeface="DejaVu Sans"/>
                        <a:cs typeface="DejaVu Sans"/>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200" b="1" i="0" u="none" strike="noStrike" cap="none" normalizeH="0" baseline="0">
                        <a:ln>
                          <a:noFill/>
                        </a:ln>
                        <a:solidFill>
                          <a:srgbClr val="000000"/>
                        </a:solidFill>
                        <a:effectLst/>
                        <a:latin typeface="Times New Roman" pitchFamily="18" charset="0"/>
                        <a:ea typeface="DejaVu Sans"/>
                        <a:cs typeface="DejaVu Sans"/>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a:ln>
                            <a:noFill/>
                          </a:ln>
                          <a:solidFill>
                            <a:srgbClr val="000000"/>
                          </a:solidFill>
                          <a:effectLst/>
                          <a:latin typeface="Times New Roman" pitchFamily="18" charset="0"/>
                          <a:ea typeface="DejaVu Sans"/>
                          <a:cs typeface="DejaVu Sans"/>
                        </a:rPr>
                        <a:t>в соответствии с </a:t>
                      </a:r>
                      <a:r>
                        <a:rPr kumimoji="0" lang="ru-RU" sz="1200" b="1" i="1" u="none" strike="noStrike" cap="none" normalizeH="0" baseline="0">
                          <a:ln>
                            <a:noFill/>
                          </a:ln>
                          <a:solidFill>
                            <a:srgbClr val="000000"/>
                          </a:solidFill>
                          <a:effectLst/>
                          <a:latin typeface="Times New Roman" pitchFamily="18" charset="0"/>
                          <a:ea typeface="DejaVu Sans"/>
                          <a:cs typeface="DejaVu Sans"/>
                        </a:rPr>
                        <a:t>Графиком учебного процесса </a:t>
                      </a:r>
                      <a:r>
                        <a:rPr kumimoji="0" lang="ru-RU" sz="1200" b="0" i="1" u="none" strike="noStrike" cap="none" normalizeH="0" baseline="0">
                          <a:ln>
                            <a:noFill/>
                          </a:ln>
                          <a:solidFill>
                            <a:srgbClr val="000000"/>
                          </a:solidFill>
                          <a:effectLst/>
                          <a:latin typeface="Arial" charset="0"/>
                          <a:ea typeface="DejaVu Sans"/>
                          <a:cs typeface="DejaVu Sans"/>
                        </a:rPr>
                        <a:t>–</a:t>
                      </a:r>
                      <a:r>
                        <a:rPr kumimoji="0" lang="ru-RU" sz="1200" b="0" i="1" u="none" strike="noStrike" cap="none" normalizeH="0" baseline="0">
                          <a:ln>
                            <a:noFill/>
                          </a:ln>
                          <a:solidFill>
                            <a:srgbClr val="000000"/>
                          </a:solidFill>
                          <a:effectLst/>
                          <a:latin typeface="Times New Roman" pitchFamily="18" charset="0"/>
                          <a:ea typeface="DejaVu Sans"/>
                          <a:cs typeface="DejaVu Sans"/>
                        </a:rPr>
                        <a:t>см. в личном кабинете</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4365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a:ln>
                            <a:noFill/>
                          </a:ln>
                          <a:solidFill>
                            <a:srgbClr val="000000"/>
                          </a:solidFill>
                          <a:effectLst/>
                          <a:latin typeface="Arial" charset="0"/>
                          <a:ea typeface="DejaVu Sans"/>
                          <a:cs typeface="DejaVu Sans"/>
                        </a:rPr>
                        <a:t>2.  Договор     </a:t>
                      </a:r>
                      <a:r>
                        <a:rPr kumimoji="0" lang="ru-RU" sz="1400" b="1" i="1" u="none" strike="noStrike" cap="none" normalizeH="0" baseline="0" dirty="0">
                          <a:ln>
                            <a:noFill/>
                          </a:ln>
                          <a:solidFill>
                            <a:srgbClr val="000000"/>
                          </a:solidFill>
                          <a:effectLst/>
                          <a:latin typeface="Arial" charset="0"/>
                          <a:ea typeface="DejaVu Sans"/>
                          <a:cs typeface="DejaVu Sans"/>
                        </a:rPr>
                        <a:t>(загрузка + оригинал)</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400" b="1" i="1" u="none" strike="noStrike" cap="none" normalizeH="0" baseline="0" dirty="0">
                        <a:ln>
                          <a:noFill/>
                        </a:ln>
                        <a:solidFill>
                          <a:srgbClr val="000000"/>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vMerge="1">
                  <a:txBody>
                    <a:bodyPr/>
                    <a:lstStyle/>
                    <a:p>
                      <a:endParaRPr lang="ru-RU"/>
                    </a:p>
                  </a:txBody>
                  <a:tcPr/>
                </a:tc>
                <a:extLst>
                  <a:ext uri="{0D108BD9-81ED-4DB2-BD59-A6C34878D82A}">
                    <a16:rowId xmlns:a16="http://schemas.microsoft.com/office/drawing/2014/main" val="10002"/>
                  </a:ext>
                </a:extLst>
              </a:tr>
              <a:tr h="2730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a:ln>
                            <a:noFill/>
                          </a:ln>
                          <a:solidFill>
                            <a:srgbClr val="000000"/>
                          </a:solidFill>
                          <a:effectLst/>
                          <a:latin typeface="Arial" charset="0"/>
                          <a:ea typeface="DejaVu Sans"/>
                          <a:cs typeface="DejaVu Sans"/>
                        </a:rPr>
                        <a:t>3. ИНН (напечатать в ЭСДО)</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vMerge="1">
                  <a:txBody>
                    <a:bodyPr/>
                    <a:lstStyle/>
                    <a:p>
                      <a:endParaRPr lang="ru-RU"/>
                    </a:p>
                  </a:txBody>
                  <a:tcPr/>
                </a:tc>
                <a:extLst>
                  <a:ext uri="{0D108BD9-81ED-4DB2-BD59-A6C34878D82A}">
                    <a16:rowId xmlns:a16="http://schemas.microsoft.com/office/drawing/2014/main" val="10003"/>
                  </a:ext>
                </a:extLst>
              </a:tr>
              <a:tr h="4349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a:ln>
                            <a:noFill/>
                          </a:ln>
                          <a:solidFill>
                            <a:srgbClr val="000000"/>
                          </a:solidFill>
                          <a:effectLst/>
                          <a:latin typeface="Arial" charset="0"/>
                          <a:ea typeface="DejaVu Sans"/>
                          <a:cs typeface="DejaVu Sans"/>
                        </a:rPr>
                        <a:t>4.  Наименование организации </a:t>
                      </a:r>
                      <a:r>
                        <a:rPr kumimoji="0" lang="ru-RU" sz="1400" b="1" i="1" u="none" strike="noStrike" cap="none" normalizeH="0" baseline="0" dirty="0">
                          <a:ln>
                            <a:noFill/>
                          </a:ln>
                          <a:solidFill>
                            <a:srgbClr val="000000"/>
                          </a:solidFill>
                          <a:effectLst/>
                          <a:latin typeface="Arial" charset="0"/>
                          <a:ea typeface="DejaVu Sans"/>
                          <a:cs typeface="DejaVu Sans"/>
                        </a:rPr>
                        <a:t>(напечатать в ЭСДО)</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vMerge="1">
                  <a:txBody>
                    <a:bodyPr/>
                    <a:lstStyle/>
                    <a:p>
                      <a:endParaRPr lang="ru-RU"/>
                    </a:p>
                  </a:txBody>
                  <a:tcPr/>
                </a:tc>
                <a:extLst>
                  <a:ext uri="{0D108BD9-81ED-4DB2-BD59-A6C34878D82A}">
                    <a16:rowId xmlns:a16="http://schemas.microsoft.com/office/drawing/2014/main" val="10004"/>
                  </a:ext>
                </a:extLst>
              </a:tr>
              <a:tr h="6159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a:ln>
                            <a:noFill/>
                          </a:ln>
                          <a:solidFill>
                            <a:srgbClr val="000000"/>
                          </a:solidFill>
                          <a:effectLst/>
                          <a:latin typeface="Arial" charset="0"/>
                          <a:ea typeface="DejaVu Sans"/>
                          <a:cs typeface="DejaVu Sans"/>
                        </a:rPr>
                        <a:t>5.  ФИО, должность руководителя от профильной организации    </a:t>
                      </a:r>
                      <a:r>
                        <a:rPr kumimoji="0" lang="ru-RU" sz="1400" b="1" i="1" u="none" strike="noStrike" cap="none" normalizeH="0" baseline="0" dirty="0">
                          <a:ln>
                            <a:noFill/>
                          </a:ln>
                          <a:solidFill>
                            <a:srgbClr val="000000"/>
                          </a:solidFill>
                          <a:effectLst/>
                          <a:latin typeface="Arial" charset="0"/>
                          <a:ea typeface="DejaVu Sans"/>
                          <a:cs typeface="DejaVu Sans"/>
                        </a:rPr>
                        <a:t>(напечатать в ЭСДО)</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vMerge="1">
                  <a:txBody>
                    <a:bodyPr/>
                    <a:lstStyle/>
                    <a:p>
                      <a:endParaRPr lang="ru-RU"/>
                    </a:p>
                  </a:txBody>
                  <a:tcPr/>
                </a:tc>
                <a:extLst>
                  <a:ext uri="{0D108BD9-81ED-4DB2-BD59-A6C34878D82A}">
                    <a16:rowId xmlns:a16="http://schemas.microsoft.com/office/drawing/2014/main" val="10005"/>
                  </a:ext>
                </a:extLst>
              </a:tr>
              <a:tr h="2698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6. СРГ(план)    </a:t>
                      </a:r>
                      <a:r>
                        <a:rPr kumimoji="0" lang="ru-RU" sz="1400" b="1" i="1" u="none" strike="noStrike" cap="none" normalizeH="0" baseline="0">
                          <a:ln>
                            <a:noFill/>
                          </a:ln>
                          <a:solidFill>
                            <a:srgbClr val="000000"/>
                          </a:solidFill>
                          <a:effectLst/>
                          <a:latin typeface="Arial" charset="0"/>
                          <a:ea typeface="DejaVu Sans"/>
                          <a:cs typeface="DejaVu Sans"/>
                        </a:rPr>
                        <a:t>(загрузка)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vMerge="1">
                  <a:txBody>
                    <a:bodyPr/>
                    <a:lstStyle/>
                    <a:p>
                      <a:endParaRPr lang="ru-RU"/>
                    </a:p>
                  </a:txBody>
                  <a:tcPr/>
                </a:tc>
                <a:extLst>
                  <a:ext uri="{0D108BD9-81ED-4DB2-BD59-A6C34878D82A}">
                    <a16:rowId xmlns:a16="http://schemas.microsoft.com/office/drawing/2014/main" val="10006"/>
                  </a:ext>
                </a:extLst>
              </a:tr>
              <a:tr h="26828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7.  Индивидуальное задание  </a:t>
                      </a:r>
                      <a:r>
                        <a:rPr kumimoji="0" lang="ru-RU" sz="1400" b="1" i="1" u="none" strike="noStrike" cap="none" normalizeH="0" baseline="0">
                          <a:ln>
                            <a:noFill/>
                          </a:ln>
                          <a:solidFill>
                            <a:srgbClr val="000000"/>
                          </a:solidFill>
                          <a:effectLst/>
                          <a:latin typeface="Arial" charset="0"/>
                          <a:ea typeface="DejaVu Sans"/>
                          <a:cs typeface="DejaVu Sans"/>
                        </a:rPr>
                        <a:t>(загрузка)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vMerge="1">
                  <a:txBody>
                    <a:bodyPr/>
                    <a:lstStyle/>
                    <a:p>
                      <a:endParaRPr lang="ru-RU"/>
                    </a:p>
                  </a:txBody>
                  <a:tcPr/>
                </a:tc>
                <a:extLst>
                  <a:ext uri="{0D108BD9-81ED-4DB2-BD59-A6C34878D82A}">
                    <a16:rowId xmlns:a16="http://schemas.microsoft.com/office/drawing/2014/main" val="10007"/>
                  </a:ext>
                </a:extLst>
              </a:tr>
              <a:tr h="26828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8.  Дневник   </a:t>
                      </a:r>
                      <a:r>
                        <a:rPr kumimoji="0" lang="ru-RU" sz="1400" b="1" i="1" u="none" strike="noStrike" cap="none" normalizeH="0" baseline="0">
                          <a:ln>
                            <a:noFill/>
                          </a:ln>
                          <a:solidFill>
                            <a:srgbClr val="000000"/>
                          </a:solidFill>
                          <a:effectLst/>
                          <a:latin typeface="Arial" charset="0"/>
                          <a:ea typeface="DejaVu Sans"/>
                          <a:cs typeface="DejaVu Sans"/>
                        </a:rPr>
                        <a:t>(загрузка)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vMerge="1">
                  <a:txBody>
                    <a:bodyPr/>
                    <a:lstStyle/>
                    <a:p>
                      <a:endParaRPr lang="ru-RU"/>
                    </a:p>
                  </a:txBody>
                  <a:tcPr/>
                </a:tc>
                <a:extLst>
                  <a:ext uri="{0D108BD9-81ED-4DB2-BD59-A6C34878D82A}">
                    <a16:rowId xmlns:a16="http://schemas.microsoft.com/office/drawing/2014/main" val="10008"/>
                  </a:ext>
                </a:extLst>
              </a:tr>
              <a:tr h="2698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9. Отчет </a:t>
                      </a:r>
                      <a:r>
                        <a:rPr kumimoji="0" lang="ru-RU" sz="1400" b="1" i="1" u="none" strike="noStrike" cap="none" normalizeH="0" baseline="0">
                          <a:ln>
                            <a:noFill/>
                          </a:ln>
                          <a:solidFill>
                            <a:srgbClr val="000000"/>
                          </a:solidFill>
                          <a:effectLst/>
                          <a:latin typeface="Arial" charset="0"/>
                          <a:ea typeface="DejaVu Sans"/>
                          <a:cs typeface="DejaVu Sans"/>
                        </a:rPr>
                        <a:t>(загрузка)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C00000"/>
                          </a:solidFill>
                          <a:effectLst/>
                          <a:latin typeface="Arial" charset="0"/>
                          <a:ea typeface="DejaVu Sans"/>
                          <a:cs typeface="DejaVu Sans"/>
                        </a:rPr>
                        <a:t>Оценка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vMerge="1">
                  <a:txBody>
                    <a:bodyPr/>
                    <a:lstStyle/>
                    <a:p>
                      <a:endParaRPr lang="ru-RU"/>
                    </a:p>
                  </a:txBody>
                  <a:tcPr/>
                </a:tc>
                <a:extLst>
                  <a:ext uri="{0D108BD9-81ED-4DB2-BD59-A6C34878D82A}">
                    <a16:rowId xmlns:a16="http://schemas.microsoft.com/office/drawing/2014/main" val="10009"/>
                  </a:ext>
                </a:extLst>
              </a:tr>
              <a:tr h="2730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10.  Характеристика  </a:t>
                      </a:r>
                      <a:r>
                        <a:rPr kumimoji="0" lang="ru-RU" sz="1400" b="1" i="1" u="none" strike="noStrike" cap="none" normalizeH="0" baseline="0">
                          <a:ln>
                            <a:noFill/>
                          </a:ln>
                          <a:solidFill>
                            <a:srgbClr val="000000"/>
                          </a:solidFill>
                          <a:effectLst/>
                          <a:latin typeface="Arial" charset="0"/>
                          <a:ea typeface="DejaVu Sans"/>
                          <a:cs typeface="DejaVu Sans"/>
                        </a:rPr>
                        <a:t>(загрузка + оригинал)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vMerge="1">
                  <a:txBody>
                    <a:bodyPr/>
                    <a:lstStyle/>
                    <a:p>
                      <a:endParaRPr lang="ru-RU"/>
                    </a:p>
                  </a:txBody>
                  <a:tcPr/>
                </a:tc>
                <a:extLst>
                  <a:ext uri="{0D108BD9-81ED-4DB2-BD59-A6C34878D82A}">
                    <a16:rowId xmlns:a16="http://schemas.microsoft.com/office/drawing/2014/main" val="10010"/>
                  </a:ext>
                </a:extLst>
              </a:tr>
            </a:tbl>
          </a:graphicData>
        </a:graphic>
      </p:graphicFrame>
      <p:sp>
        <p:nvSpPr>
          <p:cNvPr id="88126" name="Text Box 239"/>
          <p:cNvSpPr txBox="1">
            <a:spLocks noChangeArrowheads="1"/>
          </p:cNvSpPr>
          <p:nvPr/>
        </p:nvSpPr>
        <p:spPr bwMode="auto">
          <a:xfrm>
            <a:off x="3647973" y="5955364"/>
            <a:ext cx="8467309" cy="738664"/>
          </a:xfrm>
          <a:prstGeom prst="rect">
            <a:avLst/>
          </a:prstGeom>
          <a:solidFill>
            <a:srgbClr val="CCFFCC">
              <a:alpha val="76862"/>
            </a:srgbClr>
          </a:solidFill>
          <a:ln w="9525">
            <a:solidFill>
              <a:srgbClr val="003300"/>
            </a:solidFill>
            <a:miter lim="800000"/>
            <a:headEnd/>
            <a:tailEnd/>
          </a:ln>
        </p:spPr>
        <p:txBody>
          <a:bodyPr wrap="square">
            <a:spAutoFit/>
          </a:bodyPr>
          <a:lstStyle/>
          <a:p>
            <a:pPr>
              <a:spcBef>
                <a:spcPct val="50000"/>
              </a:spcBef>
            </a:pPr>
            <a:r>
              <a:rPr lang="ru-RU" sz="1400" b="1" i="1" dirty="0">
                <a:solidFill>
                  <a:srgbClr val="FF0066"/>
                </a:solidFill>
                <a:cs typeface="DejaVu Sans"/>
              </a:rPr>
              <a:t>Оценка в зачетку выставляется ТОЛЬКО!!! При наличии всех загруженных в ЭСДО и положительно оцененных документов по практике (о направлении на практику и по отчету)</a:t>
            </a:r>
          </a:p>
        </p:txBody>
      </p:sp>
      <p:sp>
        <p:nvSpPr>
          <p:cNvPr id="2" name="Заголовок 1">
            <a:extLst>
              <a:ext uri="{FF2B5EF4-FFF2-40B4-BE49-F238E27FC236}">
                <a16:creationId xmlns:a16="http://schemas.microsoft.com/office/drawing/2014/main" id="{E749A6FC-C056-6057-7547-3872084AAE5B}"/>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ext Box 5"/>
          <p:cNvSpPr txBox="1">
            <a:spLocks noChangeArrowheads="1"/>
          </p:cNvSpPr>
          <p:nvPr/>
        </p:nvSpPr>
        <p:spPr bwMode="auto">
          <a:xfrm>
            <a:off x="4692650" y="864861"/>
            <a:ext cx="6696075" cy="1709737"/>
          </a:xfrm>
          <a:prstGeom prst="rect">
            <a:avLst/>
          </a:prstGeom>
          <a:solidFill>
            <a:srgbClr val="99CCFF">
              <a:alpha val="23137"/>
            </a:srgbClr>
          </a:solidFill>
          <a:ln w="28575">
            <a:solidFill>
              <a:srgbClr val="000080"/>
            </a:solidFill>
            <a:miter lim="800000"/>
            <a:headEnd/>
            <a:tailEnd/>
          </a:ln>
        </p:spPr>
        <p:txBody>
          <a:bodyPr>
            <a:spAutoFit/>
          </a:bodyPr>
          <a:lstStyle/>
          <a:p>
            <a:pPr indent="358775">
              <a:spcBef>
                <a:spcPct val="50000"/>
              </a:spcBef>
            </a:pPr>
            <a:r>
              <a:rPr lang="ru-RU" sz="1600" dirty="0">
                <a:cs typeface="DejaVu Sans"/>
              </a:rPr>
              <a:t>Отчетные документы по практике проверяются и оцениваются руководителем практики от вуза – Терещенко В.Е.</a:t>
            </a:r>
          </a:p>
          <a:p>
            <a:pPr indent="358775" algn="ctr">
              <a:spcBef>
                <a:spcPct val="50000"/>
              </a:spcBef>
            </a:pPr>
            <a:r>
              <a:rPr lang="ru-RU" sz="1600" dirty="0">
                <a:cs typeface="DejaVu Sans"/>
              </a:rPr>
              <a:t>При выставлении оценки учитывается правильность оформления всех документов; полнота содержания и качество выполнения отчета, его соответствие программе ознакомительной практики</a:t>
            </a:r>
          </a:p>
        </p:txBody>
      </p:sp>
      <p:sp>
        <p:nvSpPr>
          <p:cNvPr id="89090" name="AutoShape 6"/>
          <p:cNvSpPr>
            <a:spLocks noChangeArrowheads="1"/>
          </p:cNvSpPr>
          <p:nvPr/>
        </p:nvSpPr>
        <p:spPr bwMode="auto">
          <a:xfrm>
            <a:off x="3647776" y="4072732"/>
            <a:ext cx="2572718" cy="1223963"/>
          </a:xfrm>
          <a:prstGeom prst="rightArrow">
            <a:avLst>
              <a:gd name="adj1" fmla="val 50000"/>
              <a:gd name="adj2" fmla="val 55901"/>
            </a:avLst>
          </a:prstGeom>
          <a:solidFill>
            <a:schemeClr val="accent1"/>
          </a:solidFill>
          <a:ln w="9525">
            <a:solidFill>
              <a:schemeClr val="tx1"/>
            </a:solidFill>
            <a:miter lim="800000"/>
            <a:headEnd/>
            <a:tailEnd/>
          </a:ln>
        </p:spPr>
        <p:txBody>
          <a:bodyPr wrap="none" anchor="ctr"/>
          <a:lstStyle/>
          <a:p>
            <a:endParaRPr lang="ru-RU">
              <a:cs typeface="DejaVu Sans"/>
            </a:endParaRPr>
          </a:p>
        </p:txBody>
      </p:sp>
      <p:sp>
        <p:nvSpPr>
          <p:cNvPr id="89091" name="Text Box 7"/>
          <p:cNvSpPr txBox="1">
            <a:spLocks noChangeArrowheads="1"/>
          </p:cNvSpPr>
          <p:nvPr/>
        </p:nvSpPr>
        <p:spPr bwMode="auto">
          <a:xfrm>
            <a:off x="3575544" y="4423103"/>
            <a:ext cx="2376487" cy="523220"/>
          </a:xfrm>
          <a:prstGeom prst="rect">
            <a:avLst/>
          </a:prstGeom>
          <a:noFill/>
          <a:ln w="9525">
            <a:noFill/>
            <a:miter lim="800000"/>
            <a:headEnd/>
            <a:tailEnd/>
          </a:ln>
        </p:spPr>
        <p:txBody>
          <a:bodyPr>
            <a:spAutoFit/>
          </a:bodyPr>
          <a:lstStyle/>
          <a:p>
            <a:pPr>
              <a:spcBef>
                <a:spcPct val="50000"/>
              </a:spcBef>
            </a:pPr>
            <a:r>
              <a:rPr lang="ru-RU" sz="1400" b="1" i="1" dirty="0">
                <a:cs typeface="DejaVu Sans"/>
              </a:rPr>
              <a:t>Выставление оценок в электронную зачетку</a:t>
            </a:r>
          </a:p>
        </p:txBody>
      </p:sp>
      <p:sp>
        <p:nvSpPr>
          <p:cNvPr id="89092" name="AutoShape 8"/>
          <p:cNvSpPr>
            <a:spLocks noChangeArrowheads="1"/>
          </p:cNvSpPr>
          <p:nvPr/>
        </p:nvSpPr>
        <p:spPr bwMode="auto">
          <a:xfrm>
            <a:off x="4505977" y="2646035"/>
            <a:ext cx="2736850" cy="1584325"/>
          </a:xfrm>
          <a:prstGeom prst="rightArrow">
            <a:avLst>
              <a:gd name="adj1" fmla="val 50000"/>
              <a:gd name="adj2" fmla="val 43186"/>
            </a:avLst>
          </a:prstGeom>
          <a:solidFill>
            <a:schemeClr val="accent1"/>
          </a:solidFill>
          <a:ln w="9525">
            <a:solidFill>
              <a:schemeClr val="tx1"/>
            </a:solidFill>
            <a:miter lim="800000"/>
            <a:headEnd/>
            <a:tailEnd/>
          </a:ln>
        </p:spPr>
        <p:txBody>
          <a:bodyPr wrap="none" anchor="ctr"/>
          <a:lstStyle/>
          <a:p>
            <a:endParaRPr lang="ru-RU">
              <a:cs typeface="DejaVu Sans"/>
            </a:endParaRPr>
          </a:p>
        </p:txBody>
      </p:sp>
      <p:sp>
        <p:nvSpPr>
          <p:cNvPr id="89093" name="Text Box 9"/>
          <p:cNvSpPr txBox="1">
            <a:spLocks noChangeArrowheads="1"/>
          </p:cNvSpPr>
          <p:nvPr/>
        </p:nvSpPr>
        <p:spPr bwMode="auto">
          <a:xfrm>
            <a:off x="4505977" y="3139281"/>
            <a:ext cx="2447925" cy="579437"/>
          </a:xfrm>
          <a:prstGeom prst="rect">
            <a:avLst/>
          </a:prstGeom>
          <a:noFill/>
          <a:ln w="9525">
            <a:noFill/>
            <a:miter lim="800000"/>
            <a:headEnd/>
            <a:tailEnd/>
          </a:ln>
        </p:spPr>
        <p:txBody>
          <a:bodyPr>
            <a:spAutoFit/>
          </a:bodyPr>
          <a:lstStyle/>
          <a:p>
            <a:pPr>
              <a:spcBef>
                <a:spcPct val="50000"/>
              </a:spcBef>
            </a:pPr>
            <a:r>
              <a:rPr lang="ru-RU" sz="1400" b="1" i="1" dirty="0">
                <a:cs typeface="DejaVu Sans"/>
              </a:rPr>
              <a:t>Загрузка отчетных документов на проверку</a:t>
            </a:r>
            <a:r>
              <a:rPr lang="ru-RU" dirty="0">
                <a:cs typeface="DejaVu Sans"/>
              </a:rPr>
              <a:t> </a:t>
            </a:r>
          </a:p>
        </p:txBody>
      </p:sp>
      <p:sp>
        <p:nvSpPr>
          <p:cNvPr id="89094" name="AutoShape 10"/>
          <p:cNvSpPr>
            <a:spLocks noChangeArrowheads="1"/>
          </p:cNvSpPr>
          <p:nvPr/>
        </p:nvSpPr>
        <p:spPr bwMode="auto">
          <a:xfrm>
            <a:off x="7242827" y="2793620"/>
            <a:ext cx="4464050" cy="1225550"/>
          </a:xfrm>
          <a:prstGeom prst="roundRect">
            <a:avLst>
              <a:gd name="adj" fmla="val 16667"/>
            </a:avLst>
          </a:prstGeom>
          <a:noFill/>
          <a:ln w="28575">
            <a:solidFill>
              <a:srgbClr val="003300"/>
            </a:solidFill>
            <a:round/>
            <a:headEnd/>
            <a:tailEnd/>
          </a:ln>
        </p:spPr>
        <p:txBody>
          <a:bodyPr wrap="none" anchor="ctr"/>
          <a:lstStyle/>
          <a:p>
            <a:pPr algn="ctr"/>
            <a:r>
              <a:rPr lang="ru-RU" sz="1200" dirty="0">
                <a:cs typeface="DejaVu Sans"/>
              </a:rPr>
              <a:t>Предоставление в ЭСДО отчетных документов</a:t>
            </a:r>
          </a:p>
          <a:p>
            <a:pPr algn="ctr"/>
            <a:r>
              <a:rPr lang="ru-RU" sz="1200" dirty="0">
                <a:cs typeface="DejaVu Sans"/>
              </a:rPr>
              <a:t> по практике преподавателю-руководителю практики. </a:t>
            </a:r>
          </a:p>
          <a:p>
            <a:pPr algn="ctr"/>
            <a:r>
              <a:rPr lang="ru-RU" sz="1200" dirty="0">
                <a:cs typeface="DejaVu Sans"/>
              </a:rPr>
              <a:t>Загрузка отчетных документов в последние</a:t>
            </a:r>
          </a:p>
          <a:p>
            <a:pPr algn="ctr"/>
            <a:r>
              <a:rPr lang="ru-RU" sz="1200" dirty="0">
                <a:cs typeface="DejaVu Sans"/>
              </a:rPr>
              <a:t> 7 дней - без возможности доработки </a:t>
            </a:r>
          </a:p>
          <a:p>
            <a:pPr algn="ctr"/>
            <a:r>
              <a:rPr lang="ru-RU" sz="1200" b="1" dirty="0">
                <a:cs typeface="DejaVu Sans"/>
              </a:rPr>
              <a:t>Открывается:</a:t>
            </a:r>
            <a:r>
              <a:rPr lang="ru-RU" sz="1200" dirty="0">
                <a:cs typeface="DejaVu Sans"/>
              </a:rPr>
              <a:t> Воскресенье, 7 июня 2025, 00:00</a:t>
            </a:r>
            <a:endParaRPr lang="ru-RU" sz="1200" b="1" dirty="0">
              <a:cs typeface="DejaVu Sans"/>
            </a:endParaRPr>
          </a:p>
          <a:p>
            <a:pPr algn="ctr"/>
            <a:r>
              <a:rPr lang="ru-RU" sz="1200" b="1" dirty="0">
                <a:cs typeface="DejaVu Sans"/>
              </a:rPr>
              <a:t>Последний срок сдачи:</a:t>
            </a:r>
            <a:r>
              <a:rPr lang="ru-RU" sz="1200" dirty="0">
                <a:cs typeface="DejaVu Sans"/>
              </a:rPr>
              <a:t> Воскресенье, 29 июня 2025, 23:59</a:t>
            </a:r>
          </a:p>
        </p:txBody>
      </p:sp>
      <p:sp>
        <p:nvSpPr>
          <p:cNvPr id="89095" name="AutoShape 11"/>
          <p:cNvSpPr>
            <a:spLocks noChangeArrowheads="1"/>
          </p:cNvSpPr>
          <p:nvPr/>
        </p:nvSpPr>
        <p:spPr bwMode="auto">
          <a:xfrm>
            <a:off x="6220494" y="4386687"/>
            <a:ext cx="5329238" cy="720725"/>
          </a:xfrm>
          <a:prstGeom prst="roundRect">
            <a:avLst>
              <a:gd name="adj" fmla="val 16667"/>
            </a:avLst>
          </a:prstGeom>
          <a:noFill/>
          <a:ln w="38100">
            <a:solidFill>
              <a:srgbClr val="003300"/>
            </a:solidFill>
            <a:round/>
            <a:headEnd/>
            <a:tailEnd/>
          </a:ln>
        </p:spPr>
        <p:txBody>
          <a:bodyPr wrap="none" anchor="ctr"/>
          <a:lstStyle/>
          <a:p>
            <a:endParaRPr lang="ru-RU">
              <a:cs typeface="DejaVu Sans"/>
            </a:endParaRPr>
          </a:p>
        </p:txBody>
      </p:sp>
      <p:sp>
        <p:nvSpPr>
          <p:cNvPr id="89096" name="Text Box 13"/>
          <p:cNvSpPr txBox="1">
            <a:spLocks noChangeArrowheads="1"/>
          </p:cNvSpPr>
          <p:nvPr/>
        </p:nvSpPr>
        <p:spPr bwMode="auto">
          <a:xfrm>
            <a:off x="5076759" y="5323900"/>
            <a:ext cx="6335713" cy="646331"/>
          </a:xfrm>
          <a:prstGeom prst="rect">
            <a:avLst/>
          </a:prstGeom>
          <a:solidFill>
            <a:srgbClr val="99CC00">
              <a:alpha val="34901"/>
            </a:srgbClr>
          </a:solidFill>
          <a:ln w="57150">
            <a:solidFill>
              <a:srgbClr val="003366"/>
            </a:solidFill>
            <a:miter lim="800000"/>
            <a:headEnd/>
            <a:tailEnd/>
          </a:ln>
        </p:spPr>
        <p:txBody>
          <a:bodyPr>
            <a:spAutoFit/>
          </a:bodyPr>
          <a:lstStyle/>
          <a:p>
            <a:pPr>
              <a:spcBef>
                <a:spcPct val="50000"/>
              </a:spcBef>
            </a:pPr>
            <a:r>
              <a:rPr lang="ru-RU">
                <a:cs typeface="DejaVu Sans"/>
              </a:rPr>
              <a:t>Студенты, не прошедшие практику по уважительной причине, проходят ее в дополнительное время</a:t>
            </a:r>
          </a:p>
        </p:txBody>
      </p:sp>
      <p:sp>
        <p:nvSpPr>
          <p:cNvPr id="89097" name="Text Box 15"/>
          <p:cNvSpPr txBox="1">
            <a:spLocks noChangeArrowheads="1"/>
          </p:cNvSpPr>
          <p:nvPr/>
        </p:nvSpPr>
        <p:spPr bwMode="auto">
          <a:xfrm>
            <a:off x="6369586" y="4540250"/>
            <a:ext cx="5040312" cy="366712"/>
          </a:xfrm>
          <a:prstGeom prst="rect">
            <a:avLst/>
          </a:prstGeom>
          <a:noFill/>
          <a:ln w="9525">
            <a:noFill/>
            <a:miter lim="800000"/>
            <a:headEnd/>
            <a:tailEnd/>
          </a:ln>
        </p:spPr>
        <p:txBody>
          <a:bodyPr>
            <a:spAutoFit/>
          </a:bodyPr>
          <a:lstStyle/>
          <a:p>
            <a:pPr>
              <a:spcBef>
                <a:spcPct val="50000"/>
              </a:spcBef>
            </a:pPr>
            <a:r>
              <a:rPr lang="ru-RU" dirty="0">
                <a:cs typeface="DejaVu Sans"/>
              </a:rPr>
              <a:t>По графику учебного процесса – 07.07.2025 </a:t>
            </a:r>
          </a:p>
        </p:txBody>
      </p:sp>
      <p:sp>
        <p:nvSpPr>
          <p:cNvPr id="2" name="Заголовок 1">
            <a:extLst>
              <a:ext uri="{FF2B5EF4-FFF2-40B4-BE49-F238E27FC236}">
                <a16:creationId xmlns:a16="http://schemas.microsoft.com/office/drawing/2014/main" id="{36979770-5BA1-EAEB-D04E-3814A9D0DE0D}"/>
              </a:ext>
            </a:extLst>
          </p:cNvPr>
          <p:cNvSpPr txBox="1">
            <a:spLocks/>
          </p:cNvSpPr>
          <p:nvPr/>
        </p:nvSpPr>
        <p:spPr bwMode="auto">
          <a:xfrm>
            <a:off x="9678988" y="5775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
        <p:nvSpPr>
          <p:cNvPr id="3" name="PlaceHolder 5">
            <a:extLst>
              <a:ext uri="{FF2B5EF4-FFF2-40B4-BE49-F238E27FC236}">
                <a16:creationId xmlns:a16="http://schemas.microsoft.com/office/drawing/2014/main" id="{89197662-53A4-783D-A8EB-0FD99EC3DA26}"/>
              </a:ext>
            </a:extLst>
          </p:cNvPr>
          <p:cNvSpPr txBox="1">
            <a:spLocks/>
          </p:cNvSpPr>
          <p:nvPr/>
        </p:nvSpPr>
        <p:spPr>
          <a:xfrm>
            <a:off x="0" y="70349"/>
            <a:ext cx="481263" cy="398312"/>
          </a:xfrm>
          <a:prstGeom prst="rect">
            <a:avLst/>
          </a:prstGeom>
          <a:noFill/>
          <a:ln w="0">
            <a:noFill/>
          </a:ln>
        </p:spPr>
        <p:txBody>
          <a:bodyPr lIns="90000" tIns="90000" rIns="90000" bIns="90000" anchor="t">
            <a:noAutofit/>
          </a:bodyPr>
          <a:lstStyle>
            <a:defPPr>
              <a:defRPr lang="ru-RU"/>
            </a:defPPr>
            <a:lvl1pPr marL="0" indent="0" algn="l" defTabSz="914400" rtl="0" eaLnBrk="1" fontAlgn="auto" latinLnBrk="0" hangingPunct="1">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defTabSz="914400" rtl="0" eaLnBrk="1" fontAlgn="base" latinLnBrk="0" hangingPunct="1">
              <a:spcBef>
                <a:spcPct val="0"/>
              </a:spcBef>
              <a:spcAft>
                <a:spcPct val="0"/>
              </a:spcAft>
              <a:defRPr sz="1800" kern="1200">
                <a:solidFill>
                  <a:schemeClr val="tx1"/>
                </a:solidFill>
                <a:latin typeface="Arial" charset="0"/>
                <a:ea typeface="DejaVu Sans"/>
                <a:cs typeface="Arial" charset="0"/>
              </a:defRPr>
            </a:lvl2pPr>
            <a:lvl3pPr marL="914400" algn="l" defTabSz="914400" rtl="0" eaLnBrk="1" fontAlgn="base" latinLnBrk="0" hangingPunct="1">
              <a:spcBef>
                <a:spcPct val="0"/>
              </a:spcBef>
              <a:spcAft>
                <a:spcPct val="0"/>
              </a:spcAft>
              <a:defRPr sz="1800" kern="1200">
                <a:solidFill>
                  <a:schemeClr val="tx1"/>
                </a:solidFill>
                <a:latin typeface="Arial" charset="0"/>
                <a:ea typeface="DejaVu Sans"/>
                <a:cs typeface="Arial" charset="0"/>
              </a:defRPr>
            </a:lvl3pPr>
            <a:lvl4pPr marL="1371600" algn="l" defTabSz="914400" rtl="0" eaLnBrk="1" fontAlgn="base" latinLnBrk="0" hangingPunct="1">
              <a:spcBef>
                <a:spcPct val="0"/>
              </a:spcBef>
              <a:spcAft>
                <a:spcPct val="0"/>
              </a:spcAft>
              <a:defRPr sz="1800" kern="1200">
                <a:solidFill>
                  <a:schemeClr val="tx1"/>
                </a:solidFill>
                <a:latin typeface="Arial" charset="0"/>
                <a:ea typeface="DejaVu Sans"/>
                <a:cs typeface="Arial" charset="0"/>
              </a:defRPr>
            </a:lvl4pPr>
            <a:lvl5pPr marL="1828800" algn="l" defTabSz="914400" rtl="0" eaLnBrk="1" fontAlgn="base" latinLnBrk="0" hangingPunct="1">
              <a:spcBef>
                <a:spcPct val="0"/>
              </a:spcBef>
              <a:spcAft>
                <a:spcPct val="0"/>
              </a:spcAft>
              <a:defRPr sz="1800" kern="1200">
                <a:solidFill>
                  <a:schemeClr val="tx1"/>
                </a:solidFill>
                <a:latin typeface="Arial" charset="0"/>
                <a:ea typeface="DejaVu Sans"/>
                <a:cs typeface="Arial" charset="0"/>
              </a:defRPr>
            </a:lvl5pPr>
            <a:lvl6pPr marL="2286000" algn="l" defTabSz="914400" rtl="0" eaLnBrk="1" latinLnBrk="0" hangingPunct="1">
              <a:defRPr sz="1800" kern="1200">
                <a:solidFill>
                  <a:schemeClr val="tx1"/>
                </a:solidFill>
                <a:latin typeface="Arial" charset="0"/>
                <a:ea typeface="DejaVu Sans"/>
                <a:cs typeface="Arial" charset="0"/>
              </a:defRPr>
            </a:lvl6pPr>
            <a:lvl7pPr marL="2743200" algn="l" defTabSz="914400" rtl="0" eaLnBrk="1" latinLnBrk="0" hangingPunct="1">
              <a:defRPr sz="1800" kern="1200">
                <a:solidFill>
                  <a:schemeClr val="tx1"/>
                </a:solidFill>
                <a:latin typeface="Arial" charset="0"/>
                <a:ea typeface="DejaVu Sans"/>
                <a:cs typeface="Arial" charset="0"/>
              </a:defRPr>
            </a:lvl7pPr>
            <a:lvl8pPr marL="3200400" algn="l" defTabSz="914400" rtl="0" eaLnBrk="1" latinLnBrk="0" hangingPunct="1">
              <a:defRPr sz="1800" kern="1200">
                <a:solidFill>
                  <a:schemeClr val="tx1"/>
                </a:solidFill>
                <a:latin typeface="Arial" charset="0"/>
                <a:ea typeface="DejaVu Sans"/>
                <a:cs typeface="Arial" charset="0"/>
              </a:defRPr>
            </a:lvl8pPr>
            <a:lvl9pPr marL="3657600" algn="l" defTabSz="914400" rtl="0" eaLnBrk="1" latinLnBrk="0" hangingPunct="1">
              <a:defRPr sz="1800" kern="1200">
                <a:solidFill>
                  <a:schemeClr val="tx1"/>
                </a:solidFill>
                <a:latin typeface="Arial" charset="0"/>
                <a:ea typeface="DejaVu Sans"/>
                <a:cs typeface="Arial" charset="0"/>
              </a:defRPr>
            </a:lvl9pPr>
          </a:lstStyle>
          <a:p>
            <a:pPr>
              <a:defRPr/>
            </a:pPr>
            <a:r>
              <a:rPr lang="ru-RU" dirty="0"/>
              <a:t>28</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ceHolder 2"/>
          <p:cNvSpPr>
            <a:spLocks noGrp="1"/>
          </p:cNvSpPr>
          <p:nvPr>
            <p:ph type="sldNum" sz="quarter" idx="11"/>
          </p:nvPr>
        </p:nvSpPr>
        <p:spPr>
          <a:xfrm>
            <a:off x="0" y="-1"/>
            <a:ext cx="548640" cy="481263"/>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CDF9332F-9655-4F77-A1A7-1B3794C0FDF8}" type="slidenum">
              <a:rPr lang="ru-RU" smtClean="0"/>
              <a:pPr>
                <a:defRPr/>
              </a:pPr>
              <a:t>29</a:t>
            </a:fld>
            <a:endParaRPr dirty="0"/>
          </a:p>
        </p:txBody>
      </p:sp>
      <p:pic>
        <p:nvPicPr>
          <p:cNvPr id="90116" name="Рисунок 8"/>
          <p:cNvPicPr>
            <a:picLocks noChangeAspect="1" noChangeArrowheads="1"/>
          </p:cNvPicPr>
          <p:nvPr/>
        </p:nvPicPr>
        <p:blipFill>
          <a:blip r:embed="rId2"/>
          <a:srcRect/>
          <a:stretch>
            <a:fillRect/>
          </a:stretch>
        </p:blipFill>
        <p:spPr bwMode="auto">
          <a:xfrm>
            <a:off x="5346503" y="1694048"/>
            <a:ext cx="6239742" cy="4156820"/>
          </a:xfrm>
          <a:prstGeom prst="rect">
            <a:avLst/>
          </a:prstGeom>
          <a:noFill/>
          <a:ln w="0">
            <a:noFill/>
            <a:miter lim="800000"/>
            <a:headEnd/>
            <a:tailEnd/>
          </a:ln>
        </p:spPr>
      </p:pic>
      <p:sp>
        <p:nvSpPr>
          <p:cNvPr id="90117" name="Rectangle 5"/>
          <p:cNvSpPr>
            <a:spLocks noChangeArrowheads="1"/>
          </p:cNvSpPr>
          <p:nvPr/>
        </p:nvSpPr>
        <p:spPr bwMode="auto">
          <a:xfrm>
            <a:off x="6771709" y="2074745"/>
            <a:ext cx="4787900" cy="1190625"/>
          </a:xfrm>
          <a:prstGeom prst="rect">
            <a:avLst/>
          </a:prstGeom>
          <a:noFill/>
          <a:ln w="9525">
            <a:noFill/>
            <a:miter lim="800000"/>
            <a:headEnd/>
            <a:tailEnd/>
          </a:ln>
        </p:spPr>
        <p:txBody>
          <a:bodyPr>
            <a:spAutoFit/>
          </a:bodyPr>
          <a:lstStyle/>
          <a:p>
            <a:pPr algn="ctr"/>
            <a:r>
              <a:rPr lang="ru-RU" b="1" i="1" u="sng" dirty="0">
                <a:solidFill>
                  <a:schemeClr val="accent2"/>
                </a:solidFill>
                <a:cs typeface="DejaVu Sans"/>
              </a:rPr>
              <a:t>По всем возникшим вопросам обращаться к преподавателю через форум для консультаций</a:t>
            </a:r>
          </a:p>
          <a:p>
            <a:pPr algn="ctr"/>
            <a:r>
              <a:rPr lang="ru-RU" b="1" i="1" dirty="0">
                <a:solidFill>
                  <a:srgbClr val="C00000"/>
                </a:solidFill>
                <a:cs typeface="DejaVu Sans"/>
              </a:rPr>
              <a:t>Успехов!</a:t>
            </a:r>
          </a:p>
        </p:txBody>
      </p:sp>
      <p:sp>
        <p:nvSpPr>
          <p:cNvPr id="2" name="Заголовок 1">
            <a:extLst>
              <a:ext uri="{FF2B5EF4-FFF2-40B4-BE49-F238E27FC236}">
                <a16:creationId xmlns:a16="http://schemas.microsoft.com/office/drawing/2014/main" id="{3DBB50DF-AC1F-B524-34C6-110061A63F49}"/>
              </a:ext>
            </a:extLst>
          </p:cNvPr>
          <p:cNvSpPr txBox="1">
            <a:spLocks/>
          </p:cNvSpPr>
          <p:nvPr/>
        </p:nvSpPr>
        <p:spPr bwMode="auto">
          <a:xfrm>
            <a:off x="5589706" y="596154"/>
            <a:ext cx="5996539" cy="864235"/>
          </a:xfrm>
          <a:prstGeom prst="rect">
            <a:avLst/>
          </a:prstGeom>
          <a:solidFill>
            <a:schemeClr val="accent5">
              <a:lumMod val="90000"/>
            </a:schemeClr>
          </a:solidFill>
          <a:ln w="9525">
            <a:gradFill>
              <a:gsLst>
                <a:gs pos="53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p:spPr>
        <p:txBody>
          <a:bodyPr anchor="ctr"/>
          <a:lstStyle/>
          <a:p>
            <a:pPr algn="ctr">
              <a:lnSpc>
                <a:spcPct val="90000"/>
              </a:lnSpc>
            </a:pPr>
            <a:r>
              <a:rPr lang="ru-RU" sz="1400" dirty="0">
                <a:solidFill>
                  <a:srgbClr val="7030A0"/>
                </a:solidFill>
                <a:cs typeface="DejaVu Sans"/>
              </a:rPr>
              <a:t>Учебная, Ознакомительная практика (1/1) 2024-25  учебный год</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p:cNvSpPr>
          <p:nvPr>
            <p:ph type="title" idx="4294967295"/>
          </p:nvPr>
        </p:nvSpPr>
        <p:spPr>
          <a:xfrm>
            <a:off x="6986018" y="280989"/>
            <a:ext cx="5113338" cy="576263"/>
          </a:xfrm>
          <a:solidFill>
            <a:srgbClr val="008000">
              <a:alpha val="47842"/>
            </a:srgbClr>
          </a:solidFill>
          <a:ln>
            <a:solidFill>
              <a:srgbClr val="008000"/>
            </a:solidFill>
          </a:ln>
        </p:spPr>
        <p:txBody>
          <a:bodyPr/>
          <a:lstStyle/>
          <a:p>
            <a:r>
              <a:rPr lang="ru-RU" sz="1600" b="1" dirty="0">
                <a:solidFill>
                  <a:srgbClr val="0000FF"/>
                </a:solidFill>
                <a:latin typeface="Times New Roman" pitchFamily="18" charset="0"/>
              </a:rPr>
              <a:t>Виды и типы практики для направления «Менеджмент»</a:t>
            </a:r>
          </a:p>
        </p:txBody>
      </p:sp>
      <p:sp>
        <p:nvSpPr>
          <p:cNvPr id="58370" name="Заголовок 1"/>
          <p:cNvSpPr txBox="1">
            <a:spLocks/>
          </p:cNvSpPr>
          <p:nvPr/>
        </p:nvSpPr>
        <p:spPr bwMode="auto">
          <a:xfrm>
            <a:off x="8154988" y="1"/>
            <a:ext cx="2513012" cy="250825"/>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
        <p:nvSpPr>
          <p:cNvPr id="58371" name="Text Box 6"/>
          <p:cNvSpPr txBox="1">
            <a:spLocks noChangeArrowheads="1"/>
          </p:cNvSpPr>
          <p:nvPr/>
        </p:nvSpPr>
        <p:spPr bwMode="auto">
          <a:xfrm>
            <a:off x="2057400" y="2743201"/>
            <a:ext cx="762000" cy="366713"/>
          </a:xfrm>
          <a:prstGeom prst="rect">
            <a:avLst/>
          </a:prstGeom>
          <a:noFill/>
          <a:ln w="9525">
            <a:noFill/>
            <a:miter lim="800000"/>
            <a:headEnd/>
            <a:tailEnd/>
          </a:ln>
        </p:spPr>
        <p:txBody>
          <a:bodyPr>
            <a:spAutoFit/>
          </a:bodyPr>
          <a:lstStyle/>
          <a:p>
            <a:pPr>
              <a:spcBef>
                <a:spcPct val="50000"/>
              </a:spcBef>
            </a:pPr>
            <a:endParaRPr lang="ru-RU">
              <a:cs typeface="DejaVu Sans"/>
            </a:endParaRPr>
          </a:p>
        </p:txBody>
      </p:sp>
      <p:sp>
        <p:nvSpPr>
          <p:cNvPr id="58372" name="Text Box 7"/>
          <p:cNvSpPr txBox="1">
            <a:spLocks noChangeArrowheads="1"/>
          </p:cNvSpPr>
          <p:nvPr/>
        </p:nvSpPr>
        <p:spPr bwMode="auto">
          <a:xfrm>
            <a:off x="3962400" y="3067455"/>
            <a:ext cx="1066800" cy="336550"/>
          </a:xfrm>
          <a:prstGeom prst="rect">
            <a:avLst/>
          </a:prstGeom>
          <a:noFill/>
          <a:ln w="9525">
            <a:noFill/>
            <a:miter lim="800000"/>
            <a:headEnd/>
            <a:tailEnd/>
          </a:ln>
        </p:spPr>
        <p:txBody>
          <a:bodyPr>
            <a:spAutoFit/>
          </a:bodyPr>
          <a:lstStyle/>
          <a:p>
            <a:pPr>
              <a:spcBef>
                <a:spcPct val="50000"/>
              </a:spcBef>
            </a:pPr>
            <a:r>
              <a:rPr lang="ru-RU" sz="1600" dirty="0">
                <a:cs typeface="DejaVu Sans"/>
              </a:rPr>
              <a:t>Практика</a:t>
            </a:r>
          </a:p>
        </p:txBody>
      </p:sp>
      <p:sp>
        <p:nvSpPr>
          <p:cNvPr id="58373" name="Line 8"/>
          <p:cNvSpPr>
            <a:spLocks noChangeShapeType="1"/>
          </p:cNvSpPr>
          <p:nvPr/>
        </p:nvSpPr>
        <p:spPr bwMode="auto">
          <a:xfrm flipV="1">
            <a:off x="4390132" y="2429887"/>
            <a:ext cx="533400" cy="457200"/>
          </a:xfrm>
          <a:prstGeom prst="line">
            <a:avLst/>
          </a:prstGeom>
          <a:noFill/>
          <a:ln w="38100">
            <a:solidFill>
              <a:srgbClr val="FF0000"/>
            </a:solidFill>
            <a:round/>
            <a:headEnd/>
            <a:tailEnd type="triangle" w="med" len="med"/>
          </a:ln>
        </p:spPr>
        <p:txBody>
          <a:bodyPr/>
          <a:lstStyle/>
          <a:p>
            <a:endParaRPr lang="ru-RU" dirty="0"/>
          </a:p>
        </p:txBody>
      </p:sp>
      <p:sp>
        <p:nvSpPr>
          <p:cNvPr id="58374" name="Line 9"/>
          <p:cNvSpPr>
            <a:spLocks noChangeShapeType="1"/>
          </p:cNvSpPr>
          <p:nvPr/>
        </p:nvSpPr>
        <p:spPr bwMode="auto">
          <a:xfrm>
            <a:off x="4472619" y="3635220"/>
            <a:ext cx="556581" cy="418153"/>
          </a:xfrm>
          <a:prstGeom prst="line">
            <a:avLst/>
          </a:prstGeom>
          <a:noFill/>
          <a:ln w="9525">
            <a:solidFill>
              <a:schemeClr val="tx1"/>
            </a:solidFill>
            <a:round/>
            <a:headEnd/>
            <a:tailEnd type="triangle" w="med" len="med"/>
          </a:ln>
        </p:spPr>
        <p:txBody>
          <a:bodyPr/>
          <a:lstStyle/>
          <a:p>
            <a:endParaRPr lang="ru-RU"/>
          </a:p>
        </p:txBody>
      </p:sp>
      <p:sp>
        <p:nvSpPr>
          <p:cNvPr id="58375" name="Text Box 10"/>
          <p:cNvSpPr txBox="1">
            <a:spLocks noChangeArrowheads="1"/>
          </p:cNvSpPr>
          <p:nvPr/>
        </p:nvSpPr>
        <p:spPr bwMode="auto">
          <a:xfrm>
            <a:off x="6896894" y="1767475"/>
            <a:ext cx="5029200" cy="346075"/>
          </a:xfrm>
          <a:prstGeom prst="rect">
            <a:avLst/>
          </a:prstGeom>
          <a:solidFill>
            <a:srgbClr val="FFCC00">
              <a:alpha val="25882"/>
            </a:srgbClr>
          </a:solidFill>
          <a:ln w="9525">
            <a:solidFill>
              <a:srgbClr val="FF0000"/>
            </a:solidFill>
            <a:miter lim="800000"/>
            <a:headEnd/>
            <a:tailEnd/>
          </a:ln>
        </p:spPr>
        <p:txBody>
          <a:bodyPr>
            <a:spAutoFit/>
          </a:bodyPr>
          <a:lstStyle/>
          <a:p>
            <a:pPr>
              <a:spcBef>
                <a:spcPct val="50000"/>
              </a:spcBef>
            </a:pPr>
            <a:r>
              <a:rPr lang="ru-RU" sz="1600">
                <a:latin typeface="Times New Roman" pitchFamily="18" charset="0"/>
                <a:cs typeface="DejaVu Sans"/>
              </a:rPr>
              <a:t>Тип: Ознакомительная практика</a:t>
            </a:r>
          </a:p>
        </p:txBody>
      </p:sp>
      <p:sp>
        <p:nvSpPr>
          <p:cNvPr id="58376" name="Line 11"/>
          <p:cNvSpPr>
            <a:spLocks noChangeShapeType="1"/>
          </p:cNvSpPr>
          <p:nvPr/>
        </p:nvSpPr>
        <p:spPr bwMode="auto">
          <a:xfrm>
            <a:off x="6203424" y="2604860"/>
            <a:ext cx="609600" cy="374457"/>
          </a:xfrm>
          <a:prstGeom prst="line">
            <a:avLst/>
          </a:prstGeom>
          <a:noFill/>
          <a:ln w="15875">
            <a:solidFill>
              <a:schemeClr val="tx1"/>
            </a:solidFill>
            <a:round/>
            <a:headEnd/>
            <a:tailEnd type="triangle" w="med" len="med"/>
          </a:ln>
        </p:spPr>
        <p:txBody>
          <a:bodyPr/>
          <a:lstStyle/>
          <a:p>
            <a:endParaRPr lang="ru-RU"/>
          </a:p>
        </p:txBody>
      </p:sp>
      <p:sp>
        <p:nvSpPr>
          <p:cNvPr id="58377" name="Text Box 12"/>
          <p:cNvSpPr txBox="1">
            <a:spLocks noChangeArrowheads="1"/>
          </p:cNvSpPr>
          <p:nvPr/>
        </p:nvSpPr>
        <p:spPr bwMode="auto">
          <a:xfrm>
            <a:off x="6781800" y="3570257"/>
            <a:ext cx="5105400" cy="590550"/>
          </a:xfrm>
          <a:prstGeom prst="rect">
            <a:avLst/>
          </a:prstGeom>
          <a:solidFill>
            <a:srgbClr val="00FF00">
              <a:alpha val="3137"/>
            </a:srgbClr>
          </a:solidFill>
          <a:ln w="9525">
            <a:solidFill>
              <a:srgbClr val="000080"/>
            </a:solidFill>
            <a:miter lim="800000"/>
            <a:headEnd/>
            <a:tailEnd/>
          </a:ln>
        </p:spPr>
        <p:txBody>
          <a:bodyPr>
            <a:spAutoFit/>
          </a:bodyPr>
          <a:lstStyle/>
          <a:p>
            <a:pPr>
              <a:spcBef>
                <a:spcPct val="50000"/>
              </a:spcBef>
            </a:pPr>
            <a:r>
              <a:rPr lang="ru-RU" sz="1600">
                <a:latin typeface="Times New Roman" pitchFamily="18" charset="0"/>
                <a:cs typeface="DejaVu Sans"/>
              </a:rPr>
              <a:t>Тип: Практика по получению профессиональных умений и опыта профессиональной деятельности</a:t>
            </a:r>
          </a:p>
        </p:txBody>
      </p:sp>
      <p:sp>
        <p:nvSpPr>
          <p:cNvPr id="58378" name="Text Box 13"/>
          <p:cNvSpPr txBox="1">
            <a:spLocks noChangeArrowheads="1"/>
          </p:cNvSpPr>
          <p:nvPr/>
        </p:nvSpPr>
        <p:spPr bwMode="auto">
          <a:xfrm>
            <a:off x="6781800" y="5470358"/>
            <a:ext cx="5105400" cy="346075"/>
          </a:xfrm>
          <a:prstGeom prst="rect">
            <a:avLst/>
          </a:prstGeom>
          <a:solidFill>
            <a:srgbClr val="CC99FF">
              <a:alpha val="23921"/>
            </a:srgbClr>
          </a:solidFill>
          <a:ln w="9525">
            <a:solidFill>
              <a:srgbClr val="FF0000"/>
            </a:solidFill>
            <a:miter lim="800000"/>
            <a:headEnd/>
            <a:tailEnd/>
          </a:ln>
        </p:spPr>
        <p:txBody>
          <a:bodyPr>
            <a:spAutoFit/>
          </a:bodyPr>
          <a:lstStyle/>
          <a:p>
            <a:pPr algn="ctr">
              <a:spcBef>
                <a:spcPct val="50000"/>
              </a:spcBef>
            </a:pPr>
            <a:r>
              <a:rPr lang="ru-RU" sz="1600">
                <a:latin typeface="Times New Roman" pitchFamily="18" charset="0"/>
                <a:cs typeface="DejaVu Sans"/>
              </a:rPr>
              <a:t>Тип: Преддипломная практика</a:t>
            </a:r>
          </a:p>
        </p:txBody>
      </p:sp>
      <p:sp>
        <p:nvSpPr>
          <p:cNvPr id="58379" name="Line 14"/>
          <p:cNvSpPr>
            <a:spLocks noChangeShapeType="1"/>
          </p:cNvSpPr>
          <p:nvPr/>
        </p:nvSpPr>
        <p:spPr bwMode="auto">
          <a:xfrm flipV="1">
            <a:off x="6096000" y="3716336"/>
            <a:ext cx="685800" cy="514280"/>
          </a:xfrm>
          <a:prstGeom prst="line">
            <a:avLst/>
          </a:prstGeom>
          <a:noFill/>
          <a:ln w="9525">
            <a:solidFill>
              <a:schemeClr val="tx1"/>
            </a:solidFill>
            <a:round/>
            <a:headEnd/>
            <a:tailEnd type="triangle" w="med" len="med"/>
          </a:ln>
        </p:spPr>
        <p:txBody>
          <a:bodyPr/>
          <a:lstStyle/>
          <a:p>
            <a:endParaRPr lang="ru-RU"/>
          </a:p>
        </p:txBody>
      </p:sp>
      <p:sp>
        <p:nvSpPr>
          <p:cNvPr id="58380" name="Line 15"/>
          <p:cNvSpPr>
            <a:spLocks noChangeShapeType="1"/>
          </p:cNvSpPr>
          <p:nvPr/>
        </p:nvSpPr>
        <p:spPr bwMode="auto">
          <a:xfrm>
            <a:off x="5934250" y="4711929"/>
            <a:ext cx="835098" cy="827737"/>
          </a:xfrm>
          <a:prstGeom prst="line">
            <a:avLst/>
          </a:prstGeom>
          <a:noFill/>
          <a:ln w="9525">
            <a:solidFill>
              <a:schemeClr val="tx1"/>
            </a:solidFill>
            <a:round/>
            <a:headEnd/>
            <a:tailEnd type="triangle" w="med" len="med"/>
          </a:ln>
        </p:spPr>
        <p:txBody>
          <a:bodyPr/>
          <a:lstStyle/>
          <a:p>
            <a:endParaRPr lang="ru-RU"/>
          </a:p>
        </p:txBody>
      </p:sp>
      <p:sp>
        <p:nvSpPr>
          <p:cNvPr id="58381" name="Oval 16"/>
          <p:cNvSpPr>
            <a:spLocks noChangeArrowheads="1"/>
          </p:cNvSpPr>
          <p:nvPr/>
        </p:nvSpPr>
        <p:spPr bwMode="auto">
          <a:xfrm>
            <a:off x="3596468" y="2912082"/>
            <a:ext cx="1752600" cy="685800"/>
          </a:xfrm>
          <a:prstGeom prst="ellipse">
            <a:avLst/>
          </a:prstGeom>
          <a:solidFill>
            <a:srgbClr val="339966">
              <a:alpha val="36862"/>
            </a:srgbClr>
          </a:solidFill>
          <a:ln w="15875">
            <a:solidFill>
              <a:srgbClr val="FF0000"/>
            </a:solidFill>
            <a:round/>
            <a:headEnd/>
            <a:tailEnd/>
          </a:ln>
        </p:spPr>
        <p:txBody>
          <a:bodyPr wrap="none" anchor="ctr"/>
          <a:lstStyle/>
          <a:p>
            <a:endParaRPr lang="ru-RU">
              <a:cs typeface="DejaVu Sans"/>
            </a:endParaRPr>
          </a:p>
        </p:txBody>
      </p:sp>
      <p:sp>
        <p:nvSpPr>
          <p:cNvPr id="58382" name="Oval 17"/>
          <p:cNvSpPr>
            <a:spLocks noChangeArrowheads="1"/>
          </p:cNvSpPr>
          <p:nvPr/>
        </p:nvSpPr>
        <p:spPr bwMode="auto">
          <a:xfrm>
            <a:off x="4130232" y="4092844"/>
            <a:ext cx="2209800" cy="762000"/>
          </a:xfrm>
          <a:prstGeom prst="ellipse">
            <a:avLst/>
          </a:prstGeom>
          <a:solidFill>
            <a:schemeClr val="accent1"/>
          </a:solidFill>
          <a:ln w="9525">
            <a:solidFill>
              <a:schemeClr val="tx1"/>
            </a:solidFill>
            <a:round/>
            <a:headEnd/>
            <a:tailEnd/>
          </a:ln>
        </p:spPr>
        <p:txBody>
          <a:bodyPr wrap="none" anchor="ctr"/>
          <a:lstStyle/>
          <a:p>
            <a:endParaRPr lang="ru-RU" dirty="0">
              <a:cs typeface="DejaVu Sans"/>
            </a:endParaRPr>
          </a:p>
        </p:txBody>
      </p:sp>
      <p:sp>
        <p:nvSpPr>
          <p:cNvPr id="58383" name="Text Box 18"/>
          <p:cNvSpPr txBox="1">
            <a:spLocks noChangeArrowheads="1"/>
          </p:cNvSpPr>
          <p:nvPr/>
        </p:nvSpPr>
        <p:spPr bwMode="auto">
          <a:xfrm>
            <a:off x="4419600" y="4305569"/>
            <a:ext cx="2057400" cy="336550"/>
          </a:xfrm>
          <a:prstGeom prst="rect">
            <a:avLst/>
          </a:prstGeom>
          <a:noFill/>
          <a:ln w="9525">
            <a:noFill/>
            <a:miter lim="800000"/>
            <a:headEnd/>
            <a:tailEnd/>
          </a:ln>
        </p:spPr>
        <p:txBody>
          <a:bodyPr>
            <a:spAutoFit/>
          </a:bodyPr>
          <a:lstStyle/>
          <a:p>
            <a:pPr>
              <a:spcBef>
                <a:spcPct val="50000"/>
              </a:spcBef>
            </a:pPr>
            <a:r>
              <a:rPr lang="ru-RU" sz="1600" dirty="0">
                <a:cs typeface="DejaVu Sans"/>
              </a:rPr>
              <a:t>Производственная</a:t>
            </a:r>
          </a:p>
        </p:txBody>
      </p:sp>
      <p:sp>
        <p:nvSpPr>
          <p:cNvPr id="58384" name="Text Box 19"/>
          <p:cNvSpPr txBox="1">
            <a:spLocks noChangeArrowheads="1"/>
          </p:cNvSpPr>
          <p:nvPr/>
        </p:nvSpPr>
        <p:spPr bwMode="auto">
          <a:xfrm>
            <a:off x="6858000" y="4508501"/>
            <a:ext cx="5029200" cy="590550"/>
          </a:xfrm>
          <a:prstGeom prst="rect">
            <a:avLst/>
          </a:prstGeom>
          <a:solidFill>
            <a:srgbClr val="CCFFFF">
              <a:alpha val="14902"/>
            </a:srgbClr>
          </a:solidFill>
          <a:ln w="9525">
            <a:solidFill>
              <a:srgbClr val="993366"/>
            </a:solidFill>
            <a:miter lim="800000"/>
            <a:headEnd/>
            <a:tailEnd/>
          </a:ln>
        </p:spPr>
        <p:txBody>
          <a:bodyPr>
            <a:spAutoFit/>
          </a:bodyPr>
          <a:lstStyle/>
          <a:p>
            <a:pPr>
              <a:spcBef>
                <a:spcPct val="50000"/>
              </a:spcBef>
            </a:pPr>
            <a:r>
              <a:rPr lang="ru-RU" sz="1600">
                <a:latin typeface="Times New Roman" pitchFamily="18" charset="0"/>
                <a:cs typeface="DejaVu Sans"/>
              </a:rPr>
              <a:t>Тип: Технологическая (проектно-технологическая) практика</a:t>
            </a:r>
          </a:p>
        </p:txBody>
      </p:sp>
      <p:sp>
        <p:nvSpPr>
          <p:cNvPr id="58385" name="Line 20"/>
          <p:cNvSpPr>
            <a:spLocks noChangeShapeType="1"/>
          </p:cNvSpPr>
          <p:nvPr/>
        </p:nvSpPr>
        <p:spPr bwMode="auto">
          <a:xfrm>
            <a:off x="6336333" y="4591311"/>
            <a:ext cx="509214" cy="235668"/>
          </a:xfrm>
          <a:prstGeom prst="line">
            <a:avLst/>
          </a:prstGeom>
          <a:noFill/>
          <a:ln w="9525">
            <a:solidFill>
              <a:schemeClr val="tx1"/>
            </a:solidFill>
            <a:round/>
            <a:headEnd/>
            <a:tailEnd type="triangle" w="med" len="med"/>
          </a:ln>
        </p:spPr>
        <p:txBody>
          <a:bodyPr/>
          <a:lstStyle/>
          <a:p>
            <a:endParaRPr lang="ru-RU"/>
          </a:p>
        </p:txBody>
      </p:sp>
      <p:sp>
        <p:nvSpPr>
          <p:cNvPr id="58386" name="Text Box 21"/>
          <p:cNvSpPr txBox="1">
            <a:spLocks noChangeArrowheads="1"/>
          </p:cNvSpPr>
          <p:nvPr/>
        </p:nvSpPr>
        <p:spPr bwMode="auto">
          <a:xfrm>
            <a:off x="7007225" y="2429886"/>
            <a:ext cx="5184775" cy="581025"/>
          </a:xfrm>
          <a:prstGeom prst="rect">
            <a:avLst/>
          </a:prstGeom>
          <a:noFill/>
          <a:ln w="9525">
            <a:noFill/>
            <a:miter lim="800000"/>
            <a:headEnd/>
            <a:tailEnd/>
          </a:ln>
        </p:spPr>
        <p:txBody>
          <a:bodyPr>
            <a:spAutoFit/>
          </a:bodyPr>
          <a:lstStyle/>
          <a:p>
            <a:pPr>
              <a:spcBef>
                <a:spcPct val="50000"/>
              </a:spcBef>
            </a:pPr>
            <a:r>
              <a:rPr lang="ru-RU" sz="1600" dirty="0">
                <a:latin typeface="Times New Roman" pitchFamily="18" charset="0"/>
                <a:cs typeface="DejaVu Sans"/>
              </a:rPr>
              <a:t>Тип: Практика по получению первичных профессиональных умений и навыков</a:t>
            </a:r>
          </a:p>
        </p:txBody>
      </p:sp>
      <p:sp>
        <p:nvSpPr>
          <p:cNvPr id="58387" name="Line 22"/>
          <p:cNvSpPr>
            <a:spLocks noChangeShapeType="1"/>
          </p:cNvSpPr>
          <p:nvPr/>
        </p:nvSpPr>
        <p:spPr bwMode="auto">
          <a:xfrm flipV="1">
            <a:off x="6165324" y="1952994"/>
            <a:ext cx="685800" cy="435440"/>
          </a:xfrm>
          <a:prstGeom prst="line">
            <a:avLst/>
          </a:prstGeom>
          <a:noFill/>
          <a:ln w="38100">
            <a:solidFill>
              <a:srgbClr val="FF0000"/>
            </a:solidFill>
            <a:round/>
            <a:headEnd/>
            <a:tailEnd type="triangle" w="med" len="med"/>
          </a:ln>
        </p:spPr>
        <p:txBody>
          <a:bodyPr/>
          <a:lstStyle/>
          <a:p>
            <a:endParaRPr lang="ru-RU" dirty="0"/>
          </a:p>
        </p:txBody>
      </p:sp>
      <p:sp>
        <p:nvSpPr>
          <p:cNvPr id="58388" name="AutoShape 23"/>
          <p:cNvSpPr>
            <a:spLocks noChangeArrowheads="1"/>
          </p:cNvSpPr>
          <p:nvPr/>
        </p:nvSpPr>
        <p:spPr bwMode="auto">
          <a:xfrm>
            <a:off x="6820694" y="2455070"/>
            <a:ext cx="5105400" cy="576262"/>
          </a:xfrm>
          <a:prstGeom prst="roundRect">
            <a:avLst>
              <a:gd name="adj" fmla="val 16667"/>
            </a:avLst>
          </a:prstGeom>
          <a:solidFill>
            <a:schemeClr val="accent1">
              <a:alpha val="18039"/>
            </a:schemeClr>
          </a:solidFill>
          <a:ln w="9525">
            <a:solidFill>
              <a:schemeClr val="tx1"/>
            </a:solidFill>
            <a:round/>
            <a:headEnd/>
            <a:tailEnd/>
          </a:ln>
        </p:spPr>
        <p:txBody>
          <a:bodyPr wrap="none" anchor="ctr"/>
          <a:lstStyle/>
          <a:p>
            <a:endParaRPr lang="ru-RU">
              <a:cs typeface="DejaVu Sans"/>
            </a:endParaRPr>
          </a:p>
        </p:txBody>
      </p:sp>
      <p:sp>
        <p:nvSpPr>
          <p:cNvPr id="58389" name="AutoShape 24"/>
          <p:cNvSpPr>
            <a:spLocks noChangeArrowheads="1"/>
          </p:cNvSpPr>
          <p:nvPr/>
        </p:nvSpPr>
        <p:spPr bwMode="auto">
          <a:xfrm>
            <a:off x="4888533" y="2098128"/>
            <a:ext cx="1447800" cy="685800"/>
          </a:xfrm>
          <a:prstGeom prst="hexagon">
            <a:avLst>
              <a:gd name="adj" fmla="val 52778"/>
              <a:gd name="vf" fmla="val 115470"/>
            </a:avLst>
          </a:prstGeom>
          <a:solidFill>
            <a:schemeClr val="accent6">
              <a:lumMod val="75000"/>
            </a:schemeClr>
          </a:solidFill>
          <a:ln w="9525">
            <a:solidFill>
              <a:schemeClr val="tx1"/>
            </a:solidFill>
            <a:miter lim="800000"/>
            <a:headEnd/>
            <a:tailEnd/>
          </a:ln>
        </p:spPr>
        <p:txBody>
          <a:bodyPr wrap="none" anchor="ctr"/>
          <a:lstStyle/>
          <a:p>
            <a:endParaRPr lang="ru-RU" dirty="0">
              <a:cs typeface="DejaVu Sans"/>
            </a:endParaRPr>
          </a:p>
        </p:txBody>
      </p:sp>
      <p:sp>
        <p:nvSpPr>
          <p:cNvPr id="58390" name="Text Box 25"/>
          <p:cNvSpPr txBox="1">
            <a:spLocks noChangeArrowheads="1"/>
          </p:cNvSpPr>
          <p:nvPr/>
        </p:nvSpPr>
        <p:spPr bwMode="auto">
          <a:xfrm>
            <a:off x="4917411" y="2013240"/>
            <a:ext cx="1390043" cy="641350"/>
          </a:xfrm>
          <a:prstGeom prst="rect">
            <a:avLst/>
          </a:prstGeom>
          <a:noFill/>
          <a:ln w="9525">
            <a:noFill/>
            <a:miter lim="800000"/>
            <a:headEnd/>
            <a:tailEnd/>
          </a:ln>
        </p:spPr>
        <p:txBody>
          <a:bodyPr wrap="square">
            <a:spAutoFit/>
          </a:bodyPr>
          <a:lstStyle/>
          <a:p>
            <a:pPr algn="ctr">
              <a:spcBef>
                <a:spcPct val="50000"/>
              </a:spcBef>
            </a:pPr>
            <a:r>
              <a:rPr lang="ru-RU" dirty="0">
                <a:cs typeface="DejaVu Sans"/>
              </a:rPr>
              <a:t>Вид </a:t>
            </a:r>
            <a:r>
              <a:rPr lang="ru-RU" dirty="0">
                <a:solidFill>
                  <a:srgbClr val="FF0000"/>
                </a:solidFill>
                <a:cs typeface="DejaVu Sans"/>
              </a:rPr>
              <a:t>Учебная</a:t>
            </a:r>
            <a:r>
              <a:rPr lang="ru-RU" dirty="0">
                <a:cs typeface="DejaVu Sans"/>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ceHolder 5"/>
          <p:cNvSpPr>
            <a:spLocks noGrp="1"/>
          </p:cNvSpPr>
          <p:nvPr>
            <p:ph type="sldNum" sz="quarter" idx="11"/>
          </p:nvPr>
        </p:nvSpPr>
        <p:spPr>
          <a:xfrm>
            <a:off x="0" y="0"/>
            <a:ext cx="0" cy="0"/>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4</a:t>
            </a:fld>
            <a:endParaRPr/>
          </a:p>
        </p:txBody>
      </p:sp>
      <p:sp>
        <p:nvSpPr>
          <p:cNvPr id="59394" name="Рисунок 2"/>
          <p:cNvSpPr>
            <a:spLocks noGrp="1"/>
          </p:cNvSpPr>
          <p:nvPr>
            <p:ph idx="4294967295"/>
          </p:nvPr>
        </p:nvSpPr>
        <p:spPr>
          <a:xfrm>
            <a:off x="6379061" y="1638318"/>
            <a:ext cx="5616575" cy="3889375"/>
          </a:xfrm>
          <a:ln w="6350">
            <a:solidFill>
              <a:srgbClr val="808000"/>
            </a:solidFill>
          </a:ln>
        </p:spPr>
        <p:txBody>
          <a:bodyPr/>
          <a:lstStyle/>
          <a:p>
            <a:pPr marL="87313" indent="263525">
              <a:buNone/>
            </a:pPr>
            <a:r>
              <a:rPr lang="ru-RU" sz="1600" b="1" dirty="0"/>
              <a:t>Задачи</a:t>
            </a:r>
            <a:r>
              <a:rPr lang="ru-RU" sz="1200" b="1" dirty="0"/>
              <a:t>:</a:t>
            </a:r>
          </a:p>
          <a:p>
            <a:pPr marL="87313" indent="263525">
              <a:buNone/>
            </a:pPr>
            <a:r>
              <a:rPr lang="ru-RU" sz="1200" b="1" dirty="0"/>
              <a:t>• формирование у студентов приобретение первоначального практического опыта по основным видам профессиональной деятельности для последующего освоения ими общих и профессиональных компетенций по направлению подготовки; </a:t>
            </a:r>
          </a:p>
          <a:p>
            <a:pPr marL="87313" indent="263525">
              <a:buNone/>
            </a:pPr>
            <a:r>
              <a:rPr lang="ru-RU" sz="1200" b="1" dirty="0"/>
              <a:t>• углубление и закрепление знаний, полученных в процессе теоретического обучения;</a:t>
            </a:r>
          </a:p>
          <a:p>
            <a:pPr marL="87313" indent="263525">
              <a:buNone/>
            </a:pPr>
            <a:r>
              <a:rPr lang="ru-RU" sz="1200" b="1" dirty="0"/>
              <a:t>• получение навыка по написанию отчетной документации, путем обработки массивов экономических данных в соответствии с поставленной задачей, анализу, оценке, интерпретации полученных результатов и обоснованию сделанных выводов</a:t>
            </a:r>
          </a:p>
          <a:p>
            <a:pPr marL="87313" indent="263525">
              <a:buNone/>
            </a:pPr>
            <a:r>
              <a:rPr lang="ru-RU" sz="1200" b="1" dirty="0"/>
              <a:t> • получение практических знаний и навыков профессиональной деятельности; </a:t>
            </a:r>
          </a:p>
          <a:p>
            <a:pPr marL="87313" indent="263525">
              <a:buNone/>
            </a:pPr>
            <a:r>
              <a:rPr lang="ru-RU" sz="1200" b="1" dirty="0"/>
              <a:t>• углубленное изучение отдельных дисциплин по направлению обучения 38.03.02 «Менеджмент».</a:t>
            </a:r>
          </a:p>
          <a:p>
            <a:pPr marL="87313" indent="263525">
              <a:buNone/>
            </a:pPr>
            <a:r>
              <a:rPr lang="ru-RU" sz="1200" b="1" dirty="0"/>
              <a:t> Ознакомительная практика студентов должна проходить в одной из служб предприятия (организации, учреждения), являющегося местом практики</a:t>
            </a:r>
            <a:r>
              <a:rPr lang="ru-RU" sz="1200" dirty="0"/>
              <a:t> </a:t>
            </a:r>
            <a:endParaRPr lang="ru-RU" sz="1200" b="1" dirty="0"/>
          </a:p>
          <a:p>
            <a:pPr marL="87313" indent="263525">
              <a:buNone/>
            </a:pPr>
            <a:endParaRPr lang="ru-RU" sz="1200" b="1" dirty="0"/>
          </a:p>
          <a:p>
            <a:pPr marL="87313" indent="263525"/>
            <a:endParaRPr lang="ru-RU" sz="1200" b="1" dirty="0">
              <a:solidFill>
                <a:srgbClr val="006666"/>
              </a:solidFill>
            </a:endParaRPr>
          </a:p>
        </p:txBody>
      </p:sp>
      <p:sp>
        <p:nvSpPr>
          <p:cNvPr id="59395" name="Подзаголовок 3"/>
          <p:cNvSpPr>
            <a:spLocks noGrp="1"/>
          </p:cNvSpPr>
          <p:nvPr>
            <p:ph type="subTitle" idx="4294967295"/>
          </p:nvPr>
        </p:nvSpPr>
        <p:spPr>
          <a:xfrm>
            <a:off x="3810254" y="1638318"/>
            <a:ext cx="2519362" cy="3889375"/>
          </a:xfrm>
          <a:ln w="6350">
            <a:solidFill>
              <a:srgbClr val="FF9900"/>
            </a:solidFill>
          </a:ln>
        </p:spPr>
        <p:txBody>
          <a:bodyPr lIns="91425" tIns="91425" rIns="91425" bIns="91425" anchor="t">
            <a:normAutofit/>
          </a:bodyPr>
          <a:lstStyle/>
          <a:p>
            <a:pPr>
              <a:spcBef>
                <a:spcPct val="0"/>
              </a:spcBef>
              <a:buSzPts val="2800"/>
              <a:buFontTx/>
              <a:buNone/>
            </a:pPr>
            <a:r>
              <a:rPr lang="ru-RU" sz="1600" b="1" dirty="0"/>
              <a:t>Цели: </a:t>
            </a:r>
          </a:p>
          <a:p>
            <a:pPr>
              <a:spcBef>
                <a:spcPct val="0"/>
              </a:spcBef>
              <a:buSzPts val="2800"/>
              <a:buFontTx/>
              <a:buNone/>
            </a:pPr>
            <a:r>
              <a:rPr lang="ru-RU" sz="1600" b="1" dirty="0"/>
              <a:t>- </a:t>
            </a:r>
            <a:r>
              <a:rPr lang="ru-RU" sz="1400" b="1" dirty="0"/>
              <a:t>ознакомиться с методами работы менеджера в структурах организаций различных форм собственности,</a:t>
            </a:r>
          </a:p>
          <a:p>
            <a:pPr>
              <a:spcBef>
                <a:spcPct val="0"/>
              </a:spcBef>
              <a:buSzPts val="2800"/>
              <a:buFontTx/>
              <a:buNone/>
            </a:pPr>
            <a:r>
              <a:rPr lang="ru-RU" sz="1400" b="1" dirty="0"/>
              <a:t> -  получить возможность использовать  накопленный опыт при прохождении практики, во время подготовки курсовых работ и проектов</a:t>
            </a:r>
            <a:r>
              <a:rPr lang="ru-RU" sz="1400" dirty="0"/>
              <a:t> </a:t>
            </a:r>
          </a:p>
        </p:txBody>
      </p:sp>
      <p:sp>
        <p:nvSpPr>
          <p:cNvPr id="59396" name="Rectangle 8"/>
          <p:cNvSpPr>
            <a:spLocks noChangeArrowheads="1"/>
          </p:cNvSpPr>
          <p:nvPr/>
        </p:nvSpPr>
        <p:spPr bwMode="auto">
          <a:xfrm>
            <a:off x="3935414" y="917675"/>
            <a:ext cx="6337300" cy="376238"/>
          </a:xfrm>
          <a:prstGeom prst="rect">
            <a:avLst/>
          </a:prstGeom>
          <a:solidFill>
            <a:srgbClr val="CCFFFF">
              <a:alpha val="38823"/>
            </a:srgbClr>
          </a:solidFill>
          <a:ln w="9525">
            <a:solidFill>
              <a:srgbClr val="FFCC00"/>
            </a:solidFill>
            <a:miter lim="800000"/>
            <a:headEnd/>
            <a:tailEnd/>
          </a:ln>
        </p:spPr>
        <p:txBody>
          <a:bodyPr>
            <a:spAutoFit/>
          </a:bodyPr>
          <a:lstStyle/>
          <a:p>
            <a:pPr algn="ctr" eaLnBrk="0" hangingPunct="0">
              <a:buSzPts val="2800"/>
            </a:pPr>
            <a:r>
              <a:rPr lang="ru-RU" b="1" i="1">
                <a:cs typeface="DejaVu Sans"/>
              </a:rPr>
              <a:t>Цели и задачи ознакомительной практики</a:t>
            </a:r>
          </a:p>
        </p:txBody>
      </p:sp>
      <p:sp>
        <p:nvSpPr>
          <p:cNvPr id="2" name="Заголовок 1">
            <a:extLst>
              <a:ext uri="{FF2B5EF4-FFF2-40B4-BE49-F238E27FC236}">
                <a16:creationId xmlns:a16="http://schemas.microsoft.com/office/drawing/2014/main" id="{BAB6550B-2A10-9B45-459F-D0E2C3316382}"/>
              </a:ext>
            </a:extLst>
          </p:cNvPr>
          <p:cNvSpPr txBox="1">
            <a:spLocks/>
          </p:cNvSpPr>
          <p:nvPr/>
        </p:nvSpPr>
        <p:spPr bwMode="auto">
          <a:xfrm>
            <a:off x="9678988" y="0"/>
            <a:ext cx="2513012" cy="250825"/>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5"/>
          <p:cNvSpPr>
            <a:spLocks noGrp="1"/>
          </p:cNvSpPr>
          <p:nvPr>
            <p:ph type="sldNum" sz="quarter" idx="11"/>
          </p:nvPr>
        </p:nvSpPr>
        <p:spPr>
          <a:xfrm>
            <a:off x="0" y="0"/>
            <a:ext cx="0" cy="0"/>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5</a:t>
            </a:fld>
            <a:endParaRPr/>
          </a:p>
        </p:txBody>
      </p:sp>
      <p:sp>
        <p:nvSpPr>
          <p:cNvPr id="60418" name="Rectangle 19"/>
          <p:cNvSpPr>
            <a:spLocks noGrp="1"/>
          </p:cNvSpPr>
          <p:nvPr>
            <p:ph type="title" idx="4294967295"/>
          </p:nvPr>
        </p:nvSpPr>
        <p:spPr>
          <a:xfrm>
            <a:off x="3729004" y="975427"/>
            <a:ext cx="7632700" cy="433388"/>
          </a:xfrm>
          <a:solidFill>
            <a:schemeClr val="accent1">
              <a:alpha val="38823"/>
            </a:schemeClr>
          </a:solidFill>
          <a:ln w="9525">
            <a:solidFill>
              <a:srgbClr val="FFCC00"/>
            </a:solidFill>
          </a:ln>
        </p:spPr>
        <p:txBody>
          <a:bodyPr/>
          <a:lstStyle/>
          <a:p>
            <a:r>
              <a:rPr lang="ru-RU" sz="1800" b="1" i="1">
                <a:solidFill>
                  <a:schemeClr val="tx1"/>
                </a:solidFill>
              </a:rPr>
              <a:t>Направления и направленности (профили) БАКАЛАВРИАТ</a:t>
            </a:r>
            <a:br>
              <a:rPr lang="ru-RU" sz="1800" b="1" i="1">
                <a:solidFill>
                  <a:schemeClr val="tx1"/>
                </a:solidFill>
              </a:rPr>
            </a:br>
            <a:endParaRPr lang="ru-RU" sz="1800" b="1" i="1">
              <a:solidFill>
                <a:schemeClr val="tx1"/>
              </a:solidFill>
            </a:endParaRPr>
          </a:p>
        </p:txBody>
      </p:sp>
      <p:graphicFrame>
        <p:nvGraphicFramePr>
          <p:cNvPr id="103459" name="Group 35"/>
          <p:cNvGraphicFramePr>
            <a:graphicFrameLocks noGrp="1"/>
          </p:cNvGraphicFramePr>
          <p:nvPr>
            <p:ph idx="4294967295"/>
            <p:extLst>
              <p:ext uri="{D42A27DB-BD31-4B8C-83A1-F6EECF244321}">
                <p14:modId xmlns:p14="http://schemas.microsoft.com/office/powerpoint/2010/main" val="4271447227"/>
              </p:ext>
            </p:extLst>
          </p:nvPr>
        </p:nvGraphicFramePr>
        <p:xfrm>
          <a:off x="3613335" y="1408815"/>
          <a:ext cx="8410575" cy="4652963"/>
        </p:xfrm>
        <a:graphic>
          <a:graphicData uri="http://schemas.openxmlformats.org/drawingml/2006/table">
            <a:tbl>
              <a:tblPr/>
              <a:tblGrid>
                <a:gridCol w="490537">
                  <a:extLst>
                    <a:ext uri="{9D8B030D-6E8A-4147-A177-3AD203B41FA5}">
                      <a16:colId xmlns:a16="http://schemas.microsoft.com/office/drawing/2014/main" val="20000"/>
                    </a:ext>
                  </a:extLst>
                </a:gridCol>
                <a:gridCol w="7429500">
                  <a:extLst>
                    <a:ext uri="{9D8B030D-6E8A-4147-A177-3AD203B41FA5}">
                      <a16:colId xmlns:a16="http://schemas.microsoft.com/office/drawing/2014/main" val="20001"/>
                    </a:ext>
                  </a:extLst>
                </a:gridCol>
                <a:gridCol w="490538">
                  <a:extLst>
                    <a:ext uri="{9D8B030D-6E8A-4147-A177-3AD203B41FA5}">
                      <a16:colId xmlns:a16="http://schemas.microsoft.com/office/drawing/2014/main" val="20002"/>
                    </a:ext>
                  </a:extLst>
                </a:gridCol>
              </a:tblGrid>
              <a:tr h="64928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a:ln>
                          <a:noFill/>
                        </a:ln>
                        <a:solidFill>
                          <a:srgbClr val="FFFFFF"/>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55A1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a:ln>
                            <a:noFill/>
                          </a:ln>
                          <a:solidFill>
                            <a:srgbClr val="FFFFFF"/>
                          </a:solidFill>
                          <a:effectLst/>
                          <a:latin typeface="Arial" charset="0"/>
                          <a:ea typeface="DejaVu Sans"/>
                          <a:cs typeface="DejaVu Sans"/>
                        </a:rPr>
                        <a:t>Направление –МЕНЕДЖМЕНТ (38.03.02)</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a:ln>
                            <a:noFill/>
                          </a:ln>
                          <a:solidFill>
                            <a:srgbClr val="FFFFFF"/>
                          </a:solidFill>
                          <a:effectLst/>
                          <a:latin typeface="Arial" charset="0"/>
                          <a:ea typeface="DejaVu Sans"/>
                          <a:cs typeface="DejaVu Sans"/>
                        </a:rPr>
                        <a:t>Направленность (профиль)</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AD47"/>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a:ln>
                          <a:noFill/>
                        </a:ln>
                        <a:solidFill>
                          <a:srgbClr val="FFFFFF"/>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C9CD6"/>
                    </a:solidFill>
                  </a:tcPr>
                </a:tc>
                <a:extLst>
                  <a:ext uri="{0D108BD9-81ED-4DB2-BD59-A6C34878D82A}">
                    <a16:rowId xmlns:a16="http://schemas.microsoft.com/office/drawing/2014/main" val="10000"/>
                  </a:ext>
                </a:extLst>
              </a:tr>
              <a:tr h="4003675">
                <a:tc>
                  <a:txBody>
                    <a:bodyPr/>
                    <a:lstStyle/>
                    <a:p>
                      <a:pPr marL="215900" marR="0" lvl="0" indent="-215900"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a:ln>
                          <a:noFill/>
                        </a:ln>
                        <a:solidFill>
                          <a:srgbClr val="000000"/>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3175" marR="0" lvl="0" indent="176213" algn="l" defTabSz="914400" rtl="0" eaLnBrk="0" fontAlgn="base" latinLnBrk="0" hangingPunct="0">
                        <a:lnSpc>
                          <a:spcPct val="100000"/>
                        </a:lnSpc>
                        <a:spcBef>
                          <a:spcPct val="0"/>
                        </a:spcBef>
                        <a:spcAft>
                          <a:spcPct val="0"/>
                        </a:spcAft>
                        <a:buClrTx/>
                        <a:buSzTx/>
                        <a:buFontTx/>
                        <a:buAutoNum type="arabicPeriod"/>
                        <a:tabLst/>
                      </a:pPr>
                      <a:r>
                        <a:rPr kumimoji="0" lang="ru-RU" sz="1800" b="1" i="0" u="none" strike="noStrike" cap="none" normalizeH="0" baseline="0" dirty="0">
                          <a:ln>
                            <a:noFill/>
                          </a:ln>
                          <a:solidFill>
                            <a:srgbClr val="000000"/>
                          </a:solidFill>
                          <a:effectLst/>
                          <a:latin typeface="Arial" charset="0"/>
                          <a:ea typeface="DejaVu Sans"/>
                          <a:cs typeface="DejaVu Sans"/>
                        </a:rPr>
                        <a:t>Менеджмент организации</a:t>
                      </a:r>
                    </a:p>
                    <a:p>
                      <a:pPr marL="3175" marR="0" lvl="0" indent="176213" algn="l" defTabSz="914400" rtl="0" eaLnBrk="0" fontAlgn="base" latinLnBrk="0" hangingPunct="0">
                        <a:lnSpc>
                          <a:spcPct val="100000"/>
                        </a:lnSpc>
                        <a:spcBef>
                          <a:spcPct val="0"/>
                        </a:spcBef>
                        <a:spcAft>
                          <a:spcPct val="0"/>
                        </a:spcAft>
                        <a:buClrTx/>
                        <a:buSzTx/>
                        <a:buFontTx/>
                        <a:buAutoNum type="arabicPeriod"/>
                        <a:tabLst/>
                      </a:pPr>
                      <a:r>
                        <a:rPr kumimoji="0" lang="ru-RU" sz="1800" b="1" i="0" u="none" strike="noStrike" cap="none" normalizeH="0" baseline="0" dirty="0">
                          <a:ln>
                            <a:noFill/>
                          </a:ln>
                          <a:solidFill>
                            <a:srgbClr val="000000"/>
                          </a:solidFill>
                          <a:effectLst/>
                          <a:latin typeface="Arial" charset="0"/>
                          <a:ea typeface="DejaVu Sans"/>
                          <a:cs typeface="DejaVu Sans"/>
                        </a:rPr>
                        <a:t>Предпринимательство и управление бизнесом</a:t>
                      </a:r>
                    </a:p>
                    <a:p>
                      <a:pPr marL="3175" marR="0" lvl="0" indent="176213" algn="l" defTabSz="914400" rtl="0" eaLnBrk="0" fontAlgn="base" latinLnBrk="0" hangingPunct="0">
                        <a:lnSpc>
                          <a:spcPct val="100000"/>
                        </a:lnSpc>
                        <a:spcBef>
                          <a:spcPct val="0"/>
                        </a:spcBef>
                        <a:spcAft>
                          <a:spcPct val="0"/>
                        </a:spcAft>
                        <a:buClrTx/>
                        <a:buSzTx/>
                        <a:buFontTx/>
                        <a:buAutoNum type="arabicPeriod"/>
                        <a:tabLst/>
                      </a:pPr>
                      <a:r>
                        <a:rPr kumimoji="0" lang="ru-RU" sz="1800" b="0" i="0" u="none" strike="noStrike" cap="none" normalizeH="0" baseline="0" dirty="0">
                          <a:ln>
                            <a:noFill/>
                          </a:ln>
                          <a:solidFill>
                            <a:srgbClr val="000000"/>
                          </a:solidFill>
                          <a:effectLst/>
                          <a:latin typeface="Arial" charset="0"/>
                          <a:ea typeface="DejaVu Sans"/>
                          <a:cs typeface="DejaVu Sans"/>
                        </a:rPr>
                        <a:t>Финансовый менеджмент</a:t>
                      </a:r>
                    </a:p>
                    <a:p>
                      <a:pPr marL="3175" marR="0" lvl="0" indent="176213" algn="l" defTabSz="914400" rtl="0" eaLnBrk="0" fontAlgn="base" latinLnBrk="0" hangingPunct="0">
                        <a:lnSpc>
                          <a:spcPct val="100000"/>
                        </a:lnSpc>
                        <a:spcBef>
                          <a:spcPct val="0"/>
                        </a:spcBef>
                        <a:spcAft>
                          <a:spcPct val="0"/>
                        </a:spcAft>
                        <a:buClrTx/>
                        <a:buSzTx/>
                        <a:buFontTx/>
                        <a:buAutoNum type="arabicPeriod"/>
                        <a:tabLst/>
                      </a:pPr>
                      <a:r>
                        <a:rPr kumimoji="0" lang="ru-RU" sz="1800" b="0" i="0" u="none" strike="noStrike" cap="none" normalizeH="0" baseline="0" dirty="0">
                          <a:ln>
                            <a:noFill/>
                          </a:ln>
                          <a:solidFill>
                            <a:srgbClr val="000000"/>
                          </a:solidFill>
                          <a:effectLst/>
                          <a:latin typeface="Arial" charset="0"/>
                          <a:ea typeface="DejaVu Sans"/>
                          <a:cs typeface="DejaVu Sans"/>
                        </a:rPr>
                        <a:t>Логистика</a:t>
                      </a:r>
                    </a:p>
                    <a:p>
                      <a:pPr marL="3175" marR="0" lvl="0" indent="176213" algn="l" defTabSz="914400" rtl="0" eaLnBrk="0" fontAlgn="base" latinLnBrk="0" hangingPunct="0">
                        <a:lnSpc>
                          <a:spcPct val="100000"/>
                        </a:lnSpc>
                        <a:spcBef>
                          <a:spcPct val="0"/>
                        </a:spcBef>
                        <a:spcAft>
                          <a:spcPct val="0"/>
                        </a:spcAft>
                        <a:buClrTx/>
                        <a:buSzTx/>
                        <a:buFontTx/>
                        <a:buAutoNum type="arabicPeriod"/>
                        <a:tabLst/>
                      </a:pPr>
                      <a:r>
                        <a:rPr kumimoji="0" lang="ru-RU" sz="1800" b="0" i="0" u="none" strike="noStrike" cap="none" normalizeH="0" baseline="0" dirty="0">
                          <a:ln>
                            <a:noFill/>
                          </a:ln>
                          <a:solidFill>
                            <a:srgbClr val="000000"/>
                          </a:solidFill>
                          <a:effectLst/>
                          <a:latin typeface="Arial" charset="0"/>
                          <a:ea typeface="DejaVu Sans"/>
                          <a:cs typeface="DejaVu Sans"/>
                        </a:rPr>
                        <a:t>Производственный менеджмент</a:t>
                      </a:r>
                    </a:p>
                    <a:p>
                      <a:pPr marL="3175" marR="0" lvl="0" indent="176213" algn="l" defTabSz="914400" rtl="0" eaLnBrk="0" fontAlgn="base" latinLnBrk="0" hangingPunct="0">
                        <a:lnSpc>
                          <a:spcPct val="100000"/>
                        </a:lnSpc>
                        <a:spcBef>
                          <a:spcPct val="0"/>
                        </a:spcBef>
                        <a:spcAft>
                          <a:spcPct val="0"/>
                        </a:spcAft>
                        <a:buClrTx/>
                        <a:buSzTx/>
                        <a:buFontTx/>
                        <a:buAutoNum type="arabicPeriod"/>
                        <a:tabLst/>
                      </a:pPr>
                      <a:r>
                        <a:rPr kumimoji="0" lang="ru-RU" sz="1800" b="1" i="0" u="none" strike="noStrike" cap="none" normalizeH="0" baseline="0" dirty="0">
                          <a:ln>
                            <a:noFill/>
                          </a:ln>
                          <a:solidFill>
                            <a:srgbClr val="000000"/>
                          </a:solidFill>
                          <a:effectLst/>
                          <a:latin typeface="Arial" charset="0"/>
                          <a:ea typeface="DejaVu Sans"/>
                          <a:cs typeface="DejaVu Sans"/>
                        </a:rPr>
                        <a:t>Управление персоналом организации</a:t>
                      </a:r>
                      <a:endParaRPr kumimoji="0" lang="ru-RU" sz="1800" b="0" i="0" u="none" strike="noStrike" cap="none" normalizeH="0" baseline="0" dirty="0">
                        <a:ln>
                          <a:noFill/>
                        </a:ln>
                        <a:solidFill>
                          <a:srgbClr val="000000"/>
                        </a:solidFill>
                        <a:effectLst/>
                        <a:latin typeface="Arial" charset="0"/>
                        <a:ea typeface="DejaVu Sans"/>
                        <a:cs typeface="DejaVu Sans"/>
                      </a:endParaRPr>
                    </a:p>
                    <a:p>
                      <a:pPr marL="3175" marR="0" lvl="0" indent="176213" algn="l" defTabSz="914400" rtl="0" eaLnBrk="0" fontAlgn="base" latinLnBrk="0" hangingPunct="0">
                        <a:lnSpc>
                          <a:spcPct val="100000"/>
                        </a:lnSpc>
                        <a:spcBef>
                          <a:spcPct val="0"/>
                        </a:spcBef>
                        <a:spcAft>
                          <a:spcPct val="0"/>
                        </a:spcAft>
                        <a:buClrTx/>
                        <a:buSzTx/>
                        <a:buFontTx/>
                        <a:buAutoNum type="arabicPeriod"/>
                        <a:tabLst/>
                      </a:pPr>
                      <a:r>
                        <a:rPr kumimoji="0" lang="ru-RU" sz="1800" b="0" i="0" u="none" strike="noStrike" cap="none" normalizeH="0" baseline="0" dirty="0">
                          <a:ln>
                            <a:noFill/>
                          </a:ln>
                          <a:solidFill>
                            <a:srgbClr val="000000"/>
                          </a:solidFill>
                          <a:effectLst/>
                          <a:latin typeface="Arial" charset="0"/>
                          <a:ea typeface="DejaVu Sans"/>
                          <a:cs typeface="DejaVu Sans"/>
                        </a:rPr>
                        <a:t>Информационные технологии в менеджменте</a:t>
                      </a:r>
                    </a:p>
                    <a:p>
                      <a:pPr marL="3175" marR="0" lvl="0" indent="176213" algn="l" defTabSz="914400" rtl="0" eaLnBrk="0" fontAlgn="base" latinLnBrk="0" hangingPunct="0">
                        <a:lnSpc>
                          <a:spcPct val="100000"/>
                        </a:lnSpc>
                        <a:spcBef>
                          <a:spcPct val="0"/>
                        </a:spcBef>
                        <a:spcAft>
                          <a:spcPct val="0"/>
                        </a:spcAft>
                        <a:buClrTx/>
                        <a:buSzTx/>
                        <a:buFontTx/>
                        <a:buAutoNum type="arabicPeriod"/>
                        <a:tabLst/>
                      </a:pPr>
                      <a:r>
                        <a:rPr kumimoji="0" lang="ru-RU" sz="1800" b="0" i="0" u="none" strike="noStrike" cap="none" normalizeH="0" baseline="0" dirty="0">
                          <a:ln>
                            <a:noFill/>
                          </a:ln>
                          <a:solidFill>
                            <a:srgbClr val="000000"/>
                          </a:solidFill>
                          <a:effectLst/>
                          <a:latin typeface="Arial" charset="0"/>
                          <a:ea typeface="DejaVu Sans"/>
                          <a:cs typeface="DejaVu Sans"/>
                        </a:rPr>
                        <a:t>Маркетинг</a:t>
                      </a:r>
                    </a:p>
                    <a:p>
                      <a:pPr marL="3175" marR="0" lvl="0" indent="17621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a:ln>
                          <a:noFill/>
                        </a:ln>
                        <a:solidFill>
                          <a:srgbClr val="000000"/>
                        </a:solidFill>
                        <a:effectLst/>
                        <a:latin typeface="Arial" charset="0"/>
                        <a:ea typeface="DejaVu Sans"/>
                        <a:cs typeface="DejaVu Sans"/>
                      </a:endParaRPr>
                    </a:p>
                    <a:p>
                      <a:pPr marL="3175" marR="0" lvl="0" indent="176213" algn="l" defTabSz="914400" rtl="0" eaLnBrk="0" fontAlgn="base" latinLnBrk="0" hangingPunct="0">
                        <a:lnSpc>
                          <a:spcPct val="100000"/>
                        </a:lnSpc>
                        <a:spcBef>
                          <a:spcPct val="0"/>
                        </a:spcBef>
                        <a:spcAft>
                          <a:spcPct val="0"/>
                        </a:spcAft>
                        <a:buClrTx/>
                        <a:buSzTx/>
                        <a:buFontTx/>
                        <a:buNone/>
                        <a:tabLst/>
                      </a:pPr>
                      <a:r>
                        <a:rPr kumimoji="0" lang="ru-RU" sz="1800" b="1" i="1" u="none" strike="noStrike" cap="none" normalizeH="0" baseline="0" dirty="0">
                          <a:ln>
                            <a:noFill/>
                          </a:ln>
                          <a:solidFill>
                            <a:srgbClr val="000000"/>
                          </a:solidFill>
                          <a:effectLst/>
                          <a:latin typeface="Arial" charset="0"/>
                          <a:ea typeface="DejaVu Sans"/>
                          <a:cs typeface="DejaVu Sans"/>
                        </a:rPr>
                        <a:t>В электронной зачетке, (учебный план) необходимо посмотреть свой профиль. </a:t>
                      </a:r>
                    </a:p>
                    <a:p>
                      <a:pPr marL="3175" marR="0" lvl="0" indent="176213" algn="l" defTabSz="914400" rtl="0" eaLnBrk="0" fontAlgn="base" latinLnBrk="0" hangingPunct="0">
                        <a:lnSpc>
                          <a:spcPct val="100000"/>
                        </a:lnSpc>
                        <a:spcBef>
                          <a:spcPct val="0"/>
                        </a:spcBef>
                        <a:spcAft>
                          <a:spcPct val="0"/>
                        </a:spcAft>
                        <a:buClrTx/>
                        <a:buSzTx/>
                        <a:buFontTx/>
                        <a:buNone/>
                        <a:tabLst/>
                      </a:pPr>
                      <a:r>
                        <a:rPr kumimoji="0" lang="ru-RU" sz="1800" b="1" i="1" u="none" strike="noStrike" cap="none" normalizeH="0" baseline="0" dirty="0">
                          <a:ln>
                            <a:noFill/>
                          </a:ln>
                          <a:solidFill>
                            <a:srgbClr val="000000"/>
                          </a:solidFill>
                          <a:effectLst/>
                          <a:latin typeface="Arial" charset="0"/>
                          <a:ea typeface="DejaVu Sans"/>
                          <a:cs typeface="DejaVu Sans"/>
                        </a:rPr>
                        <a:t>Место практики выбираем по направлению и профилю подготовки в вузе</a:t>
                      </a:r>
                      <a:r>
                        <a:rPr kumimoji="0" lang="ru-RU" sz="1800" b="1" i="0" u="none" strike="noStrike" cap="none" normalizeH="0" baseline="0" dirty="0">
                          <a:ln>
                            <a:noFill/>
                          </a:ln>
                          <a:solidFill>
                            <a:srgbClr val="000000"/>
                          </a:solidFill>
                          <a:effectLst/>
                          <a:latin typeface="Arial" charset="0"/>
                          <a:ea typeface="DejaVu Sans"/>
                          <a:cs typeface="DejaVu Sans"/>
                        </a:rPr>
                        <a:t>. </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215900" marR="0" lvl="0" indent="-215900"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dirty="0">
                        <a:ln>
                          <a:noFill/>
                        </a:ln>
                        <a:solidFill>
                          <a:srgbClr val="000000"/>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1"/>
                  </a:ext>
                </a:extLst>
              </a:tr>
            </a:tbl>
          </a:graphicData>
        </a:graphic>
      </p:graphicFrame>
      <p:sp>
        <p:nvSpPr>
          <p:cNvPr id="2" name="Заголовок 1">
            <a:extLst>
              <a:ext uri="{FF2B5EF4-FFF2-40B4-BE49-F238E27FC236}">
                <a16:creationId xmlns:a16="http://schemas.microsoft.com/office/drawing/2014/main" id="{F1014E6E-75ED-8E45-EC50-763D14DBFC02}"/>
              </a:ext>
            </a:extLst>
          </p:cNvPr>
          <p:cNvSpPr txBox="1">
            <a:spLocks/>
          </p:cNvSpPr>
          <p:nvPr/>
        </p:nvSpPr>
        <p:spPr bwMode="auto">
          <a:xfrm>
            <a:off x="9678988" y="154006"/>
            <a:ext cx="2513012" cy="250825"/>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5"/>
          <p:cNvSpPr>
            <a:spLocks noGrp="1"/>
          </p:cNvSpPr>
          <p:nvPr>
            <p:ph type="sldNum" sz="quarter" idx="11"/>
          </p:nvPr>
        </p:nvSpPr>
        <p:spPr>
          <a:xfrm>
            <a:off x="0" y="0"/>
            <a:ext cx="0" cy="0"/>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6</a:t>
            </a:fld>
            <a:endParaRPr/>
          </a:p>
        </p:txBody>
      </p:sp>
      <p:sp>
        <p:nvSpPr>
          <p:cNvPr id="62466" name="Rectangle 2"/>
          <p:cNvSpPr>
            <a:spLocks noGrp="1"/>
          </p:cNvSpPr>
          <p:nvPr>
            <p:ph type="title" idx="4294967295"/>
          </p:nvPr>
        </p:nvSpPr>
        <p:spPr>
          <a:xfrm>
            <a:off x="5727918" y="0"/>
            <a:ext cx="5113337" cy="792163"/>
          </a:xfrm>
          <a:solidFill>
            <a:schemeClr val="accent1">
              <a:alpha val="38823"/>
            </a:schemeClr>
          </a:solidFill>
          <a:ln w="9525">
            <a:solidFill>
              <a:srgbClr val="FFCC00"/>
            </a:solidFill>
          </a:ln>
        </p:spPr>
        <p:txBody>
          <a:bodyPr/>
          <a:lstStyle/>
          <a:p>
            <a:r>
              <a:rPr lang="ru-RU" sz="1800" b="1" i="1" dirty="0">
                <a:solidFill>
                  <a:schemeClr val="tx1"/>
                </a:solidFill>
              </a:rPr>
              <a:t>Направления и направленности (профили) БАКАЛАВРИАТ</a:t>
            </a:r>
            <a:br>
              <a:rPr lang="ru-RU" sz="1800" b="1" i="1" dirty="0">
                <a:solidFill>
                  <a:schemeClr val="tx1"/>
                </a:solidFill>
              </a:rPr>
            </a:br>
            <a:endParaRPr lang="ru-RU" sz="1800" b="1" i="1" dirty="0">
              <a:solidFill>
                <a:schemeClr val="tx1"/>
              </a:solidFill>
            </a:endParaRPr>
          </a:p>
        </p:txBody>
      </p:sp>
      <p:graphicFrame>
        <p:nvGraphicFramePr>
          <p:cNvPr id="60446" name="Group 30"/>
          <p:cNvGraphicFramePr>
            <a:graphicFrameLocks noGrp="1"/>
          </p:cNvGraphicFramePr>
          <p:nvPr>
            <p:ph idx="4294967295"/>
            <p:extLst>
              <p:ext uri="{D42A27DB-BD31-4B8C-83A1-F6EECF244321}">
                <p14:modId xmlns:p14="http://schemas.microsoft.com/office/powerpoint/2010/main" val="681783673"/>
              </p:ext>
            </p:extLst>
          </p:nvPr>
        </p:nvGraphicFramePr>
        <p:xfrm>
          <a:off x="2890787" y="827773"/>
          <a:ext cx="9144000" cy="6035040"/>
        </p:xfrm>
        <a:graphic>
          <a:graphicData uri="http://schemas.openxmlformats.org/drawingml/2006/table">
            <a:tbl>
              <a:tblPr/>
              <a:tblGrid>
                <a:gridCol w="533400">
                  <a:extLst>
                    <a:ext uri="{9D8B030D-6E8A-4147-A177-3AD203B41FA5}">
                      <a16:colId xmlns:a16="http://schemas.microsoft.com/office/drawing/2014/main" val="20000"/>
                    </a:ext>
                  </a:extLst>
                </a:gridCol>
                <a:gridCol w="8077200">
                  <a:extLst>
                    <a:ext uri="{9D8B030D-6E8A-4147-A177-3AD203B41FA5}">
                      <a16:colId xmlns:a16="http://schemas.microsoft.com/office/drawing/2014/main" val="20001"/>
                    </a:ext>
                  </a:extLst>
                </a:gridCol>
                <a:gridCol w="533400">
                  <a:extLst>
                    <a:ext uri="{9D8B030D-6E8A-4147-A177-3AD203B41FA5}">
                      <a16:colId xmlns:a16="http://schemas.microsoft.com/office/drawing/2014/main" val="20002"/>
                    </a:ext>
                  </a:extLst>
                </a:gridCol>
              </a:tblGrid>
              <a:tr h="587141">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a:ln>
                          <a:noFill/>
                        </a:ln>
                        <a:solidFill>
                          <a:srgbClr val="FFFFFF"/>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55A1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a:ln>
                            <a:noFill/>
                          </a:ln>
                          <a:solidFill>
                            <a:srgbClr val="000000"/>
                          </a:solidFill>
                          <a:effectLst/>
                          <a:latin typeface="Arial" charset="0"/>
                          <a:ea typeface="DejaVu Sans"/>
                          <a:cs typeface="DejaVu Sans"/>
                        </a:rPr>
                        <a:t>Организации, в которых должна проходить практика:</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a:ln>
                            <a:noFill/>
                          </a:ln>
                          <a:solidFill>
                            <a:srgbClr val="000000"/>
                          </a:solidFill>
                          <a:effectLst/>
                          <a:latin typeface="Arial" charset="0"/>
                          <a:ea typeface="DejaVu Sans"/>
                          <a:cs typeface="DejaVu Sans"/>
                        </a:rPr>
                        <a:t> АО, ПАО, ООО, организации среднего и малого бизнеса т.п. </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AD47"/>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a:ln>
                          <a:noFill/>
                        </a:ln>
                        <a:solidFill>
                          <a:srgbClr val="FFFFFF"/>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C9CD6"/>
                    </a:solidFill>
                  </a:tcPr>
                </a:tc>
                <a:extLst>
                  <a:ext uri="{0D108BD9-81ED-4DB2-BD59-A6C34878D82A}">
                    <a16:rowId xmlns:a16="http://schemas.microsoft.com/office/drawing/2014/main" val="10000"/>
                  </a:ext>
                </a:extLst>
              </a:tr>
              <a:tr h="5366656">
                <a:tc>
                  <a:txBody>
                    <a:bodyPr/>
                    <a:lstStyle/>
                    <a:p>
                      <a:pPr marL="215900" marR="0" lvl="0" indent="-215900"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a:ln>
                          <a:noFill/>
                        </a:ln>
                        <a:solidFill>
                          <a:srgbClr val="000000"/>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179388"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a:ln>
                            <a:noFill/>
                          </a:ln>
                          <a:solidFill>
                            <a:srgbClr val="CC3300"/>
                          </a:solidFill>
                          <a:effectLst/>
                          <a:latin typeface="Arial" charset="0"/>
                          <a:ea typeface="DejaVu Sans"/>
                          <a:cs typeface="DejaVu Sans"/>
                        </a:rPr>
                        <a:t>Место практики выбираем по направлению «Менеджмент» и своему профилю подготовки в вузе</a:t>
                      </a:r>
                      <a:r>
                        <a:rPr kumimoji="0" lang="ru-RU" sz="1600" b="1" i="0" u="none" strike="noStrike" cap="none" normalizeH="0" baseline="0" dirty="0">
                          <a:ln>
                            <a:noFill/>
                          </a:ln>
                          <a:solidFill>
                            <a:srgbClr val="000000"/>
                          </a:solidFill>
                          <a:effectLst/>
                          <a:latin typeface="Arial" charset="0"/>
                          <a:ea typeface="DejaVu Sans"/>
                          <a:cs typeface="DejaVu Sans"/>
                        </a:rPr>
                        <a:t>:</a:t>
                      </a:r>
                      <a:r>
                        <a:rPr kumimoji="0" lang="ru-RU" sz="1800" b="1" i="0" u="none" strike="noStrike" cap="none" normalizeH="0" baseline="0" dirty="0">
                          <a:ln>
                            <a:noFill/>
                          </a:ln>
                          <a:solidFill>
                            <a:srgbClr val="000000"/>
                          </a:solidFill>
                          <a:effectLst/>
                          <a:latin typeface="Arial" charset="0"/>
                          <a:ea typeface="DejaVu Sans"/>
                          <a:cs typeface="DejaVu Sans"/>
                        </a:rPr>
                        <a:t> </a:t>
                      </a: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a:ln>
                            <a:noFill/>
                          </a:ln>
                          <a:solidFill>
                            <a:srgbClr val="000099"/>
                          </a:solidFill>
                          <a:effectLst/>
                          <a:latin typeface="Arial" charset="0"/>
                          <a:ea typeface="DejaVu Sans"/>
                          <a:cs typeface="DejaVu Sans"/>
                        </a:rPr>
                        <a:t>Менеджмент организации</a:t>
                      </a:r>
                      <a:r>
                        <a:rPr kumimoji="0" lang="ru-RU" sz="1600" b="1" i="0" u="none" strike="noStrike" cap="none" normalizeH="0" baseline="0" dirty="0">
                          <a:ln>
                            <a:noFill/>
                          </a:ln>
                          <a:solidFill>
                            <a:srgbClr val="000000"/>
                          </a:solidFill>
                          <a:effectLst/>
                          <a:latin typeface="Arial" charset="0"/>
                          <a:ea typeface="DejaVu Sans"/>
                          <a:cs typeface="DejaVu Sans"/>
                        </a:rPr>
                        <a:t> – </a:t>
                      </a:r>
                      <a:r>
                        <a:rPr kumimoji="0" lang="ru-RU" sz="1400" b="1" i="1" u="none" strike="noStrike" cap="none" normalizeH="0" baseline="0" dirty="0">
                          <a:ln>
                            <a:noFill/>
                          </a:ln>
                          <a:solidFill>
                            <a:srgbClr val="000000"/>
                          </a:solidFill>
                          <a:effectLst/>
                          <a:latin typeface="Arial" charset="0"/>
                          <a:ea typeface="DejaVu Sans"/>
                          <a:cs typeface="DejaVu Sans"/>
                        </a:rPr>
                        <a:t>отделы по управлению организацией, цеха (помощник начальника цеха), участки (помощник мастера)и т.п.</a:t>
                      </a: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a:ln>
                            <a:noFill/>
                          </a:ln>
                          <a:solidFill>
                            <a:srgbClr val="000099"/>
                          </a:solidFill>
                          <a:effectLst/>
                          <a:latin typeface="Arial" charset="0"/>
                          <a:ea typeface="DejaVu Sans"/>
                          <a:cs typeface="DejaVu Sans"/>
                        </a:rPr>
                        <a:t>Предпринимательство и управление бизнесом-</a:t>
                      </a:r>
                      <a:r>
                        <a:rPr kumimoji="0" lang="ru-RU" sz="1600" b="1" i="0" u="none" strike="noStrike" cap="none" normalizeH="0" baseline="0" dirty="0">
                          <a:ln>
                            <a:noFill/>
                          </a:ln>
                          <a:solidFill>
                            <a:srgbClr val="000000"/>
                          </a:solidFill>
                          <a:effectLst/>
                          <a:latin typeface="Arial" charset="0"/>
                          <a:ea typeface="DejaVu Sans"/>
                          <a:cs typeface="DejaVu Sans"/>
                        </a:rPr>
                        <a:t> </a:t>
                      </a:r>
                      <a:r>
                        <a:rPr kumimoji="0" lang="ru-RU" sz="1400" b="1" i="1" u="none" strike="noStrike" cap="none" normalizeH="0" baseline="0" dirty="0">
                          <a:ln>
                            <a:noFill/>
                          </a:ln>
                          <a:solidFill>
                            <a:srgbClr val="000000"/>
                          </a:solidFill>
                          <a:effectLst/>
                          <a:latin typeface="Arial" charset="0"/>
                          <a:ea typeface="DejaVu Sans"/>
                          <a:cs typeface="DejaVu Sans"/>
                        </a:rPr>
                        <a:t>предприятия, организации среднего и малого бизнеса</a:t>
                      </a: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a:ln>
                            <a:noFill/>
                          </a:ln>
                          <a:solidFill>
                            <a:srgbClr val="000099"/>
                          </a:solidFill>
                          <a:effectLst/>
                          <a:latin typeface="Arial" charset="0"/>
                          <a:ea typeface="DejaVu Sans"/>
                          <a:cs typeface="DejaVu Sans"/>
                        </a:rPr>
                        <a:t>Управление персоналом организации -</a:t>
                      </a:r>
                      <a:r>
                        <a:rPr kumimoji="0" lang="ru-RU" sz="1600" b="1" i="0" u="none" strike="noStrike" cap="none" normalizeH="0" baseline="0" dirty="0">
                          <a:ln>
                            <a:noFill/>
                          </a:ln>
                          <a:solidFill>
                            <a:srgbClr val="000000"/>
                          </a:solidFill>
                          <a:effectLst/>
                          <a:latin typeface="Arial" charset="0"/>
                          <a:ea typeface="DejaVu Sans"/>
                          <a:cs typeface="DejaVu Sans"/>
                        </a:rPr>
                        <a:t> </a:t>
                      </a:r>
                      <a:r>
                        <a:rPr kumimoji="0" lang="ru-RU" sz="1400" b="1" i="1" u="none" strike="noStrike" cap="none" normalizeH="0" baseline="0" dirty="0">
                          <a:ln>
                            <a:noFill/>
                          </a:ln>
                          <a:solidFill>
                            <a:srgbClr val="000000"/>
                          </a:solidFill>
                          <a:effectLst/>
                          <a:latin typeface="Arial" charset="0"/>
                          <a:ea typeface="DejaVu Sans"/>
                          <a:cs typeface="DejaVu Sans"/>
                        </a:rPr>
                        <a:t>отдел кадров, структуры по управлению персоналом</a:t>
                      </a: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400" b="1" i="1" u="none" strike="noStrike" cap="none" normalizeH="0" baseline="0" dirty="0">
                        <a:ln>
                          <a:noFill/>
                        </a:ln>
                        <a:solidFill>
                          <a:srgbClr val="000000"/>
                        </a:solidFill>
                        <a:effectLst/>
                        <a:latin typeface="Arial" charset="0"/>
                        <a:ea typeface="DejaVu Sans"/>
                        <a:cs typeface="DejaVu Sans"/>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dirty="0">
                          <a:ln>
                            <a:noFill/>
                          </a:ln>
                          <a:solidFill>
                            <a:srgbClr val="000000"/>
                          </a:solidFill>
                          <a:effectLst/>
                          <a:latin typeface="Arial" charset="0"/>
                          <a:ea typeface="DejaVu Sans"/>
                          <a:cs typeface="DejaVu Sans"/>
                        </a:rPr>
                        <a:t>Практику можно пройти на своем рабочем месте, при условии: трудовая деятельность соответствует направлению и профилю подготовки в ММУ. </a:t>
                      </a: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dirty="0">
                          <a:ln>
                            <a:noFill/>
                          </a:ln>
                          <a:solidFill>
                            <a:srgbClr val="000000"/>
                          </a:solidFill>
                          <a:effectLst/>
                          <a:latin typeface="Arial" charset="0"/>
                          <a:ea typeface="DejaVu Sans"/>
                          <a:cs typeface="DejaVu Sans"/>
                        </a:rPr>
                        <a:t>Если студент не имеет такой возможности, то ему предоставляется самостоятельно выбрать организацию для прохождения практики.</a:t>
                      </a: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400" b="1" i="1" u="none" strike="noStrike" cap="none" normalizeH="0" baseline="0" dirty="0">
                        <a:ln>
                          <a:noFill/>
                        </a:ln>
                        <a:solidFill>
                          <a:srgbClr val="000000"/>
                        </a:solidFill>
                        <a:effectLst/>
                        <a:latin typeface="Arial" charset="0"/>
                        <a:ea typeface="DejaVu Sans"/>
                        <a:cs typeface="DejaVu Sans"/>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dirty="0">
                          <a:ln>
                            <a:noFill/>
                          </a:ln>
                          <a:solidFill>
                            <a:srgbClr val="000099"/>
                          </a:solidFill>
                          <a:effectLst/>
                          <a:latin typeface="Arial" charset="0"/>
                          <a:ea typeface="DejaVu Sans"/>
                          <a:cs typeface="DejaVu Sans"/>
                        </a:rPr>
                        <a:t>Руководители практики</a:t>
                      </a:r>
                      <a:r>
                        <a:rPr kumimoji="0" lang="ru-RU" sz="1400" b="1" i="1" u="none" strike="noStrike" cap="none" normalizeH="0" baseline="0" dirty="0">
                          <a:ln>
                            <a:noFill/>
                          </a:ln>
                          <a:solidFill>
                            <a:srgbClr val="000000"/>
                          </a:solidFill>
                          <a:effectLst/>
                          <a:latin typeface="Arial" charset="0"/>
                          <a:ea typeface="DejaVu Sans"/>
                          <a:cs typeface="DejaVu Sans"/>
                        </a:rPr>
                        <a:t>: 1) руководитель практики от организации, назначенный должностным лицом организации. Консультирует студента-практиканта по месту прохождения практики;</a:t>
                      </a: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400" b="1" i="1" u="none" strike="noStrike" cap="none" normalizeH="0" baseline="0" dirty="0">
                        <a:ln>
                          <a:noFill/>
                        </a:ln>
                        <a:solidFill>
                          <a:srgbClr val="000000"/>
                        </a:solidFill>
                        <a:effectLst/>
                        <a:latin typeface="Arial" charset="0"/>
                        <a:ea typeface="DejaVu Sans"/>
                        <a:cs typeface="DejaVu Sans"/>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dirty="0">
                          <a:ln>
                            <a:noFill/>
                          </a:ln>
                          <a:solidFill>
                            <a:srgbClr val="000000"/>
                          </a:solidFill>
                          <a:effectLst/>
                          <a:latin typeface="Arial" charset="0"/>
                          <a:ea typeface="DejaVu Sans"/>
                          <a:cs typeface="DejaVu Sans"/>
                        </a:rPr>
                        <a:t> 2) руководитель практики от ММУ, назначенный зав. кафедрой экономики и управления –  старший преподаватель, б/с, б/з, </a:t>
                      </a:r>
                      <a:r>
                        <a:rPr kumimoji="0" lang="ru-RU" sz="1400" b="1" i="1" u="none" strike="noStrike" cap="none" normalizeH="0" baseline="0" dirty="0">
                          <a:ln>
                            <a:noFill/>
                          </a:ln>
                          <a:solidFill>
                            <a:srgbClr val="000099"/>
                          </a:solidFill>
                          <a:effectLst/>
                          <a:latin typeface="Arial" charset="0"/>
                          <a:ea typeface="DejaVu Sans"/>
                          <a:cs typeface="DejaVu Sans"/>
                        </a:rPr>
                        <a:t>Терещенко Вера Евменовна.</a:t>
                      </a:r>
                      <a:r>
                        <a:rPr kumimoji="0" lang="ru-RU" sz="1400" b="1" i="1" u="none" strike="noStrike" cap="none" normalizeH="0" baseline="0" dirty="0">
                          <a:ln>
                            <a:noFill/>
                          </a:ln>
                          <a:solidFill>
                            <a:srgbClr val="000000"/>
                          </a:solidFill>
                          <a:effectLst/>
                          <a:latin typeface="Arial" charset="0"/>
                          <a:ea typeface="DejaVu Sans"/>
                          <a:cs typeface="DejaVu Sans"/>
                        </a:rPr>
                        <a:t> Консультирует по вопросам оформления документов по практике. Проверка отчета по практике и выставление оценки после проверки всех документов о направлении и отчету по пройденной практике.</a:t>
                      </a: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400" b="1" i="1" u="none" strike="noStrike" cap="none" normalizeH="0" baseline="0" dirty="0">
                        <a:ln>
                          <a:noFill/>
                        </a:ln>
                        <a:solidFill>
                          <a:srgbClr val="000000"/>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215900" marR="0" lvl="0" indent="-215900"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dirty="0">
                        <a:ln>
                          <a:noFill/>
                        </a:ln>
                        <a:solidFill>
                          <a:srgbClr val="000000"/>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5"/>
          <p:cNvSpPr>
            <a:spLocks noGrp="1"/>
          </p:cNvSpPr>
          <p:nvPr>
            <p:ph type="sldNum" sz="quarter" idx="11"/>
          </p:nvPr>
        </p:nvSpPr>
        <p:spPr>
          <a:xfrm>
            <a:off x="0" y="0"/>
            <a:ext cx="0" cy="0"/>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7</a:t>
            </a:fld>
            <a:endParaRPr/>
          </a:p>
        </p:txBody>
      </p:sp>
      <p:sp>
        <p:nvSpPr>
          <p:cNvPr id="64514" name="Rectangle 2"/>
          <p:cNvSpPr>
            <a:spLocks noGrp="1"/>
          </p:cNvSpPr>
          <p:nvPr>
            <p:ph type="title" idx="4294967295"/>
          </p:nvPr>
        </p:nvSpPr>
        <p:spPr>
          <a:xfrm>
            <a:off x="4857884" y="914419"/>
            <a:ext cx="5905500" cy="790575"/>
          </a:xfrm>
          <a:solidFill>
            <a:schemeClr val="accent1">
              <a:alpha val="52940"/>
            </a:schemeClr>
          </a:solidFill>
          <a:ln w="19050">
            <a:solidFill>
              <a:srgbClr val="FF6600"/>
            </a:solidFill>
          </a:ln>
        </p:spPr>
        <p:txBody>
          <a:bodyPr/>
          <a:lstStyle/>
          <a:p>
            <a:r>
              <a:rPr lang="ru-RU" sz="2000"/>
              <a:t>Учебно-методическая информация на странице дисциплины</a:t>
            </a:r>
          </a:p>
        </p:txBody>
      </p:sp>
      <p:sp>
        <p:nvSpPr>
          <p:cNvPr id="64515" name="Rectangle 3"/>
          <p:cNvSpPr>
            <a:spLocks noGrp="1"/>
          </p:cNvSpPr>
          <p:nvPr>
            <p:ph type="body" idx="4294967295"/>
          </p:nvPr>
        </p:nvSpPr>
        <p:spPr>
          <a:xfrm>
            <a:off x="4012281" y="1704994"/>
            <a:ext cx="7759416" cy="4238587"/>
          </a:xfrm>
          <a:ln>
            <a:solidFill>
              <a:srgbClr val="FFCC00"/>
            </a:solidFill>
          </a:ln>
        </p:spPr>
        <p:txBody>
          <a:bodyPr/>
          <a:lstStyle/>
          <a:p>
            <a:pPr>
              <a:lnSpc>
                <a:spcPct val="80000"/>
              </a:lnSpc>
              <a:buFontTx/>
              <a:buNone/>
            </a:pPr>
            <a:endParaRPr lang="ru-RU" sz="1400" b="1" i="1" dirty="0">
              <a:solidFill>
                <a:srgbClr val="CC3300"/>
              </a:solidFill>
              <a:hlinkClick r:id=""/>
            </a:endParaRPr>
          </a:p>
          <a:p>
            <a:pPr algn="ctr">
              <a:lnSpc>
                <a:spcPct val="80000"/>
              </a:lnSpc>
            </a:pPr>
            <a:r>
              <a:rPr lang="ru-RU" sz="1400" b="1" i="1" dirty="0">
                <a:solidFill>
                  <a:srgbClr val="CC3300"/>
                </a:solidFill>
                <a:hlinkClick r:id=""/>
              </a:rPr>
              <a:t>Учебно-методический материал</a:t>
            </a:r>
            <a:endParaRPr lang="ru-RU" sz="1400" b="1" i="1" dirty="0">
              <a:solidFill>
                <a:srgbClr val="CC3300"/>
              </a:solidFill>
            </a:endParaRPr>
          </a:p>
          <a:p>
            <a:pPr>
              <a:lnSpc>
                <a:spcPct val="80000"/>
              </a:lnSpc>
            </a:pPr>
            <a:r>
              <a:rPr lang="ru-RU" sz="1400" b="1" dirty="0">
                <a:hlinkClick r:id="rId2"/>
              </a:rPr>
              <a:t>Сроки практики (направление 38.03.02 «Менеджмент»)</a:t>
            </a:r>
            <a:endParaRPr lang="ru-RU" sz="1400" dirty="0"/>
          </a:p>
          <a:p>
            <a:pPr>
              <a:lnSpc>
                <a:spcPct val="80000"/>
              </a:lnSpc>
            </a:pPr>
            <a:r>
              <a:rPr lang="ru-RU" sz="1400" dirty="0">
                <a:hlinkClick r:id="rId3"/>
              </a:rPr>
              <a:t> </a:t>
            </a:r>
            <a:r>
              <a:rPr lang="ru-RU" sz="1400" b="1" dirty="0">
                <a:hlinkClick r:id="rId3"/>
              </a:rPr>
              <a:t>Инструкция по оформлению документов</a:t>
            </a:r>
            <a:endParaRPr lang="ru-RU" sz="1400" dirty="0"/>
          </a:p>
          <a:p>
            <a:pPr>
              <a:lnSpc>
                <a:spcPct val="80000"/>
              </a:lnSpc>
            </a:pPr>
            <a:r>
              <a:rPr lang="ru-RU" sz="1400" dirty="0">
                <a:hlinkClick r:id="rId4"/>
              </a:rPr>
              <a:t> </a:t>
            </a:r>
            <a:r>
              <a:rPr lang="ru-RU" sz="1400" b="1" dirty="0">
                <a:hlinkClick r:id="rId4"/>
              </a:rPr>
              <a:t>Программа учебной практики 1/1 (тип: ознакомительная практика) </a:t>
            </a:r>
            <a:endParaRPr lang="ru-RU" sz="1400" b="1" dirty="0"/>
          </a:p>
          <a:p>
            <a:pPr>
              <a:lnSpc>
                <a:spcPct val="80000"/>
              </a:lnSpc>
            </a:pPr>
            <a:endParaRPr lang="ru-RU" sz="1400" b="1" dirty="0"/>
          </a:p>
          <a:p>
            <a:pPr>
              <a:lnSpc>
                <a:spcPct val="80000"/>
              </a:lnSpc>
              <a:buFontTx/>
              <a:buNone/>
            </a:pPr>
            <a:endParaRPr lang="ru-RU" sz="1400" b="1" dirty="0"/>
          </a:p>
          <a:p>
            <a:pPr algn="ctr">
              <a:lnSpc>
                <a:spcPct val="80000"/>
              </a:lnSpc>
            </a:pPr>
            <a:r>
              <a:rPr lang="ru-RU" sz="1400" b="1" i="1" dirty="0">
                <a:solidFill>
                  <a:srgbClr val="CC3300"/>
                </a:solidFill>
              </a:rPr>
              <a:t>Бланки документов по оформлению практики </a:t>
            </a:r>
          </a:p>
          <a:p>
            <a:pPr>
              <a:lnSpc>
                <a:spcPct val="80000"/>
              </a:lnSpc>
            </a:pPr>
            <a:r>
              <a:rPr lang="ru-RU" sz="1400" b="1" dirty="0">
                <a:hlinkClick r:id="rId5"/>
              </a:rPr>
              <a:t>Договор о практической подготовке обучающихся</a:t>
            </a:r>
            <a:endParaRPr lang="ru-RU" sz="1400" b="1" dirty="0"/>
          </a:p>
          <a:p>
            <a:pPr>
              <a:lnSpc>
                <a:spcPct val="80000"/>
              </a:lnSpc>
            </a:pPr>
            <a:r>
              <a:rPr lang="ru-RU" sz="1400" b="1" dirty="0">
                <a:hlinkClick r:id="rId6"/>
              </a:rPr>
              <a:t>Образец оформления Договора о практической подготовке</a:t>
            </a:r>
            <a:r>
              <a:rPr lang="ru-RU" sz="1400" dirty="0"/>
              <a:t> </a:t>
            </a:r>
          </a:p>
          <a:p>
            <a:pPr>
              <a:lnSpc>
                <a:spcPct val="80000"/>
              </a:lnSpc>
            </a:pPr>
            <a:r>
              <a:rPr lang="ru-RU" sz="1400" b="1" dirty="0">
                <a:hlinkClick r:id="rId7"/>
              </a:rPr>
              <a:t>Бланк заявления на утверждение места прохождения учебной практики (тип: ознакомительная практика)</a:t>
            </a:r>
            <a:endParaRPr lang="ru-RU" sz="1400" dirty="0"/>
          </a:p>
          <a:p>
            <a:pPr>
              <a:lnSpc>
                <a:spcPct val="80000"/>
              </a:lnSpc>
            </a:pPr>
            <a:r>
              <a:rPr lang="ru-RU" sz="1400" b="1" dirty="0">
                <a:hlinkClick r:id="rId8"/>
              </a:rPr>
              <a:t>Совместный рабочий график (план)</a:t>
            </a:r>
            <a:endParaRPr lang="ru-RU" sz="1400" dirty="0"/>
          </a:p>
          <a:p>
            <a:pPr>
              <a:lnSpc>
                <a:spcPct val="80000"/>
              </a:lnSpc>
            </a:pPr>
            <a:r>
              <a:rPr lang="ru-RU" sz="1400" b="1" dirty="0">
                <a:hlinkClick r:id="rId9"/>
              </a:rPr>
              <a:t>Бланк индивидуального задания</a:t>
            </a:r>
            <a:endParaRPr lang="ru-RU" sz="1400" b="1" dirty="0"/>
          </a:p>
          <a:p>
            <a:pPr>
              <a:lnSpc>
                <a:spcPct val="80000"/>
              </a:lnSpc>
            </a:pPr>
            <a:r>
              <a:rPr lang="ru-RU" sz="1400" b="1" dirty="0">
                <a:hlinkClick r:id="rId10"/>
              </a:rPr>
              <a:t>Дневник практики (тип: </a:t>
            </a:r>
            <a:r>
              <a:rPr lang="ru-RU" sz="1400" b="1" dirty="0">
                <a:hlinkClick r:id="rId7"/>
              </a:rPr>
              <a:t>ознакомительная практика</a:t>
            </a:r>
            <a:r>
              <a:rPr lang="ru-RU" sz="1400" b="1" dirty="0"/>
              <a:t>)</a:t>
            </a:r>
            <a:endParaRPr lang="ru-RU" sz="1400" dirty="0"/>
          </a:p>
          <a:p>
            <a:pPr>
              <a:lnSpc>
                <a:spcPct val="80000"/>
              </a:lnSpc>
            </a:pPr>
            <a:r>
              <a:rPr lang="ru-RU" sz="1400" b="1" dirty="0">
                <a:hlinkClick r:id="rId11"/>
              </a:rPr>
              <a:t>Титульный лист отчета по учебной практике (тип: </a:t>
            </a:r>
            <a:r>
              <a:rPr lang="ru-RU" sz="1400" b="1" dirty="0">
                <a:hlinkClick r:id="rId7"/>
              </a:rPr>
              <a:t>ознакомительная практика</a:t>
            </a:r>
            <a:r>
              <a:rPr lang="ru-RU" sz="1400" b="1" dirty="0"/>
              <a:t>)</a:t>
            </a:r>
          </a:p>
          <a:p>
            <a:pPr>
              <a:lnSpc>
                <a:spcPct val="80000"/>
              </a:lnSpc>
            </a:pPr>
            <a:r>
              <a:rPr lang="ru-RU" sz="1400" b="1" dirty="0">
                <a:hlinkClick r:id="rId12"/>
              </a:rPr>
              <a:t>Бланк характеристики с места прохождения практики (тип: </a:t>
            </a:r>
            <a:r>
              <a:rPr lang="ru-RU" sz="1400" b="1" dirty="0">
                <a:hlinkClick r:id="rId7"/>
              </a:rPr>
              <a:t>ознакомительная практика</a:t>
            </a:r>
            <a:r>
              <a:rPr lang="ru-RU" sz="1400" b="1" dirty="0"/>
              <a:t>)</a:t>
            </a:r>
            <a:endParaRPr lang="ru-RU" sz="1400" dirty="0"/>
          </a:p>
          <a:p>
            <a:pPr>
              <a:lnSpc>
                <a:spcPct val="80000"/>
              </a:lnSpc>
            </a:pPr>
            <a:endParaRPr lang="ru-RU" sz="1400" dirty="0"/>
          </a:p>
        </p:txBody>
      </p:sp>
      <p:sp>
        <p:nvSpPr>
          <p:cNvPr id="2" name="Заголовок 1">
            <a:extLst>
              <a:ext uri="{FF2B5EF4-FFF2-40B4-BE49-F238E27FC236}">
                <a16:creationId xmlns:a16="http://schemas.microsoft.com/office/drawing/2014/main" id="{2715B691-95B3-99C3-075C-3AD2D0C443D8}"/>
              </a:ext>
            </a:extLst>
          </p:cNvPr>
          <p:cNvSpPr txBox="1">
            <a:spLocks/>
          </p:cNvSpPr>
          <p:nvPr/>
        </p:nvSpPr>
        <p:spPr bwMode="auto">
          <a:xfrm>
            <a:off x="9678988" y="154007"/>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ceHolder 5"/>
          <p:cNvSpPr txBox="1">
            <a:spLocks noGrp="1"/>
          </p:cNvSpPr>
          <p:nvPr/>
        </p:nvSpPr>
        <p:spPr>
          <a:xfrm>
            <a:off x="1524000" y="0"/>
            <a:ext cx="0" cy="0"/>
          </a:xfrm>
          <a:prstGeom prst="rect">
            <a:avLst/>
          </a:prstGeom>
          <a:noFill/>
          <a:ln w="0"/>
        </p:spPr>
        <p:txBody>
          <a:bodyPr lIns="90000" tIns="90000" rIns="90000" bIns="90000"/>
          <a:lstStyle/>
          <a:p>
            <a:pPr>
              <a:defRPr/>
            </a:pPr>
            <a:fld id="{B8AAE86A-489F-461E-B883-B7F193E8528B}" type="slidenum">
              <a:rPr lang="ru-RU" spc="-1">
                <a:solidFill>
                  <a:srgbClr val="000000"/>
                </a:solidFill>
                <a:latin typeface="Geometria"/>
              </a:rPr>
              <a:pPr>
                <a:defRPr/>
              </a:pPr>
              <a:t>8</a:t>
            </a:fld>
            <a:endParaRPr lang="ru-RU" spc="-1">
              <a:solidFill>
                <a:srgbClr val="000000"/>
              </a:solidFill>
              <a:latin typeface="Geometria"/>
            </a:endParaRPr>
          </a:p>
        </p:txBody>
      </p:sp>
      <p:sp>
        <p:nvSpPr>
          <p:cNvPr id="67586" name="Заголовок 1"/>
          <p:cNvSpPr>
            <a:spLocks noGrp="1"/>
          </p:cNvSpPr>
          <p:nvPr>
            <p:ph type="ctrTitle" idx="4294967295"/>
          </p:nvPr>
        </p:nvSpPr>
        <p:spPr>
          <a:xfrm>
            <a:off x="5574297" y="823780"/>
            <a:ext cx="4897437" cy="422275"/>
          </a:xfrm>
          <a:solidFill>
            <a:srgbClr val="CCFFFF">
              <a:alpha val="72940"/>
            </a:srgbClr>
          </a:solidFill>
          <a:ln w="19050">
            <a:solidFill>
              <a:srgbClr val="FF9900"/>
            </a:solidFill>
          </a:ln>
        </p:spPr>
        <p:txBody>
          <a:bodyPr vert="horz" wrap="square" lIns="91425" tIns="91425" rIns="91425" bIns="91425" numCol="1" anchor="b" anchorCtr="0" compatLnSpc="1">
            <a:prstTxWarp prst="textNoShape">
              <a:avLst/>
            </a:prstTxWarp>
          </a:bodyPr>
          <a:lstStyle/>
          <a:p>
            <a:pPr>
              <a:buSzPts val="5200"/>
            </a:pPr>
            <a:r>
              <a:rPr lang="ru-RU" sz="1800" b="1" dirty="0">
                <a:solidFill>
                  <a:srgbClr val="203864"/>
                </a:solidFill>
              </a:rPr>
              <a:t>УЧЕБНО-МЕТОДИЧЕСКИЙ МАТЕРИАЛ</a:t>
            </a:r>
          </a:p>
        </p:txBody>
      </p:sp>
      <p:sp>
        <p:nvSpPr>
          <p:cNvPr id="67587" name="Rectangle 11"/>
          <p:cNvSpPr>
            <a:spLocks noChangeArrowheads="1"/>
          </p:cNvSpPr>
          <p:nvPr/>
        </p:nvSpPr>
        <p:spPr bwMode="auto">
          <a:xfrm>
            <a:off x="5070976" y="1270920"/>
            <a:ext cx="6192838" cy="527050"/>
          </a:xfrm>
          <a:prstGeom prst="rect">
            <a:avLst/>
          </a:prstGeom>
          <a:solidFill>
            <a:schemeClr val="accent1">
              <a:alpha val="61176"/>
            </a:schemeClr>
          </a:solidFill>
          <a:ln w="9525">
            <a:solidFill>
              <a:srgbClr val="FF9900"/>
            </a:solidFill>
            <a:miter lim="800000"/>
            <a:headEnd/>
            <a:tailEnd/>
          </a:ln>
        </p:spPr>
        <p:txBody>
          <a:bodyPr>
            <a:spAutoFit/>
          </a:bodyPr>
          <a:lstStyle/>
          <a:p>
            <a:pPr algn="ctr"/>
            <a:r>
              <a:rPr lang="ru-RU" sz="1400" dirty="0">
                <a:cs typeface="DejaVu Sans"/>
              </a:rPr>
              <a:t>Весенний семестр- 2024-25 уч. год</a:t>
            </a:r>
          </a:p>
          <a:p>
            <a:pPr algn="ctr"/>
            <a:r>
              <a:rPr lang="ru-RU" sz="1400" dirty="0">
                <a:cs typeface="DejaVu Sans"/>
              </a:rPr>
              <a:t>Направление «МЕНЕДЖМЕНТ» (38.03.02)</a:t>
            </a:r>
          </a:p>
        </p:txBody>
      </p:sp>
      <p:graphicFrame>
        <p:nvGraphicFramePr>
          <p:cNvPr id="125998" name="Group 46"/>
          <p:cNvGraphicFramePr>
            <a:graphicFrameLocks noGrp="1"/>
          </p:cNvGraphicFramePr>
          <p:nvPr>
            <p:extLst>
              <p:ext uri="{D42A27DB-BD31-4B8C-83A1-F6EECF244321}">
                <p14:modId xmlns:p14="http://schemas.microsoft.com/office/powerpoint/2010/main" val="3544223407"/>
              </p:ext>
            </p:extLst>
          </p:nvPr>
        </p:nvGraphicFramePr>
        <p:xfrm>
          <a:off x="4280485" y="1797970"/>
          <a:ext cx="7485062" cy="4288854"/>
        </p:xfrm>
        <a:graphic>
          <a:graphicData uri="http://schemas.openxmlformats.org/drawingml/2006/table">
            <a:tbl>
              <a:tblPr/>
              <a:tblGrid>
                <a:gridCol w="1849437">
                  <a:extLst>
                    <a:ext uri="{9D8B030D-6E8A-4147-A177-3AD203B41FA5}">
                      <a16:colId xmlns:a16="http://schemas.microsoft.com/office/drawing/2014/main" val="20000"/>
                    </a:ext>
                  </a:extLst>
                </a:gridCol>
                <a:gridCol w="1851025">
                  <a:extLst>
                    <a:ext uri="{9D8B030D-6E8A-4147-A177-3AD203B41FA5}">
                      <a16:colId xmlns:a16="http://schemas.microsoft.com/office/drawing/2014/main" val="20001"/>
                    </a:ext>
                  </a:extLst>
                </a:gridCol>
                <a:gridCol w="1851025">
                  <a:extLst>
                    <a:ext uri="{9D8B030D-6E8A-4147-A177-3AD203B41FA5}">
                      <a16:colId xmlns:a16="http://schemas.microsoft.com/office/drawing/2014/main" val="20002"/>
                    </a:ext>
                  </a:extLst>
                </a:gridCol>
                <a:gridCol w="1933575">
                  <a:extLst>
                    <a:ext uri="{9D8B030D-6E8A-4147-A177-3AD203B41FA5}">
                      <a16:colId xmlns:a16="http://schemas.microsoft.com/office/drawing/2014/main" val="20003"/>
                    </a:ext>
                  </a:extLst>
                </a:gridCol>
              </a:tblGrid>
              <a:tr h="503238">
                <a:tc gridSpan="4">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ea typeface="DejaVu Sans"/>
                          <a:cs typeface="DejaVu Sans"/>
                        </a:rPr>
                        <a:t>Вид: Учебная практика </a:t>
                      </a:r>
                      <a:r>
                        <a:rPr kumimoji="0" lang="ru-RU" sz="1400" b="1" i="1" u="none" strike="noStrike" cap="none" normalizeH="0" baseline="0" dirty="0">
                          <a:ln>
                            <a:noFill/>
                          </a:ln>
                          <a:solidFill>
                            <a:schemeClr val="tx1"/>
                          </a:solidFill>
                          <a:effectLst/>
                          <a:latin typeface="Times New Roman" pitchFamily="18" charset="0"/>
                          <a:ea typeface="DejaVu Sans"/>
                          <a:cs typeface="DejaVu Sans"/>
                        </a:rPr>
                        <a:t>(тип: Ознакомительная п</a:t>
                      </a:r>
                      <a:r>
                        <a:rPr kumimoji="0" lang="ru-RU" sz="1400" b="1" i="1" u="none" strike="noStrike" cap="none" normalizeH="0" baseline="0" dirty="0">
                          <a:ln>
                            <a:noFill/>
                          </a:ln>
                          <a:solidFill>
                            <a:schemeClr val="tx1"/>
                          </a:solidFill>
                          <a:effectLst/>
                          <a:latin typeface="Arial" charset="0"/>
                          <a:ea typeface="DejaVu Sans"/>
                          <a:cs typeface="DejaVu Sans"/>
                        </a:rPr>
                        <a:t>рактика (1/1)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3079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rgbClr val="1A1A1A"/>
                          </a:solidFill>
                          <a:effectLst/>
                          <a:latin typeface="Times New Roman" pitchFamily="18" charset="0"/>
                          <a:ea typeface="DejaVu Sans"/>
                          <a:cs typeface="Times New Roman" pitchFamily="18" charset="0"/>
                        </a:rPr>
                        <a:t>Код номера группы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rgbClr val="1A1A1A"/>
                          </a:solidFill>
                          <a:effectLst/>
                          <a:latin typeface="Times New Roman" pitchFamily="18" charset="0"/>
                          <a:ea typeface="DejaVu Sans"/>
                          <a:cs typeface="Times New Roman" pitchFamily="18" charset="0"/>
                        </a:rPr>
                        <a:t>Загрузка скана заявления и договора в ЭСДО</a:t>
                      </a:r>
                      <a:endParaRPr kumimoji="0" lang="ru-RU" sz="1200" b="0" i="0" u="none" strike="noStrike" cap="none" normalizeH="0" baseline="0">
                        <a:ln>
                          <a:noFill/>
                        </a:ln>
                        <a:solidFill>
                          <a:srgbClr val="000000"/>
                        </a:solidFill>
                        <a:effectLst/>
                        <a:latin typeface="Times New Roman" pitchFamily="18"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rgbClr val="1A1A1A"/>
                          </a:solidFill>
                          <a:effectLst/>
                          <a:latin typeface="Times New Roman" pitchFamily="18" charset="0"/>
                          <a:ea typeface="DejaVu Sans"/>
                          <a:cs typeface="Times New Roman" pitchFamily="18" charset="0"/>
                        </a:rPr>
                        <a:t>Продолжительность недель (часы указаны в электрон. зачетке)</a:t>
                      </a:r>
                      <a:endParaRPr kumimoji="0" lang="ru-RU" sz="1200" b="0" i="0" u="none" strike="noStrike" cap="none" normalizeH="0" baseline="0">
                        <a:ln>
                          <a:noFill/>
                        </a:ln>
                        <a:solidFill>
                          <a:srgbClr val="000000"/>
                        </a:solidFill>
                        <a:effectLst/>
                        <a:latin typeface="Times New Roman" pitchFamily="18"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a:ln>
                            <a:noFill/>
                          </a:ln>
                          <a:solidFill>
                            <a:srgbClr val="1A1A1A"/>
                          </a:solidFill>
                          <a:effectLst/>
                          <a:latin typeface="Times New Roman" pitchFamily="18" charset="0"/>
                          <a:ea typeface="DejaVu Sans"/>
                          <a:cs typeface="Times New Roman" pitchFamily="18" charset="0"/>
                        </a:rPr>
                        <a:t>Сроки практики</a:t>
                      </a:r>
                      <a:endParaRPr kumimoji="0" lang="ru-RU" sz="1200" b="0" i="0" u="none" strike="noStrike" cap="none" normalizeH="0" baseline="0">
                        <a:ln>
                          <a:noFill/>
                        </a:ln>
                        <a:solidFill>
                          <a:srgbClr val="000000"/>
                        </a:solidFill>
                        <a:effectLst/>
                        <a:latin typeface="Times New Roman" pitchFamily="18"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451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24М21_ (1,2,3,4)в</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24М27_(1,2,3,4)в</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24М51_(1,2,3)в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24М57_(1,2,3,4,5,6)в</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_24М211в</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_24М271в</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_24М511в</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_24М571в</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400" b="0" i="0" u="none" strike="noStrike" cap="none" normalizeH="0" baseline="0" dirty="0">
                        <a:ln>
                          <a:noFill/>
                        </a:ln>
                        <a:solidFill>
                          <a:schemeClr val="tx1"/>
                        </a:solidFill>
                        <a:effectLst/>
                        <a:latin typeface="Arial" charset="0"/>
                        <a:ea typeface="DejaVu Sans"/>
                        <a:cs typeface="DejaVu Sans"/>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dirty="0">
                          <a:ln>
                            <a:noFill/>
                          </a:ln>
                          <a:solidFill>
                            <a:schemeClr val="tx1"/>
                          </a:solidFill>
                          <a:effectLst/>
                          <a:latin typeface="Times New Roman" pitchFamily="18" charset="0"/>
                          <a:ea typeface="DejaVu Sans"/>
                          <a:cs typeface="DejaVu Sans"/>
                        </a:rPr>
                        <a:t>до 11.04.2025</a:t>
                      </a:r>
                      <a:r>
                        <a:rPr kumimoji="0" lang="ru-RU" sz="2800" b="0" i="0" u="none" strike="noStrike" cap="none" normalizeH="0" baseline="0" dirty="0">
                          <a:ln>
                            <a:noFill/>
                          </a:ln>
                          <a:solidFill>
                            <a:schemeClr val="tx1"/>
                          </a:solidFill>
                          <a:effectLst/>
                          <a:latin typeface="Arial" charset="0"/>
                          <a:ea typeface="DejaVu Sans"/>
                          <a:cs typeface="DejaVu Sans"/>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a:ln>
                          <a:noFill/>
                        </a:ln>
                        <a:solidFill>
                          <a:srgbClr val="000000"/>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a:ln>
                          <a:noFill/>
                        </a:ln>
                        <a:solidFill>
                          <a:srgbClr val="000000"/>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ea typeface="DejaVu Sans"/>
                          <a:cs typeface="Times New Roman" pitchFamily="18" charset="0"/>
                        </a:rPr>
                        <a:t>4 (216 часов)</a:t>
                      </a:r>
                      <a:endParaRPr kumimoji="0" lang="ru-RU" sz="1400" b="0" i="0" u="none" strike="noStrike" cap="none" normalizeH="0" baseline="0">
                        <a:ln>
                          <a:noFill/>
                        </a:ln>
                        <a:solidFill>
                          <a:schemeClr val="tx1"/>
                        </a:solidFill>
                        <a:effectLst/>
                        <a:latin typeface="Arial"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dirty="0">
                          <a:ln>
                            <a:noFill/>
                          </a:ln>
                          <a:solidFill>
                            <a:schemeClr val="tx1"/>
                          </a:solidFill>
                          <a:effectLst/>
                          <a:latin typeface="Times New Roman" pitchFamily="18" charset="0"/>
                          <a:ea typeface="DejaVu Sans"/>
                          <a:cs typeface="Times New Roman" pitchFamily="18" charset="0"/>
                        </a:rPr>
                        <a:t>11.05 -07.06.2025</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1400" b="0" i="0" u="none" strike="noStrike" cap="none" normalizeH="0" baseline="0" dirty="0">
                        <a:ln>
                          <a:noFill/>
                        </a:ln>
                        <a:solidFill>
                          <a:schemeClr val="tx1"/>
                        </a:solidFill>
                        <a:effectLst/>
                        <a:latin typeface="Times New Roman" pitchFamily="18"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451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Все группы по задолженности: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_20М___</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-21М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_22М___</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rPr>
                        <a:t>_23М___</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400" b="0" i="0" u="none" strike="noStrike" cap="none" normalizeH="0" baseline="0" dirty="0">
                        <a:ln>
                          <a:noFill/>
                        </a:ln>
                        <a:solidFill>
                          <a:schemeClr val="tx1"/>
                        </a:solidFill>
                        <a:effectLst/>
                        <a:latin typeface="Arial" charset="0"/>
                        <a:ea typeface="DejaVu Sans"/>
                        <a:cs typeface="DejaVu Sans"/>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dirty="0">
                          <a:ln>
                            <a:noFill/>
                          </a:ln>
                          <a:solidFill>
                            <a:schemeClr val="tx1"/>
                          </a:solidFill>
                          <a:effectLst/>
                          <a:latin typeface="Times New Roman" pitchFamily="18" charset="0"/>
                          <a:ea typeface="DejaVu Sans"/>
                          <a:cs typeface="DejaVu Sans"/>
                        </a:rPr>
                        <a:t>до 05.06.2025</a:t>
                      </a:r>
                      <a:r>
                        <a:rPr kumimoji="0" lang="ru-RU" sz="2800" b="0" i="0" u="none" strike="noStrike" cap="none" normalizeH="0" baseline="0" dirty="0">
                          <a:ln>
                            <a:noFill/>
                          </a:ln>
                          <a:solidFill>
                            <a:schemeClr val="tx1"/>
                          </a:solidFill>
                          <a:effectLst/>
                          <a:latin typeface="Arial" charset="0"/>
                          <a:ea typeface="DejaVu Sans"/>
                          <a:cs typeface="DejaVu Sans"/>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dirty="0">
                        <a:ln>
                          <a:noFill/>
                        </a:ln>
                        <a:solidFill>
                          <a:srgbClr val="000000"/>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dirty="0">
                          <a:ln>
                            <a:noFill/>
                          </a:ln>
                          <a:solidFill>
                            <a:srgbClr val="000000"/>
                          </a:solidFill>
                          <a:effectLst/>
                          <a:latin typeface="Times New Roman" pitchFamily="18" charset="0"/>
                          <a:ea typeface="DejaVu Sans"/>
                          <a:cs typeface="Times New Roman" pitchFamily="18" charset="0"/>
                        </a:rPr>
                        <a:t>4 (216 часов)</a:t>
                      </a:r>
                      <a:endParaRPr kumimoji="0" lang="ru-RU" sz="1400" b="0" i="0" u="none" strike="noStrike" cap="none" normalizeH="0" baseline="0" dirty="0">
                        <a:ln>
                          <a:noFill/>
                        </a:ln>
                        <a:solidFill>
                          <a:schemeClr val="tx1"/>
                        </a:solidFill>
                        <a:effectLst/>
                        <a:latin typeface="Arial"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dirty="0">
                          <a:ln>
                            <a:noFill/>
                          </a:ln>
                          <a:solidFill>
                            <a:schemeClr val="tx1"/>
                          </a:solidFill>
                          <a:effectLst/>
                          <a:latin typeface="Times New Roman" pitchFamily="18" charset="0"/>
                          <a:ea typeface="DejaVu Sans"/>
                          <a:cs typeface="Times New Roman" pitchFamily="18" charset="0"/>
                        </a:rPr>
                        <a:t>09.07 -05.08.2025</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1400" b="0" i="0" u="none" strike="noStrike" cap="none" normalizeH="0" baseline="0" dirty="0">
                        <a:ln>
                          <a:noFill/>
                        </a:ln>
                        <a:solidFill>
                          <a:schemeClr val="tx1"/>
                        </a:solidFill>
                        <a:effectLst/>
                        <a:latin typeface="Times New Roman" pitchFamily="18"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4" name="Заголовок 1">
            <a:extLst>
              <a:ext uri="{FF2B5EF4-FFF2-40B4-BE49-F238E27FC236}">
                <a16:creationId xmlns:a16="http://schemas.microsoft.com/office/drawing/2014/main" id="{951164A2-590E-D620-04F6-57F2D07EF318}"/>
              </a:ext>
            </a:extLst>
          </p:cNvPr>
          <p:cNvSpPr txBox="1">
            <a:spLocks/>
          </p:cNvSpPr>
          <p:nvPr/>
        </p:nvSpPr>
        <p:spPr bwMode="auto">
          <a:xfrm>
            <a:off x="9457607" y="12513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PlaceHolder 5"/>
          <p:cNvSpPr>
            <a:spLocks noGrp="1"/>
          </p:cNvSpPr>
          <p:nvPr>
            <p:ph type="sldNum" sz="quarter" idx="11"/>
          </p:nvPr>
        </p:nvSpPr>
        <p:spPr>
          <a:xfrm>
            <a:off x="0" y="0"/>
            <a:ext cx="0" cy="0"/>
          </a:xfrm>
          <a:prstGeom prst="rect">
            <a:avLst/>
          </a:prstGeom>
          <a:noFill/>
          <a:ln w="0">
            <a:noFill/>
          </a:ln>
        </p:spPr>
        <p:txBody>
          <a:bodyPr lIns="90000" tIns="90000" rIns="90000" bIns="90000" anchor="t">
            <a:noAutofit/>
          </a:bodyPr>
          <a:lstStyle>
            <a:defPPr>
              <a:defRPr lang="ru-RU"/>
            </a:defPPr>
            <a:lvl1pPr indent="0" algn="l" rtl="0" fontAlgn="auto">
              <a:lnSpc>
                <a:spcPct val="100000"/>
              </a:lnSpc>
              <a:spcBef>
                <a:spcPts val="0"/>
              </a:spcBef>
              <a:spcAft>
                <a:spcPts val="0"/>
              </a:spcAft>
              <a:buNone/>
              <a:defRPr lang="ru-RU" sz="1800" b="0" strike="noStrike" kern="1200" spc="-1">
                <a:solidFill>
                  <a:srgbClr val="000000"/>
                </a:solidFill>
                <a:latin typeface="Geometria"/>
                <a:ea typeface="+mn-ea"/>
                <a:cs typeface="+mn-cs"/>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a:lstStyle>
          <a:p>
            <a:pPr>
              <a:defRPr/>
            </a:pPr>
            <a:fld id="{EEF86BA0-A981-47A9-8B65-2786EE44120E}" type="slidenum">
              <a:rPr lang="ru-RU" smtClean="0"/>
              <a:pPr>
                <a:defRPr/>
              </a:pPr>
              <a:t>9</a:t>
            </a:fld>
            <a:endParaRPr/>
          </a:p>
        </p:txBody>
      </p:sp>
      <p:sp>
        <p:nvSpPr>
          <p:cNvPr id="68610" name="Rectangle 2"/>
          <p:cNvSpPr>
            <a:spLocks noGrp="1"/>
          </p:cNvSpPr>
          <p:nvPr>
            <p:ph type="title" idx="4294967295"/>
          </p:nvPr>
        </p:nvSpPr>
        <p:spPr>
          <a:xfrm>
            <a:off x="5549731" y="760852"/>
            <a:ext cx="4912929" cy="625186"/>
          </a:xfrm>
          <a:solidFill>
            <a:srgbClr val="33CCCC">
              <a:alpha val="65881"/>
            </a:srgbClr>
          </a:solidFill>
          <a:ln>
            <a:solidFill>
              <a:srgbClr val="FF9900"/>
            </a:solidFill>
          </a:ln>
        </p:spPr>
        <p:txBody>
          <a:bodyPr/>
          <a:lstStyle/>
          <a:p>
            <a:r>
              <a:rPr lang="ru-RU" sz="1800" b="1" i="1" dirty="0">
                <a:solidFill>
                  <a:srgbClr val="CC3300"/>
                </a:solidFill>
              </a:rPr>
              <a:t>До начала практики студент должен</a:t>
            </a:r>
          </a:p>
        </p:txBody>
      </p:sp>
      <p:sp>
        <p:nvSpPr>
          <p:cNvPr id="68611" name="Text Box 5"/>
          <p:cNvSpPr txBox="1">
            <a:spLocks noChangeArrowheads="1"/>
          </p:cNvSpPr>
          <p:nvPr/>
        </p:nvSpPr>
        <p:spPr bwMode="auto">
          <a:xfrm>
            <a:off x="4262075" y="5266285"/>
            <a:ext cx="7488237" cy="1046440"/>
          </a:xfrm>
          <a:prstGeom prst="rect">
            <a:avLst/>
          </a:prstGeom>
          <a:solidFill>
            <a:srgbClr val="CCFFFF">
              <a:alpha val="47058"/>
            </a:srgbClr>
          </a:solidFill>
          <a:ln w="9525">
            <a:solidFill>
              <a:srgbClr val="FF6600"/>
            </a:solidFill>
            <a:miter lim="800000"/>
            <a:headEnd/>
            <a:tailEnd/>
          </a:ln>
        </p:spPr>
        <p:txBody>
          <a:bodyPr>
            <a:spAutoFit/>
          </a:bodyPr>
          <a:lstStyle/>
          <a:p>
            <a:pPr marL="285750" indent="-285750">
              <a:spcBef>
                <a:spcPct val="50000"/>
              </a:spcBef>
              <a:buFontTx/>
              <a:buChar char="-"/>
            </a:pPr>
            <a:r>
              <a:rPr lang="ru-RU" sz="1400" b="1" dirty="0">
                <a:solidFill>
                  <a:srgbClr val="FF0000"/>
                </a:solidFill>
                <a:latin typeface="Times New Roman" pitchFamily="18" charset="0"/>
                <a:cs typeface="DejaVu Sans"/>
              </a:rPr>
              <a:t>указать</a:t>
            </a:r>
            <a:r>
              <a:rPr lang="ru-RU" sz="1200" b="1" dirty="0">
                <a:latin typeface="Times New Roman" pitchFamily="18" charset="0"/>
                <a:cs typeface="DejaVu Sans"/>
              </a:rPr>
              <a:t>: Фамилию и инициалы (</a:t>
            </a:r>
            <a:r>
              <a:rPr lang="ru-RU" sz="1200" b="1" dirty="0">
                <a:solidFill>
                  <a:srgbClr val="0070C0"/>
                </a:solidFill>
                <a:latin typeface="Times New Roman" pitchFamily="18" charset="0"/>
                <a:cs typeface="DejaVu Sans"/>
              </a:rPr>
              <a:t>Иванов И.П</a:t>
            </a:r>
            <a:r>
              <a:rPr lang="ru-RU" sz="1200" b="1" dirty="0">
                <a:latin typeface="Times New Roman" pitchFamily="18" charset="0"/>
                <a:cs typeface="DejaVu Sans"/>
              </a:rPr>
              <a:t>.),</a:t>
            </a:r>
          </a:p>
          <a:p>
            <a:pPr marL="171450" indent="-171450">
              <a:spcBef>
                <a:spcPct val="50000"/>
              </a:spcBef>
              <a:buFontTx/>
              <a:buChar char="-"/>
            </a:pPr>
            <a:r>
              <a:rPr lang="ru-RU" sz="1200" b="1" dirty="0">
                <a:latin typeface="Times New Roman" pitchFamily="18" charset="0"/>
                <a:cs typeface="DejaVu Sans"/>
              </a:rPr>
              <a:t> должность руководителя практики от организации (</a:t>
            </a:r>
            <a:r>
              <a:rPr lang="ru-RU" sz="1200" b="1" dirty="0">
                <a:solidFill>
                  <a:srgbClr val="0070C0"/>
                </a:solidFill>
                <a:latin typeface="Times New Roman" pitchFamily="18" charset="0"/>
                <a:cs typeface="DejaVu Sans"/>
              </a:rPr>
              <a:t>директор, начальник отдела кадров …) </a:t>
            </a:r>
          </a:p>
          <a:p>
            <a:pPr marL="171450" indent="-171450">
              <a:spcBef>
                <a:spcPct val="50000"/>
              </a:spcBef>
              <a:buFontTx/>
              <a:buChar char="-"/>
            </a:pPr>
            <a:r>
              <a:rPr lang="ru-RU" sz="1200" b="1" dirty="0">
                <a:latin typeface="Times New Roman" pitchFamily="18" charset="0"/>
                <a:cs typeface="DejaVu Sans"/>
              </a:rPr>
              <a:t> в соответствующем загрузочном окне ЭСДО в поле «Ответ в виде текста» загрузить информацию, отправить на проверку</a:t>
            </a:r>
          </a:p>
        </p:txBody>
      </p:sp>
      <p:sp>
        <p:nvSpPr>
          <p:cNvPr id="68612" name="Text Box 8"/>
          <p:cNvSpPr txBox="1">
            <a:spLocks noChangeArrowheads="1"/>
          </p:cNvSpPr>
          <p:nvPr/>
        </p:nvSpPr>
        <p:spPr bwMode="auto">
          <a:xfrm>
            <a:off x="4397859" y="2729153"/>
            <a:ext cx="7345363" cy="527050"/>
          </a:xfrm>
          <a:prstGeom prst="rect">
            <a:avLst/>
          </a:prstGeom>
          <a:solidFill>
            <a:srgbClr val="CCFFFF">
              <a:alpha val="47058"/>
            </a:srgbClr>
          </a:solidFill>
          <a:ln w="9525">
            <a:solidFill>
              <a:srgbClr val="FF6600"/>
            </a:solidFill>
            <a:miter lim="800000"/>
            <a:headEnd/>
            <a:tailEnd/>
          </a:ln>
        </p:spPr>
        <p:txBody>
          <a:bodyPr>
            <a:spAutoFit/>
          </a:bodyPr>
          <a:lstStyle/>
          <a:p>
            <a:pPr>
              <a:spcBef>
                <a:spcPct val="50000"/>
              </a:spcBef>
            </a:pPr>
            <a:r>
              <a:rPr lang="ru-RU" sz="1400" dirty="0">
                <a:cs typeface="DejaVu Sans"/>
              </a:rPr>
              <a:t>- </a:t>
            </a:r>
            <a:r>
              <a:rPr lang="ru-RU" sz="1400" dirty="0">
                <a:solidFill>
                  <a:srgbClr val="FF0000"/>
                </a:solidFill>
                <a:cs typeface="DejaVu Sans"/>
              </a:rPr>
              <a:t>выбрать место прохождения практики </a:t>
            </a:r>
            <a:r>
              <a:rPr lang="ru-RU" sz="1400" dirty="0">
                <a:cs typeface="DejaVu Sans"/>
              </a:rPr>
              <a:t>- предприятие (организацию) и должность в соответствии с направлением и профилем подготовки в ММУ </a:t>
            </a:r>
          </a:p>
        </p:txBody>
      </p:sp>
      <p:sp>
        <p:nvSpPr>
          <p:cNvPr id="68613" name="Text Box 9"/>
          <p:cNvSpPr txBox="1">
            <a:spLocks noChangeArrowheads="1"/>
          </p:cNvSpPr>
          <p:nvPr/>
        </p:nvSpPr>
        <p:spPr bwMode="auto">
          <a:xfrm>
            <a:off x="4226357" y="3340243"/>
            <a:ext cx="7559675" cy="1785104"/>
          </a:xfrm>
          <a:prstGeom prst="rect">
            <a:avLst/>
          </a:prstGeom>
          <a:solidFill>
            <a:srgbClr val="CCFFFF">
              <a:alpha val="47058"/>
            </a:srgbClr>
          </a:solidFill>
          <a:ln w="9525">
            <a:solidFill>
              <a:srgbClr val="FF6600"/>
            </a:solidFill>
            <a:miter lim="800000"/>
            <a:headEnd/>
            <a:tailEnd/>
          </a:ln>
        </p:spPr>
        <p:txBody>
          <a:bodyPr>
            <a:spAutoFit/>
          </a:bodyPr>
          <a:lstStyle/>
          <a:p>
            <a:pPr>
              <a:spcBef>
                <a:spcPct val="50000"/>
              </a:spcBef>
            </a:pPr>
            <a:r>
              <a:rPr lang="ru-RU" sz="1200" dirty="0">
                <a:cs typeface="DejaVu Sans"/>
              </a:rPr>
              <a:t>-</a:t>
            </a:r>
            <a:r>
              <a:rPr lang="ru-RU" sz="1400" b="1" dirty="0">
                <a:solidFill>
                  <a:srgbClr val="FF0000"/>
                </a:solidFill>
                <a:latin typeface="Times New Roman" pitchFamily="18" charset="0"/>
                <a:cs typeface="DejaVu Sans"/>
              </a:rPr>
              <a:t>скачать бланки: </a:t>
            </a:r>
            <a:r>
              <a:rPr lang="ru-RU" sz="1200" b="1" u="sng" dirty="0">
                <a:solidFill>
                  <a:srgbClr val="0070C0"/>
                </a:solidFill>
                <a:latin typeface="Times New Roman" pitchFamily="18" charset="0"/>
                <a:cs typeface="DejaVu Sans"/>
              </a:rPr>
              <a:t>заявления</a:t>
            </a:r>
            <a:r>
              <a:rPr lang="ru-RU" sz="1200" b="1" dirty="0">
                <a:latin typeface="Times New Roman" pitchFamily="18" charset="0"/>
                <a:cs typeface="DejaVu Sans"/>
              </a:rPr>
              <a:t> на имя зав. кафедрой экономики и управления, </a:t>
            </a:r>
            <a:r>
              <a:rPr lang="ru-RU" sz="1200" b="1" u="sng" dirty="0">
                <a:solidFill>
                  <a:srgbClr val="0070C0"/>
                </a:solidFill>
                <a:latin typeface="Times New Roman" pitchFamily="18" charset="0"/>
                <a:cs typeface="DejaVu Sans"/>
              </a:rPr>
              <a:t>договор</a:t>
            </a:r>
            <a:r>
              <a:rPr lang="ru-RU" sz="1200" b="1" dirty="0">
                <a:solidFill>
                  <a:srgbClr val="0070C0"/>
                </a:solidFill>
                <a:latin typeface="Times New Roman" pitchFamily="18" charset="0"/>
                <a:cs typeface="DejaVu Sans"/>
              </a:rPr>
              <a:t> </a:t>
            </a:r>
            <a:r>
              <a:rPr lang="ru-RU" sz="1200" b="1" dirty="0">
                <a:latin typeface="Times New Roman" pitchFamily="18" charset="0"/>
                <a:cs typeface="DejaVu Sans"/>
              </a:rPr>
              <a:t>размещенные на странице дисциплины «Ознакомительная практика», заполнить по своим данным. Загрузить  цветные сканы с оригиналов в систему ЭСДО, в дополнительном окне «Ответ в виде текста» </a:t>
            </a:r>
            <a:r>
              <a:rPr lang="ru-RU" sz="1200" b="1" u="sng" dirty="0">
                <a:solidFill>
                  <a:srgbClr val="0070C0"/>
                </a:solidFill>
                <a:latin typeface="Times New Roman" pitchFamily="18" charset="0"/>
                <a:cs typeface="DejaVu Sans"/>
              </a:rPr>
              <a:t>указать ИНН </a:t>
            </a:r>
            <a:r>
              <a:rPr lang="ru-RU" sz="1200" b="1" dirty="0">
                <a:latin typeface="Times New Roman" pitchFamily="18" charset="0"/>
                <a:cs typeface="DejaVu Sans"/>
              </a:rPr>
              <a:t>организации,</a:t>
            </a:r>
          </a:p>
          <a:p>
            <a:pPr>
              <a:spcBef>
                <a:spcPct val="50000"/>
              </a:spcBef>
            </a:pPr>
            <a:r>
              <a:rPr lang="ru-RU" sz="1200" b="1" dirty="0">
                <a:solidFill>
                  <a:srgbClr val="FF0000"/>
                </a:solidFill>
                <a:latin typeface="Times New Roman" pitchFamily="18" charset="0"/>
                <a:cs typeface="DejaVu Sans"/>
              </a:rPr>
              <a:t>- загрузить в окно </a:t>
            </a:r>
            <a:r>
              <a:rPr lang="ru-RU" sz="1200" b="1" dirty="0">
                <a:latin typeface="Times New Roman" pitchFamily="18" charset="0"/>
                <a:cs typeface="DejaVu Sans"/>
              </a:rPr>
              <a:t>- «Заявление о направлении на практику,  ИНН организации места прохождения практики, Договор о практической подготовке обучающихся» и отправить на проверку.</a:t>
            </a:r>
          </a:p>
          <a:p>
            <a:pPr>
              <a:spcBef>
                <a:spcPct val="50000"/>
              </a:spcBef>
            </a:pPr>
            <a:r>
              <a:rPr lang="ru-RU" sz="1200" b="1" dirty="0">
                <a:latin typeface="Times New Roman" pitchFamily="18" charset="0"/>
                <a:cs typeface="DejaVu Sans"/>
              </a:rPr>
              <a:t> На одном из договоров, если необходимо вернуть оформленные договор в организацию (бумажный носитель), перед отправлением в отдел практики ММУ, карандашом написать - «вернуть студенту»</a:t>
            </a:r>
          </a:p>
        </p:txBody>
      </p:sp>
      <p:sp>
        <p:nvSpPr>
          <p:cNvPr id="68614" name="Text Box 11"/>
          <p:cNvSpPr txBox="1">
            <a:spLocks noChangeArrowheads="1"/>
          </p:cNvSpPr>
          <p:nvPr/>
        </p:nvSpPr>
        <p:spPr bwMode="auto">
          <a:xfrm>
            <a:off x="4397859" y="2072755"/>
            <a:ext cx="7343775" cy="527050"/>
          </a:xfrm>
          <a:prstGeom prst="rect">
            <a:avLst/>
          </a:prstGeom>
          <a:solidFill>
            <a:srgbClr val="CCFFFF">
              <a:alpha val="47058"/>
            </a:srgbClr>
          </a:solidFill>
          <a:ln w="9525">
            <a:solidFill>
              <a:srgbClr val="FF6600"/>
            </a:solidFill>
            <a:miter lim="800000"/>
            <a:headEnd/>
            <a:tailEnd/>
          </a:ln>
        </p:spPr>
        <p:txBody>
          <a:bodyPr>
            <a:spAutoFit/>
          </a:bodyPr>
          <a:lstStyle/>
          <a:p>
            <a:pPr>
              <a:spcBef>
                <a:spcPct val="50000"/>
              </a:spcBef>
            </a:pPr>
            <a:r>
              <a:rPr lang="ru-RU" sz="1400" dirty="0">
                <a:cs typeface="DejaVu Sans"/>
              </a:rPr>
              <a:t>- </a:t>
            </a:r>
            <a:r>
              <a:rPr lang="ru-RU" sz="1400" dirty="0">
                <a:solidFill>
                  <a:srgbClr val="FF0000"/>
                </a:solidFill>
                <a:cs typeface="DejaVu Sans"/>
              </a:rPr>
              <a:t>Ознакомиться</a:t>
            </a:r>
            <a:r>
              <a:rPr lang="ru-RU" sz="1400" dirty="0">
                <a:cs typeface="DejaVu Sans"/>
              </a:rPr>
              <a:t>: с Инструкцией  по оформлению документов о направлении на практику и отчета после пройденной практики</a:t>
            </a:r>
          </a:p>
        </p:txBody>
      </p:sp>
      <p:sp>
        <p:nvSpPr>
          <p:cNvPr id="68615" name="Text Box 12"/>
          <p:cNvSpPr txBox="1">
            <a:spLocks noChangeArrowheads="1"/>
          </p:cNvSpPr>
          <p:nvPr/>
        </p:nvSpPr>
        <p:spPr bwMode="auto">
          <a:xfrm>
            <a:off x="4397860" y="1591715"/>
            <a:ext cx="7343775" cy="314325"/>
          </a:xfrm>
          <a:prstGeom prst="rect">
            <a:avLst/>
          </a:prstGeom>
          <a:solidFill>
            <a:srgbClr val="CCFFFF">
              <a:alpha val="47058"/>
            </a:srgbClr>
          </a:solidFill>
          <a:ln w="9525">
            <a:solidFill>
              <a:srgbClr val="FF6600"/>
            </a:solidFill>
            <a:miter lim="800000"/>
            <a:headEnd/>
            <a:tailEnd/>
          </a:ln>
        </p:spPr>
        <p:txBody>
          <a:bodyPr>
            <a:spAutoFit/>
          </a:bodyPr>
          <a:lstStyle/>
          <a:p>
            <a:pPr>
              <a:spcBef>
                <a:spcPct val="50000"/>
              </a:spcBef>
            </a:pPr>
            <a:r>
              <a:rPr lang="ru-RU" sz="1400" dirty="0">
                <a:cs typeface="DejaVu Sans"/>
              </a:rPr>
              <a:t>- </a:t>
            </a:r>
            <a:r>
              <a:rPr lang="ru-RU" sz="1400" dirty="0">
                <a:solidFill>
                  <a:srgbClr val="FF0000"/>
                </a:solidFill>
                <a:cs typeface="DejaVu Sans"/>
              </a:rPr>
              <a:t>Ознакомиться</a:t>
            </a:r>
            <a:r>
              <a:rPr lang="ru-RU" sz="1400" dirty="0">
                <a:cs typeface="DejaVu Sans"/>
              </a:rPr>
              <a:t>: с Программой по ознакомительной практике</a:t>
            </a:r>
          </a:p>
        </p:txBody>
      </p:sp>
      <p:sp>
        <p:nvSpPr>
          <p:cNvPr id="2" name="Заголовок 1">
            <a:extLst>
              <a:ext uri="{FF2B5EF4-FFF2-40B4-BE49-F238E27FC236}">
                <a16:creationId xmlns:a16="http://schemas.microsoft.com/office/drawing/2014/main" id="{EAD4C716-0534-0F53-F715-E90F7837FF58}"/>
              </a:ext>
            </a:extLst>
          </p:cNvPr>
          <p:cNvSpPr txBox="1">
            <a:spLocks/>
          </p:cNvSpPr>
          <p:nvPr/>
        </p:nvSpPr>
        <p:spPr bwMode="auto">
          <a:xfrm>
            <a:off x="9457607" y="125131"/>
            <a:ext cx="2513012" cy="211754"/>
          </a:xfrm>
          <a:prstGeom prst="rect">
            <a:avLst/>
          </a:prstGeom>
          <a:noFill/>
          <a:ln w="9525">
            <a:noFill/>
            <a:miter lim="800000"/>
            <a:headEnd/>
            <a:tailEnd/>
          </a:ln>
        </p:spPr>
        <p:txBody>
          <a:bodyPr anchor="ctr"/>
          <a:lstStyle/>
          <a:p>
            <a:pPr>
              <a:lnSpc>
                <a:spcPct val="90000"/>
              </a:lnSpc>
            </a:pPr>
            <a:r>
              <a:rPr lang="ru-RU" sz="1100" dirty="0">
                <a:cs typeface="DejaVu Sans"/>
              </a:rPr>
              <a:t>Практика 2024-25  учебный год</a:t>
            </a:r>
          </a:p>
        </p:txBody>
      </p:sp>
    </p:spTree>
  </p:cSld>
  <p:clrMapOvr>
    <a:masterClrMapping/>
  </p:clrMapOvr>
</p:sld>
</file>

<file path=ppt/theme/theme1.xml><?xml version="1.0" encoding="utf-8"?>
<a:theme xmlns:a="http://schemas.openxmlformats.org/drawingml/2006/main" name="1_Тема мму1">
  <a:themeElements>
    <a:clrScheme name="Другая 1">
      <a:dk1>
        <a:srgbClr val="000000"/>
      </a:dk1>
      <a:lt1>
        <a:srgbClr val="FFFFFF"/>
      </a:lt1>
      <a:dk2>
        <a:srgbClr val="595959"/>
      </a:dk2>
      <a:lt2>
        <a:srgbClr val="EEEEEE"/>
      </a:lt2>
      <a:accent1>
        <a:srgbClr val="FFCC00"/>
      </a:accent1>
      <a:accent2>
        <a:srgbClr val="212121"/>
      </a:accent2>
      <a:accent3>
        <a:srgbClr val="D8D8D8"/>
      </a:accent3>
      <a:accent4>
        <a:srgbClr val="7F7F7F"/>
      </a:accent4>
      <a:accent5>
        <a:srgbClr val="F8FFB3"/>
      </a:accent5>
      <a:accent6>
        <a:srgbClr val="EEFF41"/>
      </a:accent6>
      <a:hlink>
        <a:srgbClr val="171717"/>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TotalTime>
  <Words>3861</Words>
  <Application>Microsoft Office PowerPoint</Application>
  <PresentationFormat>Широкоэкранный</PresentationFormat>
  <Paragraphs>506</Paragraphs>
  <Slides>29</Slides>
  <Notes>2</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29</vt:i4>
      </vt:variant>
    </vt:vector>
  </HeadingPairs>
  <TitlesOfParts>
    <vt:vector size="37" baseType="lpstr">
      <vt:lpstr>Arial</vt:lpstr>
      <vt:lpstr>Calibri</vt:lpstr>
      <vt:lpstr>DejaVu Sans</vt:lpstr>
      <vt:lpstr>Geometria</vt:lpstr>
      <vt:lpstr>Tempus Sans ITC</vt:lpstr>
      <vt:lpstr>Times New Roman</vt:lpstr>
      <vt:lpstr>Wingdings</vt:lpstr>
      <vt:lpstr>1_Тема мму1</vt:lpstr>
      <vt:lpstr>ОЗНАКОМИТЕЛЬНАЯ ПРАКТИКА 2024/2025 УЧЕБНЫЙ ГОД   </vt:lpstr>
      <vt:lpstr>Презентация PowerPoint</vt:lpstr>
      <vt:lpstr>Виды и типы практики для направления «Менеджмент»</vt:lpstr>
      <vt:lpstr>Презентация PowerPoint</vt:lpstr>
      <vt:lpstr>Направления и направленности (профили) БАКАЛАВРИАТ </vt:lpstr>
      <vt:lpstr>Направления и направленности (профили) БАКАЛАВРИАТ </vt:lpstr>
      <vt:lpstr>Учебно-методическая информация на странице дисциплины</vt:lpstr>
      <vt:lpstr>УЧЕБНО-МЕТОДИЧЕСКИЙ МАТЕРИАЛ</vt:lpstr>
      <vt:lpstr>До начала практики студент должен</vt:lpstr>
      <vt:lpstr>Презентация PowerPoint</vt:lpstr>
      <vt:lpstr>Презентация PowerPoint</vt:lpstr>
      <vt:lpstr>Что должен сделать студент при оформлении договора о направлении на практику </vt:lpstr>
      <vt:lpstr>Положение о предоставлении документов по отчету  практики</vt:lpstr>
      <vt:lpstr>Презентация PowerPoint</vt:lpstr>
      <vt:lpstr>Требования к оформлению отчетных документов о практике</vt:lpstr>
      <vt:lpstr>Презентация PowerPoint</vt:lpstr>
      <vt:lpstr>Презентация PowerPoint</vt:lpstr>
      <vt:lpstr>Презентация PowerPoint</vt:lpstr>
      <vt:lpstr>Требования к оформлению титульного листа отчета о пройденной практике</vt:lpstr>
      <vt:lpstr>Презентация PowerPoint</vt:lpstr>
      <vt:lpstr>Требования к содержанию и оформлению  отчета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Ya</dc:creator>
  <cp:lastModifiedBy>Ya</cp:lastModifiedBy>
  <cp:revision>44</cp:revision>
  <dcterms:created xsi:type="dcterms:W3CDTF">2025-02-24T06:06:38Z</dcterms:created>
  <dcterms:modified xsi:type="dcterms:W3CDTF">2025-02-24T09:53:56Z</dcterms:modified>
</cp:coreProperties>
</file>