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8" r:id="rId2"/>
    <p:sldId id="314" r:id="rId3"/>
    <p:sldId id="315" r:id="rId4"/>
    <p:sldId id="316" r:id="rId5"/>
    <p:sldId id="308" r:id="rId6"/>
    <p:sldId id="309" r:id="rId7"/>
    <p:sldId id="317" r:id="rId8"/>
    <p:sldId id="318" r:id="rId9"/>
    <p:sldId id="321" r:id="rId10"/>
    <p:sldId id="34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638DEB"/>
    <a:srgbClr val="00458B"/>
    <a:srgbClr val="6600CC"/>
    <a:srgbClr val="0033CC"/>
    <a:srgbClr val="3366FF"/>
    <a:srgbClr val="FF6600"/>
    <a:srgbClr val="FF33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71" autoAdjust="0"/>
    <p:restoredTop sz="94660"/>
  </p:normalViewPr>
  <p:slideViewPr>
    <p:cSldViewPr snapToGrid="0">
      <p:cViewPr varScale="1">
        <p:scale>
          <a:sx n="87" d="100"/>
          <a:sy n="87" d="100"/>
        </p:scale>
        <p:origin x="48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08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A5172-4A66-4199-8C96-CE7D6B1695B9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7D33E-CF9F-404E-8543-65C1CC0746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389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07D33E-CF9F-404E-8543-65C1CC0746E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603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6019800" cy="4667250"/>
          </a:xfrm>
        </p:spPr>
        <p:txBody>
          <a:bodyPr/>
          <a:lstStyle/>
          <a:p>
            <a:r>
              <a:rPr lang="ru-RU" dirty="0"/>
              <a:t>Основными задачами учебно-методического управления  являются:</a:t>
            </a:r>
          </a:p>
          <a:p>
            <a:r>
              <a:rPr lang="ru-RU" dirty="0"/>
              <a:t>организация учебного процесса вуза;</a:t>
            </a:r>
          </a:p>
          <a:p>
            <a:r>
              <a:rPr lang="ru-RU" dirty="0"/>
              <a:t>координация учебной и организационно-методической работы ППС университета</a:t>
            </a:r>
          </a:p>
          <a:p>
            <a:r>
              <a:rPr lang="ru-RU" dirty="0"/>
              <a:t>мониторинг образовательного процесса и обеспечение использования его результатов для принятия управленческих решений</a:t>
            </a:r>
          </a:p>
          <a:p>
            <a:r>
              <a:rPr lang="ru-RU" dirty="0"/>
              <a:t>координация работы в отношении контингента обучающихся</a:t>
            </a:r>
          </a:p>
          <a:p>
            <a:r>
              <a:rPr lang="ru-RU" dirty="0"/>
              <a:t>в соответствии с задачами управление выполняет следующие функции:</a:t>
            </a:r>
          </a:p>
          <a:p>
            <a:r>
              <a:rPr lang="ru-RU" dirty="0"/>
              <a:t>организация и планирование учебного процесса</a:t>
            </a:r>
          </a:p>
          <a:p>
            <a:r>
              <a:rPr lang="ru-RU" dirty="0"/>
              <a:t>координация деятельности факультетов и других учебных подразделений по организации учебного процесса</a:t>
            </a:r>
          </a:p>
          <a:p>
            <a:r>
              <a:rPr lang="ru-RU" dirty="0"/>
              <a:t>организация по составлению расписаний занятий и промежуточной аттестации</a:t>
            </a:r>
          </a:p>
          <a:p>
            <a:r>
              <a:rPr lang="ru-RU" dirty="0"/>
              <a:t>организационно-методическое и информационное обеспечение подготовки и реализации процедур лицензирования и аккредитации образовательных программ и </a:t>
            </a:r>
            <a:r>
              <a:rPr lang="ru-RU" dirty="0" err="1"/>
              <a:t>СибГУТИ</a:t>
            </a:r>
            <a:r>
              <a:rPr lang="ru-RU" dirty="0"/>
              <a:t> как образовательного учреждения</a:t>
            </a:r>
          </a:p>
          <a:p>
            <a:r>
              <a:rPr lang="ru-RU" dirty="0"/>
              <a:t>организационная работа по планированию и проведению практик</a:t>
            </a:r>
          </a:p>
          <a:p>
            <a:r>
              <a:rPr lang="ru-RU" dirty="0"/>
              <a:t>организационная работа ГЭК</a:t>
            </a:r>
          </a:p>
          <a:p>
            <a:r>
              <a:rPr lang="ru-RU" dirty="0"/>
              <a:t>обеспечение учебного процесса учебно-методической документацией</a:t>
            </a:r>
          </a:p>
          <a:p>
            <a:r>
              <a:rPr lang="ru-RU" dirty="0"/>
              <a:t>контроль использования аудиторного фонда, его оптимизация.</a:t>
            </a:r>
          </a:p>
          <a:p>
            <a:r>
              <a:rPr lang="ru-RU" dirty="0"/>
              <a:t>Так как решение о государственной аккредитации принимается в отношении укрупненных групп специальностей и направлений подготовки состав факультетов представлен в следующем составе…</a:t>
            </a:r>
          </a:p>
          <a:p>
            <a:endParaRPr lang="ru-RU" dirty="0"/>
          </a:p>
          <a:p>
            <a:r>
              <a:rPr lang="ru-RU" dirty="0"/>
              <a:t>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07D33E-CF9F-404E-8543-65C1CC0746E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474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6019800" cy="4667250"/>
          </a:xfrm>
        </p:spPr>
        <p:txBody>
          <a:bodyPr/>
          <a:lstStyle/>
          <a:p>
            <a:r>
              <a:rPr lang="ru-RU" dirty="0"/>
              <a:t>Основными задачами учебно-методического управления  являются:</a:t>
            </a:r>
          </a:p>
          <a:p>
            <a:r>
              <a:rPr lang="ru-RU" dirty="0"/>
              <a:t>организация учебного процесса вуза;</a:t>
            </a:r>
          </a:p>
          <a:p>
            <a:r>
              <a:rPr lang="ru-RU" dirty="0"/>
              <a:t>координация учебной и организационно-методической работы ППС университета</a:t>
            </a:r>
          </a:p>
          <a:p>
            <a:r>
              <a:rPr lang="ru-RU" dirty="0"/>
              <a:t>мониторинг образовательного процесса и обеспечение использования его результатов для принятия управленческих решений</a:t>
            </a:r>
          </a:p>
          <a:p>
            <a:r>
              <a:rPr lang="ru-RU" dirty="0"/>
              <a:t>координация работы в отношении контингента обучающихся</a:t>
            </a:r>
          </a:p>
          <a:p>
            <a:r>
              <a:rPr lang="ru-RU" dirty="0"/>
              <a:t>в соответствии с задачами управление выполняет следующие функции:</a:t>
            </a:r>
          </a:p>
          <a:p>
            <a:r>
              <a:rPr lang="ru-RU" dirty="0"/>
              <a:t>организация и планирование учебного процесса</a:t>
            </a:r>
          </a:p>
          <a:p>
            <a:r>
              <a:rPr lang="ru-RU" dirty="0"/>
              <a:t>координация деятельности факультетов и других учебных подразделений по организации учебного процесса</a:t>
            </a:r>
          </a:p>
          <a:p>
            <a:r>
              <a:rPr lang="ru-RU" dirty="0"/>
              <a:t>организация по составлению расписаний занятий и промежуточной аттестации</a:t>
            </a:r>
          </a:p>
          <a:p>
            <a:r>
              <a:rPr lang="ru-RU" dirty="0"/>
              <a:t>организационно-методическое и информационное обеспечение подготовки и реализации процедур лицензирования и аккредитации образовательных программ и </a:t>
            </a:r>
            <a:r>
              <a:rPr lang="ru-RU" dirty="0" err="1"/>
              <a:t>СибГУТИ</a:t>
            </a:r>
            <a:r>
              <a:rPr lang="ru-RU" dirty="0"/>
              <a:t> как образовательного учреждения</a:t>
            </a:r>
          </a:p>
          <a:p>
            <a:r>
              <a:rPr lang="ru-RU" dirty="0"/>
              <a:t>организационная работа по планированию и проведению практик</a:t>
            </a:r>
          </a:p>
          <a:p>
            <a:r>
              <a:rPr lang="ru-RU" dirty="0"/>
              <a:t>организационная работа ГЭК</a:t>
            </a:r>
          </a:p>
          <a:p>
            <a:r>
              <a:rPr lang="ru-RU" dirty="0"/>
              <a:t>обеспечение учебного процесса учебно-методической документацией</a:t>
            </a:r>
          </a:p>
          <a:p>
            <a:r>
              <a:rPr lang="ru-RU" dirty="0"/>
              <a:t>контроль использования аудиторного фонда, его оптимизация.</a:t>
            </a:r>
          </a:p>
          <a:p>
            <a:r>
              <a:rPr lang="ru-RU" dirty="0"/>
              <a:t>Так как решение о государственной аккредитации принимается в отношении укрупненных групп специальностей и направлений подготовки состав факультетов представлен в следующем составе…</a:t>
            </a:r>
          </a:p>
          <a:p>
            <a:endParaRPr lang="ru-RU" dirty="0"/>
          </a:p>
          <a:p>
            <a:r>
              <a:rPr lang="ru-RU" dirty="0"/>
              <a:t>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07D33E-CF9F-404E-8543-65C1CC0746E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675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6019800" cy="4667250"/>
          </a:xfrm>
        </p:spPr>
        <p:txBody>
          <a:bodyPr/>
          <a:lstStyle/>
          <a:p>
            <a:r>
              <a:rPr lang="ru-RU" dirty="0"/>
              <a:t>Основными задачами учебно-методического управления  являются:</a:t>
            </a:r>
          </a:p>
          <a:p>
            <a:r>
              <a:rPr lang="ru-RU" dirty="0"/>
              <a:t>организация учебного процесса вуза;</a:t>
            </a:r>
          </a:p>
          <a:p>
            <a:r>
              <a:rPr lang="ru-RU" dirty="0"/>
              <a:t>координация учебной и организационно-методической работы ППС университета</a:t>
            </a:r>
          </a:p>
          <a:p>
            <a:r>
              <a:rPr lang="ru-RU" dirty="0"/>
              <a:t>мониторинг образовательного процесса и обеспечение использования его результатов для принятия управленческих решений</a:t>
            </a:r>
          </a:p>
          <a:p>
            <a:r>
              <a:rPr lang="ru-RU" dirty="0"/>
              <a:t>координация работы в отношении контингента обучающихся</a:t>
            </a:r>
          </a:p>
          <a:p>
            <a:r>
              <a:rPr lang="ru-RU" dirty="0"/>
              <a:t>в соответствии с задачами управление выполняет следующие функции:</a:t>
            </a:r>
          </a:p>
          <a:p>
            <a:r>
              <a:rPr lang="ru-RU" dirty="0"/>
              <a:t>организация и планирование учебного процесса</a:t>
            </a:r>
          </a:p>
          <a:p>
            <a:r>
              <a:rPr lang="ru-RU" dirty="0"/>
              <a:t>координация деятельности факультетов и других учебных подразделений по организации учебного процесса</a:t>
            </a:r>
          </a:p>
          <a:p>
            <a:r>
              <a:rPr lang="ru-RU" dirty="0"/>
              <a:t>организация по составлению расписаний занятий и промежуточной аттестации</a:t>
            </a:r>
          </a:p>
          <a:p>
            <a:r>
              <a:rPr lang="ru-RU" dirty="0"/>
              <a:t>организационно-методическое и информационное обеспечение подготовки и реализации процедур лицензирования и аккредитации образовательных программ и </a:t>
            </a:r>
            <a:r>
              <a:rPr lang="ru-RU" dirty="0" err="1"/>
              <a:t>СибГУТИ</a:t>
            </a:r>
            <a:r>
              <a:rPr lang="ru-RU" dirty="0"/>
              <a:t> как образовательного учреждения</a:t>
            </a:r>
          </a:p>
          <a:p>
            <a:r>
              <a:rPr lang="ru-RU" dirty="0"/>
              <a:t>организационная работа по планированию и проведению практик</a:t>
            </a:r>
          </a:p>
          <a:p>
            <a:r>
              <a:rPr lang="ru-RU" dirty="0"/>
              <a:t>организационная работа ГЭК</a:t>
            </a:r>
          </a:p>
          <a:p>
            <a:r>
              <a:rPr lang="ru-RU" dirty="0"/>
              <a:t>обеспечение учебного процесса учебно-методической документацией</a:t>
            </a:r>
          </a:p>
          <a:p>
            <a:r>
              <a:rPr lang="ru-RU" dirty="0"/>
              <a:t>контроль использования аудиторного фонда, его оптимизация.</a:t>
            </a:r>
          </a:p>
          <a:p>
            <a:r>
              <a:rPr lang="ru-RU" dirty="0"/>
              <a:t>Так как решение о государственной аккредитации принимается в отношении укрупненных групп специальностей и направлений подготовки состав факультетов представлен в следующем составе…</a:t>
            </a:r>
          </a:p>
          <a:p>
            <a:endParaRPr lang="ru-RU" dirty="0"/>
          </a:p>
          <a:p>
            <a:r>
              <a:rPr lang="ru-RU" dirty="0"/>
              <a:t>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07D33E-CF9F-404E-8543-65C1CC0746E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688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p31:notes"/>
          <p:cNvSpPr txBox="1">
            <a:spLocks noGrp="1"/>
          </p:cNvSpPr>
          <p:nvPr>
            <p:ph type="body" idx="1"/>
          </p:nvPr>
        </p:nvSpPr>
        <p:spPr>
          <a:xfrm>
            <a:off x="685800" y="4787126"/>
            <a:ext cx="5486400" cy="391674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3" name="Google Shape;683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06064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E7515-FB0F-49DE-AB36-09C42F7E7489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358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E7515-FB0F-49DE-AB36-09C42F7E7489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377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E7515-FB0F-49DE-AB36-09C42F7E7489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999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E7515-FB0F-49DE-AB36-09C42F7E7489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596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E7515-FB0F-49DE-AB36-09C42F7E7489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429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E7515-FB0F-49DE-AB36-09C42F7E7489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43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E7515-FB0F-49DE-AB36-09C42F7E7489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417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E7515-FB0F-49DE-AB36-09C42F7E7489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854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E7515-FB0F-49DE-AB36-09C42F7E7489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08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E7515-FB0F-49DE-AB36-09C42F7E7489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354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E7515-FB0F-49DE-AB36-09C42F7E7489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031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E7515-FB0F-49DE-AB36-09C42F7E7489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728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71226" y="171873"/>
            <a:ext cx="12191999" cy="6850566"/>
          </a:xfrm>
          <a:prstGeom prst="rect">
            <a:avLst/>
          </a:prstGeom>
          <a:solidFill>
            <a:srgbClr val="0045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60C8FDE2-8D69-4B57-93C8-9DBBB978A578}"/>
              </a:ext>
            </a:extLst>
          </p:cNvPr>
          <p:cNvSpPr/>
          <p:nvPr/>
        </p:nvSpPr>
        <p:spPr>
          <a:xfrm>
            <a:off x="1205333" y="4381501"/>
            <a:ext cx="3321620" cy="1737198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CBAB5B58-D96C-46D6-80D2-344F99BBC81D}"/>
              </a:ext>
            </a:extLst>
          </p:cNvPr>
          <p:cNvSpPr/>
          <p:nvPr/>
        </p:nvSpPr>
        <p:spPr>
          <a:xfrm>
            <a:off x="1682456" y="3904456"/>
            <a:ext cx="100013" cy="2595563"/>
          </a:xfrm>
          <a:prstGeom prst="rect">
            <a:avLst/>
          </a:prstGeom>
          <a:solidFill>
            <a:srgbClr val="6600CC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60C8FDE2-8D69-4B57-93C8-9DBBB978A578}"/>
              </a:ext>
            </a:extLst>
          </p:cNvPr>
          <p:cNvSpPr/>
          <p:nvPr/>
        </p:nvSpPr>
        <p:spPr>
          <a:xfrm>
            <a:off x="8649565" y="4381501"/>
            <a:ext cx="3613660" cy="1737198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60C8FDE2-8D69-4B57-93C8-9DBBB978A578}"/>
              </a:ext>
            </a:extLst>
          </p:cNvPr>
          <p:cNvSpPr/>
          <p:nvPr/>
        </p:nvSpPr>
        <p:spPr>
          <a:xfrm>
            <a:off x="0" y="4381501"/>
            <a:ext cx="993776" cy="1737198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2154651" y="3261247"/>
            <a:ext cx="1337447" cy="1336619"/>
          </a:xfrm>
          <a:prstGeom prst="rect">
            <a:avLst/>
          </a:prstGeom>
          <a:solidFill>
            <a:srgbClr val="92D05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3928193" y="5151730"/>
            <a:ext cx="1337447" cy="1336619"/>
          </a:xfrm>
          <a:prstGeom prst="rect">
            <a:avLst/>
          </a:prstGeom>
          <a:solidFill>
            <a:srgbClr val="6600CC">
              <a:alpha val="1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2787954" y="4850382"/>
            <a:ext cx="704144" cy="703708"/>
          </a:xfrm>
          <a:prstGeom prst="rect">
            <a:avLst/>
          </a:prstGeom>
          <a:solidFill>
            <a:schemeClr val="accent4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2787954" y="1555265"/>
            <a:ext cx="704144" cy="703708"/>
          </a:xfrm>
          <a:prstGeom prst="rect">
            <a:avLst/>
          </a:prstGeom>
          <a:solidFill>
            <a:srgbClr val="6600CC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08" y="4704244"/>
            <a:ext cx="3845685" cy="180266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88" y="498876"/>
            <a:ext cx="1920407" cy="575337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1205333" y="239729"/>
            <a:ext cx="10706730" cy="1188028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Министерство цифрового развития, связи и массовых коммуникаций РФ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Федеральное государственное бюджетное образовательное учреждение высшего образования</a:t>
            </a:r>
            <a:b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«Сибирский государственный университет телекоммуникаций и информатики»</a:t>
            </a:r>
            <a:b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(СибГУТИ)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1682456" y="2245514"/>
            <a:ext cx="944880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altLang="ru-RU" sz="28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условий труда и производственной безопасности на предприятии ООО "Транссервис"</a:t>
            </a:r>
            <a:endParaRPr lang="ru-RU" altLang="ru-RU" sz="2600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02225" y="4594191"/>
            <a:ext cx="69035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Выполнил: Бугаёв Алексей </a:t>
            </a:r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лександрович</a:t>
            </a:r>
          </a:p>
          <a:p>
            <a:pPr algn="just"/>
            <a:r>
              <a:rPr lang="ru-RU" sz="2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2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69650" y="6200815"/>
            <a:ext cx="2664296" cy="432048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Новосибирск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2024 г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56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88;p1"/>
          <p:cNvSpPr/>
          <p:nvPr/>
        </p:nvSpPr>
        <p:spPr>
          <a:xfrm>
            <a:off x="0" y="7434"/>
            <a:ext cx="12191999" cy="6850566"/>
          </a:xfrm>
          <a:prstGeom prst="rect">
            <a:avLst/>
          </a:prstGeom>
          <a:solidFill>
            <a:srgbClr val="083AA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6" name="Google Shape;686;p31"/>
          <p:cNvSpPr/>
          <p:nvPr/>
        </p:nvSpPr>
        <p:spPr>
          <a:xfrm>
            <a:off x="11012488" y="4877823"/>
            <a:ext cx="1179512" cy="3190584"/>
          </a:xfrm>
          <a:prstGeom prst="rect">
            <a:avLst/>
          </a:prstGeom>
          <a:solidFill>
            <a:srgbClr val="6600CC">
              <a:alpha val="1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7" name="Google Shape;687;p31"/>
          <p:cNvSpPr/>
          <p:nvPr/>
        </p:nvSpPr>
        <p:spPr>
          <a:xfrm>
            <a:off x="0" y="4877823"/>
            <a:ext cx="3194538" cy="3190584"/>
          </a:xfrm>
          <a:prstGeom prst="rect">
            <a:avLst/>
          </a:prstGeom>
          <a:solidFill>
            <a:srgbClr val="6600CC">
              <a:alpha val="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8" name="Google Shape;688;p31"/>
          <p:cNvSpPr/>
          <p:nvPr/>
        </p:nvSpPr>
        <p:spPr>
          <a:xfrm>
            <a:off x="11185525" y="5202792"/>
            <a:ext cx="1006475" cy="2048353"/>
          </a:xfrm>
          <a:prstGeom prst="rect">
            <a:avLst/>
          </a:prstGeom>
          <a:solidFill>
            <a:schemeClr val="lt1">
              <a:alpha val="17647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9" name="Google Shape;689;p31"/>
          <p:cNvSpPr/>
          <p:nvPr/>
        </p:nvSpPr>
        <p:spPr>
          <a:xfrm>
            <a:off x="358356" y="5365352"/>
            <a:ext cx="100012" cy="2855119"/>
          </a:xfrm>
          <a:prstGeom prst="rect">
            <a:avLst/>
          </a:prstGeom>
          <a:solidFill>
            <a:srgbClr val="6600CC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0" name="Google Shape;690;p31"/>
          <p:cNvSpPr/>
          <p:nvPr/>
        </p:nvSpPr>
        <p:spPr>
          <a:xfrm>
            <a:off x="11428786" y="5365353"/>
            <a:ext cx="100013" cy="2855119"/>
          </a:xfrm>
          <a:prstGeom prst="rect">
            <a:avLst/>
          </a:prstGeom>
          <a:solidFill>
            <a:srgbClr val="6600CC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1" name="Google Shape;691;p31"/>
          <p:cNvSpPr/>
          <p:nvPr/>
        </p:nvSpPr>
        <p:spPr>
          <a:xfrm>
            <a:off x="8801100" y="4877823"/>
            <a:ext cx="2054225" cy="3190584"/>
          </a:xfrm>
          <a:prstGeom prst="rect">
            <a:avLst/>
          </a:prstGeom>
          <a:solidFill>
            <a:srgbClr val="6600CC">
              <a:alpha val="1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2" name="Google Shape;692;p31"/>
          <p:cNvSpPr/>
          <p:nvPr/>
        </p:nvSpPr>
        <p:spPr>
          <a:xfrm>
            <a:off x="8244358" y="5202792"/>
            <a:ext cx="2469038" cy="2048353"/>
          </a:xfrm>
          <a:prstGeom prst="rect">
            <a:avLst/>
          </a:prstGeom>
          <a:solidFill>
            <a:schemeClr val="lt1">
              <a:alpha val="17647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3" name="Google Shape;693;p31"/>
          <p:cNvSpPr/>
          <p:nvPr/>
        </p:nvSpPr>
        <p:spPr>
          <a:xfrm>
            <a:off x="0" y="5202792"/>
            <a:ext cx="993776" cy="2048353"/>
          </a:xfrm>
          <a:prstGeom prst="rect">
            <a:avLst/>
          </a:prstGeom>
          <a:solidFill>
            <a:schemeClr val="lt1">
              <a:alpha val="17647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4" name="Google Shape;694;p31"/>
          <p:cNvSpPr/>
          <p:nvPr/>
        </p:nvSpPr>
        <p:spPr>
          <a:xfrm>
            <a:off x="1597269" y="3134282"/>
            <a:ext cx="7615455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endParaRPr lang="ru-RU" sz="1600" dirty="0" smtClean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ctr">
              <a:lnSpc>
                <a:spcPct val="90000"/>
              </a:lnSpc>
              <a:buClr>
                <a:schemeClr val="lt1"/>
              </a:buClr>
              <a:buSzPts val="1600"/>
            </a:pPr>
            <a:r>
              <a:rPr lang="ru-RU" sz="2800" b="1" dirty="0" smtClean="0">
                <a:solidFill>
                  <a:schemeClr val="lt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Спасибо за внимание!</a:t>
            </a:r>
            <a:endParaRPr lang="ru-RU" sz="2800" b="1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endParaRPr lang="ru-RU" sz="1600" dirty="0" smtClean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695" name="Google Shape;695;p31"/>
          <p:cNvSpPr/>
          <p:nvPr/>
        </p:nvSpPr>
        <p:spPr>
          <a:xfrm>
            <a:off x="7975213" y="4220512"/>
            <a:ext cx="1337447" cy="1336619"/>
          </a:xfrm>
          <a:prstGeom prst="rect">
            <a:avLst/>
          </a:prstGeom>
          <a:solidFill>
            <a:srgbClr val="00B0F0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6" name="Google Shape;696;p31"/>
          <p:cNvSpPr/>
          <p:nvPr/>
        </p:nvSpPr>
        <p:spPr>
          <a:xfrm>
            <a:off x="9312660" y="3196426"/>
            <a:ext cx="704144" cy="703708"/>
          </a:xfrm>
          <a:prstGeom prst="rect">
            <a:avLst/>
          </a:prstGeom>
          <a:solidFill>
            <a:srgbClr val="2E75B5">
              <a:alpha val="3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56" y="272224"/>
            <a:ext cx="2845448" cy="133380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8212" y="508733"/>
            <a:ext cx="1920407" cy="575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181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3E62935-5D3B-4D0F-A8F7-3DCBF826C29C}"/>
              </a:ext>
            </a:extLst>
          </p:cNvPr>
          <p:cNvSpPr/>
          <p:nvPr/>
        </p:nvSpPr>
        <p:spPr>
          <a:xfrm>
            <a:off x="10030840" y="5300025"/>
            <a:ext cx="819150" cy="1579129"/>
          </a:xfrm>
          <a:prstGeom prst="rect">
            <a:avLst/>
          </a:prstGeom>
          <a:solidFill>
            <a:srgbClr val="00B0F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498AD84-3DD3-4871-989C-5C7A1201B457}"/>
              </a:ext>
            </a:extLst>
          </p:cNvPr>
          <p:cNvSpPr/>
          <p:nvPr/>
        </p:nvSpPr>
        <p:spPr>
          <a:xfrm>
            <a:off x="11007153" y="5300025"/>
            <a:ext cx="1179512" cy="1579129"/>
          </a:xfrm>
          <a:prstGeom prst="rect">
            <a:avLst/>
          </a:prstGeom>
          <a:solidFill>
            <a:srgbClr val="00B0F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37A19D9-9509-4803-A365-5C3D54CCE529}"/>
              </a:ext>
            </a:extLst>
          </p:cNvPr>
          <p:cNvSpPr/>
          <p:nvPr/>
        </p:nvSpPr>
        <p:spPr>
          <a:xfrm>
            <a:off x="11180190" y="3823216"/>
            <a:ext cx="1006475" cy="259556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0784C04E-9582-4BF1-882B-2AD8D15EDC93}"/>
              </a:ext>
            </a:extLst>
          </p:cNvPr>
          <p:cNvSpPr/>
          <p:nvPr/>
        </p:nvSpPr>
        <p:spPr>
          <a:xfrm>
            <a:off x="8238088" y="2318254"/>
            <a:ext cx="100013" cy="2595563"/>
          </a:xfrm>
          <a:prstGeom prst="rect">
            <a:avLst/>
          </a:prstGeom>
          <a:solidFill>
            <a:srgbClr val="6600CC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10706100" y="4283592"/>
            <a:ext cx="288354" cy="2595562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10073303" y="566410"/>
            <a:ext cx="1337447" cy="1336619"/>
          </a:xfrm>
          <a:prstGeom prst="rect">
            <a:avLst/>
          </a:prstGeom>
          <a:solidFill>
            <a:srgbClr val="6600CC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10706100" y="332673"/>
            <a:ext cx="996441" cy="995824"/>
          </a:xfrm>
          <a:prstGeom prst="rect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5278961" y="4870558"/>
            <a:ext cx="1370370" cy="1369521"/>
          </a:xfrm>
          <a:prstGeom prst="rect">
            <a:avLst/>
          </a:prstGeom>
          <a:solidFill>
            <a:schemeClr val="accent4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7061" y="6043336"/>
            <a:ext cx="323895" cy="323895"/>
          </a:xfrm>
          <a:prstGeom prst="rect">
            <a:avLst/>
          </a:prstGeom>
        </p:spPr>
      </p:pic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818147" y="902306"/>
            <a:ext cx="10592603" cy="479576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заключается в том, что при неудовлетворительном состоянии условий труда рабочего места, снижается производительность производственной деятельности, повышается частота производственного травматизма и профессиональных заболеваний.</a:t>
            </a:r>
          </a:p>
          <a:p>
            <a:pPr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</a:t>
            </a: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труда и производственной безопасности на предприятии ООО "Транссервис"</a:t>
            </a:r>
          </a:p>
          <a:p>
            <a:pPr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организация 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ООО "Транссервис".</a:t>
            </a:r>
          </a:p>
          <a:p>
            <a:pPr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исследования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является провести анализ условий труда и производственной безопасности на предприятии ООО "Транссервис".</a:t>
            </a:r>
          </a:p>
          <a:p>
            <a:pPr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исследования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общие понятия безопасности и охраны труда;</a:t>
            </a:r>
          </a:p>
          <a:p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анализ травматизма на ООО "Транссервис;</a:t>
            </a:r>
          </a:p>
          <a:p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вредные и опасные факторы производственной среды ООО «Транссервис»;</a:t>
            </a:r>
          </a:p>
          <a:p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Анализировать результаты специальной оценки условий труда;</a:t>
            </a:r>
          </a:p>
          <a:p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меры защиты от опасных и вредных факторов на рабочих местах ООО "Транссервис";</a:t>
            </a:r>
          </a:p>
          <a:p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систему безопасности на предприятии ООО «Транссервис».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362" y="149090"/>
            <a:ext cx="777104" cy="96166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69" y="322743"/>
            <a:ext cx="2050659" cy="614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1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C16E496-822D-49C8-B5E2-ACC44B043F2A}"/>
              </a:ext>
            </a:extLst>
          </p:cNvPr>
          <p:cNvSpPr/>
          <p:nvPr/>
        </p:nvSpPr>
        <p:spPr>
          <a:xfrm>
            <a:off x="11012488" y="1"/>
            <a:ext cx="1179512" cy="1825622"/>
          </a:xfrm>
          <a:prstGeom prst="rect">
            <a:avLst/>
          </a:prstGeom>
          <a:solidFill>
            <a:srgbClr val="00B0F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10036175" y="3432175"/>
            <a:ext cx="819150" cy="2595563"/>
          </a:xfrm>
          <a:prstGeom prst="rect">
            <a:avLst/>
          </a:prstGeom>
          <a:solidFill>
            <a:srgbClr val="00B0F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5C16E496-822D-49C8-B5E2-ACC44B043F2A}"/>
              </a:ext>
            </a:extLst>
          </p:cNvPr>
          <p:cNvSpPr/>
          <p:nvPr/>
        </p:nvSpPr>
        <p:spPr>
          <a:xfrm>
            <a:off x="11012488" y="3432175"/>
            <a:ext cx="1179512" cy="2595563"/>
          </a:xfrm>
          <a:prstGeom prst="rect">
            <a:avLst/>
          </a:prstGeom>
          <a:solidFill>
            <a:srgbClr val="00B0F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127F4C41-A183-4F6A-9348-4DA00599379B}"/>
              </a:ext>
            </a:extLst>
          </p:cNvPr>
          <p:cNvSpPr/>
          <p:nvPr/>
        </p:nvSpPr>
        <p:spPr>
          <a:xfrm>
            <a:off x="0" y="3432175"/>
            <a:ext cx="2185988" cy="2595563"/>
          </a:xfrm>
          <a:prstGeom prst="rect">
            <a:avLst/>
          </a:prstGeom>
          <a:solidFill>
            <a:srgbClr val="00B0F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60C8FDE2-8D69-4B57-93C8-9DBBB978A578}"/>
              </a:ext>
            </a:extLst>
          </p:cNvPr>
          <p:cNvSpPr/>
          <p:nvPr/>
        </p:nvSpPr>
        <p:spPr>
          <a:xfrm>
            <a:off x="11185525" y="0"/>
            <a:ext cx="1006475" cy="5567364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10036175" y="1"/>
            <a:ext cx="819150" cy="1825622"/>
          </a:xfrm>
          <a:prstGeom prst="rect">
            <a:avLst/>
          </a:prstGeom>
          <a:solidFill>
            <a:srgbClr val="00B0F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115E065F-B383-4EE2-8E40-503AE416AC55}"/>
              </a:ext>
            </a:extLst>
          </p:cNvPr>
          <p:cNvSpPr/>
          <p:nvPr/>
        </p:nvSpPr>
        <p:spPr>
          <a:xfrm>
            <a:off x="358356" y="3904455"/>
            <a:ext cx="100012" cy="2595563"/>
          </a:xfrm>
          <a:prstGeom prst="rect">
            <a:avLst/>
          </a:prstGeom>
          <a:solidFill>
            <a:srgbClr val="6600C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CBAB5B58-D96C-46D6-80D2-344F99BBC81D}"/>
              </a:ext>
            </a:extLst>
          </p:cNvPr>
          <p:cNvSpPr/>
          <p:nvPr/>
        </p:nvSpPr>
        <p:spPr>
          <a:xfrm>
            <a:off x="11428786" y="3904456"/>
            <a:ext cx="100013" cy="2595563"/>
          </a:xfrm>
          <a:prstGeom prst="rect">
            <a:avLst/>
          </a:prstGeom>
          <a:solidFill>
            <a:srgbClr val="6600C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10339452" y="251771"/>
            <a:ext cx="1188910" cy="1188173"/>
          </a:xfrm>
          <a:prstGeom prst="rect">
            <a:avLst/>
          </a:prstGeom>
          <a:solidFill>
            <a:schemeClr val="accent1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362" y="149090"/>
            <a:ext cx="777104" cy="961666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85988" y="149090"/>
            <a:ext cx="8549396" cy="1325563"/>
          </a:xfrm>
        </p:spPr>
        <p:txBody>
          <a:bodyPr>
            <a:normAutofit/>
          </a:bodyPr>
          <a:lstStyle/>
          <a:p>
            <a:pPr algn="ctr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 Общество с ограниченной ответственностью "Транссервис" зарегистрирована в едином государственном реестре юридических лиц 21 год назад 21 октября 2002.</a:t>
            </a:r>
            <a:endParaRPr lang="ru-RU" sz="2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69" y="322743"/>
            <a:ext cx="2050659" cy="614359"/>
          </a:xfrm>
          <a:prstGeom prst="rect">
            <a:avLst/>
          </a:prstGeom>
        </p:spPr>
      </p:pic>
      <p:sp>
        <p:nvSpPr>
          <p:cNvPr id="15" name="Объект 1"/>
          <p:cNvSpPr>
            <a:spLocks noGrp="1"/>
          </p:cNvSpPr>
          <p:nvPr>
            <p:ph idx="1"/>
          </p:nvPr>
        </p:nvSpPr>
        <p:spPr>
          <a:xfrm>
            <a:off x="457199" y="1600200"/>
            <a:ext cx="10728325" cy="2182945"/>
          </a:xfrm>
        </p:spPr>
        <p:txBody>
          <a:bodyPr>
            <a:normAutofit/>
          </a:bodyPr>
          <a:lstStyle/>
          <a:p>
            <a:pPr marL="0" indent="0">
              <a:buFont typeface="Arial" charset="0"/>
              <a:buNone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деятельности 52.24.2 "Транспортная обработка прочих грузов", прочие:</a:t>
            </a:r>
          </a:p>
          <a:p>
            <a:pPr>
              <a:buFont typeface="Arial" charset="0"/>
              <a:buChar char="•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Лесозаготовки</a:t>
            </a:r>
          </a:p>
          <a:p>
            <a:pPr>
              <a:buFont typeface="Arial" charset="0"/>
              <a:buChar char="•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Распиловка и строгание древесины (16.10)</a:t>
            </a:r>
          </a:p>
          <a:p>
            <a:pPr>
              <a:buFont typeface="Arial" charset="0"/>
              <a:buChar char="•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услуг по пропитке древесины (16.10.9)</a:t>
            </a:r>
          </a:p>
          <a:p>
            <a:pPr>
              <a:buFont typeface="Arial" charset="0"/>
              <a:buChar char="•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 деревянной тары (16.24)</a:t>
            </a:r>
          </a:p>
          <a:p>
            <a:pPr>
              <a:buFont typeface="Arial" charset="0"/>
              <a:buChar char="•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Обработка отходов и лома драгоценных металлов (38.32.2)</a:t>
            </a:r>
          </a:p>
          <a:p>
            <a:pPr>
              <a:buFont typeface="Arial" charset="0"/>
              <a:buChar char="•"/>
              <a:defRPr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24937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CBAB5B58-D96C-46D6-80D2-344F99BBC81D}"/>
              </a:ext>
            </a:extLst>
          </p:cNvPr>
          <p:cNvSpPr/>
          <p:nvPr/>
        </p:nvSpPr>
        <p:spPr>
          <a:xfrm>
            <a:off x="7671495" y="1856580"/>
            <a:ext cx="148300" cy="3046374"/>
          </a:xfrm>
          <a:prstGeom prst="rect">
            <a:avLst/>
          </a:prstGeom>
          <a:solidFill>
            <a:srgbClr val="0070C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7645691" y="-117433"/>
            <a:ext cx="3361902" cy="6975433"/>
            <a:chOff x="7645691" y="-117433"/>
            <a:chExt cx="1534612" cy="6975433"/>
          </a:xfrm>
        </p:grpSpPr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id="{51E69583-403F-497E-AB2A-6F37CC15ABB0}"/>
                </a:ext>
              </a:extLst>
            </p:cNvPr>
            <p:cNvSpPr/>
            <p:nvPr/>
          </p:nvSpPr>
          <p:spPr>
            <a:xfrm>
              <a:off x="7645691" y="-117433"/>
              <a:ext cx="1337447" cy="1336619"/>
            </a:xfrm>
            <a:prstGeom prst="rect">
              <a:avLst/>
            </a:prstGeom>
            <a:solidFill>
              <a:srgbClr val="0070C0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51E69583-403F-497E-AB2A-6F37CC15ABB0}"/>
                </a:ext>
              </a:extLst>
            </p:cNvPr>
            <p:cNvSpPr/>
            <p:nvPr/>
          </p:nvSpPr>
          <p:spPr>
            <a:xfrm>
              <a:off x="7645691" y="5521381"/>
              <a:ext cx="1337447" cy="1336619"/>
            </a:xfrm>
            <a:prstGeom prst="rect">
              <a:avLst/>
            </a:prstGeom>
            <a:solidFill>
              <a:srgbClr val="0070C0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id="{51E69583-403F-497E-AB2A-6F37CC15ABB0}"/>
                </a:ext>
              </a:extLst>
            </p:cNvPr>
            <p:cNvSpPr/>
            <p:nvPr/>
          </p:nvSpPr>
          <p:spPr>
            <a:xfrm>
              <a:off x="9047912" y="-117433"/>
              <a:ext cx="132391" cy="1336619"/>
            </a:xfrm>
            <a:prstGeom prst="rect">
              <a:avLst/>
            </a:prstGeom>
            <a:solidFill>
              <a:srgbClr val="0070C0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51E69583-403F-497E-AB2A-6F37CC15ABB0}"/>
                </a:ext>
              </a:extLst>
            </p:cNvPr>
            <p:cNvSpPr/>
            <p:nvPr/>
          </p:nvSpPr>
          <p:spPr>
            <a:xfrm>
              <a:off x="9047912" y="5521381"/>
              <a:ext cx="132391" cy="1336619"/>
            </a:xfrm>
            <a:prstGeom prst="rect">
              <a:avLst/>
            </a:prstGeom>
            <a:solidFill>
              <a:srgbClr val="0070C0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60C8FDE2-8D69-4B57-93C8-9DBBB978A578}"/>
              </a:ext>
            </a:extLst>
          </p:cNvPr>
          <p:cNvSpPr/>
          <p:nvPr/>
        </p:nvSpPr>
        <p:spPr>
          <a:xfrm>
            <a:off x="8186812" y="634839"/>
            <a:ext cx="2954889" cy="5729182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5631"/>
          </a:xfrm>
        </p:spPr>
        <p:txBody>
          <a:bodyPr>
            <a:normAutofit/>
          </a:bodyPr>
          <a:lstStyle/>
          <a:p>
            <a:pPr algn="ctr"/>
            <a:r>
              <a:rPr lang="ru-RU" alt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 травматизма</a:t>
            </a:r>
            <a:endParaRPr lang="ru-RU" alt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8" name="Рисунок 8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362" y="149090"/>
            <a:ext cx="777104" cy="96166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69" y="322743"/>
            <a:ext cx="2050659" cy="614359"/>
          </a:xfrm>
          <a:prstGeom prst="rect">
            <a:avLst/>
          </a:prstGeom>
        </p:spPr>
      </p:pic>
      <p:graphicFrame>
        <p:nvGraphicFramePr>
          <p:cNvPr id="1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861319"/>
              </p:ext>
            </p:extLst>
          </p:nvPr>
        </p:nvGraphicFramePr>
        <p:xfrm>
          <a:off x="827088" y="1484316"/>
          <a:ext cx="10408178" cy="2785556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4693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775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8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83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59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показателя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показателей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62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пострадавших на производстве, всего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6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6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 смертельным исходом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91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тяжелыми последствиями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76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стали инвалидами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64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травмировано в состоянии алкогольного опьянения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22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Распределение несчастных случаев по причинам: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несовершенство технологического процесса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08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нарушение технологического процесса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нарушение правил дорожного движения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47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неудовлетворительная организация работ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62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эксплуатация неисправных машин, механизмов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76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нарушение трудовой дисциплины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76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причины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85" marR="59585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942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C16E496-822D-49C8-B5E2-ACC44B043F2A}"/>
              </a:ext>
            </a:extLst>
          </p:cNvPr>
          <p:cNvSpPr/>
          <p:nvPr/>
        </p:nvSpPr>
        <p:spPr>
          <a:xfrm>
            <a:off x="11012488" y="1"/>
            <a:ext cx="1179512" cy="1215108"/>
          </a:xfrm>
          <a:prstGeom prst="rect">
            <a:avLst/>
          </a:prstGeom>
          <a:solidFill>
            <a:srgbClr val="00B0F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10036175" y="3432175"/>
            <a:ext cx="819150" cy="2595563"/>
          </a:xfrm>
          <a:prstGeom prst="rect">
            <a:avLst/>
          </a:prstGeom>
          <a:solidFill>
            <a:srgbClr val="00B0F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5C16E496-822D-49C8-B5E2-ACC44B043F2A}"/>
              </a:ext>
            </a:extLst>
          </p:cNvPr>
          <p:cNvSpPr/>
          <p:nvPr/>
        </p:nvSpPr>
        <p:spPr>
          <a:xfrm>
            <a:off x="11012488" y="3432175"/>
            <a:ext cx="1179512" cy="2595563"/>
          </a:xfrm>
          <a:prstGeom prst="rect">
            <a:avLst/>
          </a:prstGeom>
          <a:solidFill>
            <a:srgbClr val="00B0F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127F4C41-A183-4F6A-9348-4DA00599379B}"/>
              </a:ext>
            </a:extLst>
          </p:cNvPr>
          <p:cNvSpPr/>
          <p:nvPr/>
        </p:nvSpPr>
        <p:spPr>
          <a:xfrm>
            <a:off x="0" y="3432175"/>
            <a:ext cx="2185988" cy="2595563"/>
          </a:xfrm>
          <a:prstGeom prst="rect">
            <a:avLst/>
          </a:prstGeom>
          <a:solidFill>
            <a:srgbClr val="00B0F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60C8FDE2-8D69-4B57-93C8-9DBBB978A578}"/>
              </a:ext>
            </a:extLst>
          </p:cNvPr>
          <p:cNvSpPr/>
          <p:nvPr/>
        </p:nvSpPr>
        <p:spPr>
          <a:xfrm>
            <a:off x="11185525" y="0"/>
            <a:ext cx="1006475" cy="5567364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10036175" y="1"/>
            <a:ext cx="819150" cy="1215108"/>
          </a:xfrm>
          <a:prstGeom prst="rect">
            <a:avLst/>
          </a:prstGeom>
          <a:solidFill>
            <a:srgbClr val="00B0F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115E065F-B383-4EE2-8E40-503AE416AC55}"/>
              </a:ext>
            </a:extLst>
          </p:cNvPr>
          <p:cNvSpPr/>
          <p:nvPr/>
        </p:nvSpPr>
        <p:spPr>
          <a:xfrm>
            <a:off x="358356" y="3904455"/>
            <a:ext cx="100012" cy="2595563"/>
          </a:xfrm>
          <a:prstGeom prst="rect">
            <a:avLst/>
          </a:prstGeom>
          <a:solidFill>
            <a:srgbClr val="6600C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CBAB5B58-D96C-46D6-80D2-344F99BBC81D}"/>
              </a:ext>
            </a:extLst>
          </p:cNvPr>
          <p:cNvSpPr/>
          <p:nvPr/>
        </p:nvSpPr>
        <p:spPr>
          <a:xfrm>
            <a:off x="11428786" y="3904456"/>
            <a:ext cx="100013" cy="2595563"/>
          </a:xfrm>
          <a:prstGeom prst="rect">
            <a:avLst/>
          </a:prstGeom>
          <a:solidFill>
            <a:srgbClr val="6600C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9205508" y="5130497"/>
            <a:ext cx="1370370" cy="1369521"/>
          </a:xfrm>
          <a:prstGeom prst="rect">
            <a:avLst/>
          </a:prstGeom>
          <a:solidFill>
            <a:schemeClr val="accent4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362" y="149090"/>
            <a:ext cx="777104" cy="9616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69" y="322743"/>
            <a:ext cx="2050659" cy="614359"/>
          </a:xfrm>
          <a:prstGeom prst="rect">
            <a:avLst/>
          </a:prstGeom>
        </p:spPr>
      </p:pic>
      <p:sp>
        <p:nvSpPr>
          <p:cNvPr id="14" name="Rectangle 101"/>
          <p:cNvSpPr>
            <a:spLocks noChangeArrowheads="1"/>
          </p:cNvSpPr>
          <p:nvPr/>
        </p:nvSpPr>
        <p:spPr bwMode="auto">
          <a:xfrm>
            <a:off x="3587439" y="189700"/>
            <a:ext cx="514602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indent="4508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Специальности по видам травматизма</a:t>
            </a:r>
            <a:endParaRPr lang="ru-RU" altLang="ru-RU" sz="2000" dirty="0"/>
          </a:p>
        </p:txBody>
      </p:sp>
      <p:graphicFrame>
        <p:nvGraphicFramePr>
          <p:cNvPr id="15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100524"/>
              </p:ext>
            </p:extLst>
          </p:nvPr>
        </p:nvGraphicFramePr>
        <p:xfrm>
          <a:off x="347134" y="850900"/>
          <a:ext cx="10794923" cy="544407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78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54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35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9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4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1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показателя</a:t>
                      </a: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показателей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810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Распределение несчастных случаев по профессиям пострадавших: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7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7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лесники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67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лесорубы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67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вальщики леса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67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обрубщики сучьев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67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трактористы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955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водители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67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станочники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67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рамщики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67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грузчики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67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электрики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67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ИТР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67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845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Распределение несчастных случаев по видам работ: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67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лесосечные, в том числе: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67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валка деревьев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67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обрубка сучьев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467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трелевка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467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467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Основные виды происшествий: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212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дорожно-транспортные происшествия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832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падение пострадавшего с высоты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467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падения, обрушение, обвалы предметов, материалов, земли и т.д.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7015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воздействие движущихся, разлетающихся, вращающихся предметов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6534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поражение электрическим током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467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0945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Заболеваемость работающих: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579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случаев заболеваний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467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дней болезни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1666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1450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467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3643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дней болезни на 100 работающих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578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2054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дней болезни на 1 случай заболевания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040" marR="3304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965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400" y="237428"/>
            <a:ext cx="1502720" cy="57376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69" y="322743"/>
            <a:ext cx="2050659" cy="614359"/>
          </a:xfrm>
          <a:prstGeom prst="rect">
            <a:avLst/>
          </a:prstGeom>
        </p:spPr>
      </p:pic>
      <p:sp>
        <p:nvSpPr>
          <p:cNvPr id="4" name="Rectangle 110"/>
          <p:cNvSpPr>
            <a:spLocks noChangeArrowheads="1"/>
          </p:cNvSpPr>
          <p:nvPr/>
        </p:nvSpPr>
        <p:spPr bwMode="auto">
          <a:xfrm>
            <a:off x="3230817" y="429867"/>
            <a:ext cx="535095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indent="4508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000" b="1" dirty="0">
                <a:latin typeface="Times New Roman" panose="02020603050405020304" pitchFamily="18" charset="0"/>
                <a:cs typeface="Calibri" panose="020F0502020204030204" pitchFamily="34" charset="0"/>
              </a:rPr>
              <a:t>Виды опасности на </a:t>
            </a:r>
            <a:r>
              <a:rPr lang="ru-RU" alt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ООО "Транссервис"</a:t>
            </a:r>
            <a:endParaRPr lang="ru-RU" altLang="ru-RU" sz="2000" dirty="0"/>
          </a:p>
        </p:txBody>
      </p:sp>
      <p:graphicFrame>
        <p:nvGraphicFramePr>
          <p:cNvPr id="5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4323873"/>
              </p:ext>
            </p:extLst>
          </p:nvPr>
        </p:nvGraphicFramePr>
        <p:xfrm>
          <a:off x="611188" y="1557338"/>
          <a:ext cx="10590212" cy="460828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51078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2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5291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Причины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Последствия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930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Технические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сбои в технологических процессах, в конструкции оборудования, приборов, инструментов;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недостаточная механизация тяжелой работы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несовершенство ограждений, защитных устройств.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820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Организационные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ошибочная установка оборудования;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недостаток в обучении сотрудников;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недостаточный технический присмотр за опасными работами;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отсутствие или отказ от СИЗ.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82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Гигиеничные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высокое содержание паров, газов, пыли на месте работника;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недостающее освещение;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обостренный шум, ультразвук, вибрации;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непригодные атмосферные условия.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965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Психофизические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физическая перегруженность работника;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нервно-психическая перегруженность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работника.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234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C16E496-822D-49C8-B5E2-ACC44B043F2A}"/>
              </a:ext>
            </a:extLst>
          </p:cNvPr>
          <p:cNvSpPr/>
          <p:nvPr/>
        </p:nvSpPr>
        <p:spPr>
          <a:xfrm>
            <a:off x="11012488" y="1"/>
            <a:ext cx="1179512" cy="1215108"/>
          </a:xfrm>
          <a:prstGeom prst="rect">
            <a:avLst/>
          </a:prstGeom>
          <a:solidFill>
            <a:srgbClr val="00B0F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10036175" y="3432175"/>
            <a:ext cx="819150" cy="2595563"/>
          </a:xfrm>
          <a:prstGeom prst="rect">
            <a:avLst/>
          </a:prstGeom>
          <a:solidFill>
            <a:srgbClr val="00B0F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5C16E496-822D-49C8-B5E2-ACC44B043F2A}"/>
              </a:ext>
            </a:extLst>
          </p:cNvPr>
          <p:cNvSpPr/>
          <p:nvPr/>
        </p:nvSpPr>
        <p:spPr>
          <a:xfrm>
            <a:off x="11012488" y="3432175"/>
            <a:ext cx="1179512" cy="2595563"/>
          </a:xfrm>
          <a:prstGeom prst="rect">
            <a:avLst/>
          </a:prstGeom>
          <a:solidFill>
            <a:srgbClr val="00B0F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127F4C41-A183-4F6A-9348-4DA00599379B}"/>
              </a:ext>
            </a:extLst>
          </p:cNvPr>
          <p:cNvSpPr/>
          <p:nvPr/>
        </p:nvSpPr>
        <p:spPr>
          <a:xfrm>
            <a:off x="0" y="3432175"/>
            <a:ext cx="2185988" cy="2595563"/>
          </a:xfrm>
          <a:prstGeom prst="rect">
            <a:avLst/>
          </a:prstGeom>
          <a:solidFill>
            <a:srgbClr val="00B0F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60C8FDE2-8D69-4B57-93C8-9DBBB978A578}"/>
              </a:ext>
            </a:extLst>
          </p:cNvPr>
          <p:cNvSpPr/>
          <p:nvPr/>
        </p:nvSpPr>
        <p:spPr>
          <a:xfrm>
            <a:off x="11185525" y="0"/>
            <a:ext cx="1006475" cy="5567364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10036175" y="1"/>
            <a:ext cx="819150" cy="1215108"/>
          </a:xfrm>
          <a:prstGeom prst="rect">
            <a:avLst/>
          </a:prstGeom>
          <a:solidFill>
            <a:srgbClr val="00B0F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115E065F-B383-4EE2-8E40-503AE416AC55}"/>
              </a:ext>
            </a:extLst>
          </p:cNvPr>
          <p:cNvSpPr/>
          <p:nvPr/>
        </p:nvSpPr>
        <p:spPr>
          <a:xfrm>
            <a:off x="358356" y="3904455"/>
            <a:ext cx="100012" cy="2595563"/>
          </a:xfrm>
          <a:prstGeom prst="rect">
            <a:avLst/>
          </a:prstGeom>
          <a:solidFill>
            <a:srgbClr val="6600C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CBAB5B58-D96C-46D6-80D2-344F99BBC81D}"/>
              </a:ext>
            </a:extLst>
          </p:cNvPr>
          <p:cNvSpPr/>
          <p:nvPr/>
        </p:nvSpPr>
        <p:spPr>
          <a:xfrm>
            <a:off x="11428786" y="3904456"/>
            <a:ext cx="100013" cy="2595563"/>
          </a:xfrm>
          <a:prstGeom prst="rect">
            <a:avLst/>
          </a:prstGeom>
          <a:solidFill>
            <a:srgbClr val="6600C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9205508" y="5130497"/>
            <a:ext cx="1370370" cy="1369521"/>
          </a:xfrm>
          <a:prstGeom prst="rect">
            <a:avLst/>
          </a:prstGeom>
          <a:solidFill>
            <a:schemeClr val="accent4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9205015" y="3689516"/>
            <a:ext cx="1370863" cy="1370015"/>
          </a:xfrm>
          <a:prstGeom prst="rect">
            <a:avLst/>
          </a:prstGeom>
          <a:solidFill>
            <a:srgbClr val="6600CC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362" y="149090"/>
            <a:ext cx="777104" cy="96166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69" y="322743"/>
            <a:ext cx="2050659" cy="614359"/>
          </a:xfrm>
          <a:prstGeom prst="rect">
            <a:avLst/>
          </a:prstGeom>
        </p:spPr>
      </p:pic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2085975" y="292493"/>
            <a:ext cx="77851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рабочих мест по профессиям и должностям подлежащих аттестации рабочих мест по условиям </a:t>
            </a:r>
            <a:r>
              <a:rPr lang="ru-RU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855370"/>
              </p:ext>
            </p:extLst>
          </p:nvPr>
        </p:nvGraphicFramePr>
        <p:xfrm>
          <a:off x="395288" y="1213117"/>
          <a:ext cx="11410178" cy="531336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7050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05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76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Код, согласно ОКПД, наименование профессии рабочего, должности служащего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вредного фактора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767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19756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Электрогазосварщик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имические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вещества в воздухе рабочей зоны, микроклимат, шум, тяжесть труда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767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11359 Вальщик леса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локальная вибрация, работа на открытом воздухе, тяжесть труда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767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13378 Лесоруб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локальная вибрация, работа на открытом воздухе, тяжесть труда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810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11442 Водитель автомобиля (вывозка леса)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общая вибрация, тяжесть и напряженность труда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767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19206 Тракторист на подготовке лесосек, трелевке и вывозке леса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общая вибрация, тяжесть и напряженность труда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767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23284 Мастер на лесосеках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работа на открытом воздухе, тяжесть и напряженность труда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810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19149 Токарь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тяжесть труда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767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18783 Станочник деревообрабатывающих станков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пыль в воздухе рабочей зоны, тяжесть труда, работа в неотапливаемом помещении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767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17710 Рамщик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общая вибрация, тяжесть труда, работа в неотапливаемом помещении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767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12244 Заточник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пыль в воздухе рабочей зоны, тяжесть труда, работа в неотапливаемом помещении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810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18511 Слесарь по ремонту автомобилей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абота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открытом воздухе, тяжесть труда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388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C16E496-822D-49C8-B5E2-ACC44B043F2A}"/>
              </a:ext>
            </a:extLst>
          </p:cNvPr>
          <p:cNvSpPr/>
          <p:nvPr/>
        </p:nvSpPr>
        <p:spPr>
          <a:xfrm>
            <a:off x="11012488" y="1"/>
            <a:ext cx="1179512" cy="1215108"/>
          </a:xfrm>
          <a:prstGeom prst="rect">
            <a:avLst/>
          </a:prstGeom>
          <a:solidFill>
            <a:srgbClr val="00B0F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10036175" y="3432175"/>
            <a:ext cx="819150" cy="2595563"/>
          </a:xfrm>
          <a:prstGeom prst="rect">
            <a:avLst/>
          </a:prstGeom>
          <a:solidFill>
            <a:srgbClr val="00B0F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5C16E496-822D-49C8-B5E2-ACC44B043F2A}"/>
              </a:ext>
            </a:extLst>
          </p:cNvPr>
          <p:cNvSpPr/>
          <p:nvPr/>
        </p:nvSpPr>
        <p:spPr>
          <a:xfrm>
            <a:off x="11012488" y="3432175"/>
            <a:ext cx="1179512" cy="2595563"/>
          </a:xfrm>
          <a:prstGeom prst="rect">
            <a:avLst/>
          </a:prstGeom>
          <a:solidFill>
            <a:srgbClr val="00B0F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127F4C41-A183-4F6A-9348-4DA00599379B}"/>
              </a:ext>
            </a:extLst>
          </p:cNvPr>
          <p:cNvSpPr/>
          <p:nvPr/>
        </p:nvSpPr>
        <p:spPr>
          <a:xfrm>
            <a:off x="0" y="3432175"/>
            <a:ext cx="2185988" cy="2595563"/>
          </a:xfrm>
          <a:prstGeom prst="rect">
            <a:avLst/>
          </a:prstGeom>
          <a:solidFill>
            <a:srgbClr val="00B0F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60C8FDE2-8D69-4B57-93C8-9DBBB978A578}"/>
              </a:ext>
            </a:extLst>
          </p:cNvPr>
          <p:cNvSpPr/>
          <p:nvPr/>
        </p:nvSpPr>
        <p:spPr>
          <a:xfrm>
            <a:off x="11185525" y="0"/>
            <a:ext cx="1006475" cy="5043762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10036175" y="1"/>
            <a:ext cx="819150" cy="1215108"/>
          </a:xfrm>
          <a:prstGeom prst="rect">
            <a:avLst/>
          </a:prstGeom>
          <a:solidFill>
            <a:srgbClr val="00B0F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115E065F-B383-4EE2-8E40-503AE416AC55}"/>
              </a:ext>
            </a:extLst>
          </p:cNvPr>
          <p:cNvSpPr/>
          <p:nvPr/>
        </p:nvSpPr>
        <p:spPr>
          <a:xfrm>
            <a:off x="358356" y="3904455"/>
            <a:ext cx="100012" cy="2595563"/>
          </a:xfrm>
          <a:prstGeom prst="rect">
            <a:avLst/>
          </a:prstGeom>
          <a:solidFill>
            <a:srgbClr val="6600C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CBAB5B58-D96C-46D6-80D2-344F99BBC81D}"/>
              </a:ext>
            </a:extLst>
          </p:cNvPr>
          <p:cNvSpPr/>
          <p:nvPr/>
        </p:nvSpPr>
        <p:spPr>
          <a:xfrm>
            <a:off x="11428786" y="3904456"/>
            <a:ext cx="100013" cy="2595563"/>
          </a:xfrm>
          <a:prstGeom prst="rect">
            <a:avLst/>
          </a:prstGeom>
          <a:solidFill>
            <a:srgbClr val="6600C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9205508" y="5130497"/>
            <a:ext cx="1370370" cy="1369521"/>
          </a:xfrm>
          <a:prstGeom prst="rect">
            <a:avLst/>
          </a:prstGeom>
          <a:solidFill>
            <a:schemeClr val="accent4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362" y="149090"/>
            <a:ext cx="777104" cy="96166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69" y="322743"/>
            <a:ext cx="2050659" cy="614359"/>
          </a:xfrm>
          <a:prstGeom prst="rect">
            <a:avLst/>
          </a:prstGeom>
        </p:spPr>
      </p:pic>
      <p:sp>
        <p:nvSpPr>
          <p:cNvPr id="14" name="Rectangle 132"/>
          <p:cNvSpPr>
            <a:spLocks noChangeArrowheads="1"/>
          </p:cNvSpPr>
          <p:nvPr/>
        </p:nvSpPr>
        <p:spPr bwMode="auto">
          <a:xfrm>
            <a:off x="2034646" y="149090"/>
            <a:ext cx="80645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indent="4508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alt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Перечень рабочих мест по профессиям и должностям на которых установлены доплаты за работу с вредными и (или) опасными условиями труда</a:t>
            </a:r>
            <a:endParaRPr lang="ru-RU" altLang="ru-RU" sz="2000" dirty="0"/>
          </a:p>
        </p:txBody>
      </p:sp>
      <p:graphicFrame>
        <p:nvGraphicFramePr>
          <p:cNvPr id="21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956680"/>
              </p:ext>
            </p:extLst>
          </p:nvPr>
        </p:nvGraphicFramePr>
        <p:xfrm>
          <a:off x="395287" y="1341438"/>
          <a:ext cx="11229445" cy="538138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07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87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06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837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18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564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Код, согласно ОКПД, наименование профессии рабочего, должности служащего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выпуска ЕТКС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 условий труда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от тарифной ставки первого разряда за 1 час работы в условиях труда, соответствующих классу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работающих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5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6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19756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Электрогазосварщик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6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11359 Вальщик леса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5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13378 Лесоруб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96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11442 Водитель автомобиля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(вывозка леса)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25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19206 Тракторист на подготовке лесосек, трелевке и вывозке леса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13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23284 Мастер на лесосеках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75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19149 Токарь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649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18783 Станочник деревообрабатывающих станков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75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17710 Рамщик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75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12244 Заточник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519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18511 Слесарь по ремонту автомобилей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2895" marR="12895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466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3E62935-5D3B-4D0F-A8F7-3DCBF826C29C}"/>
              </a:ext>
            </a:extLst>
          </p:cNvPr>
          <p:cNvSpPr/>
          <p:nvPr/>
        </p:nvSpPr>
        <p:spPr>
          <a:xfrm>
            <a:off x="10030840" y="3432175"/>
            <a:ext cx="819150" cy="2595563"/>
          </a:xfrm>
          <a:prstGeom prst="rect">
            <a:avLst/>
          </a:prstGeom>
          <a:solidFill>
            <a:srgbClr val="00B0F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498AD84-3DD3-4871-989C-5C7A1201B457}"/>
              </a:ext>
            </a:extLst>
          </p:cNvPr>
          <p:cNvSpPr/>
          <p:nvPr/>
        </p:nvSpPr>
        <p:spPr>
          <a:xfrm>
            <a:off x="11007153" y="3432175"/>
            <a:ext cx="1179512" cy="2595563"/>
          </a:xfrm>
          <a:prstGeom prst="rect">
            <a:avLst/>
          </a:prstGeom>
          <a:solidFill>
            <a:srgbClr val="00B0F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EDB2210-7C35-4B38-BA9E-ED8E26E7AB46}"/>
              </a:ext>
            </a:extLst>
          </p:cNvPr>
          <p:cNvSpPr/>
          <p:nvPr/>
        </p:nvSpPr>
        <p:spPr>
          <a:xfrm>
            <a:off x="0" y="3432175"/>
            <a:ext cx="2185988" cy="2595563"/>
          </a:xfrm>
          <a:prstGeom prst="rect">
            <a:avLst/>
          </a:prstGeom>
          <a:solidFill>
            <a:srgbClr val="00B0F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37A19D9-9509-4803-A365-5C3D54CCE529}"/>
              </a:ext>
            </a:extLst>
          </p:cNvPr>
          <p:cNvSpPr/>
          <p:nvPr/>
        </p:nvSpPr>
        <p:spPr>
          <a:xfrm>
            <a:off x="11180190" y="2971800"/>
            <a:ext cx="1006475" cy="259556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AE6365-9B07-432F-B576-4F165A550F2B}"/>
              </a:ext>
            </a:extLst>
          </p:cNvPr>
          <p:cNvSpPr/>
          <p:nvPr/>
        </p:nvSpPr>
        <p:spPr>
          <a:xfrm>
            <a:off x="220663" y="2971800"/>
            <a:ext cx="100012" cy="2595563"/>
          </a:xfrm>
          <a:prstGeom prst="rect">
            <a:avLst/>
          </a:prstGeom>
          <a:solidFill>
            <a:srgbClr val="6600CC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0784C04E-9582-4BF1-882B-2AD8D15EDC93}"/>
              </a:ext>
            </a:extLst>
          </p:cNvPr>
          <p:cNvSpPr/>
          <p:nvPr/>
        </p:nvSpPr>
        <p:spPr>
          <a:xfrm>
            <a:off x="9833990" y="2971800"/>
            <a:ext cx="100013" cy="2595563"/>
          </a:xfrm>
          <a:prstGeom prst="rect">
            <a:avLst/>
          </a:prstGeom>
          <a:solidFill>
            <a:srgbClr val="6600CC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10706100" y="3432176"/>
            <a:ext cx="288354" cy="2595562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9833990" y="1251319"/>
            <a:ext cx="1337447" cy="1336619"/>
          </a:xfrm>
          <a:prstGeom prst="rect">
            <a:avLst/>
          </a:prstGeom>
          <a:solidFill>
            <a:srgbClr val="6600CC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10642382" y="1364800"/>
            <a:ext cx="704144" cy="703708"/>
          </a:xfrm>
          <a:prstGeom prst="rect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362" y="149090"/>
            <a:ext cx="777104" cy="96166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69" y="322743"/>
            <a:ext cx="2050659" cy="614359"/>
          </a:xfrm>
          <a:prstGeom prst="rect">
            <a:avLst/>
          </a:prstGeom>
        </p:spPr>
      </p:pic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3484170" y="407081"/>
            <a:ext cx="63447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indent="4508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мероприятий по улучшению условий </a:t>
            </a:r>
            <a:r>
              <a:rPr lang="ru-RU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7032027"/>
              </p:ext>
            </p:extLst>
          </p:nvPr>
        </p:nvGraphicFramePr>
        <p:xfrm>
          <a:off x="482821" y="1251319"/>
          <a:ext cx="11114088" cy="483975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778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8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85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785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3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мероприятия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 выполнения </a:t>
                      </a: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мероприятия, млн руб.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Ответственный за выполнение мероприятия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 выполнения мероприятия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66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Приобретение спецодежды лесоруба с защитой от пропила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нженер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охране труда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01.08.2023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66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Приобретение захватов, клиньев , измерительных лент для вальщиков леса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нженер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охране труда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01.08.2023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Закупка заготовительной техники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лавный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инженер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01.01.2025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66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Внедрение новых технологий при разработке лесосек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есничие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остоянно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524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лесозаготовительных бригад лесорубов обогревательными домиками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лавный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инженер, инженер по охране труда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15.11.2024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74" marR="68574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635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2327</TotalTime>
  <Words>1346</Words>
  <Application>Microsoft Office PowerPoint</Application>
  <PresentationFormat>Широкоэкранный</PresentationFormat>
  <Paragraphs>293</Paragraphs>
  <Slides>10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Министерство цифрового развития, связи и массовых коммуникаций РФ Федеральное государственное бюджетное образовательное учреждение высшего образования «Сибирский государственный университет телекоммуникаций и информатики» (СибГУТИ)</vt:lpstr>
      <vt:lpstr>Презентация PowerPoint</vt:lpstr>
      <vt:lpstr>Организация Общество с ограниченной ответственностью "Транссервис" зарегистрирована в едином государственном реестре юридических лиц 21 год назад 21 октября 2002.</vt:lpstr>
      <vt:lpstr>Анализ травматизма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Elena</cp:lastModifiedBy>
  <cp:revision>177</cp:revision>
  <dcterms:created xsi:type="dcterms:W3CDTF">2019-02-20T18:18:01Z</dcterms:created>
  <dcterms:modified xsi:type="dcterms:W3CDTF">2025-03-26T17:13:05Z</dcterms:modified>
</cp:coreProperties>
</file>