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20" r:id="rId4"/>
    <p:sldId id="348" r:id="rId5"/>
    <p:sldId id="349" r:id="rId6"/>
    <p:sldId id="350" r:id="rId7"/>
    <p:sldId id="351" r:id="rId8"/>
    <p:sldId id="352" r:id="rId9"/>
    <p:sldId id="353" r:id="rId10"/>
    <p:sldId id="330" r:id="rId11"/>
    <p:sldId id="331" r:id="rId12"/>
    <p:sldId id="332" r:id="rId13"/>
    <p:sldId id="333" r:id="rId14"/>
    <p:sldId id="343" r:id="rId15"/>
    <p:sldId id="334" r:id="rId16"/>
    <p:sldId id="344" r:id="rId17"/>
    <p:sldId id="345" r:id="rId18"/>
    <p:sldId id="346" r:id="rId19"/>
    <p:sldId id="335" r:id="rId20"/>
    <p:sldId id="336" r:id="rId21"/>
    <p:sldId id="337" r:id="rId22"/>
    <p:sldId id="291" r:id="rId23"/>
    <p:sldId id="294" r:id="rId24"/>
    <p:sldId id="354" r:id="rId25"/>
    <p:sldId id="355" r:id="rId26"/>
    <p:sldId id="367" r:id="rId27"/>
    <p:sldId id="295" r:id="rId28"/>
    <p:sldId id="296" r:id="rId29"/>
    <p:sldId id="297" r:id="rId30"/>
    <p:sldId id="298" r:id="rId31"/>
    <p:sldId id="299" r:id="rId32"/>
    <p:sldId id="356" r:id="rId33"/>
    <p:sldId id="357" r:id="rId34"/>
    <p:sldId id="358" r:id="rId35"/>
    <p:sldId id="257" r:id="rId36"/>
    <p:sldId id="258" r:id="rId37"/>
    <p:sldId id="259" r:id="rId38"/>
    <p:sldId id="260" r:id="rId39"/>
    <p:sldId id="262" r:id="rId40"/>
    <p:sldId id="263" r:id="rId41"/>
    <p:sldId id="265" r:id="rId42"/>
    <p:sldId id="368" r:id="rId43"/>
    <p:sldId id="270" r:id="rId44"/>
    <p:sldId id="277" r:id="rId45"/>
    <p:sldId id="278" r:id="rId46"/>
    <p:sldId id="279" r:id="rId47"/>
    <p:sldId id="369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117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9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9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9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57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97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29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0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3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16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7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CEEF7-1FC1-4F51-9966-89D6DE322D8F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A021A-C9D2-43EF-99C3-88B3D384E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0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library.ru/item.asp?id=32733731" TargetMode="External"/><Relationship Id="rId13" Type="http://schemas.openxmlformats.org/officeDocument/2006/relationships/hyperlink" Target="https://www.elibrary.ru/contents.asp?id=38598070&amp;selid=38598082" TargetMode="External"/><Relationship Id="rId3" Type="http://schemas.openxmlformats.org/officeDocument/2006/relationships/hyperlink" Target="https://www.elibrary.ru/contents.asp?id=35139204" TargetMode="External"/><Relationship Id="rId7" Type="http://schemas.openxmlformats.org/officeDocument/2006/relationships/hyperlink" Target="https://www.elibrary.ru/contents.asp?id=46141255&amp;selid=46141266" TargetMode="External"/><Relationship Id="rId12" Type="http://schemas.openxmlformats.org/officeDocument/2006/relationships/hyperlink" Target="https://www.elibrary.ru/contents.asp?id=38598070" TargetMode="External"/><Relationship Id="rId2" Type="http://schemas.openxmlformats.org/officeDocument/2006/relationships/hyperlink" Target="https://www.elibrary.ru/item.asp?id=35139256" TargetMode="External"/><Relationship Id="rId16" Type="http://schemas.openxmlformats.org/officeDocument/2006/relationships/hyperlink" Target="https://www.elibrary.ru/contents.asp?id=38236461&amp;selid=3823649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library.ru/contents.asp?id=46141255" TargetMode="External"/><Relationship Id="rId11" Type="http://schemas.openxmlformats.org/officeDocument/2006/relationships/hyperlink" Target="https://www.elibrary.ru/item.asp?id=38598082" TargetMode="External"/><Relationship Id="rId5" Type="http://schemas.openxmlformats.org/officeDocument/2006/relationships/hyperlink" Target="https://www.elibrary.ru/item.asp?id=46141266" TargetMode="External"/><Relationship Id="rId15" Type="http://schemas.openxmlformats.org/officeDocument/2006/relationships/hyperlink" Target="https://www.elibrary.ru/contents.asp?id=38236461" TargetMode="External"/><Relationship Id="rId10" Type="http://schemas.openxmlformats.org/officeDocument/2006/relationships/hyperlink" Target="https://www.elibrary.ru/contents.asp?id=34840743&amp;selid=32733731" TargetMode="External"/><Relationship Id="rId4" Type="http://schemas.openxmlformats.org/officeDocument/2006/relationships/hyperlink" Target="https://www.elibrary.ru/contents.asp?id=35139204&amp;selid=35139256" TargetMode="External"/><Relationship Id="rId9" Type="http://schemas.openxmlformats.org/officeDocument/2006/relationships/hyperlink" Target="https://www.elibrary.ru/contents.asp?id=34840743" TargetMode="External"/><Relationship Id="rId14" Type="http://schemas.openxmlformats.org/officeDocument/2006/relationships/hyperlink" Target="https://www.elibrary.ru/item.asp?id=3823649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967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Современные </a:t>
            </a:r>
            <a:r>
              <a:rPr lang="en-US" b="1" dirty="0"/>
              <a:t>PR</a:t>
            </a:r>
            <a:r>
              <a:rPr lang="ru-RU" b="1" dirty="0"/>
              <a:t>-технологии</a:t>
            </a:r>
            <a:br>
              <a:rPr lang="ru-RU" b="1" dirty="0"/>
            </a:br>
            <a:r>
              <a:rPr lang="ru-RU" b="1" dirty="0"/>
              <a:t>в социальных связях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14016"/>
            <a:ext cx="9144000" cy="414472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pPr lvl="0" algn="just"/>
            <a:r>
              <a:rPr lang="ru-RU" sz="3600" b="1" dirty="0" smtClean="0"/>
              <a:t>1. Благотворительность как социальное явление</a:t>
            </a:r>
          </a:p>
          <a:p>
            <a:pPr lvl="0" algn="just"/>
            <a:r>
              <a:rPr lang="ru-RU" sz="3600" b="1" dirty="0" smtClean="0"/>
              <a:t>2. Благотворительность </a:t>
            </a:r>
            <a:r>
              <a:rPr lang="ru-RU" sz="3600" b="1" dirty="0"/>
              <a:t>и меценатство в истории России и Западной Европы </a:t>
            </a:r>
            <a:endParaRPr lang="ru-RU" sz="3600" b="1" dirty="0" smtClean="0"/>
          </a:p>
          <a:p>
            <a:pPr lvl="0" algn="just"/>
            <a:r>
              <a:rPr lang="ru-RU" sz="3600" b="1" dirty="0" smtClean="0"/>
              <a:t>3.  Сбор </a:t>
            </a:r>
            <a:r>
              <a:rPr lang="ru-RU" sz="3600" b="1" dirty="0"/>
              <a:t>средств и привлечение инвестиций в социальной </a:t>
            </a:r>
            <a:r>
              <a:rPr lang="ru-RU" sz="3600" b="1" dirty="0" smtClean="0"/>
              <a:t>сфере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080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Признаки благотворительности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/>
              <a:t>д</a:t>
            </a:r>
            <a:r>
              <a:rPr lang="ru-RU" sz="6600" dirty="0" smtClean="0"/>
              <a:t>обровольность</a:t>
            </a:r>
          </a:p>
          <a:p>
            <a:r>
              <a:rPr lang="ru-RU" sz="6600" dirty="0" smtClean="0"/>
              <a:t>бескорыстность</a:t>
            </a:r>
          </a:p>
          <a:p>
            <a:r>
              <a:rPr lang="ru-RU" sz="6600" dirty="0" smtClean="0"/>
              <a:t>целенаправленная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605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Под участниками благотворительной деятельности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понимаются </a:t>
            </a:r>
            <a:r>
              <a:rPr lang="ru-RU" sz="4800" dirty="0"/>
              <a:t>граждане и юридические лица, осуществляющие благотворительную деятельность, а также граждане и юридические лица, ради которых и осуществляется данная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022356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Субъекты благотворительности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30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те</a:t>
            </a:r>
            <a:r>
              <a:rPr lang="ru-RU" sz="5400" dirty="0"/>
              <a:t>, кто осуществляет данный вид </a:t>
            </a:r>
            <a:r>
              <a:rPr lang="ru-RU" sz="5400" dirty="0" smtClean="0"/>
              <a:t>благотворительности:</a:t>
            </a:r>
          </a:p>
          <a:p>
            <a:r>
              <a:rPr lang="ru-RU" sz="4400" b="1" dirty="0" smtClean="0"/>
              <a:t>коммерческие </a:t>
            </a:r>
            <a:r>
              <a:rPr lang="ru-RU" sz="4400" b="1" dirty="0"/>
              <a:t>организации</a:t>
            </a:r>
            <a:r>
              <a:rPr lang="ru-RU" sz="4400" dirty="0"/>
              <a:t> </a:t>
            </a:r>
            <a:endParaRPr lang="ru-RU" sz="4400" dirty="0" smtClean="0"/>
          </a:p>
          <a:p>
            <a:r>
              <a:rPr lang="ru-RU" sz="4400" b="1" dirty="0"/>
              <a:t>некоммерческие организации</a:t>
            </a:r>
            <a:r>
              <a:rPr lang="ru-RU" sz="4400" dirty="0"/>
              <a:t> </a:t>
            </a:r>
            <a:endParaRPr lang="ru-RU" sz="4400" dirty="0" smtClean="0"/>
          </a:p>
          <a:p>
            <a:r>
              <a:rPr lang="ru-RU" sz="4400" b="1" dirty="0"/>
              <a:t>физические </a:t>
            </a:r>
            <a:r>
              <a:rPr lang="ru-RU" sz="4400" b="1" dirty="0" smtClean="0"/>
              <a:t>лица</a:t>
            </a:r>
          </a:p>
          <a:p>
            <a:r>
              <a:rPr lang="ru-RU" sz="4400" b="1" dirty="0" err="1"/>
              <a:t>грантодатели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75618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бъекты </a:t>
            </a:r>
            <a:r>
              <a:rPr lang="ru-RU" b="1" dirty="0"/>
              <a:t>благотворительности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те </a:t>
            </a:r>
            <a:r>
              <a:rPr lang="ru-RU" sz="5400" dirty="0"/>
              <a:t>группы, которые нуждаются в </a:t>
            </a:r>
            <a:r>
              <a:rPr lang="ru-RU" sz="5400" dirty="0" smtClean="0"/>
              <a:t>помощи:</a:t>
            </a:r>
          </a:p>
          <a:p>
            <a:r>
              <a:rPr lang="ru-RU" sz="5400" b="1" dirty="0"/>
              <a:t>с</a:t>
            </a:r>
            <a:r>
              <a:rPr lang="ru-RU" sz="5400" b="1" dirty="0" smtClean="0"/>
              <a:t>оциальные группы</a:t>
            </a:r>
          </a:p>
          <a:p>
            <a:r>
              <a:rPr lang="ru-RU" sz="5400" b="1" dirty="0" smtClean="0"/>
              <a:t>ситуация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353873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Корпоративные мотивы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благотворительности </a:t>
            </a:r>
            <a:r>
              <a:rPr lang="ru-RU" b="1" dirty="0" smtClean="0"/>
              <a:t>бизнеса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541324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улучшение имиджа </a:t>
            </a:r>
            <a:r>
              <a:rPr lang="ru-RU" dirty="0" smtClean="0"/>
              <a:t>компании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продвижение продукта или </a:t>
            </a:r>
            <a:r>
              <a:rPr lang="ru-RU" dirty="0" smtClean="0"/>
              <a:t>услуги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3. нацеленность на конкретный рынок и его </a:t>
            </a:r>
            <a:r>
              <a:rPr lang="ru-RU" dirty="0" smtClean="0"/>
              <a:t>группы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4. улучшение отношений с местными органами </a:t>
            </a:r>
            <a:r>
              <a:rPr lang="ru-RU" dirty="0" smtClean="0"/>
              <a:t>власти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5. демонстрация социальной ответственности компании (особенно важно при выходе на международные рынки</a:t>
            </a:r>
            <a:r>
              <a:rPr lang="ru-RU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6. из соображений престижности </a:t>
            </a:r>
            <a:r>
              <a:rPr lang="ru-RU" dirty="0" smtClean="0"/>
              <a:t>компании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7. устранение социальной напряженности в местных сообществах, где разворачивается деятельность </a:t>
            </a:r>
            <a:r>
              <a:rPr lang="ru-RU" dirty="0" smtClean="0"/>
              <a:t>компании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8. взращивание лояльности к компании (часто встречается при работе с детьми и молодежью</a:t>
            </a:r>
            <a:r>
              <a:rPr lang="ru-RU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9. организация досуга сотрудников, клиентов и партнеров (относится к поддержке проектов в области культуры, искусства, спорта</a:t>
            </a:r>
            <a:r>
              <a:rPr lang="ru-RU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10. лоббирование интересов </a:t>
            </a:r>
            <a:r>
              <a:rPr lang="ru-RU" dirty="0" smtClean="0"/>
              <a:t>компании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471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Функции благотворительности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9084"/>
            <a:ext cx="10515600" cy="5338916"/>
          </a:xfrm>
        </p:spPr>
        <p:txBody>
          <a:bodyPr>
            <a:normAutofit/>
          </a:bodyPr>
          <a:lstStyle/>
          <a:p>
            <a:r>
              <a:rPr lang="ru-RU" dirty="0" smtClean="0"/>
              <a:t>Экономическая </a:t>
            </a:r>
            <a:r>
              <a:rPr lang="ru-RU" dirty="0"/>
              <a:t>- заключается в обеспечении материальной помощи тем, кто не в состоянии сам о себе </a:t>
            </a:r>
            <a:r>
              <a:rPr lang="ru-RU" dirty="0" smtClean="0"/>
              <a:t>позаботиться</a:t>
            </a:r>
            <a:endParaRPr lang="ru-RU" dirty="0"/>
          </a:p>
          <a:p>
            <a:r>
              <a:rPr lang="ru-RU" dirty="0" smtClean="0"/>
              <a:t>Социальная </a:t>
            </a:r>
            <a:r>
              <a:rPr lang="ru-RU" dirty="0"/>
              <a:t>– выравнивает уровень жизнь населения за счёт помощи социально-незащищённым слоям населения т.е. происходит снижение социального </a:t>
            </a:r>
            <a:r>
              <a:rPr lang="ru-RU" dirty="0" smtClean="0"/>
              <a:t>неравенства</a:t>
            </a:r>
            <a:endParaRPr lang="ru-RU" dirty="0"/>
          </a:p>
          <a:p>
            <a:r>
              <a:rPr lang="ru-RU" dirty="0" smtClean="0"/>
              <a:t>Рыночная </a:t>
            </a:r>
            <a:r>
              <a:rPr lang="ru-RU" dirty="0"/>
              <a:t>– устранение недостатков социальной политики </a:t>
            </a:r>
            <a:r>
              <a:rPr lang="ru-RU" dirty="0" smtClean="0"/>
              <a:t>государства</a:t>
            </a:r>
            <a:endParaRPr lang="ru-RU" dirty="0"/>
          </a:p>
          <a:p>
            <a:r>
              <a:rPr lang="ru-RU" dirty="0" smtClean="0"/>
              <a:t>Политическая </a:t>
            </a:r>
            <a:r>
              <a:rPr lang="ru-RU" dirty="0"/>
              <a:t>– реализуется механизм обратной связи населения и государства </a:t>
            </a:r>
          </a:p>
          <a:p>
            <a:r>
              <a:rPr lang="ru-RU" dirty="0" smtClean="0"/>
              <a:t>Рекламная </a:t>
            </a:r>
            <a:r>
              <a:rPr lang="ru-RU" dirty="0"/>
              <a:t>– удовлетворение потребности филантропов, продвижение альтруистического настроения в обществе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294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Нормативно-правовые акты, </a:t>
            </a:r>
            <a:r>
              <a:rPr lang="ru-RU" b="1" dirty="0"/>
              <a:t>которые регулируют благотворительную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dirty="0"/>
              <a:t>Конституция РФ, </a:t>
            </a:r>
            <a:endParaRPr lang="ru-RU" sz="4400" dirty="0" smtClean="0"/>
          </a:p>
          <a:p>
            <a:pPr algn="just"/>
            <a:r>
              <a:rPr lang="ru-RU" sz="4400" dirty="0" smtClean="0"/>
              <a:t>Гражданский </a:t>
            </a:r>
            <a:r>
              <a:rPr lang="ru-RU" sz="4400" dirty="0"/>
              <a:t>кодекс, </a:t>
            </a:r>
            <a:endParaRPr lang="ru-RU" sz="4400" dirty="0" smtClean="0"/>
          </a:p>
          <a:p>
            <a:pPr algn="just"/>
            <a:r>
              <a:rPr lang="ru-RU" sz="4400" dirty="0"/>
              <a:t>Федеральный закон N 135-ФЗ (ред. от 08.12.2020) "О благотворительной деятельности и добровольчестве (</a:t>
            </a:r>
            <a:r>
              <a:rPr lang="ru-RU" sz="4400" dirty="0" err="1"/>
              <a:t>волонтерстве</a:t>
            </a:r>
            <a:r>
              <a:rPr lang="ru-RU" sz="4400" dirty="0"/>
              <a:t>)"</a:t>
            </a:r>
          </a:p>
        </p:txBody>
      </p:sp>
    </p:spTree>
    <p:extLst>
      <p:ext uri="{BB962C8B-B14F-4D97-AF65-F5344CB8AC3E}">
        <p14:creationId xmlns:p14="http://schemas.microsoft.com/office/powerpoint/2010/main" val="3518317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организации благотворительной деятельности можно выделить несколько проблем: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sz="4800" dirty="0" smtClean="0"/>
              <a:t>недоверие </a:t>
            </a:r>
            <a:r>
              <a:rPr lang="ru-RU" sz="4800" dirty="0"/>
              <a:t>к благотворительным </a:t>
            </a:r>
            <a:r>
              <a:rPr lang="ru-RU" sz="4800" dirty="0" smtClean="0"/>
              <a:t>организациям</a:t>
            </a:r>
            <a:endParaRPr lang="ru-RU" sz="4800" dirty="0"/>
          </a:p>
          <a:p>
            <a:pPr fontAlgn="t"/>
            <a:r>
              <a:rPr lang="ru-RU" sz="4800" dirty="0" smtClean="0"/>
              <a:t>недостаточное финансирование</a:t>
            </a:r>
            <a:endParaRPr lang="ru-RU" sz="4800" dirty="0"/>
          </a:p>
          <a:p>
            <a:pPr fontAlgn="t"/>
            <a:r>
              <a:rPr lang="ru-RU" sz="4800" dirty="0" smtClean="0"/>
              <a:t>низкая </a:t>
            </a:r>
            <a:r>
              <a:rPr lang="ru-RU" sz="4800" dirty="0" err="1" smtClean="0"/>
              <a:t>персонифицированность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715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Необходимо решить проблему по поводу сомнения в отношении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благотворительных фондов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dirty="0"/>
              <a:t>«PR как средство достижения доверия</a:t>
            </a:r>
            <a:r>
              <a:rPr lang="ru-RU" sz="4800" dirty="0" smtClean="0"/>
              <a:t>»</a:t>
            </a:r>
            <a:endParaRPr lang="ru-RU" sz="4800" dirty="0"/>
          </a:p>
          <a:p>
            <a:r>
              <a:rPr lang="ru-RU" sz="4800" dirty="0" smtClean="0"/>
              <a:t>Прозрачность </a:t>
            </a:r>
            <a:r>
              <a:rPr lang="ru-RU" sz="4800" dirty="0"/>
              <a:t>сайтов благотворительных </a:t>
            </a:r>
            <a:r>
              <a:rPr lang="ru-RU" sz="4800" dirty="0" smtClean="0"/>
              <a:t>организаций</a:t>
            </a:r>
            <a:endParaRPr lang="ru-RU" sz="4800" dirty="0"/>
          </a:p>
          <a:p>
            <a:r>
              <a:rPr lang="ru-RU" sz="4800" dirty="0"/>
              <a:t>Межсекторное партнерство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704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/>
          <a:lstStyle/>
          <a:p>
            <a:pPr algn="ctr"/>
            <a:r>
              <a:rPr lang="ru-RU" b="1" dirty="0" smtClean="0"/>
              <a:t>Благотворительные фонды России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47322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1. Благотворительный фонд «Подари жизнь» - занимается поддержкой тяжелобольных детей и взрослых, а также поддерживает развитие новых медицинских </a:t>
            </a:r>
            <a:r>
              <a:rPr lang="ru-RU" sz="3200" dirty="0" smtClean="0"/>
              <a:t>технологий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2. Благотворительный фонд «Нужна помощь» - фонд, который занимается поддержкой некоммерческих организаций. За 2020 год данный фонд собрал более 71 млн </a:t>
            </a:r>
            <a:r>
              <a:rPr lang="ru-RU" sz="3200" dirty="0" smtClean="0"/>
              <a:t>рублей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3. Благотворительный фонд «</a:t>
            </a:r>
            <a:r>
              <a:rPr lang="ru-RU" sz="3200" dirty="0" err="1"/>
              <a:t>Русфорд</a:t>
            </a:r>
            <a:r>
              <a:rPr lang="ru-RU" sz="3200" dirty="0"/>
              <a:t>» - фонд, который занимается помощью тяжелобольных детей с особенностями здоровья. За 2020 год фонд собрал более 1 млрд рублей на лечение </a:t>
            </a:r>
            <a:r>
              <a:rPr lang="ru-RU" sz="3200" dirty="0" smtClean="0"/>
              <a:t>больных</a:t>
            </a:r>
            <a:endParaRPr lang="ru-RU" sz="32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25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1. Благотворительность как социальное явление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/>
              <a:t>Филантропия</a:t>
            </a:r>
            <a:r>
              <a:rPr lang="ru-RU" sz="4000" dirty="0"/>
              <a:t> (благотворительность) - это деятельность, посредством которой частные ресурсы добровольно распределяются их обладателями в целях содействия нуждающимся (в широком смысле слова) людям, для решения общественных проблем, а также усовершенствования условий общественной жизни.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761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Майкл </a:t>
            </a:r>
            <a:r>
              <a:rPr lang="ru-RU" b="1" dirty="0" err="1"/>
              <a:t>Блумберг</a:t>
            </a:r>
            <a:r>
              <a:rPr lang="ru-RU" b="1" dirty="0"/>
              <a:t>, Билл Гейтс и его жена </a:t>
            </a:r>
            <a:r>
              <a:rPr lang="ru-RU" b="1" dirty="0" err="1"/>
              <a:t>Мелинда</a:t>
            </a:r>
            <a:r>
              <a:rPr lang="ru-RU" b="1" dirty="0"/>
              <a:t>, Маккензи Скот и др.</a:t>
            </a:r>
          </a:p>
        </p:txBody>
      </p:sp>
      <p:pic>
        <p:nvPicPr>
          <p:cNvPr id="1026" name="Picture 2" descr="https://phototass1.cdnvideo.ru/width/1200_4ce85301/tass/m2/uploads/i/20200123/53402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" y="1832642"/>
            <a:ext cx="3657600" cy="23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the-sun.com/wp-content/uploads/sites/6/2021/05/BB-GATES-SPLIT-OFFPLATFORM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725" y="2995454"/>
            <a:ext cx="4380102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ebpulse.imgsmail.ru/imgpreview?mb=webpulse&amp;key=pulse_cabinet-file-b7aa8877-8603-4a4a-8e38-a822f787bab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095" y="4249198"/>
            <a:ext cx="3942587" cy="232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336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Лучшие благотворительные фонды </a:t>
            </a:r>
            <a:r>
              <a:rPr lang="ru-RU" b="1" dirty="0" smtClean="0"/>
              <a:t>США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4863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Благотворительный фонд </a:t>
            </a:r>
            <a:r>
              <a:rPr lang="ru-RU" dirty="0" err="1"/>
              <a:t>Bill&amp;Melinda</a:t>
            </a:r>
            <a:r>
              <a:rPr lang="ru-RU" dirty="0"/>
              <a:t> </a:t>
            </a:r>
            <a:r>
              <a:rPr lang="ru-RU" dirty="0" err="1"/>
              <a:t>Gates</a:t>
            </a:r>
            <a:r>
              <a:rPr lang="ru-RU" dirty="0"/>
              <a:t> </a:t>
            </a:r>
            <a:r>
              <a:rPr lang="ru-RU" dirty="0" err="1"/>
              <a:t>Foundation</a:t>
            </a:r>
            <a:r>
              <a:rPr lang="ru-RU" dirty="0"/>
              <a:t> – фонд, который помогает социально-незащищённым слоям населения, принимает участие в разработке новых методов борьбы с болезнями и т.д. Сумма активов фонда достигла 35 млрд </a:t>
            </a:r>
            <a:r>
              <a:rPr lang="ru-RU" dirty="0" smtClean="0"/>
              <a:t>долларов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Благотворительный фонд </a:t>
            </a:r>
            <a:r>
              <a:rPr lang="ru-RU" dirty="0" err="1"/>
              <a:t>Ford</a:t>
            </a:r>
            <a:r>
              <a:rPr lang="ru-RU" dirty="0"/>
              <a:t> </a:t>
            </a:r>
            <a:r>
              <a:rPr lang="ru-RU" dirty="0" err="1"/>
              <a:t>Foundation</a:t>
            </a:r>
            <a:r>
              <a:rPr lang="ru-RU" dirty="0"/>
              <a:t> – фонд, главная цель которого обеспечение денег в пользу лечения тяжелых заболеваний. Бюджет организации составляет 10 млрд </a:t>
            </a:r>
            <a:r>
              <a:rPr lang="ru-RU" dirty="0" smtClean="0"/>
              <a:t>долларов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3. Благотворительный фонд </a:t>
            </a:r>
            <a:r>
              <a:rPr lang="ru-RU" dirty="0" err="1"/>
              <a:t>Robert</a:t>
            </a:r>
            <a:r>
              <a:rPr lang="ru-RU" dirty="0"/>
              <a:t> </a:t>
            </a:r>
            <a:r>
              <a:rPr lang="ru-RU" dirty="0" err="1"/>
              <a:t>Wood</a:t>
            </a:r>
            <a:r>
              <a:rPr lang="ru-RU" dirty="0"/>
              <a:t> </a:t>
            </a:r>
            <a:r>
              <a:rPr lang="ru-RU" dirty="0" err="1"/>
              <a:t>Johnson</a:t>
            </a:r>
            <a:r>
              <a:rPr lang="ru-RU" dirty="0"/>
              <a:t> </a:t>
            </a:r>
            <a:r>
              <a:rPr lang="ru-RU" dirty="0" err="1"/>
              <a:t>Foundation</a:t>
            </a:r>
            <a:r>
              <a:rPr lang="ru-RU" dirty="0"/>
              <a:t> – фонд, который занимается помощью детям и взрослым, которые имеют хронические заболевания. Сумма активов достигает 10 млрд </a:t>
            </a:r>
            <a:r>
              <a:rPr lang="ru-RU" dirty="0" smtClean="0"/>
              <a:t>долларов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32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2. Благотворительность и меценатство в истории России и Западной Европы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27011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В истории </a:t>
            </a:r>
            <a:r>
              <a:rPr lang="ru-RU" b="1" dirty="0" smtClean="0"/>
              <a:t>благотворительности России </a:t>
            </a:r>
            <a:r>
              <a:rPr lang="ru-RU" b="1" dirty="0"/>
              <a:t>можно </a:t>
            </a:r>
            <a:r>
              <a:rPr lang="ru-RU" b="1" dirty="0" smtClean="0"/>
              <a:t>выделить </a:t>
            </a:r>
            <a:r>
              <a:rPr lang="ru-RU" b="1" dirty="0"/>
              <a:t>следующие периоды развития: </a:t>
            </a:r>
          </a:p>
          <a:p>
            <a:pPr marL="0" indent="0" algn="just">
              <a:buNone/>
            </a:pPr>
            <a:r>
              <a:rPr lang="ru-RU" dirty="0"/>
              <a:t>I этап (IX — XVII вв.) период простейших ее видов: дать милостыню, накормить нищего, приютить сироту, дать ночлег страннику, призреть ближнего, оказать помощь пострадавшему;</a:t>
            </a:r>
          </a:p>
          <a:p>
            <a:pPr marL="0" indent="0" algn="just">
              <a:buNone/>
            </a:pPr>
            <a:r>
              <a:rPr lang="ru-RU" dirty="0"/>
              <a:t>II этап (конец XVII в. до реформы 1861 г.) — зарождение государственного призрения в форме учреждений (богадельни, приюты, странноприимные дома и др.), а также учебно-воспитательных заведений;</a:t>
            </a:r>
          </a:p>
          <a:p>
            <a:pPr marL="0" indent="0" algn="just">
              <a:buNone/>
            </a:pPr>
            <a:r>
              <a:rPr lang="ru-RU" dirty="0"/>
              <a:t>III этап (вторая половина XIX начало XX вв.) новый подход к разработке и реализации социальной политики государства. Учреждаются благотворительные общества и благотворительные заведения. Все формы призрения становятся общественным делом;</a:t>
            </a:r>
          </a:p>
          <a:p>
            <a:pPr marL="0" indent="0" algn="just">
              <a:buNone/>
            </a:pPr>
            <a:r>
              <a:rPr lang="ru-RU" dirty="0"/>
              <a:t>IV этап социальная защита населения в советский и постсоветский периоды истории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269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В.О. </a:t>
            </a:r>
            <a:r>
              <a:rPr lang="ru-RU" b="1" dirty="0" smtClean="0"/>
              <a:t>Ключевский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Древнерусское общество, </a:t>
            </a:r>
            <a:r>
              <a:rPr lang="ru-RU" sz="4400" dirty="0" smtClean="0"/>
              <a:t>под </a:t>
            </a:r>
            <a:r>
              <a:rPr lang="ru-RU" sz="4400" dirty="0"/>
              <a:t>руководством церкви на протяжении многих веков училось понимать и исполнять заповеди о любви к ближнему через подаяние милостыни нищему, оказание милосердия заключенному, предоставление приюта </a:t>
            </a:r>
            <a:r>
              <a:rPr lang="ru-RU" sz="4400" dirty="0" smtClean="0"/>
              <a:t>убогому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92132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 </a:t>
            </a:r>
            <a:r>
              <a:rPr lang="ru-RU" b="1" dirty="0"/>
              <a:t>поприще благотворительности прославились Владимир Святой и Владимир Мономах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shmk.ru/wp-content/uploads/svyatoj-knyaz-vladimir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33" y="1690687"/>
            <a:ext cx="4675427" cy="473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s04.infourok.ru/uploads/ex/124c/000c5ad3-a4434f7f/1/img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0" t="25313" r="20967" b="-52062"/>
          <a:stretch/>
        </p:blipFill>
        <p:spPr bwMode="auto">
          <a:xfrm>
            <a:off x="6166925" y="1690687"/>
            <a:ext cx="4860310" cy="819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147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 течение </a:t>
            </a:r>
            <a:r>
              <a:rPr lang="ru-RU" b="1" dirty="0"/>
              <a:t>всего средневекового периода русской истории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единственной </a:t>
            </a:r>
            <a:r>
              <a:rPr lang="ru-RU" sz="4800" dirty="0"/>
              <a:t>формой оказания помощи бедным была </a:t>
            </a:r>
            <a:r>
              <a:rPr lang="ru-RU" sz="4800" dirty="0" smtClean="0"/>
              <a:t>милостыня </a:t>
            </a:r>
            <a:r>
              <a:rPr lang="ru-RU" sz="4800" dirty="0"/>
              <a:t>Длительность ее реализации привела к тому, что в среде действительно нуждающихся в ней людей появились профессиональные </a:t>
            </a:r>
            <a:r>
              <a:rPr lang="ru-RU" sz="4800" dirty="0" smtClean="0"/>
              <a:t>нищие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65152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Борьба с нищенством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Указ Петра I от 30 ноября 1691 г. предписывал в случае обнаружения </a:t>
            </a:r>
            <a:r>
              <a:rPr lang="ru-RU" sz="4800" dirty="0" err="1"/>
              <a:t>лжекалек</a:t>
            </a:r>
            <a:r>
              <a:rPr lang="ru-RU" sz="4800" dirty="0"/>
              <a:t> (людей, притворяющихся хромыми, слепыми, с подвязанными руками и ногами), ловить их и учинять </a:t>
            </a:r>
            <a:r>
              <a:rPr lang="ru-RU" sz="4800" dirty="0" smtClean="0"/>
              <a:t>дознание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20718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2943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Частная </a:t>
            </a:r>
            <a:r>
              <a:rPr lang="ru-RU" b="1" dirty="0"/>
              <a:t>благотворительность развивается в высших слоях общества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10937"/>
            <a:ext cx="10515600" cy="38660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На </a:t>
            </a:r>
            <a:r>
              <a:rPr lang="ru-RU" sz="4800" dirty="0"/>
              <a:t>этом поприще приобрел </a:t>
            </a:r>
            <a:r>
              <a:rPr lang="ru-RU" sz="4800" dirty="0" smtClean="0"/>
              <a:t>известность </a:t>
            </a:r>
            <a:r>
              <a:rPr lang="ru-RU" sz="4800" dirty="0"/>
              <a:t>И. И. Бецкой. По его инициативе в г. Петербурге был построен Смольный институт для благородных девиц</a:t>
            </a:r>
          </a:p>
          <a:p>
            <a:pPr marL="0" indent="0" algn="just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18071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Императрица Мария Федоровна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основала </a:t>
            </a:r>
            <a:r>
              <a:rPr lang="ru-RU" sz="5400" dirty="0"/>
              <a:t>благотворительную организацию «Ведомство учреждений императрицы Марии», просуществовавшую до 1917 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206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Жена Александра I — императрица Елизавета Алексеевна —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создала </a:t>
            </a:r>
            <a:r>
              <a:rPr lang="ru-RU" sz="5400" dirty="0"/>
              <a:t>общества: «Императорское человеколюбие» и «Женское Патриотическое», последнее, основанное в 1802 г, к концу 1900 г. оказало помощь 160 тыс. </a:t>
            </a:r>
            <a:r>
              <a:rPr lang="ru-RU" sz="5400" dirty="0" smtClean="0"/>
              <a:t>неимущих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169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/>
              <a:t>Филантропия направлена </a:t>
            </a:r>
            <a:r>
              <a:rPr lang="ru-RU" sz="6000" b="1" dirty="0"/>
              <a:t>на общее благо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9599"/>
            <a:ext cx="10515600" cy="42973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помогая </a:t>
            </a:r>
            <a:r>
              <a:rPr lang="ru-RU" sz="4800" dirty="0"/>
              <a:t>в насущно необходимом, также может поддерживать людей и организации просто в </a:t>
            </a:r>
            <a:r>
              <a:rPr lang="ru-RU" sz="4800" dirty="0" smtClean="0"/>
              <a:t>желаемом</a:t>
            </a:r>
          </a:p>
          <a:p>
            <a:pPr marL="0" indent="0" algn="just">
              <a:buNone/>
            </a:pPr>
            <a:r>
              <a:rPr lang="ru-RU" sz="4800" dirty="0" smtClean="0"/>
              <a:t>В </a:t>
            </a:r>
            <a:r>
              <a:rPr lang="ru-RU" sz="4800" dirty="0"/>
              <a:t>этом плане филантропия представляет собой дополнительный фактор автономии и свободы людей - индивидуальных лиц и организованных в сообщества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090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Меценатство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проявилось </a:t>
            </a:r>
            <a:r>
              <a:rPr lang="ru-RU" sz="5400" dirty="0"/>
              <a:t>в виде покровительства искусству, наукам, собирании больших библиотек, коллекций, созданий художественных галерей, театров и т. д</a:t>
            </a:r>
            <a:r>
              <a:rPr lang="ru-RU" sz="5400" dirty="0" smtClean="0"/>
              <a:t>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58564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Можно выделить два взлета русского коллекционерства и меценатства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Первый </a:t>
            </a:r>
            <a:r>
              <a:rPr lang="ru-RU" sz="4400" dirty="0"/>
              <a:t>связан с расцветом дворянской культуры во 2-й половине ХVIII — 1-й трети ХIХ в. </a:t>
            </a:r>
          </a:p>
          <a:p>
            <a:pPr marL="0" indent="0">
              <a:buNone/>
            </a:pPr>
            <a:endParaRPr lang="ru-RU" sz="4400" dirty="0"/>
          </a:p>
          <a:p>
            <a:r>
              <a:rPr lang="ru-RU" sz="4400" dirty="0"/>
              <a:t>Второй, более значительный, связан с купеческим меценатством 2-й половины ХIХ — начала ХХ 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2720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Благотворительность </a:t>
            </a:r>
            <a:r>
              <a:rPr lang="ru-RU" sz="6000" b="1" dirty="0"/>
              <a:t>в Европе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/>
              <a:t>формировалась </a:t>
            </a:r>
            <a:r>
              <a:rPr lang="ru-RU" sz="5400" dirty="0"/>
              <a:t>и развивалась на основе христианских проповедей, имела религиозно-нравственные формы, была неразрывно связана с церковью</a:t>
            </a:r>
          </a:p>
        </p:txBody>
      </p:sp>
    </p:spTree>
    <p:extLst>
      <p:ext uri="{BB962C8B-B14F-4D97-AF65-F5344CB8AC3E}">
        <p14:creationId xmlns:p14="http://schemas.microsoft.com/office/powerpoint/2010/main" val="5905001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Средневековый период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6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характеризуется как </a:t>
            </a:r>
            <a:r>
              <a:rPr lang="ru-RU" sz="4000" dirty="0"/>
              <a:t>крайне жестокий период истории, что нашло отражение и в политике по отношению к бедным </a:t>
            </a:r>
            <a:r>
              <a:rPr lang="ru-RU" sz="4000" dirty="0" smtClean="0"/>
              <a:t>людям Например</a:t>
            </a:r>
            <a:r>
              <a:rPr lang="ru-RU" sz="4000" dirty="0"/>
              <a:t>, в Англии, за подачу милостыни трудоспособного человека могли подвергнуть </a:t>
            </a:r>
            <a:r>
              <a:rPr lang="ru-RU" sz="4000" dirty="0" smtClean="0"/>
              <a:t>заключению</a:t>
            </a:r>
          </a:p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Одновременно ужесточалась и борьба с нищими</a:t>
            </a:r>
          </a:p>
        </p:txBody>
      </p:sp>
    </p:spTree>
    <p:extLst>
      <p:ext uri="{BB962C8B-B14F-4D97-AF65-F5344CB8AC3E}">
        <p14:creationId xmlns:p14="http://schemas.microsoft.com/office/powerpoint/2010/main" val="1274920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работе М. Вебера «Протестантская этика и дух капитализма»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Что </a:t>
            </a:r>
            <a:r>
              <a:rPr lang="ru-RU" sz="4800" dirty="0"/>
              <a:t>же касается нищенствования, которому предается человек, способный работать, то (для пуритан) это не только грех бездеятельности, но и …нарушение завета любить ближнего своего</a:t>
            </a:r>
            <a:r>
              <a:rPr lang="ru-RU" sz="4800" dirty="0" smtClean="0"/>
              <a:t>…»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595110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i="1" dirty="0" smtClean="0"/>
              <a:t>3. </a:t>
            </a:r>
            <a:r>
              <a:rPr lang="ru-RU" b="1" i="1" dirty="0" smtClean="0"/>
              <a:t>Сбор </a:t>
            </a:r>
            <a:r>
              <a:rPr lang="ru-RU" b="1" i="1" dirty="0"/>
              <a:t>средств и привлечение инвестиций в социальной </a:t>
            </a:r>
            <a:r>
              <a:rPr lang="ru-RU" b="1" i="1" dirty="0" smtClean="0"/>
              <a:t>сфере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b="1" i="1" dirty="0" err="1"/>
              <a:t>Спонсоринг</a:t>
            </a:r>
            <a:r>
              <a:rPr lang="ru-RU" sz="3600" b="1" i="1" dirty="0"/>
              <a:t>  </a:t>
            </a:r>
            <a:r>
              <a:rPr lang="ru-RU" sz="3600" i="1" dirty="0"/>
              <a:t>(</a:t>
            </a:r>
            <a:r>
              <a:rPr lang="en-US" sz="3600" i="1" dirty="0"/>
              <a:t>sponsor</a:t>
            </a:r>
            <a:r>
              <a:rPr lang="ru-RU" sz="3600" i="1" dirty="0"/>
              <a:t>, </a:t>
            </a:r>
            <a:r>
              <a:rPr lang="en-US" sz="3600" i="1" dirty="0"/>
              <a:t>sponsorship</a:t>
            </a:r>
            <a:r>
              <a:rPr lang="ru-RU" sz="3600" i="1" dirty="0"/>
              <a:t>)</a:t>
            </a:r>
            <a:r>
              <a:rPr lang="ru-RU" sz="3600" dirty="0"/>
              <a:t> поручительство, попечительство, </a:t>
            </a:r>
            <a:r>
              <a:rPr lang="ru-RU" sz="3600" dirty="0" smtClean="0"/>
              <a:t>поддержка</a:t>
            </a:r>
          </a:p>
          <a:p>
            <a:pPr marL="0" indent="0" algn="just">
              <a:buNone/>
            </a:pPr>
            <a:r>
              <a:rPr lang="ru-RU" sz="3600" dirty="0" err="1" smtClean="0"/>
              <a:t>Спонсоринг</a:t>
            </a:r>
            <a:r>
              <a:rPr lang="ru-RU" sz="3600" dirty="0" smtClean="0"/>
              <a:t> </a:t>
            </a:r>
            <a:r>
              <a:rPr lang="ru-RU" sz="3600" dirty="0"/>
              <a:t>представляет собой подбор или организацию события (или иного объекта спонсирования), ведение и контроль события проведение и/или контроль </a:t>
            </a:r>
            <a:r>
              <a:rPr lang="en-US" sz="3600" dirty="0"/>
              <a:t>PR </a:t>
            </a:r>
            <a:r>
              <a:rPr lang="ru-RU" sz="3600" dirty="0"/>
              <a:t>и рекламной кампании, гарантированное осуществление проекта и учета интересов </a:t>
            </a:r>
            <a:r>
              <a:rPr lang="ru-RU" sz="3600" dirty="0" smtClean="0"/>
              <a:t>спонсора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60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Фандрайзинг</a:t>
            </a:r>
            <a:r>
              <a:rPr lang="ru-RU" b="1" i="1" dirty="0" smtClean="0"/>
              <a:t> (</a:t>
            </a:r>
            <a:r>
              <a:rPr lang="en-US" b="1" i="1" dirty="0" smtClean="0"/>
              <a:t>fund</a:t>
            </a:r>
            <a:r>
              <a:rPr lang="ru-RU" b="1" i="1" dirty="0" smtClean="0"/>
              <a:t>-</a:t>
            </a:r>
            <a:r>
              <a:rPr lang="en-US" b="1" i="1" dirty="0" smtClean="0"/>
              <a:t>raising</a:t>
            </a:r>
            <a:r>
              <a:rPr lang="ru-RU" b="1" i="1" dirty="0" smtClean="0"/>
              <a:t>)</a:t>
            </a:r>
            <a:r>
              <a:rPr lang="ru-RU" b="1" dirty="0" smtClean="0"/>
              <a:t> — сбор средств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400" dirty="0" smtClean="0"/>
              <a:t>Целенаправленный </a:t>
            </a:r>
            <a:r>
              <a:rPr lang="ru-RU" sz="4400" dirty="0"/>
              <a:t>систематический поиск спонсорских (или иных) средств для осуществления социально значимых проектов (программ, акций) и поддержки социально значимых институтов. Может осуществляться как бизнес, как благотворительная и как спонсорская </a:t>
            </a:r>
            <a:r>
              <a:rPr lang="ru-RU" sz="4400" dirty="0" smtClean="0"/>
              <a:t>деятельность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6069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Краундфандинг</a:t>
            </a:r>
            <a:r>
              <a:rPr lang="ru-RU" b="1" dirty="0" smtClean="0"/>
              <a:t> (от </a:t>
            </a:r>
            <a:r>
              <a:rPr lang="en-US" b="1" i="1" dirty="0" smtClean="0"/>
              <a:t>crowd</a:t>
            </a:r>
            <a:r>
              <a:rPr lang="en-US" b="1" dirty="0" smtClean="0"/>
              <a:t> </a:t>
            </a:r>
            <a:r>
              <a:rPr lang="ru-RU" b="1" dirty="0" smtClean="0"/>
              <a:t>— толпа, </a:t>
            </a:r>
            <a:r>
              <a:rPr lang="en-US" b="1" i="1" dirty="0" smtClean="0"/>
              <a:t>finding</a:t>
            </a:r>
            <a:r>
              <a:rPr lang="en-US" b="1" dirty="0" smtClean="0"/>
              <a:t> </a:t>
            </a:r>
            <a:r>
              <a:rPr lang="ru-RU" b="1" dirty="0" smtClean="0"/>
              <a:t>— финансирование)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это коллективное сотрудничество больших масс людей, которые добровольно объединяют свои средства или иные ресурсы через средства массовых коммуникации (печать, радио, телевидение, Интернет) для реализации какого- либо </a:t>
            </a:r>
            <a:r>
              <a:rPr lang="ru-RU" sz="4400" dirty="0" smtClean="0"/>
              <a:t>проекта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4022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err="1" smtClean="0"/>
              <a:t>Спонсоринг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Законом </a:t>
            </a:r>
            <a:r>
              <a:rPr lang="ru-RU" b="1" dirty="0"/>
              <a:t>Российской Федерации «О рекламе» </a:t>
            </a:r>
            <a:r>
              <a:rPr lang="ru-RU" sz="3600" b="1" dirty="0" smtClean="0"/>
              <a:t>спонсорство </a:t>
            </a:r>
            <a:r>
              <a:rPr lang="ru-RU" sz="3600" dirty="0"/>
              <a:t>определяется как «...осуществление юридическим или физическим лицом (спонсором) вклада (в виде предоставления имущества, результатов интеллектуальной деятельности, оказания услуг, проведения работ) в деятельность другого юридического или физического лица (спонсируемого) на условиях распространения спонсируемым рекламы о спонсоре, его </a:t>
            </a:r>
            <a:r>
              <a:rPr lang="ru-RU" sz="3600" dirty="0" smtClean="0"/>
              <a:t>товарах </a:t>
            </a:r>
            <a:endParaRPr lang="ru-RU" sz="36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3777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 понятию спонсорства близко подходит ныне устаревшее понятие меценатства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(</a:t>
            </a:r>
            <a:r>
              <a:rPr lang="ru-RU" sz="4800" dirty="0"/>
              <a:t>по имени государственного деятеля времен Римской империи Гая </a:t>
            </a:r>
            <a:r>
              <a:rPr lang="ru-RU" sz="4800" dirty="0" err="1"/>
              <a:t>Цильния</a:t>
            </a:r>
            <a:r>
              <a:rPr lang="ru-RU" sz="4800" dirty="0"/>
              <a:t> </a:t>
            </a:r>
            <a:r>
              <a:rPr lang="ru-RU" sz="4800" dirty="0" err="1"/>
              <a:t>Меценаса</a:t>
            </a:r>
            <a:r>
              <a:rPr lang="ru-RU" sz="4800" dirty="0"/>
              <a:t>), первоначально обозначавшее </a:t>
            </a:r>
            <a:r>
              <a:rPr lang="ru-RU" sz="4800" dirty="0" smtClean="0"/>
              <a:t>покровительство </a:t>
            </a:r>
            <a:r>
              <a:rPr lang="ru-RU" sz="4800" dirty="0"/>
              <a:t>и благотворительную денежную поддержку науки и </a:t>
            </a:r>
            <a:r>
              <a:rPr lang="ru-RU" sz="4800" dirty="0" smtClean="0"/>
              <a:t>искусства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4905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9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/>
              <a:t>Под благотворительной деятельностью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понимается </a:t>
            </a:r>
            <a:r>
              <a:rPr lang="ru-RU" sz="4000" dirty="0"/>
              <a:t>добровольная деятельность граждан и юридических лиц по бескорыстной (безвозмездной или на льготных условиях) передаче гражданам или юридическим лицам имущества, в том числе денежных средств, бескорыстному выполнению работ, предоставлению услуг, оказанию иной </a:t>
            </a:r>
            <a:r>
              <a:rPr lang="ru-RU" sz="4000" dirty="0" smtClean="0"/>
              <a:t>поддержки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4607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Спонсоринг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000" b="1" dirty="0" smtClean="0"/>
              <a:t>–</a:t>
            </a:r>
            <a:r>
              <a:rPr lang="ru-RU" sz="4000" dirty="0" smtClean="0"/>
              <a:t> </a:t>
            </a:r>
            <a:r>
              <a:rPr lang="ru-RU" sz="4000" dirty="0"/>
              <a:t>это сложный комплекс приемов и мер по обеспечению </a:t>
            </a:r>
            <a:r>
              <a:rPr lang="ru-RU" sz="4000" dirty="0" smtClean="0"/>
              <a:t>эффективного </a:t>
            </a:r>
            <a:r>
              <a:rPr lang="ru-RU" sz="4000" dirty="0"/>
              <a:t>спонсорства социально значимых проектов, включающий элементы таких средств как связи с общественностью (ПР), рекламу, стимулирование сбыта, а также подбор объекта для спонсирования, разработку спонсорского пакета, ведение спонсорской акции, </a:t>
            </a:r>
            <a:r>
              <a:rPr lang="ru-RU" sz="4000" dirty="0" smtClean="0"/>
              <a:t>гарантии </a:t>
            </a:r>
            <a:r>
              <a:rPr lang="ru-RU" sz="4000" dirty="0"/>
              <a:t>осуществления самой акции и обеспечение интересов </a:t>
            </a:r>
            <a:r>
              <a:rPr lang="ru-RU" sz="4000" dirty="0" smtClean="0"/>
              <a:t>спонсора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909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Цели спонсорства и направления спонсирования</a:t>
            </a:r>
            <a:r>
              <a:rPr lang="ru-RU" dirty="0"/>
              <a:t>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5342"/>
            <a:ext cx="10515600" cy="51766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получение </a:t>
            </a:r>
            <a:r>
              <a:rPr lang="ru-RU" dirty="0"/>
              <a:t>дополнительных возможностей в </a:t>
            </a:r>
            <a:r>
              <a:rPr lang="ru-RU" dirty="0" smtClean="0"/>
              <a:t>рекламе</a:t>
            </a:r>
            <a:endParaRPr lang="ru-RU" dirty="0"/>
          </a:p>
          <a:p>
            <a:pPr algn="just"/>
            <a:r>
              <a:rPr lang="ru-RU" dirty="0" smtClean="0"/>
              <a:t>получение </a:t>
            </a:r>
            <a:r>
              <a:rPr lang="ru-RU" dirty="0"/>
              <a:t>налоговых </a:t>
            </a:r>
            <a:r>
              <a:rPr lang="ru-RU" dirty="0" smtClean="0"/>
              <a:t>льгот</a:t>
            </a:r>
            <a:endParaRPr lang="ru-RU" dirty="0"/>
          </a:p>
          <a:p>
            <a:pPr algn="just"/>
            <a:r>
              <a:rPr lang="ru-RU" dirty="0" smtClean="0"/>
              <a:t>использование </a:t>
            </a:r>
            <a:r>
              <a:rPr lang="ru-RU" dirty="0"/>
              <a:t>плодов научной деятельности в коммерческих предприятиях и увеличение экономического эффекта за счет финансирования научных </a:t>
            </a:r>
            <a:r>
              <a:rPr lang="ru-RU" dirty="0" smtClean="0"/>
              <a:t>изысканий</a:t>
            </a:r>
            <a:endParaRPr lang="ru-RU" dirty="0"/>
          </a:p>
          <a:p>
            <a:pPr algn="just"/>
            <a:r>
              <a:rPr lang="ru-RU" dirty="0" smtClean="0"/>
              <a:t>создание </a:t>
            </a:r>
            <a:r>
              <a:rPr lang="ru-RU" dirty="0"/>
              <a:t>положительного образа в глазах общественности путем оказания помощи нуждающимся слоям </a:t>
            </a:r>
            <a:r>
              <a:rPr lang="ru-RU" dirty="0" smtClean="0"/>
              <a:t>населения</a:t>
            </a:r>
            <a:endParaRPr lang="ru-RU" dirty="0"/>
          </a:p>
          <a:p>
            <a:pPr algn="just"/>
            <a:r>
              <a:rPr lang="ru-RU" dirty="0" smtClean="0"/>
              <a:t>подготовка </a:t>
            </a:r>
            <a:r>
              <a:rPr lang="ru-RU" dirty="0"/>
              <a:t>специалистов для собственных нужд путем финансовой поддержки профессионального образования определенного </a:t>
            </a:r>
            <a:r>
              <a:rPr lang="ru-RU" dirty="0" smtClean="0"/>
              <a:t>направления</a:t>
            </a:r>
            <a:endParaRPr lang="ru-RU" dirty="0"/>
          </a:p>
          <a:p>
            <a:pPr algn="just"/>
            <a:r>
              <a:rPr lang="ru-RU" dirty="0" smtClean="0"/>
              <a:t>косвенная </a:t>
            </a:r>
            <a:r>
              <a:rPr lang="ru-RU" dirty="0"/>
              <a:t>реклама товаров, на прямую рекламу которых существуют </a:t>
            </a:r>
            <a:r>
              <a:rPr lang="ru-RU" dirty="0" smtClean="0"/>
              <a:t>ограничения </a:t>
            </a:r>
            <a:r>
              <a:rPr lang="ru-RU" dirty="0"/>
              <a:t>или запреты (например, оружие, алкогольные напитки, табачные изделия)  и пр.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8329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Основные области приложения спонсорских средств в социальной </a:t>
            </a:r>
            <a:r>
              <a:rPr lang="ru-RU" b="1" dirty="0" smtClean="0"/>
              <a:t>сфере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а) образование (общее и профессиональное)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б) наука </a:t>
            </a:r>
          </a:p>
          <a:p>
            <a:pPr marL="0" indent="0">
              <a:buNone/>
            </a:pPr>
            <a:r>
              <a:rPr lang="ru-RU" sz="4000" dirty="0"/>
              <a:t>в) здравоохранение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г) защита окружающей среды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д) социальная поддержка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/>
              <a:t>е) муниципальные нужды </a:t>
            </a:r>
          </a:p>
        </p:txBody>
      </p:sp>
    </p:spTree>
    <p:extLst>
      <p:ext uri="{BB962C8B-B14F-4D97-AF65-F5344CB8AC3E}">
        <p14:creationId xmlns:p14="http://schemas.microsoft.com/office/powerpoint/2010/main" val="27300673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Фандрайзинг</a:t>
            </a:r>
            <a:r>
              <a:rPr lang="ru-RU" b="1" dirty="0" smtClean="0"/>
              <a:t> (от англ. </a:t>
            </a:r>
            <a:r>
              <a:rPr lang="ru-RU" b="1" dirty="0" err="1" smtClean="0"/>
              <a:t>fund-raising</a:t>
            </a:r>
            <a:r>
              <a:rPr lang="ru-RU" b="1" dirty="0" smtClean="0"/>
              <a:t> — сбор средств)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b="1" dirty="0" smtClean="0"/>
              <a:t>— </a:t>
            </a:r>
            <a:r>
              <a:rPr lang="ru-RU" sz="5400" dirty="0" smtClean="0"/>
              <a:t>целенаправленный </a:t>
            </a:r>
            <a:r>
              <a:rPr lang="ru-RU" sz="5400" dirty="0"/>
              <a:t>систематический поиск спонсорских или иных средств для осуществления социально-значимых проектов и поддержки тех или иных </a:t>
            </a:r>
            <a:r>
              <a:rPr lang="ru-RU" sz="5400" dirty="0" smtClean="0"/>
              <a:t>институтов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12131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Взаимодействие потенциальных доноров и некоммерческих организаций осуществляется в следующих </a:t>
            </a:r>
            <a:r>
              <a:rPr lang="ru-RU" b="1" dirty="0" smtClean="0"/>
              <a:t>формах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14052"/>
            <a:ext cx="10515600" cy="5043948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dirty="0" smtClean="0"/>
              <a:t>Спонсорство </a:t>
            </a:r>
            <a:r>
              <a:rPr lang="ru-RU" dirty="0"/>
              <a:t>— финансирование какого-либо мероприятия или учреждения на основе взаимовыгодного сотрудничества, накладывающее определенные обязательства на участвующие </a:t>
            </a:r>
            <a:r>
              <a:rPr lang="ru-RU" dirty="0" smtClean="0"/>
              <a:t>стороны</a:t>
            </a:r>
            <a:endParaRPr lang="ru-RU" dirty="0"/>
          </a:p>
          <a:p>
            <a:pPr algn="just"/>
            <a:r>
              <a:rPr lang="ru-RU" dirty="0" smtClean="0"/>
              <a:t>Патронаж </a:t>
            </a:r>
            <a:r>
              <a:rPr lang="ru-RU" dirty="0"/>
              <a:t>предполагает не только материальную, но и организационную поддержку. Причем долговременную. Патронаж может иметь как благотворительную, так и спонсорскую основу. Патронами выступают как физические лица, так и корпорации, государственные </a:t>
            </a:r>
            <a:r>
              <a:rPr lang="ru-RU" dirty="0" smtClean="0"/>
              <a:t>органы</a:t>
            </a:r>
            <a:endParaRPr lang="ru-RU" dirty="0"/>
          </a:p>
          <a:p>
            <a:pPr algn="just"/>
            <a:r>
              <a:rPr lang="ru-RU" dirty="0" smtClean="0"/>
              <a:t>Благотворительность </a:t>
            </a:r>
            <a:r>
              <a:rPr lang="ru-RU" dirty="0"/>
              <a:t>— оказание материальной и иной поддержки (информационной, организационной, юридической) нуждающемуся в ней лицу или организации, не предполагающее со стороны адресата никаких обязательств по отношению к </a:t>
            </a:r>
            <a:r>
              <a:rPr lang="ru-RU" dirty="0" smtClean="0"/>
              <a:t>дарителю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805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Существуют специальные акции </a:t>
            </a:r>
            <a:r>
              <a:rPr lang="ru-RU" b="1" dirty="0" err="1"/>
              <a:t>фандрайзинга</a:t>
            </a:r>
            <a:r>
              <a:rPr lang="ru-RU" b="1" dirty="0"/>
              <a:t>, способные эффективно аккумулировать спонсорские средства и </a:t>
            </a:r>
            <a:r>
              <a:rPr lang="ru-RU" b="1" dirty="0" smtClean="0"/>
              <a:t>пожертвования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Это </a:t>
            </a:r>
            <a:r>
              <a:rPr lang="ru-RU" sz="5400" dirty="0"/>
              <a:t>вернисажи, аукционы, благотворительные вечера, концерты, спортивные игры, распродажа товаров, различные конкурсы и т.д.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8608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</a:t>
            </a:r>
            <a:r>
              <a:rPr lang="ru-RU" b="1" dirty="0"/>
              <a:t>базовые </a:t>
            </a:r>
            <a:r>
              <a:rPr lang="ru-RU" b="1" dirty="0" smtClean="0"/>
              <a:t>ценности </a:t>
            </a:r>
            <a:r>
              <a:rPr lang="ru-RU" b="1" dirty="0" err="1" smtClean="0"/>
              <a:t>фандрайзинга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соблюдение </a:t>
            </a:r>
            <a:r>
              <a:rPr lang="ru-RU" sz="3600" dirty="0"/>
              <a:t>общечеловеческих норм и </a:t>
            </a:r>
            <a:r>
              <a:rPr lang="ru-RU" sz="3600" dirty="0" smtClean="0"/>
              <a:t>ценностей</a:t>
            </a:r>
          </a:p>
          <a:p>
            <a:r>
              <a:rPr lang="ru-RU" sz="3600" dirty="0" smtClean="0"/>
              <a:t>соблюдение </a:t>
            </a:r>
            <a:r>
              <a:rPr lang="ru-RU" sz="3600" dirty="0"/>
              <a:t>прав человека, соблюдение принципа добровольного участия в </a:t>
            </a:r>
            <a:r>
              <a:rPr lang="ru-RU" sz="3600" dirty="0" smtClean="0"/>
              <a:t>благотворительности</a:t>
            </a:r>
          </a:p>
          <a:p>
            <a:r>
              <a:rPr lang="ru-RU" sz="3600" dirty="0" smtClean="0"/>
              <a:t>недопустимость </a:t>
            </a:r>
            <a:r>
              <a:rPr lang="ru-RU" sz="3600" dirty="0"/>
              <a:t>создания новых проблем при решении </a:t>
            </a:r>
            <a:r>
              <a:rPr lang="ru-RU" sz="3600" dirty="0" smtClean="0"/>
              <a:t>существующих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работа над созданием позитивных образов, а не </a:t>
            </a:r>
            <a:r>
              <a:rPr lang="ru-RU" sz="3600" dirty="0" smtClean="0"/>
              <a:t>негативных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956165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97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52169"/>
            <a:ext cx="10515600" cy="5869858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err="1" smtClean="0"/>
              <a:t>Боровкова</a:t>
            </a:r>
            <a:r>
              <a:rPr lang="ru-RU" dirty="0" smtClean="0"/>
              <a:t> </a:t>
            </a:r>
            <a:r>
              <a:rPr lang="ru-RU" dirty="0"/>
              <a:t>Ю.И. </a:t>
            </a:r>
            <a:r>
              <a:rPr lang="ru-RU" dirty="0">
                <a:hlinkClick r:id="rId2"/>
              </a:rPr>
              <a:t>Благотворительность и спонсорство</a:t>
            </a:r>
            <a:r>
              <a:rPr lang="ru-RU" dirty="0"/>
              <a:t> //</a:t>
            </a:r>
            <a:r>
              <a:rPr lang="ru-RU" dirty="0">
                <a:hlinkClick r:id="rId3"/>
              </a:rPr>
              <a:t>Вестник научного общества студентов, аспирантов и молодых ученых</a:t>
            </a:r>
            <a:r>
              <a:rPr lang="ru-RU" dirty="0"/>
              <a:t>. 2018. </a:t>
            </a:r>
            <a:r>
              <a:rPr lang="ru-RU" dirty="0">
                <a:hlinkClick r:id="rId4"/>
              </a:rPr>
              <a:t>№ 2</a:t>
            </a:r>
            <a:r>
              <a:rPr lang="ru-RU" dirty="0"/>
              <a:t>. С</a:t>
            </a:r>
            <a:r>
              <a:rPr lang="en-US" dirty="0"/>
              <a:t>. 19-25. URL: https://amgpgu.ru/upload/iblock/162/borovkova_yu_i_blagotvoritelnost_i_sponsorstvo.pdf</a:t>
            </a:r>
            <a:endParaRPr lang="ru-RU" dirty="0"/>
          </a:p>
          <a:p>
            <a:pPr lvl="0" algn="just"/>
            <a:r>
              <a:rPr lang="ru-RU" dirty="0"/>
              <a:t>Дудченко А.В., </a:t>
            </a:r>
            <a:r>
              <a:rPr lang="ru-RU" dirty="0" err="1"/>
              <a:t>Скакунова</a:t>
            </a:r>
            <a:r>
              <a:rPr lang="ru-RU" dirty="0"/>
              <a:t> А.В. </a:t>
            </a:r>
            <a:r>
              <a:rPr lang="ru-RU" dirty="0">
                <a:hlinkClick r:id="rId5"/>
              </a:rPr>
              <a:t>Благотворительность как социально-экономический феномен</a:t>
            </a:r>
            <a:r>
              <a:rPr lang="ru-RU" dirty="0"/>
              <a:t> //</a:t>
            </a:r>
            <a:r>
              <a:rPr lang="ru-RU" dirty="0">
                <a:hlinkClick r:id="rId6"/>
              </a:rPr>
              <a:t>Сфера услуг: инновации и качество</a:t>
            </a:r>
            <a:r>
              <a:rPr lang="ru-RU" dirty="0"/>
              <a:t>. 2021. </a:t>
            </a:r>
            <a:r>
              <a:rPr lang="ru-RU" dirty="0">
                <a:hlinkClick r:id="rId7"/>
              </a:rPr>
              <a:t>№ 53</a:t>
            </a:r>
            <a:r>
              <a:rPr lang="ru-RU" dirty="0"/>
              <a:t>. С. 114-123. URL: </a:t>
            </a:r>
            <a:r>
              <a:rPr lang="ru-RU" u="sng" dirty="0">
                <a:hlinkClick r:id="rId5"/>
              </a:rPr>
              <a:t>https://www.elibrary.ru/item.asp?id=46141266</a:t>
            </a:r>
            <a:endParaRPr lang="ru-RU" dirty="0"/>
          </a:p>
          <a:p>
            <a:pPr lvl="0" algn="just"/>
            <a:r>
              <a:rPr lang="ru-RU" dirty="0" err="1"/>
              <a:t>Конуник</a:t>
            </a:r>
            <a:r>
              <a:rPr lang="ru-RU" dirty="0"/>
              <a:t> К.Е. </a:t>
            </a:r>
            <a:r>
              <a:rPr lang="ru-RU" dirty="0">
                <a:hlinkClick r:id="rId8"/>
              </a:rPr>
              <a:t>Благотворительный фонд как способ эффективной организации благотворительности</a:t>
            </a:r>
            <a:r>
              <a:rPr lang="ru-RU" dirty="0"/>
              <a:t> //</a:t>
            </a:r>
            <a:r>
              <a:rPr lang="ru-RU" dirty="0">
                <a:hlinkClick r:id="rId9"/>
              </a:rPr>
              <a:t>Наука и образование сегодня</a:t>
            </a:r>
            <a:r>
              <a:rPr lang="ru-RU" dirty="0"/>
              <a:t>. 2018. </a:t>
            </a:r>
            <a:r>
              <a:rPr lang="ru-RU" dirty="0">
                <a:hlinkClick r:id="rId10"/>
              </a:rPr>
              <a:t>№ 4 (27)</a:t>
            </a:r>
            <a:r>
              <a:rPr lang="ru-RU" dirty="0"/>
              <a:t>. С. 103-105. </a:t>
            </a:r>
            <a:r>
              <a:rPr lang="en-US" dirty="0"/>
              <a:t>URL: https://cyberleninka.ru/article/n/blagotvoritelnyy-fond-kak-sposob-effektivnoy-organizatsii-blagotvoritelnosti.</a:t>
            </a:r>
            <a:endParaRPr lang="ru-RU" dirty="0"/>
          </a:p>
          <a:p>
            <a:pPr lvl="0" algn="just"/>
            <a:r>
              <a:rPr lang="ru-RU" dirty="0"/>
              <a:t>Павлова О.К. </a:t>
            </a:r>
            <a:r>
              <a:rPr lang="ru-RU" dirty="0">
                <a:hlinkClick r:id="rId11"/>
              </a:rPr>
              <a:t>История призрения и благотворительности в Европе</a:t>
            </a:r>
            <a:r>
              <a:rPr lang="ru-RU" dirty="0"/>
              <a:t> // </a:t>
            </a:r>
            <a:r>
              <a:rPr lang="ru-RU" dirty="0">
                <a:hlinkClick r:id="rId12"/>
              </a:rPr>
              <a:t>Международные отношения и диалог культур</a:t>
            </a:r>
            <a:r>
              <a:rPr lang="ru-RU" dirty="0"/>
              <a:t>. 2018. </a:t>
            </a:r>
            <a:r>
              <a:rPr lang="ru-RU" dirty="0">
                <a:hlinkClick r:id="rId13"/>
              </a:rPr>
              <a:t>№ 6</a:t>
            </a:r>
            <a:r>
              <a:rPr lang="ru-RU" dirty="0"/>
              <a:t>. С. 140-149. URL: https://www.elibrary.ru/item.asp?id=38598082</a:t>
            </a:r>
          </a:p>
          <a:p>
            <a:pPr lvl="0" algn="just"/>
            <a:r>
              <a:rPr lang="ru-RU" dirty="0"/>
              <a:t>Суханова А.А., Севрюгина Н.И.</a:t>
            </a:r>
            <a:br>
              <a:rPr lang="ru-RU" dirty="0"/>
            </a:br>
            <a:r>
              <a:rPr lang="ru-RU" dirty="0">
                <a:hlinkClick r:id="rId14"/>
              </a:rPr>
              <a:t>Развитие благотворительности и ее роль в обществе</a:t>
            </a:r>
            <a:r>
              <a:rPr lang="ru-RU" dirty="0"/>
              <a:t> //</a:t>
            </a:r>
            <a:r>
              <a:rPr lang="ru-RU" dirty="0" err="1">
                <a:hlinkClick r:id="rId15"/>
              </a:rPr>
              <a:t>Modern</a:t>
            </a:r>
            <a:r>
              <a:rPr lang="ru-RU" dirty="0">
                <a:hlinkClick r:id="rId15"/>
              </a:rPr>
              <a:t> </a:t>
            </a:r>
            <a:r>
              <a:rPr lang="ru-RU" dirty="0" err="1">
                <a:hlinkClick r:id="rId15"/>
              </a:rPr>
              <a:t>Science</a:t>
            </a:r>
            <a:r>
              <a:rPr lang="ru-RU" dirty="0"/>
              <a:t>. 2019. </a:t>
            </a:r>
            <a:r>
              <a:rPr lang="ru-RU" dirty="0">
                <a:hlinkClick r:id="rId16"/>
              </a:rPr>
              <a:t>№ 6-1</a:t>
            </a:r>
            <a:r>
              <a:rPr lang="ru-RU" dirty="0"/>
              <a:t>. С. 114-116. URL: https://www.elibrary.ru/item.asp?id=38236494</a:t>
            </a:r>
          </a:p>
          <a:p>
            <a:pPr lvl="0" algn="just"/>
            <a:r>
              <a:rPr lang="ru-RU" dirty="0"/>
              <a:t>Ширяева С. В. Генезис социальной помощи в России (с момента появления христианства до рубежа XVIII-XIX вв. ) // Локус: люди, общество, культуры, смыслы. 2015. </a:t>
            </a:r>
            <a:r>
              <a:rPr lang="en-US" dirty="0"/>
              <a:t>№2. URL: https://cyberleninka.ru/article/n/genezis-sotsialnoy-pomoschi-v-rossii-s-momenta-poyavleniya-hristianstva-do-rubezha-xviii-xix-vv </a:t>
            </a:r>
            <a:endParaRPr lang="ru-RU" dirty="0"/>
          </a:p>
          <a:p>
            <a:pPr lvl="0" algn="just"/>
            <a:r>
              <a:rPr lang="ru-RU" dirty="0"/>
              <a:t>Этический кодекс </a:t>
            </a:r>
            <a:r>
              <a:rPr lang="ru-RU" dirty="0" err="1"/>
              <a:t>фандрайзера</a:t>
            </a:r>
            <a:r>
              <a:rPr lang="ru-RU" dirty="0"/>
              <a:t> как необходимое условие совершенствования данной деятельности URL:  https://helpiks.org/7-84165.html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005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Благотворительная деятельность осуществляется в </a:t>
            </a:r>
            <a:r>
              <a:rPr lang="ru-RU" b="1" dirty="0" smtClean="0"/>
              <a:t>целях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04604"/>
            <a:ext cx="10515600" cy="49377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− </a:t>
            </a:r>
            <a:r>
              <a:rPr lang="ru-RU" sz="3200" dirty="0"/>
              <a:t>социальной поддержки и защиты граждан, включая улучшение материального положения малообеспеченных, социальную реабилитацию безработных, инвалидов и иных лиц, которые в силу своих физических или интеллектуальных особенностей, иных обстоятельств не способны самостоятельно реализовать свои права и законные </a:t>
            </a:r>
            <a:r>
              <a:rPr lang="ru-RU" sz="3200" dirty="0" smtClean="0"/>
              <a:t>интересы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 smtClean="0"/>
              <a:t>− </a:t>
            </a:r>
            <a:r>
              <a:rPr lang="ru-RU" sz="3200" dirty="0"/>
              <a:t>подготовки населения к преодолению последствий стихийных бедствий, экологических, промышленных или иных катастроф, к предотвращению несчастных </a:t>
            </a:r>
            <a:r>
              <a:rPr lang="ru-RU" sz="3200" dirty="0" smtClean="0"/>
              <a:t>случаев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4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8886"/>
            <a:ext cx="10515600" cy="640911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/>
              <a:t>− оказания помощи пострадавшим в результате стихийных бедствий, экологических, промышленных или иных катастроф, социальных, национальных, религиозных конфликтов, жертвам репрессий, беженцам и вынужденным </a:t>
            </a:r>
            <a:r>
              <a:rPr lang="ru-RU" sz="3600" dirty="0" smtClean="0"/>
              <a:t>переселенцам</a:t>
            </a:r>
          </a:p>
          <a:p>
            <a:pPr marL="0" indent="0" algn="just">
              <a:buNone/>
            </a:pPr>
            <a:r>
              <a:rPr lang="ru-RU" sz="3600" dirty="0" smtClean="0"/>
              <a:t>− содействия укреплению мира, дружбы и согласия между народами, предотвращению социальных, национальных, религиозных конфликтов; содействия укреплению престижа и роли семьи в обществе</a:t>
            </a:r>
          </a:p>
          <a:p>
            <a:pPr marL="0" indent="0" algn="just">
              <a:buNone/>
            </a:pPr>
            <a:r>
              <a:rPr lang="ru-RU" sz="3600" dirty="0" smtClean="0"/>
              <a:t>− </a:t>
            </a:r>
            <a:r>
              <a:rPr lang="ru-RU" sz="3600" dirty="0"/>
              <a:t>содействия защите материнства, детства и </a:t>
            </a:r>
            <a:r>
              <a:rPr lang="ru-RU" sz="3600" dirty="0" smtClean="0"/>
              <a:t>отцовства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948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7076"/>
            <a:ext cx="10515600" cy="56698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− содействия деятельности в сфере образования, науки, культуры, искусства, просвещения, духовному развитию личности; содействия деятельности в сфере профилактики и охраны здоровья граждан, а также пропаганды здорового образа жизни, улучшения морально-психологического здоровья </a:t>
            </a:r>
            <a:r>
              <a:rPr lang="ru-RU" sz="4000" dirty="0" smtClean="0"/>
              <a:t>граждан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dirty="0"/>
              <a:t>− содействия деятельности в сфере физической культуры и массового </a:t>
            </a:r>
            <a:r>
              <a:rPr lang="ru-RU" sz="4000" dirty="0" smtClean="0"/>
              <a:t>спорта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5315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4646"/>
            <a:ext cx="10515600" cy="5860473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/>
              <a:t>− охраны окружающей природной среды и защиты </a:t>
            </a:r>
            <a:r>
              <a:rPr lang="ru-RU" sz="5400" dirty="0" smtClean="0"/>
              <a:t>животных</a:t>
            </a:r>
            <a:endParaRPr lang="ru-RU" sz="5400" dirty="0"/>
          </a:p>
          <a:p>
            <a:pPr marL="0" indent="0" algn="just">
              <a:buNone/>
            </a:pPr>
            <a:r>
              <a:rPr lang="ru-RU" sz="5400" dirty="0"/>
              <a:t> − охраны и должного содержания зданий, объектов и территорий, имеющих историческое, культовое или природоохранное значение, мест </a:t>
            </a:r>
            <a:r>
              <a:rPr lang="ru-RU" sz="5400" dirty="0" smtClean="0"/>
              <a:t>захоронения</a:t>
            </a:r>
            <a:endParaRPr lang="ru-RU" sz="54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177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Корпоративные мотивы благотворительности бизнеса обычно включают в </a:t>
            </a:r>
            <a:r>
              <a:rPr lang="ru-RU" b="1" dirty="0" smtClean="0"/>
              <a:t>себя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улучшение </a:t>
            </a:r>
            <a:r>
              <a:rPr lang="ru-RU" dirty="0"/>
              <a:t>имиджа </a:t>
            </a:r>
            <a:r>
              <a:rPr lang="ru-RU" dirty="0" smtClean="0"/>
              <a:t>компании</a:t>
            </a:r>
            <a:endParaRPr lang="ru-RU" dirty="0"/>
          </a:p>
          <a:p>
            <a:r>
              <a:rPr lang="ru-RU" dirty="0" smtClean="0"/>
              <a:t>продвижение </a:t>
            </a:r>
            <a:r>
              <a:rPr lang="ru-RU" dirty="0"/>
              <a:t>продукта или </a:t>
            </a:r>
            <a:r>
              <a:rPr lang="ru-RU" dirty="0" smtClean="0"/>
              <a:t>услуги</a:t>
            </a:r>
            <a:endParaRPr lang="ru-RU" dirty="0"/>
          </a:p>
          <a:p>
            <a:r>
              <a:rPr lang="ru-RU" dirty="0" smtClean="0"/>
              <a:t>нацеленность </a:t>
            </a:r>
            <a:r>
              <a:rPr lang="ru-RU" dirty="0"/>
              <a:t>на конкретный рынок и его </a:t>
            </a:r>
            <a:r>
              <a:rPr lang="ru-RU" dirty="0" smtClean="0"/>
              <a:t>группы</a:t>
            </a:r>
            <a:endParaRPr lang="ru-RU" dirty="0"/>
          </a:p>
          <a:p>
            <a:r>
              <a:rPr lang="ru-RU" dirty="0" smtClean="0"/>
              <a:t>улучшение </a:t>
            </a:r>
            <a:r>
              <a:rPr lang="ru-RU" dirty="0"/>
              <a:t>отношений с местными органами </a:t>
            </a:r>
            <a:r>
              <a:rPr lang="ru-RU" dirty="0" smtClean="0"/>
              <a:t>власти</a:t>
            </a:r>
            <a:endParaRPr lang="ru-RU" dirty="0"/>
          </a:p>
          <a:p>
            <a:r>
              <a:rPr lang="ru-RU" dirty="0" smtClean="0"/>
              <a:t>демонстрация </a:t>
            </a:r>
            <a:r>
              <a:rPr lang="ru-RU" dirty="0"/>
              <a:t>социальной ответственности компании (особенно важно при выходе на международные рынки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из </a:t>
            </a:r>
            <a:r>
              <a:rPr lang="ru-RU" dirty="0"/>
              <a:t>соображений престижности </a:t>
            </a:r>
            <a:r>
              <a:rPr lang="ru-RU" dirty="0" smtClean="0"/>
              <a:t>компании</a:t>
            </a:r>
            <a:endParaRPr lang="ru-RU" dirty="0"/>
          </a:p>
          <a:p>
            <a:r>
              <a:rPr lang="ru-RU" dirty="0" smtClean="0"/>
              <a:t>устранение </a:t>
            </a:r>
            <a:r>
              <a:rPr lang="ru-RU" dirty="0"/>
              <a:t>социальной напряженности в местных сообществах, где разворачивается деятельность </a:t>
            </a:r>
            <a:r>
              <a:rPr lang="ru-RU" dirty="0" smtClean="0"/>
              <a:t>компании</a:t>
            </a:r>
            <a:endParaRPr lang="ru-RU" dirty="0"/>
          </a:p>
          <a:p>
            <a:r>
              <a:rPr lang="ru-RU" dirty="0" smtClean="0"/>
              <a:t>взращивание </a:t>
            </a:r>
            <a:r>
              <a:rPr lang="ru-RU" dirty="0"/>
              <a:t>лояльности к компании (часто встречается при работе с детьми и молодежью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организация </a:t>
            </a:r>
            <a:r>
              <a:rPr lang="ru-RU" dirty="0"/>
              <a:t>досуга сотрудников, клиентов и партнеров (относится к поддержке проектов в области культуры, искусства, спорта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лоббирование </a:t>
            </a:r>
            <a:r>
              <a:rPr lang="ru-RU" dirty="0"/>
              <a:t>интересов </a:t>
            </a:r>
            <a:r>
              <a:rPr lang="ru-RU" dirty="0" smtClean="0"/>
              <a:t>компании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586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2039</Words>
  <Application>Microsoft Office PowerPoint</Application>
  <PresentationFormat>Широкоэкранный</PresentationFormat>
  <Paragraphs>167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1" baseType="lpstr">
      <vt:lpstr>Arial</vt:lpstr>
      <vt:lpstr>Calibri</vt:lpstr>
      <vt:lpstr>Calibri Light</vt:lpstr>
      <vt:lpstr>Тема Office</vt:lpstr>
      <vt:lpstr>Современные PR-технологии в социальных связях </vt:lpstr>
      <vt:lpstr>1. Благотворительность как социальное явление</vt:lpstr>
      <vt:lpstr>Филантропия направлена на общее благо</vt:lpstr>
      <vt:lpstr> Под благотворительной деятельностью </vt:lpstr>
      <vt:lpstr>Благотворительная деятельность осуществляется в целях </vt:lpstr>
      <vt:lpstr>Презентация PowerPoint</vt:lpstr>
      <vt:lpstr>Презентация PowerPoint</vt:lpstr>
      <vt:lpstr>Презентация PowerPoint</vt:lpstr>
      <vt:lpstr>Корпоративные мотивы благотворительности бизнеса обычно включают в себя </vt:lpstr>
      <vt:lpstr>Признаки благотворительности</vt:lpstr>
      <vt:lpstr>Под участниками благотворительной деятельности </vt:lpstr>
      <vt:lpstr>Субъекты благотворительности </vt:lpstr>
      <vt:lpstr>Объекты благотворительности </vt:lpstr>
      <vt:lpstr>Корпоративные мотивы  благотворительности бизнеса </vt:lpstr>
      <vt:lpstr>Функции благотворительности</vt:lpstr>
      <vt:lpstr>Нормативно-правовые акты, которые регулируют благотворительную деятельность</vt:lpstr>
      <vt:lpstr>В организации благотворительной деятельности можно выделить несколько проблем:  </vt:lpstr>
      <vt:lpstr>Необходимо решить проблему по поводу сомнения в отношении  благотворительных фондов</vt:lpstr>
      <vt:lpstr>Благотворительные фонды России</vt:lpstr>
      <vt:lpstr>Майкл Блумберг, Билл Гейтс и его жена Мелинда, Маккензи Скот и др.</vt:lpstr>
      <vt:lpstr>Лучшие благотворительные фонды США  </vt:lpstr>
      <vt:lpstr>2. Благотворительность и меценатство в истории России и Западной Европы  </vt:lpstr>
      <vt:lpstr>В.О. Ключевский</vt:lpstr>
      <vt:lpstr>На поприще благотворительности прославились Владимир Святой и Владимир Мономах </vt:lpstr>
      <vt:lpstr>В течение всего средневекового периода русской истории </vt:lpstr>
      <vt:lpstr>Борьба с нищенством</vt:lpstr>
      <vt:lpstr>Частная благотворительность развивается в высших слоях общества</vt:lpstr>
      <vt:lpstr>Императрица Мария Федоровна</vt:lpstr>
      <vt:lpstr>Жена Александра I — императрица Елизавета Алексеевна — </vt:lpstr>
      <vt:lpstr>Меценатство</vt:lpstr>
      <vt:lpstr>Можно выделить два взлета русского коллекционерства и меценатства </vt:lpstr>
      <vt:lpstr>Благотворительность в Европе </vt:lpstr>
      <vt:lpstr>Средневековый период </vt:lpstr>
      <vt:lpstr>В работе М. Вебера «Протестантская этика и дух капитализма» </vt:lpstr>
      <vt:lpstr>  3. Сбор средств и привлечение инвестиций в социальной сфере </vt:lpstr>
      <vt:lpstr>Фандрайзинг (fund-raising) — сбор средств </vt:lpstr>
      <vt:lpstr>Краундфандинг (от crowd — толпа, finding — финансирование) </vt:lpstr>
      <vt:lpstr>Спонсоринг </vt:lpstr>
      <vt:lpstr>К понятию спонсорства близко подходит ныне устаревшее понятие меценатства </vt:lpstr>
      <vt:lpstr>Спонсоринг </vt:lpstr>
      <vt:lpstr>Цели спонсорства и направления спонсирования   </vt:lpstr>
      <vt:lpstr>Основные области приложения спонсорских средств в социальной сфере  </vt:lpstr>
      <vt:lpstr>Фандрайзинг (от англ. fund-raising — сбор средств) </vt:lpstr>
      <vt:lpstr>Взаимодействие потенциальных доноров и некоммерческих организаций осуществляется в следующих формах  </vt:lpstr>
      <vt:lpstr>Существуют специальные акции фандрайзинга, способные эффективно аккумулировать спонсорские средства и пожертвования  </vt:lpstr>
      <vt:lpstr>Основные базовые ценности фандрайзинга 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PR-технологии в социальных связях</dc:title>
  <dc:creator>ИгорьНаташа</dc:creator>
  <cp:lastModifiedBy>ИгорьНаташа</cp:lastModifiedBy>
  <cp:revision>45</cp:revision>
  <dcterms:created xsi:type="dcterms:W3CDTF">2019-03-24T12:52:11Z</dcterms:created>
  <dcterms:modified xsi:type="dcterms:W3CDTF">2021-10-01T03:21:27Z</dcterms:modified>
</cp:coreProperties>
</file>