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3" r:id="rId3"/>
    <p:sldId id="374" r:id="rId4"/>
    <p:sldId id="375" r:id="rId5"/>
    <p:sldId id="449" r:id="rId6"/>
    <p:sldId id="450" r:id="rId7"/>
    <p:sldId id="451" r:id="rId8"/>
    <p:sldId id="452" r:id="rId9"/>
    <p:sldId id="379" r:id="rId10"/>
    <p:sldId id="439" r:id="rId11"/>
    <p:sldId id="380" r:id="rId12"/>
    <p:sldId id="453" r:id="rId13"/>
    <p:sldId id="454" r:id="rId14"/>
    <p:sldId id="381" r:id="rId15"/>
    <p:sldId id="444" r:id="rId16"/>
    <p:sldId id="445" r:id="rId17"/>
    <p:sldId id="446" r:id="rId18"/>
    <p:sldId id="432" r:id="rId19"/>
    <p:sldId id="437" r:id="rId20"/>
    <p:sldId id="447" r:id="rId21"/>
    <p:sldId id="424" r:id="rId22"/>
    <p:sldId id="455" r:id="rId23"/>
    <p:sldId id="400" r:id="rId24"/>
    <p:sldId id="401" r:id="rId25"/>
    <p:sldId id="425" r:id="rId26"/>
    <p:sldId id="402" r:id="rId27"/>
    <p:sldId id="426" r:id="rId28"/>
    <p:sldId id="427" r:id="rId29"/>
    <p:sldId id="403" r:id="rId30"/>
    <p:sldId id="404" r:id="rId31"/>
    <p:sldId id="405" r:id="rId32"/>
    <p:sldId id="406" r:id="rId33"/>
    <p:sldId id="407" r:id="rId34"/>
    <p:sldId id="408" r:id="rId35"/>
    <p:sldId id="409" r:id="rId36"/>
    <p:sldId id="410" r:id="rId37"/>
    <p:sldId id="411" r:id="rId38"/>
    <p:sldId id="412" r:id="rId39"/>
    <p:sldId id="413" r:id="rId40"/>
    <p:sldId id="414" r:id="rId41"/>
    <p:sldId id="415" r:id="rId42"/>
    <p:sldId id="456" r:id="rId43"/>
    <p:sldId id="457" r:id="rId44"/>
    <p:sldId id="458" r:id="rId45"/>
    <p:sldId id="459" r:id="rId46"/>
    <p:sldId id="460" r:id="rId47"/>
    <p:sldId id="461" r:id="rId48"/>
    <p:sldId id="462" r:id="rId49"/>
    <p:sldId id="463" r:id="rId50"/>
    <p:sldId id="464" r:id="rId51"/>
    <p:sldId id="465" r:id="rId52"/>
    <p:sldId id="466" r:id="rId53"/>
    <p:sldId id="467" r:id="rId54"/>
    <p:sldId id="468" r:id="rId55"/>
    <p:sldId id="469" r:id="rId56"/>
    <p:sldId id="470" r:id="rId57"/>
    <p:sldId id="471" r:id="rId58"/>
    <p:sldId id="472" r:id="rId59"/>
    <p:sldId id="473" r:id="rId6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9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1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8F08-523B-47F5-B65B-EC835541A271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08B54-4490-4C53-BDDE-268DFE272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468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8F08-523B-47F5-B65B-EC835541A271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08B54-4490-4C53-BDDE-268DFE272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21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8F08-523B-47F5-B65B-EC835541A271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08B54-4490-4C53-BDDE-268DFE272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131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8F08-523B-47F5-B65B-EC835541A271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08B54-4490-4C53-BDDE-268DFE272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212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8F08-523B-47F5-B65B-EC835541A271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08B54-4490-4C53-BDDE-268DFE272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409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8F08-523B-47F5-B65B-EC835541A271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08B54-4490-4C53-BDDE-268DFE272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3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8F08-523B-47F5-B65B-EC835541A271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08B54-4490-4C53-BDDE-268DFE272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690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8F08-523B-47F5-B65B-EC835541A271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08B54-4490-4C53-BDDE-268DFE272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988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8F08-523B-47F5-B65B-EC835541A271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08B54-4490-4C53-BDDE-268DFE272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232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8F08-523B-47F5-B65B-EC835541A271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08B54-4490-4C53-BDDE-268DFE272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809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8F08-523B-47F5-B65B-EC835541A271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08B54-4490-4C53-BDDE-268DFE272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70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78F08-523B-47F5-B65B-EC835541A271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08B54-4490-4C53-BDDE-268DFE272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166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prbookshop.ru/34509.html" TargetMode="External"/><Relationship Id="rId2" Type="http://schemas.openxmlformats.org/officeDocument/2006/relationships/hyperlink" Target="http://www.iprbookshop.ru/57123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library.ru/contents.asp?id=34231662&amp;selid=25862742" TargetMode="External"/><Relationship Id="rId5" Type="http://schemas.openxmlformats.org/officeDocument/2006/relationships/hyperlink" Target="https://www.elibrary.ru/contents.asp?id=34231662" TargetMode="External"/><Relationship Id="rId4" Type="http://schemas.openxmlformats.org/officeDocument/2006/relationships/hyperlink" Target="https://www.elibrary.ru/item.asp?id=25862742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569079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Специфика рекламной кампании в социальной </a:t>
            </a:r>
            <a:r>
              <a:rPr lang="ru-RU" b="1" dirty="0" smtClean="0"/>
              <a:t>сфере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067050"/>
            <a:ext cx="9144000" cy="3581400"/>
          </a:xfrm>
        </p:spPr>
        <p:txBody>
          <a:bodyPr>
            <a:normAutofit/>
          </a:bodyPr>
          <a:lstStyle/>
          <a:p>
            <a:pPr marL="742950" lvl="0" indent="-742950" algn="just">
              <a:buAutoNum type="arabicPeriod"/>
            </a:pPr>
            <a:r>
              <a:rPr lang="ru-RU" sz="3600" b="1" dirty="0" smtClean="0"/>
              <a:t>Рекламная </a:t>
            </a:r>
            <a:r>
              <a:rPr lang="ru-RU" sz="3600" b="1" dirty="0"/>
              <a:t>кампания в социальной </a:t>
            </a:r>
            <a:r>
              <a:rPr lang="ru-RU" sz="3600" b="1" dirty="0" smtClean="0"/>
              <a:t>сфере</a:t>
            </a:r>
          </a:p>
          <a:p>
            <a:pPr marL="742950" lvl="0" indent="-742950" algn="just">
              <a:buAutoNum type="arabicPeriod"/>
            </a:pPr>
            <a:r>
              <a:rPr lang="ru-RU" sz="3600" b="1" dirty="0" smtClean="0"/>
              <a:t>Жанры социальной рекламы</a:t>
            </a:r>
          </a:p>
          <a:p>
            <a:pPr marL="742950" lvl="0" indent="-742950" algn="just">
              <a:buAutoNum type="arabicPeriod"/>
            </a:pPr>
            <a:r>
              <a:rPr lang="ru-RU" sz="3600" b="1" dirty="0" smtClean="0"/>
              <a:t>Приемы </a:t>
            </a:r>
            <a:r>
              <a:rPr lang="ru-RU" sz="3600" b="1" dirty="0"/>
              <a:t>психологического воздействия социальной рекламы на аудиторию</a:t>
            </a:r>
          </a:p>
          <a:p>
            <a:pPr lvl="0"/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6650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i="1" dirty="0" smtClean="0"/>
              <a:t>Третий этап 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965873"/>
          </a:xfrm>
        </p:spPr>
        <p:txBody>
          <a:bodyPr/>
          <a:lstStyle/>
          <a:p>
            <a:pPr marL="0" indent="0" algn="just">
              <a:buNone/>
            </a:pPr>
            <a:r>
              <a:rPr lang="ru-RU" sz="4800" dirty="0" smtClean="0"/>
              <a:t> </a:t>
            </a:r>
            <a:r>
              <a:rPr lang="ru-RU" sz="6000" dirty="0"/>
              <a:t>выбор эффективного </a:t>
            </a:r>
            <a:r>
              <a:rPr lang="ru-RU" sz="6000" dirty="0" smtClean="0"/>
              <a:t>обращения </a:t>
            </a:r>
          </a:p>
          <a:p>
            <a:endParaRPr lang="ru-RU" sz="4400" dirty="0"/>
          </a:p>
        </p:txBody>
      </p:sp>
      <p:pic>
        <p:nvPicPr>
          <p:cNvPr id="4" name="Picture 2" descr="http://kleinburd.ru/news/wp-content/uploads/2018/10/3-mozgovoj-shtur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1414" y="3798915"/>
            <a:ext cx="5625303" cy="2835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02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Это предполагает решение трех </a:t>
            </a:r>
            <a:r>
              <a:rPr lang="ru-RU" b="1" dirty="0" smtClean="0"/>
              <a:t>проблем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5400" dirty="0" smtClean="0"/>
              <a:t>что </a:t>
            </a:r>
            <a:r>
              <a:rPr lang="ru-RU" sz="5400" dirty="0"/>
              <a:t>сказать (содержание обращения), </a:t>
            </a:r>
            <a:endParaRPr lang="ru-RU" sz="5400" dirty="0" smtClean="0"/>
          </a:p>
          <a:p>
            <a:pPr algn="just"/>
            <a:r>
              <a:rPr lang="ru-RU" sz="5400" dirty="0" smtClean="0"/>
              <a:t>как </a:t>
            </a:r>
            <a:r>
              <a:rPr lang="ru-RU" sz="5400" dirty="0"/>
              <a:t>сказать убедительно (структура обращения), </a:t>
            </a:r>
            <a:endParaRPr lang="ru-RU" sz="5400" dirty="0" smtClean="0"/>
          </a:p>
          <a:p>
            <a:pPr algn="just"/>
            <a:r>
              <a:rPr lang="ru-RU" sz="5400" dirty="0" smtClean="0"/>
              <a:t>какова </a:t>
            </a:r>
            <a:r>
              <a:rPr lang="ru-RU" sz="5400" dirty="0"/>
              <a:t>форма </a:t>
            </a:r>
            <a:r>
              <a:rPr lang="ru-RU" sz="5400" dirty="0" smtClean="0"/>
              <a:t>обращения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0487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 числе мотивов могут быть: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400" dirty="0" smtClean="0"/>
              <a:t>личная </a:t>
            </a:r>
            <a:r>
              <a:rPr lang="ru-RU" sz="4400" dirty="0"/>
              <a:t>выгода получить какую-либо льготу, </a:t>
            </a:r>
            <a:endParaRPr lang="ru-RU" sz="4400" dirty="0" smtClean="0"/>
          </a:p>
          <a:p>
            <a:r>
              <a:rPr lang="ru-RU" sz="4400" dirty="0" smtClean="0"/>
              <a:t>страх </a:t>
            </a:r>
            <a:r>
              <a:rPr lang="ru-RU" sz="4400" dirty="0"/>
              <a:t>потерять здоровье (регулярно проходить диспансеризацию у врача), </a:t>
            </a:r>
            <a:endParaRPr lang="ru-RU" sz="4400" dirty="0" smtClean="0"/>
          </a:p>
          <a:p>
            <a:r>
              <a:rPr lang="ru-RU" sz="4400" dirty="0" smtClean="0"/>
              <a:t>чувство </a:t>
            </a:r>
            <a:r>
              <a:rPr lang="ru-RU" sz="4400" dirty="0"/>
              <a:t>сопричастности преодолению каких-то негативных явлений (пьянство, наркомания) и т. д.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3389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i="1" dirty="0" smtClean="0"/>
              <a:t>Четвертый этап 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66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 </a:t>
            </a:r>
            <a:r>
              <a:rPr lang="ru-RU" sz="5400" dirty="0"/>
              <a:t>выбор средств распространения </a:t>
            </a:r>
            <a:r>
              <a:rPr lang="ru-RU" sz="5400" dirty="0" smtClean="0"/>
              <a:t>информации</a:t>
            </a:r>
            <a:endParaRPr lang="ru-RU" sz="5400" dirty="0"/>
          </a:p>
        </p:txBody>
      </p:sp>
      <p:pic>
        <p:nvPicPr>
          <p:cNvPr id="5122" name="Picture 2" descr="http://academy-skrygal.com/wp-content/uploads/2015/11/Disturbo-Ossessivo-Compulsiv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317" y="3449782"/>
            <a:ext cx="6858000" cy="3111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2046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 </a:t>
            </a:r>
            <a:r>
              <a:rPr lang="ru-RU" b="1" dirty="0"/>
              <a:t>том числе: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4000" dirty="0" smtClean="0"/>
              <a:t>– </a:t>
            </a:r>
            <a:r>
              <a:rPr lang="ru-RU" sz="4000" dirty="0"/>
              <a:t>личная коммуникация, когда общаются двое или более лиц («канал молвы»); </a:t>
            </a:r>
          </a:p>
          <a:p>
            <a:pPr algn="just"/>
            <a:r>
              <a:rPr lang="ru-RU" sz="4000" dirty="0"/>
              <a:t>– неличная коммуникация: визуальная (ТВ), звуковая (радио), письменная (</a:t>
            </a:r>
            <a:r>
              <a:rPr lang="ru-RU" sz="4000" dirty="0" err="1"/>
              <a:t>direct</a:t>
            </a:r>
            <a:r>
              <a:rPr lang="ru-RU" sz="4000" dirty="0"/>
              <a:t> </a:t>
            </a:r>
            <a:r>
              <a:rPr lang="ru-RU" sz="4000" dirty="0" err="1"/>
              <a:t>mail</a:t>
            </a:r>
            <a:r>
              <a:rPr lang="ru-RU" sz="4000" dirty="0"/>
              <a:t> – прямая рассылка), мероприятия событийного характера (презентации, юбилеи, празднование социальных праздников: дня молодежи, дня пожилых людей и т. д</a:t>
            </a:r>
            <a:r>
              <a:rPr lang="ru-RU" sz="4000" dirty="0" smtClean="0"/>
              <a:t>.)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902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dirty="0" smtClean="0"/>
              <a:t>Пятый этап 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5400" dirty="0" smtClean="0"/>
              <a:t> </a:t>
            </a:r>
            <a:r>
              <a:rPr lang="ru-RU" sz="5400" dirty="0"/>
              <a:t>выбор средств усиления воздействия на целевую </a:t>
            </a:r>
            <a:r>
              <a:rPr lang="ru-RU" sz="5400" dirty="0" smtClean="0"/>
              <a:t>аудиторию</a:t>
            </a:r>
          </a:p>
          <a:p>
            <a:endParaRPr lang="ru-RU" dirty="0"/>
          </a:p>
        </p:txBody>
      </p:sp>
      <p:pic>
        <p:nvPicPr>
          <p:cNvPr id="8194" name="Picture 2" descr="https://blog.kitapkoala.com/wp-content/uploads/2018/03/Sizin-Geri-Bildiriminizde-Ruh-Var-m%C4%B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404" y="4189615"/>
            <a:ext cx="5683192" cy="2363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52045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018155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/>
              <a:t>Нужно выделить источники, которые пользуются доверием, являются авторитетами у определенных групп общества (общественные или политические лидеры, артисты, общественные деятели</a:t>
            </a:r>
            <a:r>
              <a:rPr lang="ru-RU" b="1" dirty="0" smtClean="0"/>
              <a:t>)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172" name="Picture 4" descr="https://goneva.net.ua/uploads/posts/2015-03/1426601097_55082109ef883_zirinovsk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7" y="3241963"/>
            <a:ext cx="3431771" cy="2751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www.guide-official.com/uploads/posts/2013-03/1362145873_3_guide-official.c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555" y="3707477"/>
            <a:ext cx="3374969" cy="2992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xn----7sbafuabraerjyjmxvsmn8f.xn--p1ai/wp-content/uploads/2017/05/%D0%B6%D1%83%D1%80%D0%BD%D0%B0%D0%BB%D0%B8%D1%81%D1%82-%D0%92%D0%BB%D0%B0%D0%B4%D0%B8%D0%BC%D0%B8%D1%80-%D0%9F%D0%BE%D0%B7%D0%BD%D0%B5%D1%80-1024x68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6067" y="3167002"/>
            <a:ext cx="3583190" cy="2826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531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i="1" dirty="0" smtClean="0"/>
              <a:t>Шестой этап 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6582" y="1690687"/>
            <a:ext cx="10723417" cy="5566323"/>
          </a:xfrm>
        </p:spPr>
        <p:txBody>
          <a:bodyPr/>
          <a:lstStyle/>
          <a:p>
            <a:pPr marL="0" indent="0" algn="just">
              <a:buNone/>
            </a:pPr>
            <a:r>
              <a:rPr lang="ru-RU" sz="5400" dirty="0" smtClean="0"/>
              <a:t>организация </a:t>
            </a:r>
            <a:r>
              <a:rPr lang="ru-RU" sz="5400" dirty="0"/>
              <a:t>обратной связи с целевой </a:t>
            </a:r>
            <a:r>
              <a:rPr lang="ru-RU" sz="5400" dirty="0" smtClean="0"/>
              <a:t>аудиторией</a:t>
            </a:r>
          </a:p>
          <a:p>
            <a:endParaRPr lang="ru-RU" dirty="0"/>
          </a:p>
        </p:txBody>
      </p:sp>
      <p:pic>
        <p:nvPicPr>
          <p:cNvPr id="9218" name="Picture 2" descr="https://e.sfu-kras.ru/pluginfile.php/175586/course/overviewfiles/kommunikauiya-v-se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3544685"/>
            <a:ext cx="5228012" cy="3170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1004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При планировании социальной рекламной кампании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особое </a:t>
            </a:r>
            <a:r>
              <a:rPr lang="ru-RU" sz="4400" dirty="0"/>
              <a:t>внимание следует уделить налаживанию </a:t>
            </a:r>
            <a:r>
              <a:rPr lang="ru-RU" sz="4400" b="1" u="sng" dirty="0"/>
              <a:t>обратной связи</a:t>
            </a:r>
            <a:r>
              <a:rPr lang="ru-RU" sz="4400" dirty="0"/>
              <a:t>, поскольку она выступает элементом регулирования процесса общения и выявления эффективности деятельности службы по связям с </a:t>
            </a:r>
            <a:r>
              <a:rPr lang="ru-RU" sz="4400" dirty="0" smtClean="0"/>
              <a:t>общественностью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8240196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32509"/>
            <a:ext cx="10515600" cy="635092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5400" dirty="0"/>
              <a:t>Четкое представление о целевой аудитории оказывает определяющее влияние на решение о </a:t>
            </a:r>
            <a:r>
              <a:rPr lang="ru-RU" sz="5400" b="1" u="sng" dirty="0"/>
              <a:t>характере рекламной коммуникации</a:t>
            </a:r>
            <a:r>
              <a:rPr lang="ru-RU" sz="5400" dirty="0"/>
              <a:t>, т. е. о том, </a:t>
            </a:r>
            <a:endParaRPr lang="ru-RU" sz="5400" dirty="0" smtClean="0"/>
          </a:p>
          <a:p>
            <a:pPr algn="just"/>
            <a:r>
              <a:rPr lang="ru-RU" sz="5400" dirty="0" smtClean="0"/>
              <a:t> что</a:t>
            </a:r>
            <a:r>
              <a:rPr lang="ru-RU" sz="5400" dirty="0"/>
              <a:t>, </a:t>
            </a:r>
            <a:endParaRPr lang="ru-RU" sz="5400" dirty="0" smtClean="0"/>
          </a:p>
          <a:p>
            <a:pPr algn="just"/>
            <a:r>
              <a:rPr lang="ru-RU" sz="5400" dirty="0" smtClean="0"/>
              <a:t> как</a:t>
            </a:r>
            <a:r>
              <a:rPr lang="ru-RU" sz="5400" dirty="0"/>
              <a:t>, </a:t>
            </a:r>
            <a:endParaRPr lang="ru-RU" sz="5400" dirty="0" smtClean="0"/>
          </a:p>
          <a:p>
            <a:pPr algn="just"/>
            <a:r>
              <a:rPr lang="ru-RU" sz="5400" dirty="0" smtClean="0"/>
              <a:t> когда</a:t>
            </a:r>
            <a:r>
              <a:rPr lang="ru-RU" sz="5400" dirty="0"/>
              <a:t>, </a:t>
            </a:r>
            <a:endParaRPr lang="ru-RU" sz="5400" dirty="0" smtClean="0"/>
          </a:p>
          <a:p>
            <a:pPr algn="just"/>
            <a:r>
              <a:rPr lang="ru-RU" sz="5400" dirty="0" smtClean="0"/>
              <a:t> где</a:t>
            </a:r>
            <a:r>
              <a:rPr lang="ru-RU" sz="5400" dirty="0"/>
              <a:t>, </a:t>
            </a:r>
            <a:endParaRPr lang="ru-RU" sz="5400" dirty="0" smtClean="0"/>
          </a:p>
          <a:p>
            <a:pPr algn="just"/>
            <a:r>
              <a:rPr lang="ru-RU" sz="5400" dirty="0" smtClean="0"/>
              <a:t> от </a:t>
            </a:r>
            <a:r>
              <a:rPr lang="ru-RU" sz="5400" dirty="0"/>
              <a:t>чьего имени </a:t>
            </a:r>
            <a:r>
              <a:rPr lang="ru-RU" sz="5400" dirty="0" smtClean="0"/>
              <a:t>сказать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933508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10515600" cy="1695450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 smtClean="0"/>
              <a:t>1. </a:t>
            </a:r>
            <a:r>
              <a:rPr lang="ru-RU" b="1" i="1" dirty="0"/>
              <a:t>Рекламная кампания в социальной </a:t>
            </a:r>
            <a:r>
              <a:rPr lang="ru-RU" b="1" i="1" dirty="0" smtClean="0"/>
              <a:t>сфере</a:t>
            </a:r>
            <a:endParaRPr lang="ru-RU" sz="6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14599"/>
            <a:ext cx="10515600" cy="434340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b="1" dirty="0"/>
              <a:t>Социальная реклама </a:t>
            </a:r>
            <a:r>
              <a:rPr lang="ru-RU" sz="4400" dirty="0" smtClean="0"/>
              <a:t>– </a:t>
            </a:r>
            <a:r>
              <a:rPr lang="ru-RU" sz="4400" dirty="0"/>
              <a:t>это сообщение, содержащее информацию некоммерческого характера, она направлена на освещение мероприятий, которые носят социально значимый </a:t>
            </a:r>
            <a:r>
              <a:rPr lang="ru-RU" sz="4400" dirty="0" smtClean="0"/>
              <a:t>характер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816637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/>
              <a:t>Сбор сведений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/>
              <a:t>может </a:t>
            </a:r>
            <a:r>
              <a:rPr lang="ru-RU" sz="4800" dirty="0"/>
              <a:t>происходить как </a:t>
            </a:r>
            <a:r>
              <a:rPr lang="ru-RU" sz="4800" b="1" dirty="0"/>
              <a:t>лично</a:t>
            </a:r>
            <a:r>
              <a:rPr lang="ru-RU" sz="4800" dirty="0"/>
              <a:t> в процессе неформального общения, так и с помощью </a:t>
            </a:r>
            <a:r>
              <a:rPr lang="ru-RU" sz="4800" b="1" dirty="0"/>
              <a:t>анкетирования</a:t>
            </a:r>
            <a:r>
              <a:rPr lang="ru-RU" sz="4800" dirty="0"/>
              <a:t> в ходе проведения каких-то мероприятий, </a:t>
            </a:r>
            <a:r>
              <a:rPr lang="ru-RU" sz="4800" b="1" dirty="0"/>
              <a:t>телефонных</a:t>
            </a:r>
            <a:r>
              <a:rPr lang="ru-RU" sz="4800" dirty="0"/>
              <a:t> и других </a:t>
            </a:r>
            <a:r>
              <a:rPr lang="ru-RU" sz="4800" b="1" dirty="0"/>
              <a:t>опросов</a:t>
            </a:r>
            <a:r>
              <a:rPr lang="ru-RU" sz="4800" dirty="0"/>
              <a:t> и </a:t>
            </a:r>
            <a:r>
              <a:rPr lang="ru-RU" sz="4800" b="1" dirty="0" smtClean="0"/>
              <a:t>интервью</a:t>
            </a:r>
            <a:endParaRPr lang="ru-RU" sz="4800" dirty="0"/>
          </a:p>
          <a:p>
            <a:pPr algn="just"/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9541938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Приоритетными </a:t>
            </a:r>
            <a:r>
              <a:rPr lang="ru-RU" b="1" dirty="0"/>
              <a:t>направлениями кампаний социальной рекламы </a:t>
            </a:r>
            <a:r>
              <a:rPr lang="ru-RU" b="1" dirty="0" smtClean="0"/>
              <a:t>являются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900" y="1371600"/>
            <a:ext cx="11506200" cy="5486399"/>
          </a:xfrm>
        </p:spPr>
        <p:txBody>
          <a:bodyPr>
            <a:normAutofit fontScale="92500"/>
          </a:bodyPr>
          <a:lstStyle/>
          <a:p>
            <a:pPr lvl="0" algn="just"/>
            <a:r>
              <a:rPr lang="ru-RU" dirty="0" smtClean="0"/>
              <a:t>Общество</a:t>
            </a:r>
            <a:r>
              <a:rPr lang="ru-RU" dirty="0"/>
              <a:t> — гражданская ответственность; проблемы развития общества; проблемы безопасности жизнедеятельности; проблемы достижения равных прав и социальных гарантий; проблемы интеграции в общество людей с ограниченными возможностями; проблемы престарелых; привлечение внимания общества к социально незащищенным гражданам; профилактика социально опасных явлений и так далее.</a:t>
            </a:r>
          </a:p>
          <a:p>
            <a:pPr lvl="0" algn="just"/>
            <a:r>
              <a:rPr lang="ru-RU" dirty="0"/>
              <a:t>Здравоохранение — здоровый образ жизни; планирование семьи; профилактика опасных заболеваний; профилактика </a:t>
            </a:r>
            <a:r>
              <a:rPr lang="ru-RU" dirty="0" err="1" smtClean="0"/>
              <a:t>табакокурения</a:t>
            </a:r>
            <a:r>
              <a:rPr lang="ru-RU" dirty="0" smtClean="0"/>
              <a:t>, </a:t>
            </a:r>
            <a:r>
              <a:rPr lang="ru-RU" dirty="0"/>
              <a:t>наркотической и алкогольной зависимости.</a:t>
            </a:r>
          </a:p>
          <a:p>
            <a:pPr lvl="0" algn="just"/>
            <a:r>
              <a:rPr lang="ru-RU" dirty="0"/>
              <a:t>Экология — проблемы загрязнения окружающей среды; охрана природы; защита биоразнообразия; защита отдельных исчезающих видов растений и животных; защита лесов, заповедников и других природных объектов.</a:t>
            </a:r>
          </a:p>
          <a:p>
            <a:pPr lvl="0" algn="just"/>
            <a:r>
              <a:rPr lang="ru-RU" dirty="0"/>
              <a:t>Семья — защита семьи, детства и материнства; ценность семейных отношений; пропаганда против насилия в семье и так </a:t>
            </a:r>
            <a:r>
              <a:rPr lang="ru-RU" dirty="0" smtClean="0"/>
              <a:t>далее</a:t>
            </a:r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67963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Цели социальных рекламных </a:t>
            </a:r>
            <a:r>
              <a:rPr lang="ru-RU" b="1" dirty="0" smtClean="0"/>
              <a:t>кампаний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информирование общественности о социальных инициативах властных </a:t>
            </a:r>
            <a:r>
              <a:rPr lang="ru-RU" dirty="0" smtClean="0"/>
              <a:t>структур</a:t>
            </a:r>
            <a:endParaRPr lang="ru-RU" dirty="0"/>
          </a:p>
          <a:p>
            <a:pPr lvl="0"/>
            <a:r>
              <a:rPr lang="ru-RU" dirty="0"/>
              <a:t>формирование массовой осведомленности о существующих проблемных сферах социокультурного </a:t>
            </a:r>
            <a:r>
              <a:rPr lang="ru-RU" dirty="0" smtClean="0"/>
              <a:t>развития</a:t>
            </a:r>
            <a:endParaRPr lang="ru-RU" dirty="0"/>
          </a:p>
          <a:p>
            <a:pPr lvl="0"/>
            <a:r>
              <a:rPr lang="ru-RU" dirty="0"/>
              <a:t>привлечение общественных сил и мотивация меценатов и спонсоров к решению социальных </a:t>
            </a:r>
            <a:r>
              <a:rPr lang="ru-RU" dirty="0" smtClean="0"/>
              <a:t>проблем</a:t>
            </a:r>
            <a:endParaRPr lang="ru-RU" dirty="0"/>
          </a:p>
          <a:p>
            <a:pPr lvl="0"/>
            <a:r>
              <a:rPr lang="ru-RU" dirty="0"/>
              <a:t>изменение отношения широких групп общественности к какой-либо социально значимой </a:t>
            </a:r>
            <a:r>
              <a:rPr lang="ru-RU" dirty="0" smtClean="0"/>
              <a:t>проблеме</a:t>
            </a:r>
            <a:endParaRPr lang="ru-RU" dirty="0"/>
          </a:p>
          <a:p>
            <a:pPr lvl="0"/>
            <a:r>
              <a:rPr lang="ru-RU" dirty="0"/>
              <a:t>коррекция и формирование новых социальных </a:t>
            </a:r>
            <a:r>
              <a:rPr lang="ru-RU" dirty="0" smtClean="0"/>
              <a:t>ценностей</a:t>
            </a:r>
            <a:endParaRPr lang="ru-RU" dirty="0"/>
          </a:p>
          <a:p>
            <a:pPr lvl="0"/>
            <a:r>
              <a:rPr lang="ru-RU" dirty="0"/>
              <a:t>коррекция поведенческих моделей общества относительно значимых аспектов социокультурного </a:t>
            </a:r>
            <a:r>
              <a:rPr lang="ru-RU" dirty="0" smtClean="0"/>
              <a:t>развития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03625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b="1" dirty="0"/>
              <a:t> </a:t>
            </a:r>
            <a:r>
              <a:rPr lang="ru-RU" b="1" i="1" dirty="0" smtClean="0"/>
              <a:t>2. Жанры </a:t>
            </a:r>
            <a:r>
              <a:rPr lang="ru-RU" b="1" i="1" dirty="0"/>
              <a:t>социальной рекламы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5400" b="1" dirty="0"/>
              <a:t>в </a:t>
            </a:r>
            <a:r>
              <a:rPr lang="ru-RU" sz="5400" b="1" dirty="0" smtClean="0"/>
              <a:t>соответствии </a:t>
            </a:r>
            <a:r>
              <a:rPr lang="ru-RU" sz="5400" b="1" dirty="0"/>
              <a:t>с наиболее типичными </a:t>
            </a:r>
            <a:r>
              <a:rPr lang="ru-RU" sz="5400" b="1" dirty="0" smtClean="0"/>
              <a:t>носителями </a:t>
            </a:r>
          </a:p>
          <a:p>
            <a:pPr marL="0" indent="0" algn="just">
              <a:buNone/>
            </a:pPr>
            <a:r>
              <a:rPr lang="ru-RU" sz="5400" dirty="0" smtClean="0"/>
              <a:t>(плакат</a:t>
            </a:r>
            <a:r>
              <a:rPr lang="ru-RU" sz="5400" dirty="0"/>
              <a:t>, видеоролик, статья в </a:t>
            </a:r>
            <a:r>
              <a:rPr lang="ru-RU" sz="5400" dirty="0" smtClean="0"/>
              <a:t>журнале и пр.)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7668239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14450"/>
            <a:ext cx="10515600" cy="1014682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Жанровый состав </a:t>
            </a:r>
            <a:r>
              <a:rPr lang="ru-RU" sz="7200" b="1" dirty="0"/>
              <a:t>социальной рекламы на </a:t>
            </a:r>
            <a:r>
              <a:rPr lang="ru-RU" sz="7200" b="1" dirty="0" smtClean="0"/>
              <a:t>плакатах</a:t>
            </a:r>
            <a:endParaRPr lang="ru-RU" sz="7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450565"/>
            <a:ext cx="10515600" cy="272639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5400" dirty="0" smtClean="0"/>
              <a:t>основным </a:t>
            </a:r>
            <a:r>
              <a:rPr lang="ru-RU" sz="5400" dirty="0"/>
              <a:t>(ядерным) жанром такого рекламного послания </a:t>
            </a:r>
            <a:r>
              <a:rPr lang="ru-RU" sz="5400" b="1" dirty="0"/>
              <a:t>выступает краткий агитационный текст, наложенный на </a:t>
            </a:r>
            <a:r>
              <a:rPr lang="ru-RU" sz="5400" b="1" dirty="0" smtClean="0"/>
              <a:t>иллюстрацию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4253972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zaria-gazeta.ru/wp-content/uploads/2017/11/%D0%97%D0%9E%D0%9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0"/>
            <a:ext cx="1028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63310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b="1" dirty="0" smtClean="0"/>
              <a:t>Объявление-призыв</a:t>
            </a:r>
            <a:endParaRPr lang="ru-RU" sz="8800" b="1" dirty="0"/>
          </a:p>
        </p:txBody>
      </p:sp>
      <p:pic>
        <p:nvPicPr>
          <p:cNvPr id="2050" name="Picture 2" descr="https://ds04.infourok.ru/uploads/ex/0d12/0015a469-84040054/img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825625"/>
            <a:ext cx="882015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3137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/>
              <a:t>Объявление-предупреждение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71700" y="6221413"/>
            <a:ext cx="10515600" cy="3487685"/>
          </a:xfrm>
        </p:spPr>
        <p:txBody>
          <a:bodyPr/>
          <a:lstStyle/>
          <a:p>
            <a:pPr marL="0" indent="0" algn="just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3074" name="Picture 2" descr="https://pbs.twimg.com/media/D_lKzf4XkAATa-q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075" y="1690688"/>
            <a:ext cx="8458200" cy="4519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7470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dirty="0" smtClean="0"/>
              <a:t>Объявление-просьба </a:t>
            </a:r>
            <a:endParaRPr lang="ru-RU" sz="6000" b="1" dirty="0"/>
          </a:p>
        </p:txBody>
      </p:sp>
      <p:pic>
        <p:nvPicPr>
          <p:cNvPr id="4098" name="Picture 2" descr="http://idea.ru/creative/cache/1000/21292_Fil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825625"/>
            <a:ext cx="1080135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3608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b="1" dirty="0"/>
              <a:t>Обращение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04334"/>
            <a:ext cx="10515600" cy="43513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400" dirty="0" smtClean="0"/>
              <a:t>обозначает </a:t>
            </a:r>
            <a:r>
              <a:rPr lang="ru-RU" sz="4400" dirty="0"/>
              <a:t>речь, содержащую развернутое аргументированное интенсивное побуждение к общественно значимым действиям, которые слушатели не обязаны совершать. </a:t>
            </a:r>
            <a:endParaRPr lang="ru-RU" sz="4400" dirty="0" smtClean="0"/>
          </a:p>
          <a:p>
            <a:pPr marL="0" indent="0" algn="just">
              <a:buNone/>
            </a:pPr>
            <a:r>
              <a:rPr lang="ru-RU" sz="4400" dirty="0" smtClean="0"/>
              <a:t>Произносится </a:t>
            </a:r>
            <a:r>
              <a:rPr lang="ru-RU" sz="4400" dirty="0"/>
              <a:t>в ситуации значимых, экстраординарных событий в жизни коллективного </a:t>
            </a:r>
            <a:r>
              <a:rPr lang="ru-RU" sz="4400" dirty="0" smtClean="0"/>
              <a:t>адресата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60617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Социальная рекламная</a:t>
            </a:r>
            <a:r>
              <a:rPr lang="ru-RU" b="1" dirty="0"/>
              <a:t> </a:t>
            </a:r>
            <a:r>
              <a:rPr lang="ru-RU" b="1" dirty="0" smtClean="0"/>
              <a:t>кампания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— </a:t>
            </a:r>
            <a:r>
              <a:rPr lang="ru-RU" sz="4400" dirty="0"/>
              <a:t>организованного усилия группы людей (агентов перемен), направленного на убеждение других людей принять или изменить поведение, отношение, либо поддержать социально-значимые общественные </a:t>
            </a:r>
            <a:r>
              <a:rPr lang="ru-RU" sz="4400" dirty="0" smtClean="0"/>
              <a:t>проекты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948895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b="1" dirty="0"/>
              <a:t>Лозунг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/>
              <a:t>представляет </a:t>
            </a:r>
            <a:r>
              <a:rPr lang="ru-RU" sz="3200" dirty="0"/>
              <a:t>собой краткий письменный текст (обычно - одно простое предложение), выражающий «руководящую идею, задачу, требование», оформленный в достаточном для массового восприятия формате и расположенный в том или ином общественном месте (улица, площадь или шоссе, предприятие, клуб и т. д</a:t>
            </a:r>
            <a:r>
              <a:rPr lang="ru-RU" sz="3200" dirty="0" smtClean="0"/>
              <a:t>.)</a:t>
            </a:r>
          </a:p>
          <a:p>
            <a:pPr marL="0" indent="0" algn="just">
              <a:buNone/>
            </a:pPr>
            <a:r>
              <a:rPr lang="ru-RU" sz="3200" dirty="0" smtClean="0"/>
              <a:t>Этот </a:t>
            </a:r>
            <a:r>
              <a:rPr lang="ru-RU" sz="3200" dirty="0"/>
              <a:t>жанр ориентирован на представление некоторой общей идеи, связанной с решением актуальной проблемы общественной </a:t>
            </a:r>
            <a:r>
              <a:rPr lang="ru-RU" sz="3200" dirty="0" smtClean="0"/>
              <a:t>жизни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398455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/>
              <a:t>О</a:t>
            </a:r>
            <a:r>
              <a:rPr lang="ru-RU" sz="6000" b="1" dirty="0" smtClean="0"/>
              <a:t>сновные содержательные характеристики </a:t>
            </a:r>
            <a:r>
              <a:rPr lang="ru-RU" sz="6000" b="1" dirty="0"/>
              <a:t>лозунга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67155"/>
            <a:ext cx="10515600" cy="370980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4000" dirty="0" smtClean="0"/>
              <a:t>тематическая </a:t>
            </a:r>
            <a:r>
              <a:rPr lang="ru-RU" sz="4000" dirty="0" err="1" smtClean="0"/>
              <a:t>однофокусность</a:t>
            </a:r>
            <a:endParaRPr lang="ru-RU" sz="4000" dirty="0" smtClean="0"/>
          </a:p>
          <a:p>
            <a:pPr algn="just"/>
            <a:r>
              <a:rPr lang="ru-RU" sz="4000" dirty="0" smtClean="0"/>
              <a:t>максимальная </a:t>
            </a:r>
            <a:r>
              <a:rPr lang="ru-RU" sz="4000" dirty="0" err="1"/>
              <a:t>эксплицитность</a:t>
            </a:r>
            <a:r>
              <a:rPr lang="ru-RU" sz="4000" dirty="0"/>
              <a:t> в выражении </a:t>
            </a:r>
            <a:r>
              <a:rPr lang="ru-RU" sz="4000" dirty="0" smtClean="0"/>
              <a:t>идеи</a:t>
            </a:r>
          </a:p>
          <a:p>
            <a:pPr algn="just"/>
            <a:r>
              <a:rPr lang="ru-RU" sz="4000" dirty="0" smtClean="0"/>
              <a:t>злободневность содержания</a:t>
            </a:r>
          </a:p>
          <a:p>
            <a:pPr algn="just"/>
            <a:r>
              <a:rPr lang="ru-RU" sz="4000" dirty="0" smtClean="0"/>
              <a:t>идеологическая </a:t>
            </a:r>
            <a:r>
              <a:rPr lang="ru-RU" sz="4000" dirty="0" err="1"/>
              <a:t>заданность</a:t>
            </a:r>
            <a:r>
              <a:rPr lang="ru-RU" sz="4000" dirty="0"/>
              <a:t> </a:t>
            </a:r>
            <a:endParaRPr lang="ru-RU" sz="4000" dirty="0" smtClean="0"/>
          </a:p>
          <a:p>
            <a:pPr algn="just"/>
            <a:r>
              <a:rPr lang="ru-RU" sz="4000" dirty="0" smtClean="0"/>
              <a:t> эмоциональность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0639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По преобладающей цели высказывания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000" dirty="0" smtClean="0"/>
              <a:t>лозунги-призывы</a:t>
            </a:r>
          </a:p>
          <a:p>
            <a:r>
              <a:rPr lang="ru-RU" sz="6000" dirty="0" smtClean="0"/>
              <a:t>лозунги-пожелания</a:t>
            </a:r>
            <a:endParaRPr lang="ru-RU" sz="6000" dirty="0"/>
          </a:p>
          <a:p>
            <a:r>
              <a:rPr lang="ru-RU" sz="6000" dirty="0" smtClean="0"/>
              <a:t>лозунги-констатации</a:t>
            </a:r>
          </a:p>
          <a:p>
            <a:r>
              <a:rPr lang="ru-RU" sz="6000" dirty="0" smtClean="0"/>
              <a:t>лозунги-</a:t>
            </a:r>
            <a:r>
              <a:rPr lang="ru-RU" sz="6000" dirty="0" err="1" smtClean="0"/>
              <a:t>патетизмы</a:t>
            </a:r>
            <a:endParaRPr lang="ru-RU" sz="6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10214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Лозунги-призывы</a:t>
            </a:r>
            <a:endParaRPr lang="ru-RU" sz="6000" dirty="0"/>
          </a:p>
        </p:txBody>
      </p:sp>
      <p:pic>
        <p:nvPicPr>
          <p:cNvPr id="1026" name="Picture 2" descr="https://rusk.ru/images/2009/1598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927" y="2053087"/>
            <a:ext cx="10110159" cy="426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1620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Лозунги-пожелания</a:t>
            </a:r>
          </a:p>
        </p:txBody>
      </p:sp>
      <p:pic>
        <p:nvPicPr>
          <p:cNvPr id="2050" name="Picture 2" descr="https://b.itemimg.com/i/36999718.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32" r="18394"/>
          <a:stretch/>
        </p:blipFill>
        <p:spPr bwMode="auto">
          <a:xfrm>
            <a:off x="1915064" y="1842878"/>
            <a:ext cx="7936302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4060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Лозунги-констатации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4" name="Picture 4" descr="http://images.myshared.ru/17/1107765/slide_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9740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Лозунги-</a:t>
            </a:r>
            <a:r>
              <a:rPr lang="ru-RU" sz="6000" b="1" dirty="0" err="1" smtClean="0"/>
              <a:t>патетизмы</a:t>
            </a:r>
            <a:endParaRPr lang="ru-RU" sz="6000" b="1" dirty="0"/>
          </a:p>
        </p:txBody>
      </p:sp>
      <p:pic>
        <p:nvPicPr>
          <p:cNvPr id="6146" name="Picture 2" descr="https://i0.wp.com/gallery.ddt-chkalov.ru/wp-content/uploads/2019/10/unnamed-file-3.jpg?fit=1080%2C1080&amp;ssl=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450" y="1825624"/>
            <a:ext cx="7924800" cy="467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8395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«Ссылка на авторитет» </a:t>
            </a:r>
          </a:p>
        </p:txBody>
      </p:sp>
      <p:pic>
        <p:nvPicPr>
          <p:cNvPr id="7170" name="Picture 2" descr="https://im0-tub-ru.yandex.net/i?id=2a937cace1cf536b105eae6ab62b99c2-l&amp;n=1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7" t="18387" r="1007" b="-18387"/>
          <a:stretch/>
        </p:blipFill>
        <p:spPr bwMode="auto">
          <a:xfrm>
            <a:off x="3201021" y="2625725"/>
            <a:ext cx="567565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6446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Требование</a:t>
            </a:r>
            <a:endParaRPr lang="ru-RU" sz="6000" b="1" dirty="0"/>
          </a:p>
        </p:txBody>
      </p:sp>
      <p:pic>
        <p:nvPicPr>
          <p:cNvPr id="8194" name="Picture 2" descr="https://sk-resultat.ru/800/600/https/avatars.mds.yandex.net/get-zen_doc/1722013/pub_5e038d4f92414d00aface116_5e04cea69c944600af46dd49/scale_120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478" y="1825625"/>
            <a:ext cx="6889043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14938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Просьба</a:t>
            </a:r>
            <a:endParaRPr lang="ru-RU" sz="6600" b="1" dirty="0"/>
          </a:p>
        </p:txBody>
      </p:sp>
      <p:pic>
        <p:nvPicPr>
          <p:cNvPr id="9218" name="Picture 2" descr="https://static.sakh.com/info/p/photos/10/105015/f55c2121579f4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662" y="1825625"/>
            <a:ext cx="870267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4019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Агенты </a:t>
            </a:r>
            <a:r>
              <a:rPr lang="ru-RU" sz="6000" b="1" dirty="0"/>
              <a:t>перемен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5400" dirty="0" smtClean="0"/>
              <a:t>активизируют </a:t>
            </a:r>
            <a:r>
              <a:rPr lang="ru-RU" sz="5400" dirty="0"/>
              <a:t>внимание общества или его части с целью осуществления изменений в его сознании и поведении по отношению к тем или иным социально-значимым </a:t>
            </a:r>
            <a:r>
              <a:rPr lang="ru-RU" sz="5400" dirty="0" smtClean="0"/>
              <a:t>проблемам</a:t>
            </a:r>
            <a:endParaRPr lang="ru-RU" sz="54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349821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Совет</a:t>
            </a:r>
            <a:endParaRPr lang="ru-RU" sz="6600" b="1" dirty="0"/>
          </a:p>
        </p:txBody>
      </p:sp>
      <p:pic>
        <p:nvPicPr>
          <p:cNvPr id="10242" name="Picture 2" descr="https://im0-tub-ru.yandex.net/i?id=67284960170bba74281f095009143215-l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31" y="1825625"/>
            <a:ext cx="435133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57349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Стилизация - это «намеренная и явная имитация того или иного стиля, полное воспроизведение его важнейших особенностей</a:t>
            </a:r>
            <a:r>
              <a:rPr lang="ru-RU" b="1" dirty="0" smtClean="0"/>
              <a:t>»</a:t>
            </a:r>
            <a:endParaRPr lang="ru-RU" dirty="0"/>
          </a:p>
        </p:txBody>
      </p:sp>
      <p:pic>
        <p:nvPicPr>
          <p:cNvPr id="11266" name="Picture 2" descr="https://i.pinimg.com/originals/4f/83/7b/4f837b8a8b1d31669e744d69386445e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662" y="1825625"/>
            <a:ext cx="870267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31750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3. </a:t>
            </a:r>
            <a:r>
              <a:rPr lang="ru-RU" b="1" i="1" dirty="0"/>
              <a:t>Приемы психологического воздействия социальной рекламы на </a:t>
            </a:r>
            <a:r>
              <a:rPr lang="ru-RU" b="1" i="1" dirty="0" smtClean="0"/>
              <a:t>аудиторию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20694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3600" dirty="0"/>
              <a:t>Процесс создания социальной рекламы включает в себя два </a:t>
            </a:r>
            <a:r>
              <a:rPr lang="ru-RU" sz="3600" dirty="0" smtClean="0"/>
              <a:t>аспекта</a:t>
            </a:r>
          </a:p>
          <a:p>
            <a:pPr marL="0" indent="0" algn="just">
              <a:buNone/>
            </a:pPr>
            <a:endParaRPr lang="ru-RU" sz="3600" dirty="0" smtClean="0"/>
          </a:p>
          <a:p>
            <a:pPr marL="0" indent="0" algn="just">
              <a:buNone/>
            </a:pPr>
            <a:r>
              <a:rPr lang="ru-RU" sz="3600" dirty="0" smtClean="0"/>
              <a:t>С </a:t>
            </a:r>
            <a:r>
              <a:rPr lang="ru-RU" sz="3600" dirty="0"/>
              <a:t>одной стороны, это </a:t>
            </a:r>
            <a:r>
              <a:rPr lang="ru-RU" sz="3600" b="1" dirty="0"/>
              <a:t>объективная составляющая </a:t>
            </a:r>
            <a:r>
              <a:rPr lang="ru-RU" sz="3600" dirty="0"/>
              <a:t>в виде материальных, финансовых, временных, людских </a:t>
            </a:r>
            <a:r>
              <a:rPr lang="ru-RU" sz="3600" dirty="0" smtClean="0"/>
              <a:t>ресурсов</a:t>
            </a:r>
          </a:p>
          <a:p>
            <a:pPr marL="0" indent="0" algn="just">
              <a:buNone/>
            </a:pPr>
            <a:endParaRPr lang="ru-RU" sz="3600" dirty="0" smtClean="0"/>
          </a:p>
          <a:p>
            <a:pPr marL="0" indent="0" algn="just">
              <a:buNone/>
            </a:pPr>
            <a:r>
              <a:rPr lang="ru-RU" sz="3600" dirty="0" smtClean="0"/>
              <a:t>С </a:t>
            </a:r>
            <a:r>
              <a:rPr lang="ru-RU" sz="3600" dirty="0"/>
              <a:t>другой – это </a:t>
            </a:r>
            <a:r>
              <a:rPr lang="ru-RU" sz="3600" b="1" dirty="0"/>
              <a:t>субъективная составляющая </a:t>
            </a:r>
            <a:r>
              <a:rPr lang="ru-RU" sz="3600" dirty="0"/>
              <a:t>– креативность, изобретательность, оригинальность мышления непосредственных создателей социальной </a:t>
            </a:r>
            <a:r>
              <a:rPr lang="ru-RU" sz="3600" dirty="0" smtClean="0"/>
              <a:t>рекламы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9828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О</a:t>
            </a:r>
            <a:r>
              <a:rPr lang="ru-RU" b="1" dirty="0" smtClean="0"/>
              <a:t>сновные методы воздействия, используемые в социальной рекламе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11433"/>
            <a:ext cx="10515600" cy="463850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убеждение</a:t>
            </a:r>
          </a:p>
          <a:p>
            <a:r>
              <a:rPr lang="ru-RU" sz="4400" dirty="0" smtClean="0"/>
              <a:t>внушение</a:t>
            </a:r>
          </a:p>
          <a:p>
            <a:r>
              <a:rPr lang="ru-RU" sz="4400" dirty="0" smtClean="0"/>
              <a:t>эксплуатацию </a:t>
            </a:r>
            <a:r>
              <a:rPr lang="ru-RU" sz="4400" dirty="0"/>
              <a:t>существующих в массовом сознании стереотипов путем усиления, противопоставления, ослабления и т. д</a:t>
            </a:r>
            <a:r>
              <a:rPr lang="ru-RU" sz="4400" dirty="0" smtClean="0"/>
              <a:t>.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4387978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smtClean="0"/>
              <a:t>Убеждение</a:t>
            </a:r>
            <a:endParaRPr lang="ru-RU" sz="7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2431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5400" dirty="0" smtClean="0"/>
              <a:t>это </a:t>
            </a:r>
            <a:r>
              <a:rPr lang="ru-RU" sz="5400" dirty="0"/>
              <a:t>апелляция к </a:t>
            </a:r>
            <a:r>
              <a:rPr lang="ru-RU" sz="5400" b="1" dirty="0"/>
              <a:t>рациональным моментам </a:t>
            </a:r>
            <a:r>
              <a:rPr lang="ru-RU" sz="5400" dirty="0"/>
              <a:t>в мышлении человека с целью </a:t>
            </a:r>
            <a:r>
              <a:rPr lang="ru-RU" sz="5400" b="1" dirty="0"/>
              <a:t>изменить те или иные его взгляды, отношения или сформировать </a:t>
            </a:r>
            <a:r>
              <a:rPr lang="ru-RU" sz="5400" b="1" dirty="0" smtClean="0"/>
              <a:t>новые</a:t>
            </a:r>
            <a:r>
              <a:rPr lang="ru-RU" sz="5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532202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b="1" dirty="0"/>
              <a:t>Процесс убеждения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5400" dirty="0" smtClean="0"/>
              <a:t>предполагает </a:t>
            </a:r>
            <a:r>
              <a:rPr lang="ru-RU" sz="5400" b="1" dirty="0"/>
              <a:t>критическое осмысление</a:t>
            </a:r>
            <a:r>
              <a:rPr lang="ru-RU" sz="5400" dirty="0"/>
              <a:t> </a:t>
            </a:r>
            <a:r>
              <a:rPr lang="ru-RU" sz="5400" dirty="0" smtClean="0"/>
              <a:t>индивидом </a:t>
            </a:r>
            <a:r>
              <a:rPr lang="ru-RU" sz="5400" dirty="0"/>
              <a:t>полученной социальной рекламы, соотнесение ее с собственным жизненным </a:t>
            </a:r>
            <a:r>
              <a:rPr lang="ru-RU" sz="5400" dirty="0" smtClean="0"/>
              <a:t>опытом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41577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Трудности прямого опровержения сложившихся суждений и оценок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2155" y="1911928"/>
            <a:ext cx="11206089" cy="48047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5400" dirty="0" smtClean="0"/>
              <a:t>связаны </a:t>
            </a:r>
            <a:r>
              <a:rPr lang="ru-RU" sz="5400" dirty="0"/>
              <a:t>прежде всего с наличием в сознании людей </a:t>
            </a:r>
            <a:r>
              <a:rPr lang="ru-RU" sz="5400" b="1" dirty="0" smtClean="0"/>
              <a:t>стереотипов</a:t>
            </a:r>
            <a:endParaRPr lang="ru-RU" sz="5400" b="1" dirty="0"/>
          </a:p>
        </p:txBody>
      </p:sp>
      <p:pic>
        <p:nvPicPr>
          <p:cNvPr id="10242" name="Picture 2" descr="https://samopoznanie.kz/avatars/objects/7-27484_1_6.jpg?15429350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384" y="3657165"/>
            <a:ext cx="6292446" cy="289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87357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dirty="0"/>
              <a:t>Внушение (суггестия)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94093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/>
              <a:t>способность </a:t>
            </a:r>
            <a:r>
              <a:rPr lang="ru-RU" sz="4800" dirty="0"/>
              <a:t>принимать информацию, основанную не на доказательствах, а </a:t>
            </a:r>
            <a:r>
              <a:rPr lang="ru-RU" sz="4800" b="1" dirty="0"/>
              <a:t>на неоспоримости достоверности </a:t>
            </a:r>
            <a:r>
              <a:rPr lang="ru-RU" sz="4800" dirty="0"/>
              <a:t>источников. </a:t>
            </a:r>
            <a:endParaRPr lang="ru-RU" sz="4800" dirty="0" smtClean="0"/>
          </a:p>
          <a:p>
            <a:pPr marL="0" indent="0" algn="just">
              <a:buNone/>
            </a:pPr>
            <a:r>
              <a:rPr lang="ru-RU" sz="4800" dirty="0" smtClean="0"/>
              <a:t>Внушающим </a:t>
            </a:r>
            <a:r>
              <a:rPr lang="ru-RU" sz="4800" dirty="0"/>
              <a:t>действием обладает </a:t>
            </a:r>
            <a:r>
              <a:rPr lang="ru-RU" sz="4800" b="1" dirty="0"/>
              <a:t>фактография</a:t>
            </a:r>
            <a:r>
              <a:rPr lang="ru-RU" sz="4800" dirty="0"/>
              <a:t> – факты убедительнее, чем </a:t>
            </a:r>
            <a:r>
              <a:rPr lang="ru-RU" sz="4800" dirty="0" smtClean="0"/>
              <a:t>рассуждения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9672068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/>
              <a:t>В рекламной практике также используются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4320" y="1825625"/>
            <a:ext cx="11454938" cy="48162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dirty="0" smtClean="0"/>
              <a:t>– </a:t>
            </a:r>
            <a:r>
              <a:rPr lang="ru-RU" sz="6000" dirty="0"/>
              <a:t>конкретность и образность ключевых слов и их </a:t>
            </a:r>
            <a:r>
              <a:rPr lang="ru-RU" sz="6000" dirty="0" smtClean="0"/>
              <a:t>качеств </a:t>
            </a:r>
            <a:endParaRPr lang="ru-RU" sz="6000" dirty="0"/>
          </a:p>
          <a:p>
            <a:pPr marL="0" indent="0">
              <a:buNone/>
            </a:pPr>
            <a:r>
              <a:rPr lang="ru-RU" sz="6000" dirty="0"/>
              <a:t>– речевая </a:t>
            </a:r>
            <a:r>
              <a:rPr lang="ru-RU" sz="6000" dirty="0" smtClean="0"/>
              <a:t>динамика </a:t>
            </a:r>
            <a:endParaRPr lang="ru-RU" sz="6000" dirty="0"/>
          </a:p>
          <a:p>
            <a:pPr marL="0" indent="0">
              <a:buNone/>
            </a:pPr>
            <a:r>
              <a:rPr lang="ru-RU" sz="6000" dirty="0"/>
              <a:t>– воздействие </a:t>
            </a:r>
            <a:r>
              <a:rPr lang="ru-RU" sz="6000" dirty="0" smtClean="0"/>
              <a:t>звукосочетаниями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92712776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7300" b="1" dirty="0"/>
              <a:t>Эмоция страха </a:t>
            </a:r>
            <a:r>
              <a:rPr lang="ru-RU" sz="6000" b="1" dirty="0"/>
              <a:t/>
            </a:r>
            <a:br>
              <a:rPr lang="ru-RU" sz="6000" b="1" dirty="0"/>
            </a:b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32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/>
              <a:t>Страхи </a:t>
            </a:r>
            <a:r>
              <a:rPr lang="ru-RU" sz="6000" dirty="0"/>
              <a:t>условно подразделяют на два вида: </a:t>
            </a:r>
            <a:endParaRPr lang="ru-RU" sz="6000" dirty="0" smtClean="0"/>
          </a:p>
          <a:p>
            <a:r>
              <a:rPr lang="ru-RU" sz="6000" dirty="0" smtClean="0"/>
              <a:t> врожденные </a:t>
            </a:r>
          </a:p>
          <a:p>
            <a:pPr marL="0" indent="0">
              <a:buNone/>
            </a:pPr>
            <a:endParaRPr lang="ru-RU" sz="6000" dirty="0" smtClean="0"/>
          </a:p>
          <a:p>
            <a:r>
              <a:rPr lang="ru-RU" sz="6000" dirty="0" smtClean="0"/>
              <a:t> социально приобретенные </a:t>
            </a:r>
          </a:p>
        </p:txBody>
      </p:sp>
    </p:spTree>
    <p:extLst>
      <p:ext uri="{BB962C8B-B14F-4D97-AF65-F5344CB8AC3E}">
        <p14:creationId xmlns:p14="http://schemas.microsoft.com/office/powerpoint/2010/main" val="53171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Основные этапы планирования социальной рекламной кампании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838200" y="1825624"/>
            <a:ext cx="10515599" cy="4924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400" b="1" i="1" dirty="0" smtClean="0"/>
              <a:t>Первый этап</a:t>
            </a:r>
            <a:r>
              <a:rPr lang="ru-RU" sz="4400" dirty="0" smtClean="0"/>
              <a:t>: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sz="5400" dirty="0" smtClean="0"/>
              <a:t>определение цели коммуникации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sz="4400" dirty="0"/>
          </a:p>
          <a:p>
            <a:pPr marL="0" indent="0" algn="ctr">
              <a:buFont typeface="Arial" panose="020B0604020202020204" pitchFamily="34" charset="0"/>
              <a:buNone/>
            </a:pPr>
            <a:endParaRPr lang="ru-RU" sz="4400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ru-RU" sz="4400" dirty="0" smtClean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sz="4400" dirty="0" smtClean="0"/>
              <a:t> </a:t>
            </a:r>
            <a:endParaRPr lang="ru-RU" sz="4400" dirty="0"/>
          </a:p>
        </p:txBody>
      </p:sp>
      <p:pic>
        <p:nvPicPr>
          <p:cNvPr id="8" name="Picture 2" descr="https://asi.ru/upload/iblock/80e/253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782" y="3467358"/>
            <a:ext cx="4816244" cy="3008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68462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dirty="0"/>
              <a:t>Врожденные страхи определены биологически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350" y="1989668"/>
            <a:ext cx="11522075" cy="4801830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/>
              <a:t>Сюда </a:t>
            </a:r>
            <a:r>
              <a:rPr lang="ru-RU" sz="4000" dirty="0"/>
              <a:t>относятся боль, кровь, травмы, определенные запахи и звуки, высота и темнота и т. д. – все, что может привести к телесной </a:t>
            </a:r>
            <a:r>
              <a:rPr lang="ru-RU" sz="4000" dirty="0" smtClean="0"/>
              <a:t>смерти</a:t>
            </a:r>
            <a:endParaRPr lang="ru-RU" sz="4000" dirty="0"/>
          </a:p>
          <a:p>
            <a:endParaRPr lang="ru-RU" dirty="0"/>
          </a:p>
        </p:txBody>
      </p:sp>
      <p:pic>
        <p:nvPicPr>
          <p:cNvPr id="11266" name="Picture 2" descr="https://st03.kakprosto.ru/images/article/2016/6/7/244657_575616a7a1e1b575616a7a1e5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983" y="3857451"/>
            <a:ext cx="5630333" cy="2619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64514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/>
              <a:t>Социально приобретенные страхи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94093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/>
              <a:t>оберегают </a:t>
            </a:r>
            <a:r>
              <a:rPr lang="ru-RU" sz="4800" dirty="0"/>
              <a:t>субъект от социальной </a:t>
            </a:r>
            <a:r>
              <a:rPr lang="ru-RU" sz="4800" dirty="0" smtClean="0"/>
              <a:t>смерти</a:t>
            </a:r>
            <a:endParaRPr lang="ru-RU" sz="4800" dirty="0"/>
          </a:p>
        </p:txBody>
      </p:sp>
      <p:pic>
        <p:nvPicPr>
          <p:cNvPr id="12290" name="Picture 2" descr="https://i.ytimg.com/vi/PVHWPYjCbCw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149" y="3233651"/>
            <a:ext cx="6217920" cy="3449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333476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se-ravno.net/wp-content/uploads/2011/06/s_IMG_042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095" y="124692"/>
            <a:ext cx="10181705" cy="6849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22529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53rusalochka.ru/wp-content/uploads/2018/05/02314-2018-03_re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785" y="656704"/>
            <a:ext cx="10316095" cy="606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74442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i="1" dirty="0"/>
              <a:t>Эмоция страдания </a:t>
            </a:r>
            <a:r>
              <a:rPr lang="ru-RU" sz="6000" b="1" dirty="0"/>
              <a:t/>
            </a:r>
            <a:br>
              <a:rPr lang="ru-RU" sz="6000" b="1" dirty="0"/>
            </a:b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5325" y="1263678"/>
            <a:ext cx="10081953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dirty="0" smtClean="0"/>
              <a:t>Страдания </a:t>
            </a:r>
            <a:r>
              <a:rPr lang="ru-RU" sz="4000" dirty="0"/>
              <a:t>– это периодически возникающие болезненные ситуации и </a:t>
            </a:r>
            <a:r>
              <a:rPr lang="ru-RU" sz="4000" dirty="0" smtClean="0"/>
              <a:t>состояния</a:t>
            </a:r>
            <a:endParaRPr lang="ru-RU" sz="4000" dirty="0"/>
          </a:p>
        </p:txBody>
      </p:sp>
      <p:pic>
        <p:nvPicPr>
          <p:cNvPr id="13314" name="Picture 2" descr="https://econet.ru/media/1077/covers/69621/original.jpg?14340133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978" y="2922471"/>
            <a:ext cx="8595360" cy="359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52464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798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i="1" dirty="0"/>
              <a:t>Эмоция, вызванная угрозой потенциальной потери </a:t>
            </a:r>
            <a:r>
              <a:rPr lang="ru-RU" sz="5400" b="1" dirty="0"/>
              <a:t/>
            </a:r>
            <a:br>
              <a:rPr lang="ru-RU" sz="5400" b="1" dirty="0"/>
            </a:b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0584" y="1709246"/>
            <a:ext cx="10085150" cy="514875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Риск </a:t>
            </a:r>
            <a:r>
              <a:rPr lang="ru-RU" sz="4400" dirty="0"/>
              <a:t>что-либо потерять является более мощной мотивацией, чем возможность приобрести что-то равное и </a:t>
            </a:r>
            <a:r>
              <a:rPr lang="ru-RU" sz="4400" dirty="0" smtClean="0"/>
              <a:t>ценное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4338" name="Picture 2" descr="http://islamdag.ru/sites/img/stati/2011/2kv/pechal01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507" y="3757353"/>
            <a:ext cx="7282353" cy="2983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38680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1779559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О</a:t>
            </a:r>
            <a:r>
              <a:rPr lang="ru-RU" b="1" dirty="0" smtClean="0"/>
              <a:t>сновные позитивные эмоции </a:t>
            </a:r>
            <a:r>
              <a:rPr lang="ru-RU" b="1" dirty="0"/>
              <a:t>в социальной </a:t>
            </a:r>
            <a:r>
              <a:rPr lang="ru-RU" b="1" dirty="0" smtClean="0"/>
              <a:t>рекламе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11679"/>
            <a:ext cx="10515600" cy="4738255"/>
          </a:xfrm>
        </p:spPr>
        <p:txBody>
          <a:bodyPr/>
          <a:lstStyle/>
          <a:p>
            <a:pPr marL="0" indent="0">
              <a:buNone/>
            </a:pPr>
            <a:r>
              <a:rPr lang="ru-RU" sz="5400" i="1" dirty="0" smtClean="0"/>
              <a:t>Эмоция </a:t>
            </a:r>
            <a:r>
              <a:rPr lang="ru-RU" sz="5400" i="1" dirty="0"/>
              <a:t>интереса </a:t>
            </a:r>
            <a:endParaRPr lang="ru-RU" sz="5400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15362" name="Picture 2" descr="https://wallpaperscave.ru/images/original/17/12-14/humor-child-33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1960" y="3106009"/>
            <a:ext cx="6092824" cy="3344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361797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Основные позитивные эмоции в социальной рекламе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000" y="1825625"/>
            <a:ext cx="11337636" cy="48827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i="1" dirty="0"/>
              <a:t>Эмоция радости </a:t>
            </a:r>
            <a:endParaRPr lang="ru-RU" sz="6000" dirty="0"/>
          </a:p>
        </p:txBody>
      </p:sp>
      <p:pic>
        <p:nvPicPr>
          <p:cNvPr id="16386" name="Picture 2" descr="https://c.pxhere.com/photos/6b/e0/person_human_female_girl_balloons_meadow_nature_out-1039363.jpg!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411" y="3192087"/>
            <a:ext cx="4572000" cy="3268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84890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Эксплуатация </a:t>
            </a:r>
            <a:r>
              <a:rPr lang="ru-RU" sz="6000" b="1" dirty="0" smtClean="0"/>
              <a:t>стереотипов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500" y="1825625"/>
            <a:ext cx="10782300" cy="48661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/>
              <a:t>Основной </a:t>
            </a:r>
            <a:r>
              <a:rPr lang="ru-RU" sz="4800" dirty="0"/>
              <a:t>способ </a:t>
            </a:r>
            <a:r>
              <a:rPr lang="ru-RU" sz="4800" dirty="0" err="1"/>
              <a:t>манипулятивного</a:t>
            </a:r>
            <a:r>
              <a:rPr lang="ru-RU" sz="4800" dirty="0"/>
              <a:t> воздействия на аудиторию, </a:t>
            </a:r>
            <a:r>
              <a:rPr lang="ru-RU" sz="4800" dirty="0" smtClean="0"/>
              <a:t>в </a:t>
            </a:r>
            <a:r>
              <a:rPr lang="ru-RU" sz="4800" dirty="0"/>
              <a:t>социальной рекламе, – это </a:t>
            </a:r>
            <a:r>
              <a:rPr lang="ru-RU" sz="4800" b="1" dirty="0"/>
              <a:t>эксплуатация существующих в массовом сознании стереотипов </a:t>
            </a:r>
            <a:r>
              <a:rPr lang="ru-RU" sz="4800" dirty="0"/>
              <a:t>путем их усиления, противопоставления, ослабления и т. д.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078325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477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Источники:</a:t>
            </a:r>
            <a:r>
              <a:rPr lang="ru-RU" sz="3600" dirty="0"/>
              <a:t/>
            </a:r>
            <a:br>
              <a:rPr lang="ru-RU" sz="36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29898"/>
            <a:ext cx="10515600" cy="5247065"/>
          </a:xfrm>
        </p:spPr>
        <p:txBody>
          <a:bodyPr>
            <a:normAutofit/>
          </a:bodyPr>
          <a:lstStyle/>
          <a:p>
            <a:pPr lvl="1" algn="just"/>
            <a:r>
              <a:rPr lang="ru-RU" dirty="0" smtClean="0"/>
              <a:t>Голуб </a:t>
            </a:r>
            <a:r>
              <a:rPr lang="ru-RU" dirty="0"/>
              <a:t> О. Ю. Социальная реклама [Электронный ресурс] : учебное пособие / О. Ю. Голуб. — Электрон. текстовые данные. — М. : Дашков и К, Ай Пи Эр Медиа, 2017. — 178 c. — 978-5-394-02019-3. URL:: </a:t>
            </a:r>
            <a:r>
              <a:rPr lang="ru-RU" dirty="0">
                <a:hlinkClick r:id="rId2"/>
              </a:rPr>
              <a:t>http://www.iprbookshop.ru/57123.html</a:t>
            </a:r>
            <a:endParaRPr lang="ru-RU" sz="1800" dirty="0"/>
          </a:p>
          <a:p>
            <a:pPr lvl="1" algn="just"/>
            <a:r>
              <a:rPr lang="ru-RU" dirty="0" err="1"/>
              <a:t>Николайшвили</a:t>
            </a:r>
            <a:r>
              <a:rPr lang="ru-RU" dirty="0"/>
              <a:t>, Г. Г. Социальная реклама: Теория и практика : учеб. пособие для студентов вузов / Г. Г. </a:t>
            </a:r>
            <a:r>
              <a:rPr lang="ru-RU" dirty="0" err="1"/>
              <a:t>Николайшвили</a:t>
            </a:r>
            <a:r>
              <a:rPr lang="ru-RU" dirty="0"/>
              <a:t>. – М. : Аспект Пресс, 2008. – 191 с</a:t>
            </a:r>
            <a:endParaRPr lang="ru-RU" sz="1800" dirty="0"/>
          </a:p>
          <a:p>
            <a:pPr lvl="1" algn="just"/>
            <a:r>
              <a:rPr lang="ru-RU" dirty="0"/>
              <a:t>Социальная реклама [Электронный ресурс] : учебное пособие для студентов вузов, обучающихся по специальностям «Реклама» и «Связи с общественностью» / Л. М. Дмитриева, Ю. С. </a:t>
            </a:r>
            <a:r>
              <a:rPr lang="ru-RU" dirty="0" err="1"/>
              <a:t>Бернадская</a:t>
            </a:r>
            <a:r>
              <a:rPr lang="ru-RU" dirty="0"/>
              <a:t>, Т. А. Костылева [и др.]ред. Л. М. Дмитриева. — Электрон. текстовые данные. — М. : ЮНИТИ-ДАНА, 2012. — 271 c. — 978-5-238-01544-6. URL: </a:t>
            </a:r>
            <a:r>
              <a:rPr lang="ru-RU" dirty="0">
                <a:hlinkClick r:id="rId3"/>
              </a:rPr>
              <a:t>http://www.iprbookshop.ru/34509.html</a:t>
            </a:r>
            <a:r>
              <a:rPr lang="ru-RU" dirty="0"/>
              <a:t> </a:t>
            </a:r>
            <a:endParaRPr lang="ru-RU" sz="1800" dirty="0"/>
          </a:p>
          <a:p>
            <a:pPr lvl="1" algn="just"/>
            <a:r>
              <a:rPr lang="ru-RU" dirty="0"/>
              <a:t>Терских М.В., Зайцева О.А. </a:t>
            </a:r>
            <a:r>
              <a:rPr lang="ru-RU" dirty="0">
                <a:hlinkClick r:id="rId4"/>
              </a:rPr>
              <a:t>Приемы воздействия в социальной рекламе</a:t>
            </a:r>
            <a:r>
              <a:rPr lang="ru-RU" dirty="0"/>
              <a:t> // </a:t>
            </a:r>
            <a:r>
              <a:rPr lang="ru-RU" dirty="0">
                <a:hlinkClick r:id="rId5"/>
              </a:rPr>
              <a:t>Коммуникативные исследования</a:t>
            </a:r>
            <a:r>
              <a:rPr lang="ru-RU" dirty="0"/>
              <a:t>. 2015. </a:t>
            </a:r>
            <a:r>
              <a:rPr lang="ru-RU" dirty="0">
                <a:hlinkClick r:id="rId6"/>
              </a:rPr>
              <a:t>№ 3 (5)</a:t>
            </a:r>
            <a:r>
              <a:rPr lang="ru-RU" dirty="0"/>
              <a:t>. С. 96-115</a:t>
            </a:r>
            <a:endParaRPr lang="ru-RU" sz="1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3788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Цели коммуникации 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5400" dirty="0" smtClean="0"/>
              <a:t>– </a:t>
            </a:r>
            <a:r>
              <a:rPr lang="ru-RU" sz="5400" dirty="0"/>
              <a:t>это необходимость достижения эффектов коммуникации, значимых для конкретной рекламной кампании, при заданной реакции </a:t>
            </a:r>
            <a:r>
              <a:rPr lang="ru-RU" sz="5400" dirty="0" smtClean="0"/>
              <a:t>аудитории 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5886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4362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Выделяют два варианта заданных реакций потребителя: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801388"/>
            <a:ext cx="10515600" cy="3873731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информированность</a:t>
            </a:r>
            <a:endParaRPr lang="ru-RU" sz="4800" dirty="0"/>
          </a:p>
          <a:p>
            <a:r>
              <a:rPr lang="ru-RU" sz="4800" dirty="0" smtClean="0"/>
              <a:t>убежденность</a:t>
            </a:r>
            <a:r>
              <a:rPr lang="ru-RU" sz="4800" dirty="0"/>
              <a:t>, что предполагает не только восприятие информации, но и ответную </a:t>
            </a:r>
            <a:r>
              <a:rPr lang="ru-RU" sz="4800" dirty="0" smtClean="0"/>
              <a:t>реакцию</a:t>
            </a:r>
            <a:endParaRPr lang="ru-RU" sz="4800" dirty="0"/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472809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i="1" dirty="0" smtClean="0"/>
              <a:t>Второй этап</a:t>
            </a:r>
            <a:r>
              <a:rPr lang="ru-RU" sz="6000" b="1" dirty="0" smtClean="0"/>
              <a:t>: 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800" dirty="0" smtClean="0"/>
              <a:t>выявление </a:t>
            </a:r>
            <a:r>
              <a:rPr lang="ru-RU" sz="4800" dirty="0"/>
              <a:t>целевой аудитории, которая может состоять из отдельных лиц, социальных групп, всего </a:t>
            </a:r>
            <a:r>
              <a:rPr lang="ru-RU" sz="4800" dirty="0" smtClean="0"/>
              <a:t>общества</a:t>
            </a:r>
          </a:p>
          <a:p>
            <a:pPr marL="0" indent="0" algn="just">
              <a:buNone/>
            </a:pPr>
            <a:r>
              <a:rPr lang="ru-RU" sz="4000" dirty="0" smtClean="0"/>
              <a:t> </a:t>
            </a:r>
            <a:endParaRPr lang="ru-RU" sz="4000" dirty="0"/>
          </a:p>
        </p:txBody>
      </p:sp>
      <p:pic>
        <p:nvPicPr>
          <p:cNvPr id="3074" name="Picture 2" descr="http://fb.ru/misc/i/gallery/42514/2277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635" y="3848894"/>
            <a:ext cx="5538730" cy="273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0883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300" b="1" dirty="0"/>
              <a:t>Динамика основных состояний сводится обычно к трем уровням: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sz="4400" dirty="0" smtClean="0"/>
              <a:t>познание </a:t>
            </a:r>
            <a:r>
              <a:rPr lang="ru-RU" sz="4400" dirty="0"/>
              <a:t>– осведомленность-неосведомленность, знание-незнание; </a:t>
            </a:r>
          </a:p>
          <a:p>
            <a:pPr algn="just"/>
            <a:r>
              <a:rPr lang="ru-RU" sz="4400" dirty="0" smtClean="0"/>
              <a:t>эмоции </a:t>
            </a:r>
            <a:r>
              <a:rPr lang="ru-RU" sz="4400" dirty="0"/>
              <a:t>– благорасположенность-недоброжелательность, предпочтение-нейтральность, убежденность-безразличность; </a:t>
            </a:r>
          </a:p>
          <a:p>
            <a:pPr algn="just"/>
            <a:r>
              <a:rPr lang="ru-RU" sz="4400" dirty="0" smtClean="0"/>
              <a:t>поведенческое </a:t>
            </a:r>
            <a:r>
              <a:rPr lang="ru-RU" sz="4400" dirty="0"/>
              <a:t>проявление – совершение </a:t>
            </a:r>
            <a:r>
              <a:rPr lang="ru-RU" sz="4400" dirty="0" smtClean="0"/>
              <a:t>действия–нерешительность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17843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1276</TotalTime>
  <Words>1066</Words>
  <Application>Microsoft Office PowerPoint</Application>
  <PresentationFormat>Широкоэкранный</PresentationFormat>
  <Paragraphs>154</Paragraphs>
  <Slides>59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59</vt:i4>
      </vt:variant>
    </vt:vector>
  </HeadingPairs>
  <TitlesOfParts>
    <vt:vector size="63" baseType="lpstr">
      <vt:lpstr>Arial</vt:lpstr>
      <vt:lpstr>Calibri</vt:lpstr>
      <vt:lpstr>Calibri Light</vt:lpstr>
      <vt:lpstr>Тема Office</vt:lpstr>
      <vt:lpstr>Специфика рекламной кампании в социальной сфере</vt:lpstr>
      <vt:lpstr>1. Рекламная кампания в социальной сфере</vt:lpstr>
      <vt:lpstr>Социальная рекламная кампания</vt:lpstr>
      <vt:lpstr>Агенты перемен </vt:lpstr>
      <vt:lpstr>Основные этапы планирования социальной рекламной кампании  </vt:lpstr>
      <vt:lpstr>Цели коммуникации </vt:lpstr>
      <vt:lpstr>Выделяют два варианта заданных реакций потребителя:  </vt:lpstr>
      <vt:lpstr>Второй этап: </vt:lpstr>
      <vt:lpstr>Динамика основных состояний сводится обычно к трем уровням:  </vt:lpstr>
      <vt:lpstr>Третий этап </vt:lpstr>
      <vt:lpstr>Это предполагает решение трех проблем</vt:lpstr>
      <vt:lpstr>В числе мотивов могут быть: </vt:lpstr>
      <vt:lpstr>Четвертый этап </vt:lpstr>
      <vt:lpstr>В том числе:  </vt:lpstr>
      <vt:lpstr>Пятый этап </vt:lpstr>
      <vt:lpstr>Нужно выделить источники, которые пользуются доверием, являются авторитетами у определенных групп общества (общественные или политические лидеры, артисты, общественные деятели)  </vt:lpstr>
      <vt:lpstr>Шестой этап </vt:lpstr>
      <vt:lpstr>При планировании социальной рекламной кампании </vt:lpstr>
      <vt:lpstr>Презентация PowerPoint</vt:lpstr>
      <vt:lpstr>Сбор сведений </vt:lpstr>
      <vt:lpstr>Приоритетными направлениями кампаний социальной рекламы являются </vt:lpstr>
      <vt:lpstr>Цели социальных рекламных кампаний</vt:lpstr>
      <vt:lpstr> 2. Жанры социальной рекламы </vt:lpstr>
      <vt:lpstr>Жанровый состав социальной рекламы на плакатах</vt:lpstr>
      <vt:lpstr>Презентация PowerPoint</vt:lpstr>
      <vt:lpstr>Объявление-призыв</vt:lpstr>
      <vt:lpstr>Объявление-предупреждение</vt:lpstr>
      <vt:lpstr>Объявление-просьба </vt:lpstr>
      <vt:lpstr>Обращение</vt:lpstr>
      <vt:lpstr>Лозунг</vt:lpstr>
      <vt:lpstr>Основные содержательные характеристики лозунга </vt:lpstr>
      <vt:lpstr>По преобладающей цели высказывания </vt:lpstr>
      <vt:lpstr>Лозунги-призывы</vt:lpstr>
      <vt:lpstr>Лозунги-пожелания</vt:lpstr>
      <vt:lpstr>Лозунги-констатации </vt:lpstr>
      <vt:lpstr>Лозунги-патетизмы</vt:lpstr>
      <vt:lpstr>«Ссылка на авторитет» </vt:lpstr>
      <vt:lpstr>Требование</vt:lpstr>
      <vt:lpstr>Просьба</vt:lpstr>
      <vt:lpstr>Совет</vt:lpstr>
      <vt:lpstr>Стилизация - это «намеренная и явная имитация того или иного стиля, полное воспроизведение его важнейших особенностей»</vt:lpstr>
      <vt:lpstr>3. Приемы психологического воздействия социальной рекламы на аудиторию </vt:lpstr>
      <vt:lpstr>Основные методы воздействия, используемые в социальной рекламе</vt:lpstr>
      <vt:lpstr>Убеждение</vt:lpstr>
      <vt:lpstr>Процесс убеждения </vt:lpstr>
      <vt:lpstr>Трудности прямого опровержения сложившихся суждений и оценок </vt:lpstr>
      <vt:lpstr>Внушение (суггестия) </vt:lpstr>
      <vt:lpstr>В рекламной практике также используются </vt:lpstr>
      <vt:lpstr>Эмоция страха  </vt:lpstr>
      <vt:lpstr>Врожденные страхи определены биологически</vt:lpstr>
      <vt:lpstr>Социально приобретенные страхи </vt:lpstr>
      <vt:lpstr>Презентация PowerPoint</vt:lpstr>
      <vt:lpstr>Презентация PowerPoint</vt:lpstr>
      <vt:lpstr>Эмоция страдания  </vt:lpstr>
      <vt:lpstr>Эмоция, вызванная угрозой потенциальной потери  </vt:lpstr>
      <vt:lpstr>Основные позитивные эмоции в социальной рекламе</vt:lpstr>
      <vt:lpstr>Основные позитивные эмоции в социальной рекламе</vt:lpstr>
      <vt:lpstr>Эксплуатация стереотипов</vt:lpstr>
      <vt:lpstr>Источники: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ИгорьНаташа</dc:creator>
  <cp:lastModifiedBy>ИгорьНаташа</cp:lastModifiedBy>
  <cp:revision>60</cp:revision>
  <dcterms:created xsi:type="dcterms:W3CDTF">2019-02-24T12:47:42Z</dcterms:created>
  <dcterms:modified xsi:type="dcterms:W3CDTF">2021-10-01T03:08:04Z</dcterms:modified>
</cp:coreProperties>
</file>