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8" r:id="rId3"/>
    <p:sldId id="354" r:id="rId4"/>
    <p:sldId id="353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55" r:id="rId13"/>
    <p:sldId id="346" r:id="rId14"/>
    <p:sldId id="347" r:id="rId15"/>
    <p:sldId id="348" r:id="rId16"/>
    <p:sldId id="349" r:id="rId17"/>
    <p:sldId id="350" r:id="rId18"/>
    <p:sldId id="352" r:id="rId19"/>
    <p:sldId id="356" r:id="rId20"/>
    <p:sldId id="357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330" r:id="rId30"/>
    <p:sldId id="288" r:id="rId31"/>
    <p:sldId id="289" r:id="rId32"/>
    <p:sldId id="290" r:id="rId33"/>
    <p:sldId id="291" r:id="rId34"/>
    <p:sldId id="292" r:id="rId35"/>
    <p:sldId id="293" r:id="rId36"/>
    <p:sldId id="331" r:id="rId37"/>
    <p:sldId id="294" r:id="rId38"/>
    <p:sldId id="332" r:id="rId39"/>
    <p:sldId id="295" r:id="rId40"/>
    <p:sldId id="296" r:id="rId41"/>
    <p:sldId id="297" r:id="rId42"/>
    <p:sldId id="333" r:id="rId43"/>
    <p:sldId id="298" r:id="rId44"/>
    <p:sldId id="299" r:id="rId45"/>
    <p:sldId id="334" r:id="rId46"/>
    <p:sldId id="300" r:id="rId47"/>
    <p:sldId id="301" r:id="rId48"/>
    <p:sldId id="335" r:id="rId49"/>
    <p:sldId id="358" r:id="rId5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64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158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91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9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601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255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94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3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01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12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402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7E7DF-8075-467B-97B3-F5B770B93065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6A4C3-CF8B-4E25-834D-E753C7554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18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novainfo.ru/author/403" TargetMode="External"/><Relationship Id="rId2" Type="http://schemas.openxmlformats.org/officeDocument/2006/relationships/hyperlink" Target="https://cyberleninka.ru/article/n/polikodovaya-metaforizatsiya-v-tekstah-sotsialnoy-reklam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yberleninka.ru/article/n/spetsifika-reklamnogo-teksta-kak-osnovnoy-kommunikativnoy-edinitsy-marketingovyh-kommunikatsiy" TargetMode="External"/><Relationship Id="rId5" Type="http://schemas.openxmlformats.org/officeDocument/2006/relationships/hyperlink" Target="https://cyberleninka.ru/article/n/primenenie-ambient-media-v-sfere-sotsialnoy-reklamy" TargetMode="External"/><Relationship Id="rId4" Type="http://schemas.openxmlformats.org/officeDocument/2006/relationships/hyperlink" Target="https://novainfo.ru/archive/?number=22&amp;volume=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48444" y="598516"/>
            <a:ext cx="9144000" cy="234418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Технологии разработки материалов социальной рекламы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075709"/>
            <a:ext cx="9144000" cy="3782291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AutoNum type="arabicPeriod"/>
            </a:pPr>
            <a:r>
              <a:rPr lang="ru-RU" sz="3200" b="1" dirty="0"/>
              <a:t>Творческие технологии разработки и размещения социальной рекламы </a:t>
            </a:r>
            <a:endParaRPr lang="ru-RU" sz="3200" b="1" dirty="0" smtClean="0"/>
          </a:p>
          <a:p>
            <a:pPr marL="457200" indent="-457200" algn="just">
              <a:buFont typeface="Arial" panose="020B0604020202020204" pitchFamily="34" charset="0"/>
              <a:buAutoNum type="arabicPeriod"/>
            </a:pPr>
            <a:r>
              <a:rPr lang="ru-RU" sz="3200" b="1" dirty="0" smtClean="0"/>
              <a:t>Визуальное оформление социальной рекламы</a:t>
            </a:r>
            <a:endParaRPr lang="ru-RU" sz="3200" b="1" dirty="0"/>
          </a:p>
          <a:p>
            <a:pPr marL="457200" indent="-457200" algn="just">
              <a:buFont typeface="Arial" panose="020B0604020202020204" pitchFamily="34" charset="0"/>
              <a:buAutoNum type="arabicPeriod"/>
            </a:pPr>
            <a:r>
              <a:rPr lang="ru-RU" sz="3200" b="1" dirty="0" smtClean="0"/>
              <a:t>Вербальная </a:t>
            </a:r>
            <a:r>
              <a:rPr lang="ru-RU" sz="3200" b="1" dirty="0"/>
              <a:t>составляющая социальной </a:t>
            </a:r>
            <a:r>
              <a:rPr lang="ru-RU" sz="3200" b="1" dirty="0" smtClean="0"/>
              <a:t>рекламы </a:t>
            </a:r>
            <a:endParaRPr lang="ru-RU" sz="3200" b="1" dirty="0"/>
          </a:p>
          <a:p>
            <a:pPr marL="457200" indent="-457200">
              <a:buAutoNum type="arabicPeriod"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351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Пунктуация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Восклицательный знак</a:t>
            </a:r>
          </a:p>
          <a:p>
            <a:r>
              <a:rPr lang="ru-RU" sz="4800" dirty="0" smtClean="0"/>
              <a:t>Многоточие</a:t>
            </a:r>
          </a:p>
          <a:p>
            <a:r>
              <a:rPr lang="ru-RU" sz="4800" dirty="0" smtClean="0"/>
              <a:t>Тире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161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Важнейшие характеристики </a:t>
            </a:r>
            <a:r>
              <a:rPr lang="ru-RU" b="1" dirty="0"/>
              <a:t>социального рекламного </a:t>
            </a:r>
            <a:r>
              <a:rPr lang="ru-RU" b="1" dirty="0" smtClean="0"/>
              <a:t>сообщения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простота и понятность, гарантирующие быстрое понимание сообщаемого, как можно большим количеством </a:t>
            </a:r>
            <a:r>
              <a:rPr lang="ru-RU" dirty="0" smtClean="0"/>
              <a:t>людей</a:t>
            </a:r>
            <a:endParaRPr lang="ru-RU" dirty="0"/>
          </a:p>
          <a:p>
            <a:pPr algn="just"/>
            <a:r>
              <a:rPr lang="ru-RU" dirty="0"/>
              <a:t>новизна, неожиданное сопоставление, емкая метафора, позволяющая человеку ощутить значимость, весомость ситуации, увидеть смысл сообщения в границах своих повседневных действий, заставляющие человека осознать то, что ему </a:t>
            </a:r>
            <a:r>
              <a:rPr lang="ru-RU" dirty="0" smtClean="0"/>
              <a:t>сообщается</a:t>
            </a:r>
            <a:endParaRPr lang="ru-RU" dirty="0"/>
          </a:p>
          <a:p>
            <a:pPr algn="just"/>
            <a:r>
              <a:rPr lang="ru-RU" dirty="0"/>
              <a:t>уважительность - люди, выполняя то, что предлагает социальная реклама, должны чувствовать себя умными, цивилизованными, уверенными в себе, эти составляющие находятся в тесной </a:t>
            </a:r>
            <a:r>
              <a:rPr lang="ru-RU" dirty="0" smtClean="0"/>
              <a:t>взаимосвязи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783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Преимущества новых </a:t>
            </a:r>
            <a:r>
              <a:rPr lang="ru-RU" b="1" dirty="0"/>
              <a:t>рекламных площадок и форм </a:t>
            </a:r>
            <a:r>
              <a:rPr lang="ru-RU" b="1" dirty="0" smtClean="0"/>
              <a:t>коммуникации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t"/>
            <a:r>
              <a:rPr lang="ru-RU" sz="3600" dirty="0" smtClean="0"/>
              <a:t>яркость</a:t>
            </a:r>
            <a:r>
              <a:rPr lang="ru-RU" sz="3600" dirty="0"/>
              <a:t>, новизна, необычность, что существенно выделяет их среди прочего «информационного шума</a:t>
            </a:r>
            <a:r>
              <a:rPr lang="ru-RU" sz="3600" dirty="0" smtClean="0"/>
              <a:t>»</a:t>
            </a:r>
            <a:endParaRPr lang="ru-RU" sz="3600" dirty="0"/>
          </a:p>
          <a:p>
            <a:pPr fontAlgn="t"/>
            <a:r>
              <a:rPr lang="ru-RU" sz="3600" dirty="0" smtClean="0"/>
              <a:t>возможность </a:t>
            </a:r>
            <a:r>
              <a:rPr lang="ru-RU" sz="3600" dirty="0"/>
              <a:t>построения персонифицированной коммуникации с пользователем, </a:t>
            </a:r>
            <a:r>
              <a:rPr lang="ru-RU" sz="3600" dirty="0" err="1"/>
              <a:t>точечность</a:t>
            </a:r>
            <a:r>
              <a:rPr lang="ru-RU" sz="3600" dirty="0"/>
              <a:t> подачи </a:t>
            </a:r>
            <a:r>
              <a:rPr lang="ru-RU" sz="3600" dirty="0" smtClean="0"/>
              <a:t>информации</a:t>
            </a:r>
            <a:endParaRPr lang="ru-RU" sz="3600" dirty="0"/>
          </a:p>
          <a:p>
            <a:pPr fontAlgn="t"/>
            <a:r>
              <a:rPr lang="ru-RU" sz="3600" dirty="0" smtClean="0"/>
              <a:t>интерактивность</a:t>
            </a:r>
            <a:endParaRPr lang="ru-RU" sz="3600" dirty="0"/>
          </a:p>
          <a:p>
            <a:pPr fontAlgn="t"/>
            <a:r>
              <a:rPr lang="ru-RU" sz="3600" dirty="0" smtClean="0"/>
              <a:t>вирусный эффект 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0364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"</a:t>
            </a:r>
            <a:r>
              <a:rPr lang="ru-RU" b="1" dirty="0" err="1"/>
              <a:t>Ambient</a:t>
            </a:r>
            <a:r>
              <a:rPr lang="ru-RU" b="1" dirty="0"/>
              <a:t> </a:t>
            </a:r>
            <a:r>
              <a:rPr lang="ru-RU" b="1" dirty="0" err="1"/>
              <a:t>Media</a:t>
            </a:r>
            <a:r>
              <a:rPr lang="ru-RU" b="1" dirty="0"/>
              <a:t>" (англ. </a:t>
            </a:r>
            <a:r>
              <a:rPr lang="ru-RU" b="1" dirty="0" err="1"/>
              <a:t>ambient</a:t>
            </a:r>
            <a:r>
              <a:rPr lang="ru-RU" b="1" dirty="0"/>
              <a:t> - окружающий, окружающее пространство</a:t>
            </a:r>
            <a:r>
              <a:rPr lang="ru-RU" b="1" dirty="0" smtClean="0"/>
              <a:t>)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 smtClean="0"/>
              <a:t>обозначение </a:t>
            </a:r>
            <a:r>
              <a:rPr lang="ru-RU" sz="4000" dirty="0"/>
              <a:t>рекламы, размещенной в самых неожиданных местах: на оборотной стороне проездного билета, на дне лунки для гольфа, на ремне безопасности в вагоне метрополитена, на ручке тележки в супермаркете, на боковой поверхности лотка для яиц и т. д. </a:t>
            </a:r>
          </a:p>
        </p:txBody>
      </p:sp>
    </p:spTree>
    <p:extLst>
      <p:ext uri="{BB962C8B-B14F-4D97-AF65-F5344CB8AC3E}">
        <p14:creationId xmlns:p14="http://schemas.microsoft.com/office/powerpoint/2010/main" val="3556871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Ambient</a:t>
            </a:r>
            <a:r>
              <a:rPr lang="ru-RU" b="1" dirty="0" smtClean="0"/>
              <a:t> </a:t>
            </a:r>
            <a:r>
              <a:rPr lang="ru-RU" b="1" dirty="0" err="1" smtClean="0"/>
              <a:t>Media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6000" dirty="0" smtClean="0"/>
              <a:t>это </a:t>
            </a:r>
            <a:r>
              <a:rPr lang="ru-RU" sz="6000" dirty="0"/>
              <a:t>реклама, которая органически вписывается в окружающую среду, используя реальные объекты и формы как часть рекламного изображения </a:t>
            </a:r>
          </a:p>
        </p:txBody>
      </p:sp>
    </p:spTree>
    <p:extLst>
      <p:ext uri="{BB962C8B-B14F-4D97-AF65-F5344CB8AC3E}">
        <p14:creationId xmlns:p14="http://schemas.microsoft.com/office/powerpoint/2010/main" val="4150144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telegraf.ru/wp-content/uploads/2011/10/kreativnaya-reklama-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77" y="673331"/>
            <a:ext cx="11147367" cy="586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726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65125"/>
            <a:ext cx="10515600" cy="151853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Коммуникативные </a:t>
            </a:r>
            <a:r>
              <a:rPr lang="ru-RU" b="1" dirty="0"/>
              <a:t>характеристики и </a:t>
            </a:r>
            <a:r>
              <a:rPr lang="ru-RU" b="1" dirty="0" smtClean="0"/>
              <a:t>преимущества </a:t>
            </a:r>
            <a:r>
              <a:rPr lang="ru-RU" b="1" dirty="0" err="1" smtClean="0"/>
              <a:t>Ambient</a:t>
            </a:r>
            <a:r>
              <a:rPr lang="ru-RU" b="1" dirty="0" smtClean="0"/>
              <a:t> </a:t>
            </a:r>
            <a:r>
              <a:rPr lang="ru-RU" b="1" dirty="0" err="1"/>
              <a:t>Media</a:t>
            </a:r>
            <a:r>
              <a:rPr lang="ru-RU" b="1" dirty="0"/>
              <a:t>  в сравнении с традиционной </a:t>
            </a:r>
            <a:r>
              <a:rPr lang="ru-RU" b="1" dirty="0" smtClean="0"/>
              <a:t>рекламой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700784"/>
            <a:ext cx="10515600" cy="5371529"/>
          </a:xfrm>
        </p:spPr>
        <p:txBody>
          <a:bodyPr>
            <a:normAutofit/>
          </a:bodyPr>
          <a:lstStyle/>
          <a:p>
            <a:pPr algn="just" fontAlgn="t"/>
            <a:r>
              <a:rPr lang="ru-RU" sz="3600" dirty="0" smtClean="0"/>
              <a:t>проникновение </a:t>
            </a:r>
            <a:r>
              <a:rPr lang="ru-RU" sz="3600" dirty="0"/>
              <a:t>в окружающее пространство целевой </a:t>
            </a:r>
            <a:r>
              <a:rPr lang="ru-RU" sz="3600" dirty="0" smtClean="0"/>
              <a:t>аудитории</a:t>
            </a:r>
            <a:endParaRPr lang="ru-RU" sz="3600" dirty="0"/>
          </a:p>
          <a:p>
            <a:pPr algn="just" fontAlgn="t"/>
            <a:r>
              <a:rPr lang="ru-RU" sz="3600" dirty="0" smtClean="0"/>
              <a:t>взаимодействие </a:t>
            </a:r>
            <a:r>
              <a:rPr lang="ru-RU" sz="3600" dirty="0"/>
              <a:t>с </a:t>
            </a:r>
            <a:r>
              <a:rPr lang="ru-RU" sz="3600" dirty="0" err="1"/>
              <a:t>коммуникантами</a:t>
            </a:r>
            <a:r>
              <a:rPr lang="ru-RU" sz="3600" dirty="0"/>
              <a:t> на эмоциональном уровне;</a:t>
            </a:r>
          </a:p>
          <a:p>
            <a:pPr algn="just" fontAlgn="t"/>
            <a:r>
              <a:rPr lang="ru-RU" sz="3600" dirty="0" smtClean="0"/>
              <a:t>нестандартность</a:t>
            </a:r>
            <a:r>
              <a:rPr lang="ru-RU" sz="3600" dirty="0"/>
              <a:t>, высокий уровень </a:t>
            </a:r>
            <a:r>
              <a:rPr lang="ru-RU" sz="3600" dirty="0" smtClean="0"/>
              <a:t>креативности</a:t>
            </a:r>
            <a:endParaRPr lang="ru-RU" sz="3600" dirty="0"/>
          </a:p>
          <a:p>
            <a:pPr algn="just" fontAlgn="t"/>
            <a:r>
              <a:rPr lang="ru-RU" sz="3600" dirty="0" smtClean="0"/>
              <a:t>работа </a:t>
            </a:r>
            <a:r>
              <a:rPr lang="ru-RU" sz="3600" dirty="0"/>
              <a:t>с </a:t>
            </a:r>
            <a:r>
              <a:rPr lang="ru-RU" sz="3600" dirty="0" err="1"/>
              <a:t>нишевыми</a:t>
            </a:r>
            <a:r>
              <a:rPr lang="ru-RU" sz="3600" dirty="0"/>
              <a:t> рынками (контакт с узкой целевой аудиторией</a:t>
            </a:r>
            <a:r>
              <a:rPr lang="ru-RU" sz="3600" dirty="0" smtClean="0"/>
              <a:t>)</a:t>
            </a:r>
            <a:endParaRPr lang="ru-RU" sz="3600" dirty="0"/>
          </a:p>
          <a:p>
            <a:pPr algn="just" fontAlgn="t"/>
            <a:r>
              <a:rPr lang="ru-RU" sz="3600" dirty="0" smtClean="0"/>
              <a:t>отсутствие </a:t>
            </a:r>
            <a:r>
              <a:rPr lang="ru-RU" sz="3600" dirty="0"/>
              <a:t>копирования и тиражирования (реклама оригинальна, специфична</a:t>
            </a:r>
            <a:r>
              <a:rPr lang="ru-RU" sz="3600" dirty="0" smtClean="0"/>
              <a:t>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4915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Ambient</a:t>
            </a:r>
            <a:r>
              <a:rPr lang="ru-RU" b="1" dirty="0" smtClean="0"/>
              <a:t> </a:t>
            </a:r>
            <a:r>
              <a:rPr lang="ru-RU" b="1" dirty="0" err="1"/>
              <a:t>Media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действует </a:t>
            </a:r>
            <a:r>
              <a:rPr lang="ru-RU" sz="4800" dirty="0"/>
              <a:t>не менее интенсивно, чем прямая реклама, но при этом не раздражает </a:t>
            </a:r>
            <a:r>
              <a:rPr lang="ru-RU" sz="4800" dirty="0" err="1"/>
              <a:t>коммуникантов</a:t>
            </a:r>
            <a:r>
              <a:rPr lang="ru-RU" sz="4800" dirty="0"/>
              <a:t>, вызывает интерес, эмоциональную реакцию на рекламное послание</a:t>
            </a:r>
          </a:p>
        </p:txBody>
      </p:sp>
    </p:spTree>
    <p:extLst>
      <p:ext uri="{BB962C8B-B14F-4D97-AF65-F5344CB8AC3E}">
        <p14:creationId xmlns:p14="http://schemas.microsoft.com/office/powerpoint/2010/main" val="3578904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Технологии дополненной реальности</a:t>
            </a:r>
            <a:endParaRPr lang="ru-RU" b="1" dirty="0"/>
          </a:p>
        </p:txBody>
      </p:sp>
      <p:pic>
        <p:nvPicPr>
          <p:cNvPr id="2050" name="Picture 2" descr="https://img.ditching.eu/reviews/oculus-go-hands-on-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2205831"/>
            <a:ext cx="6381750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657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b="1" dirty="0"/>
              <a:t>3D-mapping</a:t>
            </a:r>
            <a:r>
              <a:rPr lang="ru-RU" dirty="0"/>
              <a:t> </a:t>
            </a:r>
          </a:p>
        </p:txBody>
      </p:sp>
      <p:pic>
        <p:nvPicPr>
          <p:cNvPr id="2050" name="Picture 2" descr="https://101interactive.ru/wp-content/uploads/2017/05/3d-mapping_0002_Layer-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885" y="1825625"/>
            <a:ext cx="725223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40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291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 smtClean="0"/>
              <a:t>1. Творческие </a:t>
            </a:r>
            <a:r>
              <a:rPr lang="ru-RU" sz="6000" b="1" i="1" dirty="0"/>
              <a:t>технологии разработки и размещения социальной рекламы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251" y="2560319"/>
            <a:ext cx="10515600" cy="366651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800" b="1" dirty="0" smtClean="0"/>
              <a:t>Язык и стиль рекламного текста</a:t>
            </a:r>
          </a:p>
          <a:p>
            <a:pPr marL="0" indent="0" algn="just">
              <a:buNone/>
            </a:pPr>
            <a:r>
              <a:rPr lang="ru-RU" sz="4400" b="1" dirty="0"/>
              <a:t>Цель такого текста</a:t>
            </a:r>
            <a:r>
              <a:rPr lang="ru-RU" sz="4400" dirty="0"/>
              <a:t> - привлечение внимания к проблеме, воздействие на взгляды, на законодательство или на изменение поведения в сторону, благоприятную для </a:t>
            </a:r>
            <a:r>
              <a:rPr lang="ru-RU" sz="4400" dirty="0" smtClean="0"/>
              <a:t>общества</a:t>
            </a:r>
            <a:endParaRPr lang="ru-RU" sz="4400" dirty="0"/>
          </a:p>
          <a:p>
            <a:pPr marL="0" indent="0" algn="just">
              <a:buNone/>
            </a:pPr>
            <a:endParaRPr lang="ru-RU" sz="4400" b="1" u="sng" dirty="0"/>
          </a:p>
        </p:txBody>
      </p:sp>
    </p:spTree>
    <p:extLst>
      <p:ext uri="{BB962C8B-B14F-4D97-AF65-F5344CB8AC3E}">
        <p14:creationId xmlns:p14="http://schemas.microsoft.com/office/powerpoint/2010/main" val="2647324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Носимая электроника</a:t>
            </a:r>
            <a:r>
              <a:rPr lang="ru-RU" dirty="0"/>
              <a:t> </a:t>
            </a:r>
          </a:p>
        </p:txBody>
      </p:sp>
      <p:pic>
        <p:nvPicPr>
          <p:cNvPr id="1026" name="Picture 2" descr="https://controleng.ru/wp-content/uploads/31_72_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0" y="2157984"/>
            <a:ext cx="5925312" cy="380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4985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i="1" dirty="0" smtClean="0"/>
              <a:t>2. </a:t>
            </a:r>
            <a:r>
              <a:rPr lang="ru-RU" sz="6000" i="1" dirty="0"/>
              <a:t>Визуальное оформление социальной </a:t>
            </a:r>
            <a:r>
              <a:rPr lang="ru-RU" sz="6000" i="1" dirty="0" smtClean="0"/>
              <a:t>рекламы</a:t>
            </a:r>
            <a:r>
              <a:rPr lang="ru-RU" sz="6000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95302"/>
            <a:ext cx="10515600" cy="47299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/>
              <a:t>Доказано</a:t>
            </a:r>
            <a:r>
              <a:rPr lang="ru-RU" sz="4000" dirty="0"/>
              <a:t>, что визуальный элемент – рекламный образ – воспринимается гораздо легче и быстрее, чем текст, который необходимо почитать до конца и вникнуть в его </a:t>
            </a:r>
            <a:r>
              <a:rPr lang="ru-RU" sz="4000" dirty="0" smtClean="0"/>
              <a:t>суть</a:t>
            </a:r>
          </a:p>
          <a:p>
            <a:pPr marL="0" indent="0" algn="just">
              <a:buNone/>
            </a:pPr>
            <a:r>
              <a:rPr lang="ru-RU" sz="4000" dirty="0" smtClean="0"/>
              <a:t>Визуальному </a:t>
            </a:r>
            <a:r>
              <a:rPr lang="ru-RU" sz="4000" dirty="0"/>
              <a:t>образу не нужен перевод, в отличие от текста, а также образ более </a:t>
            </a:r>
            <a:r>
              <a:rPr lang="ru-RU" sz="4000" dirty="0" smtClean="0"/>
              <a:t>эмоционален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7998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/>
              <a:t>Изобразительный ряд рекламы может иметь две функциональные </a:t>
            </a:r>
            <a:r>
              <a:rPr lang="ru-RU" b="1" dirty="0" smtClean="0"/>
              <a:t>разновидности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91059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ай-стоппер</a:t>
            </a:r>
            <a:r>
              <a:rPr lang="ru-RU" sz="4800" dirty="0" smtClean="0"/>
              <a:t> </a:t>
            </a:r>
            <a:r>
              <a:rPr lang="ru-RU" sz="4800" dirty="0"/>
              <a:t>(от английского «</a:t>
            </a:r>
            <a:r>
              <a:rPr lang="ru-RU" sz="4800" dirty="0" err="1"/>
              <a:t>eye-stopper</a:t>
            </a:r>
            <a:r>
              <a:rPr lang="ru-RU" sz="4800" dirty="0"/>
              <a:t>» – то, что привлекает внимание</a:t>
            </a:r>
            <a:r>
              <a:rPr lang="ru-RU" sz="4800" dirty="0" smtClean="0"/>
              <a:t>)</a:t>
            </a:r>
            <a:endParaRPr lang="ru-RU" sz="4800" dirty="0"/>
          </a:p>
          <a:p>
            <a:r>
              <a:rPr lang="ru-RU" sz="4800" b="1" dirty="0" smtClean="0"/>
              <a:t>рекламный </a:t>
            </a:r>
            <a:r>
              <a:rPr lang="ru-RU" sz="4800" b="1" dirty="0"/>
              <a:t>образ</a:t>
            </a:r>
            <a:r>
              <a:rPr lang="ru-RU" sz="4800" dirty="0"/>
              <a:t>, который несет конкретную </a:t>
            </a:r>
            <a:r>
              <a:rPr lang="ru-RU" sz="4800" dirty="0" smtClean="0"/>
              <a:t>информацию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62358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Композиция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4400" dirty="0"/>
              <a:t>делает изображение логичным, упорядоченным, создает целостность, тем самым облегчает восприятие. </a:t>
            </a:r>
            <a:endParaRPr lang="ru-RU" sz="4400" dirty="0" smtClean="0"/>
          </a:p>
          <a:p>
            <a:pPr marL="0" indent="0" algn="just">
              <a:buNone/>
            </a:pPr>
            <a:r>
              <a:rPr lang="ru-RU" sz="4400" dirty="0" smtClean="0"/>
              <a:t>Композиция </a:t>
            </a:r>
            <a:r>
              <a:rPr lang="ru-RU" sz="4400" dirty="0"/>
              <a:t>всегда предполагает наличие центра, в который помещается главный объект или группа </a:t>
            </a:r>
            <a:r>
              <a:rPr lang="ru-RU" sz="4400" dirty="0" smtClean="0"/>
              <a:t>объектов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407957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Композиция макета социальной рекламы строится согласно следующим </a:t>
            </a:r>
            <a:r>
              <a:rPr lang="ru-RU" b="1" dirty="0" smtClean="0"/>
              <a:t>принципам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9937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Принцип </a:t>
            </a:r>
            <a:r>
              <a:rPr lang="ru-RU" b="1" dirty="0"/>
              <a:t>целостности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Все </a:t>
            </a:r>
            <a:r>
              <a:rPr lang="ru-RU" b="1" dirty="0"/>
              <a:t>элементы композиции должны быть взаимосвязаны, </a:t>
            </a:r>
            <a:r>
              <a:rPr lang="ru-RU" b="1" dirty="0" err="1"/>
              <a:t>взаимодополняемы</a:t>
            </a:r>
            <a:r>
              <a:rPr lang="ru-RU" b="1" dirty="0"/>
              <a:t> и </a:t>
            </a:r>
            <a:r>
              <a:rPr lang="ru-RU" b="1" dirty="0" smtClean="0"/>
              <a:t>взаимозависимы</a:t>
            </a:r>
          </a:p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dirty="0"/>
              <a:t>ни одна часть композиции не может быть убрана без ущерба для </a:t>
            </a:r>
            <a:r>
              <a:rPr lang="ru-RU" dirty="0" smtClean="0"/>
              <a:t>целого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части композиции невозможно поменять местами без ущерба для </a:t>
            </a:r>
            <a:r>
              <a:rPr lang="ru-RU" dirty="0" smtClean="0"/>
              <a:t>целого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ни один новый элемент невозможно присоединить без ущерба для </a:t>
            </a:r>
            <a:r>
              <a:rPr lang="ru-RU" dirty="0" smtClean="0"/>
              <a:t>целого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8981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/>
              <a:t>Приемы достижения </a:t>
            </a:r>
            <a:r>
              <a:rPr lang="ru-RU" sz="5400" b="1" dirty="0" smtClean="0"/>
              <a:t>целостности </a:t>
            </a:r>
            <a:r>
              <a:rPr lang="ru-RU" sz="5400" b="1" dirty="0"/>
              <a:t/>
            </a:r>
            <a:br>
              <a:rPr lang="ru-RU" sz="5400" b="1" dirty="0"/>
            </a:b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19863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 smtClean="0"/>
              <a:t>– </a:t>
            </a:r>
            <a:r>
              <a:rPr lang="ru-RU" sz="3200" dirty="0"/>
              <a:t>использование единой гарнитуры </a:t>
            </a:r>
            <a:r>
              <a:rPr lang="ru-RU" sz="3200" dirty="0" smtClean="0"/>
              <a:t>шрифта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– использование единой цветовой гаммы рекламного </a:t>
            </a:r>
            <a:r>
              <a:rPr lang="ru-RU" sz="3200" dirty="0" smtClean="0"/>
              <a:t>сообщения</a:t>
            </a:r>
          </a:p>
          <a:p>
            <a:pPr marL="0" indent="0" algn="just">
              <a:buNone/>
            </a:pPr>
            <a:r>
              <a:rPr lang="ru-RU" sz="3200" dirty="0" smtClean="0"/>
              <a:t>– использование принципа изоляции (пустое пространство, расположенное по периметру рекламы, должно превосходить по площади внутреннее пространство между элементами)</a:t>
            </a:r>
          </a:p>
          <a:p>
            <a:pPr marL="0" indent="0" algn="just">
              <a:buNone/>
            </a:pPr>
            <a:r>
              <a:rPr lang="ru-RU" sz="3200" dirty="0" smtClean="0"/>
              <a:t>– </a:t>
            </a:r>
            <a:r>
              <a:rPr lang="ru-RU" sz="3200" dirty="0"/>
              <a:t>использование единой рамки (внешние границы должны иметь одну толщину, один цвет, одну конфигурацию</a:t>
            </a:r>
            <a:r>
              <a:rPr lang="ru-RU" sz="3200" dirty="0" smtClean="0"/>
              <a:t>)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3875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Принцип </a:t>
            </a:r>
            <a:r>
              <a:rPr lang="ru-RU" sz="5400" b="1" dirty="0"/>
              <a:t>уравновешенности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343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сбалансированность </a:t>
            </a:r>
            <a:r>
              <a:rPr lang="ru-RU" sz="3200" b="1" dirty="0"/>
              <a:t>элементов вокруг пространственных </a:t>
            </a:r>
            <a:r>
              <a:rPr lang="ru-RU" sz="3200" b="1" dirty="0" smtClean="0"/>
              <a:t>осей</a:t>
            </a:r>
          </a:p>
          <a:p>
            <a:pPr marL="0" indent="0">
              <a:buNone/>
            </a:pPr>
            <a:r>
              <a:rPr lang="ru-RU" sz="3200" dirty="0" smtClean="0"/>
              <a:t>Способы </a:t>
            </a:r>
            <a:r>
              <a:rPr lang="ru-RU" sz="3200" dirty="0"/>
              <a:t>достижения: </a:t>
            </a:r>
          </a:p>
          <a:p>
            <a:pPr marL="0" indent="0">
              <a:buNone/>
            </a:pPr>
            <a:r>
              <a:rPr lang="ru-RU" sz="3200" dirty="0"/>
              <a:t>– формальный – симметричное расположение элементов относительно определенных </a:t>
            </a:r>
            <a:r>
              <a:rPr lang="ru-RU" sz="3200" dirty="0" smtClean="0"/>
              <a:t>осей</a:t>
            </a: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– неформальный </a:t>
            </a:r>
            <a:r>
              <a:rPr lang="ru-RU" sz="3200" dirty="0"/>
              <a:t>– симметрия отсутствует, однако достигнуто зрительное равновесие элементов в </a:t>
            </a:r>
            <a:r>
              <a:rPr lang="ru-RU" sz="3200" dirty="0" smtClean="0"/>
              <a:t>композиции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51410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/>
              <a:t>Принцип пропорциональности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– </a:t>
            </a:r>
            <a:r>
              <a:rPr lang="ru-RU" sz="4800" dirty="0"/>
              <a:t>соразмерность количественных характеристик элементов композиции, необходимость соблюдать соотношения размеров отдельных элементов в </a:t>
            </a:r>
            <a:r>
              <a:rPr lang="ru-RU" sz="4800" dirty="0" smtClean="0"/>
              <a:t>рекламе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28133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Принцип акцента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– </a:t>
            </a:r>
            <a:r>
              <a:rPr lang="ru-RU" sz="6600" dirty="0"/>
              <a:t>выбор главного элемента композиции, который является ее смысловым </a:t>
            </a:r>
            <a:r>
              <a:rPr lang="ru-RU" sz="6600" dirty="0" smtClean="0"/>
              <a:t>центром</a:t>
            </a:r>
            <a:endParaRPr lang="ru-RU" sz="66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3514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/>
              <a:t>Принцип соподчиненности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dirty="0" smtClean="0"/>
              <a:t>– </a:t>
            </a:r>
            <a:r>
              <a:rPr lang="ru-RU" sz="5400" dirty="0"/>
              <a:t>иерархия значимости элементов композиции, определяющих последовательность их </a:t>
            </a:r>
            <a:r>
              <a:rPr lang="ru-RU" sz="5400" dirty="0" smtClean="0"/>
              <a:t>восприятия</a:t>
            </a:r>
            <a:endParaRPr lang="ru-RU" sz="54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8705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Язык </a:t>
            </a:r>
            <a:r>
              <a:rPr lang="ru-RU" b="1" dirty="0"/>
              <a:t>рекламного сообщения всегда находится в соотношении, во </a:t>
            </a:r>
            <a:r>
              <a:rPr lang="ru-RU" b="1" dirty="0" smtClean="0"/>
              <a:t>взаимодействии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со </a:t>
            </a:r>
            <a:r>
              <a:rPr lang="ru-RU" sz="4000" dirty="0"/>
              <a:t>зрительным рядом (печатная реклама в газетах, журналах; наружная реклама - рекламные щиты, "растяжки", плакат, афиши и т.п</a:t>
            </a:r>
            <a:r>
              <a:rPr lang="ru-RU" sz="4000" dirty="0" smtClean="0"/>
              <a:t>.)</a:t>
            </a:r>
            <a:endParaRPr lang="ru-RU" sz="4000" dirty="0"/>
          </a:p>
          <a:p>
            <a:r>
              <a:rPr lang="ru-RU" sz="4000" dirty="0" smtClean="0"/>
              <a:t>со </a:t>
            </a:r>
            <a:r>
              <a:rPr lang="ru-RU" sz="4000" dirty="0"/>
              <a:t>звуковым рядом (на радио</a:t>
            </a:r>
            <a:r>
              <a:rPr lang="ru-RU" sz="4000" dirty="0" smtClean="0"/>
              <a:t>)</a:t>
            </a:r>
            <a:endParaRPr lang="ru-RU" sz="4000" dirty="0"/>
          </a:p>
          <a:p>
            <a:r>
              <a:rPr lang="ru-RU" sz="4000" dirty="0" smtClean="0"/>
              <a:t>со </a:t>
            </a:r>
            <a:r>
              <a:rPr lang="ru-RU" sz="4000" dirty="0"/>
              <a:t>звуковым и зрительным рядом (в составе телевизионного ролика, </a:t>
            </a:r>
            <a:r>
              <a:rPr lang="ru-RU" sz="4000"/>
              <a:t>клипа</a:t>
            </a:r>
            <a:r>
              <a:rPr lang="ru-RU" sz="4000" smtClean="0"/>
              <a:t>)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590107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Цвет</a:t>
            </a:r>
            <a:r>
              <a:rPr lang="ru-RU" sz="5400" b="1" i="1" dirty="0"/>
              <a:t> </a:t>
            </a:r>
            <a:r>
              <a:rPr lang="ru-RU" sz="5400" b="1" dirty="0"/>
              <a:t>в дизайне </a:t>
            </a:r>
            <a:r>
              <a:rPr lang="ru-RU" sz="5400" b="1" dirty="0" smtClean="0"/>
              <a:t>рекламы </a:t>
            </a:r>
            <a:r>
              <a:rPr lang="ru-RU" sz="5400" dirty="0" smtClean="0"/>
              <a:t>выполняет </a:t>
            </a:r>
            <a:r>
              <a:rPr lang="ru-RU" sz="5400" dirty="0"/>
              <a:t>ряд функций 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07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– </a:t>
            </a:r>
            <a:r>
              <a:rPr lang="ru-RU" sz="4400" dirty="0"/>
              <a:t>привлекает </a:t>
            </a:r>
            <a:r>
              <a:rPr lang="ru-RU" sz="4400" dirty="0" smtClean="0"/>
              <a:t>внимание</a:t>
            </a:r>
          </a:p>
          <a:p>
            <a:pPr marL="0" indent="0">
              <a:buNone/>
            </a:pPr>
            <a:r>
              <a:rPr lang="ru-RU" sz="4400" dirty="0"/>
              <a:t>– </a:t>
            </a:r>
            <a:r>
              <a:rPr lang="ru-RU" sz="4400" dirty="0" smtClean="0"/>
              <a:t>способствует </a:t>
            </a:r>
            <a:r>
              <a:rPr lang="ru-RU" sz="4400" dirty="0"/>
              <a:t>пониманию сути </a:t>
            </a:r>
            <a:r>
              <a:rPr lang="ru-RU" sz="4400" dirty="0" smtClean="0"/>
              <a:t>проблемы</a:t>
            </a:r>
          </a:p>
          <a:p>
            <a:pPr marL="0" indent="0">
              <a:buNone/>
            </a:pPr>
            <a:r>
              <a:rPr lang="ru-RU" sz="4400" dirty="0"/>
              <a:t>– </a:t>
            </a:r>
            <a:r>
              <a:rPr lang="ru-RU" sz="4400" dirty="0" smtClean="0"/>
              <a:t>увеличивает </a:t>
            </a:r>
            <a:r>
              <a:rPr lang="ru-RU" sz="4400" dirty="0"/>
              <a:t>запоминаемость </a:t>
            </a:r>
            <a:r>
              <a:rPr lang="ru-RU" sz="4400" dirty="0" smtClean="0"/>
              <a:t>рекламы</a:t>
            </a:r>
          </a:p>
          <a:p>
            <a:pPr marL="0" indent="0">
              <a:buNone/>
            </a:pPr>
            <a:r>
              <a:rPr lang="ru-RU" sz="4400" dirty="0"/>
              <a:t>– </a:t>
            </a:r>
            <a:r>
              <a:rPr lang="ru-RU" sz="4400" dirty="0" smtClean="0"/>
              <a:t>выделяет </a:t>
            </a:r>
            <a:r>
              <a:rPr lang="ru-RU" sz="4400" dirty="0"/>
              <a:t>определенные компоненты </a:t>
            </a:r>
            <a:r>
              <a:rPr lang="ru-RU" sz="4400" dirty="0" smtClean="0"/>
              <a:t>рекламы </a:t>
            </a:r>
          </a:p>
          <a:p>
            <a:pPr marL="0" indent="0">
              <a:buNone/>
            </a:pPr>
            <a:r>
              <a:rPr lang="ru-RU" sz="4400" dirty="0"/>
              <a:t>– </a:t>
            </a:r>
            <a:r>
              <a:rPr lang="ru-RU" sz="4400" dirty="0" smtClean="0"/>
              <a:t>формирует </a:t>
            </a:r>
            <a:r>
              <a:rPr lang="ru-RU" sz="4400" dirty="0"/>
              <a:t>позитивное отношение к </a:t>
            </a:r>
            <a:r>
              <a:rPr lang="ru-RU" sz="4400" dirty="0" smtClean="0"/>
              <a:t>рекламе</a:t>
            </a:r>
            <a:endParaRPr lang="ru-RU" sz="4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358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процессе восприятия цвета существует несколько </a:t>
            </a:r>
            <a:r>
              <a:rPr lang="ru-RU" b="1" dirty="0" smtClean="0"/>
              <a:t>закономерностей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Цветная </a:t>
            </a:r>
            <a:r>
              <a:rPr lang="ru-RU" dirty="0"/>
              <a:t>реклама, включая элементарное объявление, написанное от руки, привлечет больше внимания, чем </a:t>
            </a:r>
            <a:r>
              <a:rPr lang="ru-RU" dirty="0" smtClean="0"/>
              <a:t>черно-белая</a:t>
            </a:r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этом: </a:t>
            </a:r>
          </a:p>
          <a:p>
            <a:pPr marL="0" indent="0" algn="just">
              <a:buNone/>
            </a:pPr>
            <a:r>
              <a:rPr lang="ru-RU" dirty="0"/>
              <a:t>– использование одного хроматического цвета, в дополнение к ахроматическим цветам, незначительно сказывается на привлечении </a:t>
            </a:r>
            <a:r>
              <a:rPr lang="ru-RU" dirty="0" smtClean="0"/>
              <a:t>внимания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– два дополняющих цвета существенно повышают уровень </a:t>
            </a:r>
            <a:r>
              <a:rPr lang="ru-RU" dirty="0" smtClean="0"/>
              <a:t>привлекательности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– полноцветная печать привлекает на 50–80 % больше читателей, чем </a:t>
            </a:r>
            <a:r>
              <a:rPr lang="ru-RU" dirty="0" smtClean="0"/>
              <a:t>черно-белая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– светлые тона больше привлекают, чем </a:t>
            </a:r>
            <a:r>
              <a:rPr lang="ru-RU" dirty="0" smtClean="0"/>
              <a:t>темные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060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Цвет помогает запоминанию </a:t>
            </a:r>
            <a:r>
              <a:rPr lang="ru-RU" b="1" dirty="0" smtClean="0"/>
              <a:t>рекламы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Черно-белый </a:t>
            </a:r>
            <a:r>
              <a:rPr lang="ru-RU" sz="4000" dirty="0"/>
              <a:t>вариант рекламы запоминает около 40 % аудитории, двухцветный – около 45 %, полноцветный – до 70 </a:t>
            </a:r>
            <a:r>
              <a:rPr lang="ru-RU" sz="4000" dirty="0" smtClean="0"/>
              <a:t>%</a:t>
            </a:r>
          </a:p>
          <a:p>
            <a:pPr marL="0" indent="0" algn="just">
              <a:buNone/>
            </a:pPr>
            <a:r>
              <a:rPr lang="ru-RU" sz="4000" dirty="0" smtClean="0"/>
              <a:t>По </a:t>
            </a:r>
            <a:r>
              <a:rPr lang="ru-RU" sz="4000" dirty="0"/>
              <a:t>силе запоминаемости цвета можно расположить в следующем порядке: желтый, красный, оранжевый, фиолетовый, синий, </a:t>
            </a:r>
            <a:r>
              <a:rPr lang="ru-RU" sz="4000" dirty="0" smtClean="0"/>
              <a:t>зеленый 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1351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 помощью цвета выделяют определенные визуальные компоненты рекламы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Так</a:t>
            </a:r>
            <a:r>
              <a:rPr lang="ru-RU" sz="4400" dirty="0"/>
              <a:t>, например, если цветом акцентировано внимание на иллюстрации, то это привлечет около 70 % потенциальных покупателей (чисто текстовая реклама – около 40 </a:t>
            </a:r>
            <a:r>
              <a:rPr lang="ru-RU" sz="4400" dirty="0" smtClean="0"/>
              <a:t>%)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2039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Используя ахроматические цвета (серый, белый, черный)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74928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важно </a:t>
            </a:r>
            <a:r>
              <a:rPr lang="ru-RU" sz="4800" dirty="0"/>
              <a:t>помнить, что в них отсутствует дифференцированное отношение к объекту. В то же время они повышают интенсивность каждого находящегося рядом хроматического </a:t>
            </a:r>
            <a:r>
              <a:rPr lang="ru-RU" sz="4800" dirty="0" smtClean="0"/>
              <a:t>цвета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1965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dirty="0"/>
              <a:t>По степени различимости (наилучшей читаемости цветов шрифта)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690688"/>
            <a:ext cx="10515600" cy="48245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желтый </a:t>
            </a:r>
            <a:r>
              <a:rPr lang="ru-RU" dirty="0"/>
              <a:t>на </a:t>
            </a:r>
            <a:r>
              <a:rPr lang="ru-RU" dirty="0" smtClean="0"/>
              <a:t>черном</a:t>
            </a:r>
          </a:p>
          <a:p>
            <a:pPr marL="0" indent="0">
              <a:buNone/>
            </a:pPr>
            <a:r>
              <a:rPr lang="ru-RU" dirty="0" smtClean="0"/>
              <a:t>белый </a:t>
            </a:r>
            <a:r>
              <a:rPr lang="ru-RU" dirty="0"/>
              <a:t>на </a:t>
            </a:r>
            <a:r>
              <a:rPr lang="ru-RU" dirty="0" smtClean="0"/>
              <a:t>синем</a:t>
            </a:r>
          </a:p>
          <a:p>
            <a:pPr marL="0" indent="0">
              <a:buNone/>
            </a:pPr>
            <a:r>
              <a:rPr lang="ru-RU" dirty="0" smtClean="0"/>
              <a:t>оранжевый </a:t>
            </a:r>
            <a:r>
              <a:rPr lang="ru-RU" dirty="0"/>
              <a:t>на </a:t>
            </a:r>
            <a:r>
              <a:rPr lang="ru-RU" dirty="0" smtClean="0"/>
              <a:t>черном</a:t>
            </a:r>
          </a:p>
          <a:p>
            <a:pPr marL="0" indent="0">
              <a:buNone/>
            </a:pPr>
            <a:r>
              <a:rPr lang="ru-RU" dirty="0" smtClean="0"/>
              <a:t>черный </a:t>
            </a:r>
            <a:r>
              <a:rPr lang="ru-RU" dirty="0"/>
              <a:t>на </a:t>
            </a:r>
            <a:r>
              <a:rPr lang="ru-RU" dirty="0" smtClean="0"/>
              <a:t>белом</a:t>
            </a:r>
          </a:p>
          <a:p>
            <a:pPr marL="0" indent="0">
              <a:buNone/>
            </a:pPr>
            <a:r>
              <a:rPr lang="ru-RU" dirty="0" smtClean="0"/>
              <a:t>белый </a:t>
            </a:r>
            <a:r>
              <a:rPr lang="ru-RU" dirty="0"/>
              <a:t>на </a:t>
            </a:r>
            <a:r>
              <a:rPr lang="ru-RU" dirty="0" smtClean="0"/>
              <a:t>красном</a:t>
            </a:r>
          </a:p>
          <a:p>
            <a:pPr marL="0" indent="0">
              <a:buNone/>
            </a:pPr>
            <a:r>
              <a:rPr lang="ru-RU" dirty="0" smtClean="0"/>
              <a:t>черный </a:t>
            </a:r>
            <a:r>
              <a:rPr lang="ru-RU" dirty="0"/>
              <a:t>на </a:t>
            </a:r>
            <a:r>
              <a:rPr lang="ru-RU" dirty="0" smtClean="0"/>
              <a:t>оранжевом</a:t>
            </a:r>
          </a:p>
          <a:p>
            <a:pPr marL="0" indent="0">
              <a:buNone/>
            </a:pPr>
            <a:r>
              <a:rPr lang="ru-RU" dirty="0" smtClean="0"/>
              <a:t>красный </a:t>
            </a:r>
            <a:r>
              <a:rPr lang="ru-RU" dirty="0"/>
              <a:t>на </a:t>
            </a:r>
            <a:r>
              <a:rPr lang="ru-RU" dirty="0" smtClean="0"/>
              <a:t>желтом</a:t>
            </a:r>
          </a:p>
          <a:p>
            <a:pPr marL="0" indent="0">
              <a:buNone/>
            </a:pPr>
            <a:r>
              <a:rPr lang="ru-RU" dirty="0" smtClean="0"/>
              <a:t>зеленый </a:t>
            </a:r>
            <a:r>
              <a:rPr lang="ru-RU" dirty="0"/>
              <a:t>на </a:t>
            </a:r>
            <a:r>
              <a:rPr lang="ru-RU" dirty="0" smtClean="0"/>
              <a:t>белом</a:t>
            </a:r>
          </a:p>
          <a:p>
            <a:pPr marL="0" indent="0">
              <a:buNone/>
            </a:pPr>
            <a:r>
              <a:rPr lang="ru-RU" dirty="0" smtClean="0"/>
              <a:t>оранжевый </a:t>
            </a:r>
            <a:r>
              <a:rPr lang="ru-RU" dirty="0"/>
              <a:t>на </a:t>
            </a:r>
            <a:r>
              <a:rPr lang="ru-RU" dirty="0" smtClean="0"/>
              <a:t>белом</a:t>
            </a:r>
          </a:p>
          <a:p>
            <a:pPr marL="0" indent="0">
              <a:buNone/>
            </a:pPr>
            <a:r>
              <a:rPr lang="ru-RU" dirty="0" smtClean="0"/>
              <a:t>красный </a:t>
            </a:r>
            <a:r>
              <a:rPr lang="ru-RU" dirty="0"/>
              <a:t>на </a:t>
            </a:r>
            <a:r>
              <a:rPr lang="ru-RU" dirty="0" smtClean="0"/>
              <a:t>зеленом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0217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Золотое правило, используемое в </a:t>
            </a:r>
            <a:r>
              <a:rPr lang="ru-RU" b="1" dirty="0" smtClean="0"/>
              <a:t>дизайне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91553"/>
          </a:xfrm>
        </p:spPr>
        <p:txBody>
          <a:bodyPr/>
          <a:lstStyle/>
          <a:p>
            <a:pPr marL="0" indent="0" algn="just">
              <a:buNone/>
            </a:pPr>
            <a:r>
              <a:rPr lang="ru-RU" sz="6000" dirty="0" smtClean="0"/>
              <a:t>лучше </a:t>
            </a:r>
            <a:r>
              <a:rPr lang="ru-RU" sz="6000" dirty="0"/>
              <a:t>использовать 2–3 цвета, которые можно разнообразить за счет родственных им </a:t>
            </a:r>
            <a:r>
              <a:rPr lang="ru-RU" sz="6000" dirty="0" smtClean="0"/>
              <a:t>оттенков</a:t>
            </a:r>
            <a:endParaRPr lang="ru-RU" sz="60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7347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3</a:t>
            </a:r>
            <a:r>
              <a:rPr lang="ru-RU" i="1" dirty="0" smtClean="0"/>
              <a:t>. </a:t>
            </a:r>
            <a:r>
              <a:rPr lang="ru-RU" i="1" dirty="0"/>
              <a:t>Вербальная составляющая социальной </a:t>
            </a:r>
            <a:r>
              <a:rPr lang="ru-RU" i="1" dirty="0" smtClean="0"/>
              <a:t>рекламы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b="1" u="sng" dirty="0" smtClean="0"/>
              <a:t>1. Сообщения, вызывающие беспокойство</a:t>
            </a:r>
          </a:p>
          <a:p>
            <a:pPr marL="0" indent="0" algn="just">
              <a:buNone/>
            </a:pPr>
            <a:r>
              <a:rPr lang="ru-RU" sz="4000" dirty="0" smtClean="0"/>
              <a:t>Большинство рекламных кампаний имеют послания, цель которых – вызвать обеспокоенность людей в отношении определенных проблем: здоровья, бедности, детской смертности и т. д.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016117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Такие тексты служат для решения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следующих </a:t>
            </a:r>
            <a:r>
              <a:rPr lang="ru-RU" b="1" dirty="0" smtClean="0"/>
              <a:t>задач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416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dirty="0"/>
              <a:t>добиться понимания вопроса большим количеством </a:t>
            </a:r>
            <a:r>
              <a:rPr lang="ru-RU" dirty="0" smtClean="0"/>
              <a:t>людей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передать идею о важности затрагиваемых </a:t>
            </a:r>
            <a:r>
              <a:rPr lang="ru-RU" dirty="0" smtClean="0"/>
              <a:t>проблем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стимулировать межличностное </a:t>
            </a:r>
            <a:r>
              <a:rPr lang="ru-RU" dirty="0" smtClean="0"/>
              <a:t>общение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послужить толчком к активности наиболее предрасположенных членов целевой группы (или общества в целом);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– сообщить о доступных каналах получения информации по этой проблематике</a:t>
            </a:r>
          </a:p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dirty="0"/>
              <a:t>поощрить дальнейший поиск соответствующей </a:t>
            </a:r>
            <a:r>
              <a:rPr lang="ru-RU" dirty="0" smtClean="0"/>
              <a:t>информации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подготовить индивидов к дальнейшему восприятию сообщений по данной </a:t>
            </a:r>
            <a:r>
              <a:rPr lang="ru-RU" dirty="0" smtClean="0"/>
              <a:t>проблематике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8223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2. Инструктирующие </a:t>
            </a:r>
            <a:r>
              <a:rPr lang="ru-RU" dirty="0" smtClean="0"/>
              <a:t>сообщения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081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/>
              <a:t>При </a:t>
            </a:r>
            <a:r>
              <a:rPr lang="ru-RU" sz="3600" dirty="0"/>
              <a:t>проведении многих кампаний существует необходимость в информации типа «как это сделать». </a:t>
            </a:r>
            <a:endParaRPr lang="ru-RU" sz="3600" dirty="0" smtClean="0"/>
          </a:p>
          <a:p>
            <a:pPr marL="0" indent="0" algn="just">
              <a:buNone/>
            </a:pPr>
            <a:endParaRPr lang="ru-RU" sz="3600" dirty="0" smtClean="0"/>
          </a:p>
          <a:p>
            <a:pPr marL="0" indent="0" algn="just">
              <a:buNone/>
            </a:pPr>
            <a:r>
              <a:rPr lang="ru-RU" sz="3600" dirty="0" smtClean="0"/>
              <a:t>обучающая функция</a:t>
            </a:r>
          </a:p>
          <a:p>
            <a:pPr marL="0" indent="0" algn="just">
              <a:buNone/>
            </a:pPr>
            <a:r>
              <a:rPr lang="ru-RU" sz="3600" dirty="0"/>
              <a:t>н</a:t>
            </a:r>
            <a:r>
              <a:rPr lang="ru-RU" sz="3600" dirty="0" smtClean="0"/>
              <a:t>еобходимость вселять надежду </a:t>
            </a:r>
            <a:r>
              <a:rPr lang="ru-RU" sz="3600" dirty="0"/>
              <a:t>на возможность изменения ситуации с их </a:t>
            </a:r>
            <a:r>
              <a:rPr lang="ru-RU" sz="3600" dirty="0" smtClean="0"/>
              <a:t>помощью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2637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latin typeface="+mn-lt"/>
              </a:rPr>
              <a:t>Слоган</a:t>
            </a:r>
            <a:endParaRPr lang="ru-RU" sz="6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6000" dirty="0" smtClean="0"/>
              <a:t>ключевая </a:t>
            </a:r>
            <a:r>
              <a:rPr lang="ru-RU" sz="6000" dirty="0"/>
              <a:t>фраза вербального текста, короткое высказывание, содержащее основную мысль в сжатой форме</a:t>
            </a:r>
            <a:endParaRPr lang="ru-RU" sz="6000" u="sng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0742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3. Убеждающие </a:t>
            </a:r>
            <a:r>
              <a:rPr lang="ru-RU" b="1" dirty="0" smtClean="0"/>
              <a:t>сообщения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сообщения</a:t>
            </a:r>
            <a:r>
              <a:rPr lang="ru-RU" sz="4800" dirty="0"/>
              <a:t>, показывающие причины, почему аудитория должна принимать или отторгать те или иные </a:t>
            </a:r>
            <a:r>
              <a:rPr lang="ru-RU" sz="4800" dirty="0" smtClean="0"/>
              <a:t>действия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896353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/>
              <a:t>Аргумент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5400" dirty="0"/>
              <a:t>это отдельное доказательство, входящее в систему доказательств, благодаря которым доказывается тезис. Все аргументы в тексте должны быть бесспорными и </a:t>
            </a:r>
            <a:r>
              <a:rPr lang="ru-RU" sz="5400" dirty="0" smtClean="0"/>
              <a:t>однозначными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8512994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социальной рекламе используются три группы </a:t>
            </a:r>
            <a:r>
              <a:rPr lang="ru-RU" b="1" dirty="0" smtClean="0"/>
              <a:t>аргументов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Рациональные аргументы построены на логических доказательствах, статистических </a:t>
            </a:r>
            <a:r>
              <a:rPr lang="ru-RU" dirty="0" smtClean="0"/>
              <a:t>данных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2. Эмоциональные аргументы основаны на желании человека избавиться от отрицательных </a:t>
            </a:r>
            <a:r>
              <a:rPr lang="ru-RU" dirty="0" smtClean="0"/>
              <a:t>эмоций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 Ценностно-нравственные аргументы направлены на представления человека об идеальном положении дел в мире и апеллируют к таким качествам, как справедливость (благотворительные фонды, общественные организации), порядочность, честность, доброта, терпимость, патриотизм и национальная гордость (город, страна, родина, национальные чувства и национальные конфликты), любовь к близким (дети-сироты, пожилые люди, престарелые родители и т. п</a:t>
            </a:r>
            <a:r>
              <a:rPr lang="ru-RU" dirty="0" smtClean="0"/>
              <a:t>.)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1254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29188"/>
          </a:xfrm>
        </p:spPr>
        <p:txBody>
          <a:bodyPr>
            <a:noAutofit/>
          </a:bodyPr>
          <a:lstStyle/>
          <a:p>
            <a:pPr algn="just"/>
            <a:r>
              <a:rPr lang="ru-RU" sz="5400" b="1" dirty="0"/>
              <a:t>В социальной рекламе в качестве аргумента нередко используется прием антитезы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328" y="2851264"/>
            <a:ext cx="10515600" cy="359170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/>
              <a:t>АНТИТЕЗА</a:t>
            </a:r>
            <a:r>
              <a:rPr lang="ru-RU" sz="4400" dirty="0"/>
              <a:t> (греч. α</a:t>
            </a:r>
            <a:r>
              <a:rPr lang="ru-RU" sz="4400" dirty="0" err="1"/>
              <a:t>ντιθεσις</a:t>
            </a:r>
            <a:r>
              <a:rPr lang="ru-RU" sz="4400" dirty="0"/>
              <a:t> — противоположение) — это сопоставление или противопоставление контрастных понятий или образов в художественной речи</a:t>
            </a:r>
          </a:p>
        </p:txBody>
      </p:sp>
    </p:spTree>
    <p:extLst>
      <p:ext uri="{BB962C8B-B14F-4D97-AF65-F5344CB8AC3E}">
        <p14:creationId xmlns:p14="http://schemas.microsoft.com/office/powerpoint/2010/main" val="16308900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/>
              <a:t>Большую роль при создании текстов социальной рекламы играют образные средства – </a:t>
            </a:r>
            <a:r>
              <a:rPr lang="ru-RU" b="1" i="1" dirty="0" smtClean="0"/>
              <a:t>тропы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79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 smtClean="0"/>
              <a:t>Троп </a:t>
            </a:r>
            <a:r>
              <a:rPr lang="ru-RU" sz="4400" dirty="0"/>
              <a:t>– это оборот речи, в котором слово, словосочетание или выражение употреблены в переносном значении. В основе тропа лежит сопоставление двух понятий, которые представляются нам близкими в каком-либо </a:t>
            </a:r>
            <a:r>
              <a:rPr lang="ru-RU" sz="4400" dirty="0" smtClean="0"/>
              <a:t>отношении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034454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Наиболее распространенные виды </a:t>
            </a:r>
            <a:r>
              <a:rPr lang="ru-RU" sz="5400" b="1" dirty="0" smtClean="0"/>
              <a:t>тропов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аллегория</a:t>
            </a:r>
          </a:p>
          <a:p>
            <a:r>
              <a:rPr lang="ru-RU" dirty="0" smtClean="0"/>
              <a:t>гипербола</a:t>
            </a:r>
          </a:p>
          <a:p>
            <a:r>
              <a:rPr lang="ru-RU" dirty="0" smtClean="0"/>
              <a:t>ирония</a:t>
            </a:r>
          </a:p>
          <a:p>
            <a:r>
              <a:rPr lang="ru-RU" dirty="0" smtClean="0"/>
              <a:t>метафора</a:t>
            </a:r>
          </a:p>
          <a:p>
            <a:r>
              <a:rPr lang="ru-RU" dirty="0" smtClean="0"/>
              <a:t>олицетворение</a:t>
            </a:r>
          </a:p>
          <a:p>
            <a:r>
              <a:rPr lang="ru-RU" dirty="0" smtClean="0"/>
              <a:t>сравнение</a:t>
            </a:r>
          </a:p>
          <a:p>
            <a:r>
              <a:rPr lang="ru-RU" dirty="0" smtClean="0"/>
              <a:t>эпитет</a:t>
            </a:r>
          </a:p>
          <a:p>
            <a:r>
              <a:rPr lang="ru-RU" dirty="0"/>
              <a:t> </a:t>
            </a:r>
            <a:r>
              <a:rPr lang="ru-RU" dirty="0" smtClean="0"/>
              <a:t>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0340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Чаще всего в социальной рекламе используется метафора –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99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слово </a:t>
            </a:r>
            <a:r>
              <a:rPr lang="ru-RU" sz="4000" dirty="0"/>
              <a:t>или выражение, употребляемое в переносном значении на основе сходства в каком-либо отношении двух предметов или явлений. </a:t>
            </a:r>
            <a:endParaRPr lang="ru-RU" sz="4000" dirty="0" smtClean="0"/>
          </a:p>
          <a:p>
            <a:pPr marL="0" indent="0">
              <a:buNone/>
            </a:pPr>
            <a:r>
              <a:rPr lang="ru-RU" b="1" dirty="0" smtClean="0"/>
              <a:t>Функции </a:t>
            </a:r>
            <a:r>
              <a:rPr lang="ru-RU" b="1" dirty="0"/>
              <a:t>метафоры: </a:t>
            </a:r>
          </a:p>
          <a:p>
            <a:r>
              <a:rPr lang="ru-RU" dirty="0"/>
              <a:t>– является материалом для иллюстрации основной мысли, </a:t>
            </a:r>
            <a:r>
              <a:rPr lang="ru-RU" dirty="0" smtClean="0"/>
              <a:t>идеи</a:t>
            </a:r>
            <a:endParaRPr lang="ru-RU" dirty="0"/>
          </a:p>
          <a:p>
            <a:r>
              <a:rPr lang="ru-RU" dirty="0"/>
              <a:t>– служит «подсказкой» решения (сюжет может натолкнуть на нужную мысль) или побуждением к </a:t>
            </a:r>
            <a:r>
              <a:rPr lang="ru-RU" dirty="0" smtClean="0"/>
              <a:t>действию </a:t>
            </a:r>
            <a:endParaRPr lang="ru-RU" dirty="0"/>
          </a:p>
          <a:p>
            <a:r>
              <a:rPr lang="ru-RU" dirty="0"/>
              <a:t>– порождает новые идеи и усиливает внутреннюю </a:t>
            </a:r>
            <a:r>
              <a:rPr lang="ru-RU" dirty="0" smtClean="0"/>
              <a:t>мотивацию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6618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/>
              <a:t>Императив в социальной рекламе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обычно </a:t>
            </a:r>
            <a:r>
              <a:rPr lang="ru-RU" sz="4400" dirty="0"/>
              <a:t>используется для того, чтобы предотвратить нежелательное действие адресата, предупредить социально опасное поведение или, наоборот, стимулировать позитивное действие («Берегите семью!»; «Сохрани мир вокруг себя!»; «Защитись от гриппа</a:t>
            </a:r>
            <a:r>
              <a:rPr lang="ru-RU" sz="4400" dirty="0" smtClean="0"/>
              <a:t>!»)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139684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8663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Встречаются в сфере социальной рекламы и такие сообщения, которые построены по типу «вредных советов»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67643"/>
            <a:ext cx="10515600" cy="389035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4400" dirty="0" smtClean="0"/>
              <a:t>(«</a:t>
            </a:r>
            <a:r>
              <a:rPr lang="ru-RU" sz="4400" dirty="0"/>
              <a:t>Купите себе рак легких», «Пей, кури. Естественный отбор уже начат»). </a:t>
            </a:r>
            <a:endParaRPr lang="ru-RU" sz="4400" dirty="0" smtClean="0"/>
          </a:p>
          <a:p>
            <a:pPr marL="0" indent="0" algn="just">
              <a:buNone/>
            </a:pPr>
            <a:r>
              <a:rPr lang="ru-RU" sz="4400" dirty="0" smtClean="0"/>
              <a:t>Подобные </a:t>
            </a:r>
            <a:r>
              <a:rPr lang="ru-RU" sz="4400" dirty="0"/>
              <a:t>«призывы» основаны на ломке стереотипов, нарушении стандартной схемы социальной рекламы, а следовательно, обладают большим воздействующим </a:t>
            </a:r>
            <a:r>
              <a:rPr lang="ru-RU" sz="4400" dirty="0" smtClean="0"/>
              <a:t>потенциалом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156365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50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Источники: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78426"/>
            <a:ext cx="10515600" cy="6046839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dirty="0" err="1" smtClean="0"/>
              <a:t>Вайгандт</a:t>
            </a:r>
            <a:r>
              <a:rPr lang="ru-RU" dirty="0" smtClean="0"/>
              <a:t> </a:t>
            </a:r>
            <a:r>
              <a:rPr lang="ru-RU" dirty="0"/>
              <a:t>К. Э. </a:t>
            </a:r>
            <a:r>
              <a:rPr lang="ru-RU" dirty="0" err="1"/>
              <a:t>Поликодовая</a:t>
            </a:r>
            <a:r>
              <a:rPr lang="ru-RU" dirty="0"/>
              <a:t> метафоризация в текстах социальной рекламы // Неофилология. </a:t>
            </a:r>
            <a:r>
              <a:rPr lang="en-US" dirty="0"/>
              <a:t>2018. №14. URL: </a:t>
            </a:r>
            <a:r>
              <a:rPr lang="en-US" u="sng" dirty="0">
                <a:hlinkClick r:id="rId2"/>
              </a:rPr>
              <a:t>https://cyberleninka.ru/article/n/polikodovaya-metaforizatsiya-v-tekstah-sotsialnoy-reklamy</a:t>
            </a:r>
            <a:endParaRPr lang="ru-RU" dirty="0"/>
          </a:p>
          <a:p>
            <a:pPr lvl="0" algn="just"/>
            <a:r>
              <a:rPr lang="ru-RU" dirty="0"/>
              <a:t>Григорьев А. В. Разработка социальной рекламы // Молодежные исследования и инициативы в науке, образовании, культуре, политике : Сборник материалов ХIV Всероссийской молодёжной научно-практической конференции. – Биробиджан: Издательский центр федерального государственного бюджетного образовательного учреждения высшего образования «Приамурский государственный университет имени Шолом-Алейхема», 2019. – С. 942-947. URL: https://elibrary.ru/item.asp?id=42951602</a:t>
            </a:r>
          </a:p>
          <a:p>
            <a:pPr lvl="0" algn="just"/>
            <a:r>
              <a:rPr lang="ru-RU" dirty="0" err="1">
                <a:hlinkClick r:id="rId3"/>
              </a:rPr>
              <a:t>Кайль</a:t>
            </a:r>
            <a:r>
              <a:rPr lang="ru-RU" dirty="0">
                <a:hlinkClick r:id="rId3"/>
              </a:rPr>
              <a:t> Я.В.</a:t>
            </a:r>
            <a:r>
              <a:rPr lang="ru-RU" dirty="0"/>
              <a:t> Язык социальной рекламы //Социологические науки. 2014. </a:t>
            </a:r>
            <a:r>
              <a:rPr lang="ru-RU" dirty="0">
                <a:hlinkClick r:id="rId4"/>
              </a:rPr>
              <a:t>№22-1</a:t>
            </a:r>
            <a:r>
              <a:rPr lang="ru-RU" dirty="0"/>
              <a:t>. URL: https://novainfo.ru/article/2034</a:t>
            </a:r>
          </a:p>
          <a:p>
            <a:pPr lvl="0" algn="just"/>
            <a:r>
              <a:rPr lang="ru-RU" dirty="0"/>
              <a:t>Мелехова А. С., Автономова С. А. Инновационные технологии и новые медиа в социальной рекламе // Инновации и инвестиции. </a:t>
            </a:r>
            <a:r>
              <a:rPr lang="en-US" dirty="0"/>
              <a:t>2015. №11. URL: https://cyberleninka.ru/article/n/innovatsionnye-tehnologii-i-novye-media-v-sotsialnoy-reklame </a:t>
            </a:r>
            <a:endParaRPr lang="ru-RU" dirty="0"/>
          </a:p>
          <a:p>
            <a:pPr lvl="0" algn="just"/>
            <a:r>
              <a:rPr lang="ru-RU" dirty="0"/>
              <a:t>Павлова В. С. Применение </a:t>
            </a:r>
            <a:r>
              <a:rPr lang="ru-RU" dirty="0" err="1"/>
              <a:t>Ambient</a:t>
            </a:r>
            <a:r>
              <a:rPr lang="ru-RU" dirty="0"/>
              <a:t> </a:t>
            </a:r>
            <a:r>
              <a:rPr lang="ru-RU" dirty="0" err="1"/>
              <a:t>Media</a:t>
            </a:r>
            <a:r>
              <a:rPr lang="ru-RU" dirty="0"/>
              <a:t> в сфере социальной рекламы // Вестник Череповецкого государственного университета. </a:t>
            </a:r>
            <a:r>
              <a:rPr lang="en-US" dirty="0"/>
              <a:t>2013. №1 (46). URL: </a:t>
            </a:r>
            <a:r>
              <a:rPr lang="en-US" u="sng" dirty="0">
                <a:hlinkClick r:id="rId5"/>
              </a:rPr>
              <a:t>https://cyberleninka.ru/article/n/primenenie-ambient-media-v-sfere-sotsialnoy-reklamy</a:t>
            </a:r>
            <a:endParaRPr lang="ru-RU" dirty="0"/>
          </a:p>
          <a:p>
            <a:pPr lvl="0" algn="just"/>
            <a:r>
              <a:rPr lang="ru-RU" dirty="0"/>
              <a:t>Пядышева Т.Г. Специфика рекламного текста как основной коммуникативной единицы маркетинговых коммуникаций // Альманах теоретических и прикладных исследований рекламы. </a:t>
            </a:r>
            <a:r>
              <a:rPr lang="en-US" dirty="0"/>
              <a:t>2016. №1. URL: </a:t>
            </a:r>
            <a:r>
              <a:rPr lang="en-US" u="sng" dirty="0">
                <a:hlinkClick r:id="rId6"/>
              </a:rPr>
              <a:t>https://cyberleninka.ru/article/n/spetsifika-reklamnogo-teksta-kak-osnovnoy-kommunikativnoy-edinitsy-marketingovyh-kommunikatsiy</a:t>
            </a:r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49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47898"/>
            <a:ext cx="10515600" cy="5329065"/>
          </a:xfrm>
        </p:spPr>
        <p:txBody>
          <a:bodyPr>
            <a:noAutofit/>
          </a:bodyPr>
          <a:lstStyle/>
          <a:p>
            <a:r>
              <a:rPr lang="ru-RU" sz="5400" i="1" dirty="0"/>
              <a:t>«Вдыхая – убиваешь себя, выдыхая – других</a:t>
            </a:r>
            <a:r>
              <a:rPr lang="ru-RU" sz="5400" i="1" dirty="0" smtClean="0"/>
              <a:t>»</a:t>
            </a:r>
          </a:p>
          <a:p>
            <a:r>
              <a:rPr lang="ru-RU" sz="5400" i="1" dirty="0" smtClean="0"/>
              <a:t>«</a:t>
            </a:r>
            <a:r>
              <a:rPr lang="ru-RU" sz="5400" i="1" dirty="0"/>
              <a:t>Мат- язык примата</a:t>
            </a:r>
            <a:r>
              <a:rPr lang="ru-RU" sz="5400" i="1" dirty="0" smtClean="0"/>
              <a:t>»</a:t>
            </a:r>
            <a:r>
              <a:rPr lang="ru-RU" sz="5400" dirty="0"/>
              <a:t> </a:t>
            </a:r>
            <a:endParaRPr lang="ru-RU" sz="5400" dirty="0" smtClean="0"/>
          </a:p>
          <a:p>
            <a:r>
              <a:rPr lang="ru-RU" sz="5400" i="1" dirty="0"/>
              <a:t>«Не гоните, водители. Вы ведь тоже родители</a:t>
            </a:r>
            <a:r>
              <a:rPr lang="ru-RU" sz="5400" i="1" dirty="0" smtClean="0"/>
              <a:t>»</a:t>
            </a:r>
          </a:p>
          <a:p>
            <a:r>
              <a:rPr lang="ru-RU" sz="5400" i="1" dirty="0" smtClean="0"/>
              <a:t> </a:t>
            </a:r>
            <a:r>
              <a:rPr lang="ru-RU" sz="5400" i="1" dirty="0"/>
              <a:t>«Табак – Родине враг</a:t>
            </a:r>
            <a:r>
              <a:rPr lang="ru-RU" sz="5400" i="1" dirty="0" smtClean="0"/>
              <a:t>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661084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65018"/>
            <a:ext cx="10515600" cy="6192982"/>
          </a:xfrm>
        </p:spPr>
        <p:txBody>
          <a:bodyPr>
            <a:normAutofit/>
          </a:bodyPr>
          <a:lstStyle/>
          <a:p>
            <a:r>
              <a:rPr lang="ru-RU" sz="5400" i="1" dirty="0"/>
              <a:t>«Читай книги - будь личностью</a:t>
            </a:r>
            <a:r>
              <a:rPr lang="ru-RU" sz="5400" i="1" dirty="0" smtClean="0"/>
              <a:t>» </a:t>
            </a:r>
          </a:p>
          <a:p>
            <a:r>
              <a:rPr lang="ru-RU" sz="5400" i="1" dirty="0" smtClean="0"/>
              <a:t>«</a:t>
            </a:r>
            <a:r>
              <a:rPr lang="ru-RU" sz="5400" i="1" dirty="0"/>
              <a:t>Мы в ответе за тех, кого приручили</a:t>
            </a:r>
            <a:r>
              <a:rPr lang="ru-RU" sz="5400" i="1" dirty="0" smtClean="0"/>
              <a:t>»</a:t>
            </a:r>
          </a:p>
          <a:p>
            <a:r>
              <a:rPr lang="ru-RU" sz="5400" i="1" dirty="0" smtClean="0"/>
              <a:t>«</a:t>
            </a:r>
            <a:r>
              <a:rPr lang="ru-RU" sz="5400" i="1" dirty="0"/>
              <a:t>Ваш ребенок - чистый </a:t>
            </a:r>
            <a:r>
              <a:rPr lang="ru-RU" sz="5400" i="1" dirty="0" smtClean="0"/>
              <a:t>лист. Кто </a:t>
            </a:r>
            <a:r>
              <a:rPr lang="ru-RU" sz="5400" i="1" dirty="0"/>
              <a:t>рядом, тот и заполняет</a:t>
            </a:r>
            <a:r>
              <a:rPr lang="ru-RU" sz="5400" i="1" dirty="0" smtClean="0"/>
              <a:t>»</a:t>
            </a:r>
            <a:r>
              <a:rPr lang="ru-RU" sz="5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74601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i="1" dirty="0"/>
              <a:t>«Разный выбор - разные дороги</a:t>
            </a:r>
            <a:r>
              <a:rPr lang="ru-RU" sz="6000" i="1" dirty="0" smtClean="0"/>
              <a:t>»</a:t>
            </a:r>
          </a:p>
          <a:p>
            <a:r>
              <a:rPr lang="ru-RU" sz="6000" i="1" dirty="0" smtClean="0"/>
              <a:t>«</a:t>
            </a:r>
            <a:r>
              <a:rPr lang="ru-RU" sz="6000" i="1" dirty="0"/>
              <a:t>Хочешь оторваться? Не отрывайся от жизни</a:t>
            </a:r>
            <a:r>
              <a:rPr lang="ru-RU" sz="6000" i="1" dirty="0" smtClean="0"/>
              <a:t>»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982836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938" y="1825625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000" i="1" dirty="0"/>
              <a:t>«Детей? Пристегивать? А зачем</a:t>
            </a:r>
            <a:r>
              <a:rPr lang="ru-RU" sz="6000" i="1" dirty="0" smtClean="0"/>
              <a:t>?»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510602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err="1" smtClean="0"/>
              <a:t>Мета́фора</a:t>
            </a:r>
            <a:r>
              <a:rPr lang="ru-RU" sz="7200" b="1" dirty="0" smtClean="0"/>
              <a:t> 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b="1" dirty="0" smtClean="0"/>
              <a:t>— </a:t>
            </a:r>
            <a:r>
              <a:rPr lang="ru-RU" sz="4800" b="1" dirty="0"/>
              <a:t>слово или выражение, употребляемое в переносном значении, в основе которого лежит сравнение неназванного предмета или явления с каким-либо другим на основании их общего </a:t>
            </a:r>
            <a:r>
              <a:rPr lang="ru-RU" sz="4800" b="1" dirty="0" smtClean="0"/>
              <a:t>признака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5678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1752</Words>
  <Application>Microsoft Office PowerPoint</Application>
  <PresentationFormat>Широкоэкранный</PresentationFormat>
  <Paragraphs>174</Paragraphs>
  <Slides>49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3" baseType="lpstr">
      <vt:lpstr>Arial</vt:lpstr>
      <vt:lpstr>Calibri</vt:lpstr>
      <vt:lpstr>Calibri Light</vt:lpstr>
      <vt:lpstr>Тема Office</vt:lpstr>
      <vt:lpstr>Технологии разработки материалов социальной рекламы </vt:lpstr>
      <vt:lpstr>1. Творческие технологии разработки и размещения социальной рекламы </vt:lpstr>
      <vt:lpstr>Язык рекламного сообщения всегда находится в соотношении, во взаимодействии    </vt:lpstr>
      <vt:lpstr>Слоган</vt:lpstr>
      <vt:lpstr>Презентация PowerPoint</vt:lpstr>
      <vt:lpstr>Презентация PowerPoint</vt:lpstr>
      <vt:lpstr>Презентация PowerPoint</vt:lpstr>
      <vt:lpstr>Презентация PowerPoint</vt:lpstr>
      <vt:lpstr>Мета́фора </vt:lpstr>
      <vt:lpstr>Пунктуация</vt:lpstr>
      <vt:lpstr>Важнейшие характеристики социального рекламного сообщения</vt:lpstr>
      <vt:lpstr>Преимущества новых рекламных площадок и форм коммуникации  </vt:lpstr>
      <vt:lpstr>"Ambient Media" (англ. ambient - окружающий, окружающее пространство) </vt:lpstr>
      <vt:lpstr>Ambient Media </vt:lpstr>
      <vt:lpstr>Презентация PowerPoint</vt:lpstr>
      <vt:lpstr>Коммуникативные характеристики и преимущества Ambient Media  в сравнении с традиционной рекламой </vt:lpstr>
      <vt:lpstr>Ambient Media </vt:lpstr>
      <vt:lpstr>Технологии дополненной реальности</vt:lpstr>
      <vt:lpstr> 3D-mapping </vt:lpstr>
      <vt:lpstr>Носимая электроника </vt:lpstr>
      <vt:lpstr>2. Визуальное оформление социальной рекламы  </vt:lpstr>
      <vt:lpstr>Изобразительный ряд рекламы может иметь две функциональные разновидности  </vt:lpstr>
      <vt:lpstr>Композиция</vt:lpstr>
      <vt:lpstr>Композиция макета социальной рекламы строится согласно следующим принципам </vt:lpstr>
      <vt:lpstr>Приемы достижения целостности  </vt:lpstr>
      <vt:lpstr>Принцип уравновешенности </vt:lpstr>
      <vt:lpstr>Принцип пропорциональности </vt:lpstr>
      <vt:lpstr>Принцип акцента </vt:lpstr>
      <vt:lpstr>Принцип соподчиненности </vt:lpstr>
      <vt:lpstr>Цвет в дизайне рекламы выполняет ряд функций  </vt:lpstr>
      <vt:lpstr>В процессе восприятия цвета существует несколько закономерностей </vt:lpstr>
      <vt:lpstr>Цвет помогает запоминанию рекламы </vt:lpstr>
      <vt:lpstr>С помощью цвета выделяют определенные визуальные компоненты рекламы</vt:lpstr>
      <vt:lpstr>Используя ахроматические цвета (серый, белый, черный) </vt:lpstr>
      <vt:lpstr>По степени различимости (наилучшей читаемости цветов шрифта) </vt:lpstr>
      <vt:lpstr>Золотое правило, используемое в дизайне </vt:lpstr>
      <vt:lpstr>3. Вербальная составляющая социальной рекламы</vt:lpstr>
      <vt:lpstr>Такие тексты служат для решения  следующих задач </vt:lpstr>
      <vt:lpstr>2. Инструктирующие сообщения </vt:lpstr>
      <vt:lpstr>3. Убеждающие сообщения </vt:lpstr>
      <vt:lpstr>Аргумент</vt:lpstr>
      <vt:lpstr>В социальной рекламе используются три группы аргументов  </vt:lpstr>
      <vt:lpstr>В социальной рекламе в качестве аргумента нередко используется прием антитезы</vt:lpstr>
      <vt:lpstr>Большую роль при создании текстов социальной рекламы играют образные средства – тропы </vt:lpstr>
      <vt:lpstr>Наиболее распространенные виды тропов </vt:lpstr>
      <vt:lpstr>Чаще всего в социальной рекламе используется метафора – </vt:lpstr>
      <vt:lpstr>Императив в социальной рекламе </vt:lpstr>
      <vt:lpstr>Встречаются в сфере социальной рекламы и такие сообщения, которые построены по типу «вредных советов» </vt:lpstr>
      <vt:lpstr>Источники: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ИгорьНаташа</dc:creator>
  <cp:lastModifiedBy>ИгорьНаташа</cp:lastModifiedBy>
  <cp:revision>45</cp:revision>
  <dcterms:created xsi:type="dcterms:W3CDTF">2019-03-02T14:49:29Z</dcterms:created>
  <dcterms:modified xsi:type="dcterms:W3CDTF">2021-10-01T03:11:20Z</dcterms:modified>
</cp:coreProperties>
</file>