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7" r:id="rId2"/>
    <p:sldId id="257" r:id="rId3"/>
    <p:sldId id="258" r:id="rId4"/>
    <p:sldId id="323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6" r:id="rId14"/>
    <p:sldId id="324" r:id="rId15"/>
    <p:sldId id="268" r:id="rId16"/>
    <p:sldId id="269" r:id="rId17"/>
    <p:sldId id="270" r:id="rId18"/>
    <p:sldId id="271" r:id="rId19"/>
    <p:sldId id="272" r:id="rId20"/>
    <p:sldId id="274" r:id="rId21"/>
    <p:sldId id="275" r:id="rId22"/>
    <p:sldId id="357" r:id="rId23"/>
    <p:sldId id="276" r:id="rId24"/>
    <p:sldId id="351" r:id="rId25"/>
    <p:sldId id="346" r:id="rId26"/>
    <p:sldId id="347" r:id="rId27"/>
    <p:sldId id="348" r:id="rId28"/>
    <p:sldId id="349" r:id="rId29"/>
    <p:sldId id="350" r:id="rId30"/>
    <p:sldId id="352" r:id="rId31"/>
    <p:sldId id="358" r:id="rId32"/>
    <p:sldId id="359" r:id="rId33"/>
    <p:sldId id="360" r:id="rId34"/>
    <p:sldId id="361" r:id="rId35"/>
    <p:sldId id="362" r:id="rId36"/>
    <p:sldId id="363" r:id="rId37"/>
    <p:sldId id="364" r:id="rId38"/>
    <p:sldId id="365" r:id="rId39"/>
    <p:sldId id="366" r:id="rId40"/>
    <p:sldId id="367" r:id="rId41"/>
    <p:sldId id="368" r:id="rId42"/>
    <p:sldId id="369" r:id="rId43"/>
    <p:sldId id="370" r:id="rId44"/>
    <p:sldId id="371" r:id="rId45"/>
    <p:sldId id="372" r:id="rId46"/>
    <p:sldId id="373" r:id="rId47"/>
    <p:sldId id="375" r:id="rId48"/>
    <p:sldId id="374" r:id="rId49"/>
    <p:sldId id="377" r:id="rId50"/>
    <p:sldId id="378" r:id="rId51"/>
    <p:sldId id="379" r:id="rId52"/>
    <p:sldId id="376" r:id="rId53"/>
    <p:sldId id="380" r:id="rId54"/>
    <p:sldId id="381" r:id="rId55"/>
    <p:sldId id="382" r:id="rId56"/>
    <p:sldId id="291" r:id="rId57"/>
    <p:sldId id="292" r:id="rId58"/>
    <p:sldId id="293" r:id="rId59"/>
    <p:sldId id="294" r:id="rId60"/>
    <p:sldId id="383" r:id="rId61"/>
    <p:sldId id="295" r:id="rId62"/>
    <p:sldId id="296" r:id="rId63"/>
    <p:sldId id="297" r:id="rId64"/>
    <p:sldId id="298" r:id="rId65"/>
    <p:sldId id="299" r:id="rId66"/>
    <p:sldId id="300" r:id="rId67"/>
    <p:sldId id="384" r:id="rId6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62" d="100"/>
          <a:sy n="62" d="100"/>
        </p:scale>
        <p:origin x="78" y="11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80B7A-8905-460C-8D4B-FDA653AAA8DC}" type="datetimeFigureOut">
              <a:rPr lang="ru-RU" smtClean="0"/>
              <a:t>01.10.2021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1D6AC-4060-4E83-B20A-4313CEDCEE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5954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80B7A-8905-460C-8D4B-FDA653AAA8DC}" type="datetimeFigureOut">
              <a:rPr lang="ru-RU" smtClean="0"/>
              <a:t>01.10.2021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1D6AC-4060-4E83-B20A-4313CEDCEE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0619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80B7A-8905-460C-8D4B-FDA653AAA8DC}" type="datetimeFigureOut">
              <a:rPr lang="ru-RU" smtClean="0"/>
              <a:t>01.10.2021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1D6AC-4060-4E83-B20A-4313CEDCEE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6245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80B7A-8905-460C-8D4B-FDA653AAA8DC}" type="datetimeFigureOut">
              <a:rPr lang="ru-RU" smtClean="0"/>
              <a:t>01.10.2021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1D6AC-4060-4E83-B20A-4313CEDCEE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74515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80B7A-8905-460C-8D4B-FDA653AAA8DC}" type="datetimeFigureOut">
              <a:rPr lang="ru-RU" smtClean="0"/>
              <a:t>01.10.2021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1D6AC-4060-4E83-B20A-4313CEDCEE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2053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80B7A-8905-460C-8D4B-FDA653AAA8DC}" type="datetimeFigureOut">
              <a:rPr lang="ru-RU" smtClean="0"/>
              <a:t>01.10.2021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1D6AC-4060-4E83-B20A-4313CEDCEE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863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80B7A-8905-460C-8D4B-FDA653AAA8DC}" type="datetimeFigureOut">
              <a:rPr lang="ru-RU" smtClean="0"/>
              <a:t>01.10.2021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1D6AC-4060-4E83-B20A-4313CEDCEE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70782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80B7A-8905-460C-8D4B-FDA653AAA8DC}" type="datetimeFigureOut">
              <a:rPr lang="ru-RU" smtClean="0"/>
              <a:t>01.10.2021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1D6AC-4060-4E83-B20A-4313CEDCEE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18565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80B7A-8905-460C-8D4B-FDA653AAA8DC}" type="datetimeFigureOut">
              <a:rPr lang="ru-RU" smtClean="0"/>
              <a:t>01.10.2021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1D6AC-4060-4E83-B20A-4313CEDCEE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5840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80B7A-8905-460C-8D4B-FDA653AAA8DC}" type="datetimeFigureOut">
              <a:rPr lang="ru-RU" smtClean="0"/>
              <a:t>01.10.2021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1D6AC-4060-4E83-B20A-4313CEDCEE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36321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80B7A-8905-460C-8D4B-FDA653AAA8DC}" type="datetimeFigureOut">
              <a:rPr lang="ru-RU" smtClean="0"/>
              <a:t>01.10.2021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1D6AC-4060-4E83-B20A-4313CEDCEE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665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680B7A-8905-460C-8D4B-FDA653AAA8DC}" type="datetimeFigureOut">
              <a:rPr lang="ru-RU" smtClean="0"/>
              <a:t>01.10.2021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91D6AC-4060-4E83-B20A-4313CEDCEE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284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sociama.ru/wp-content/uploads/2016/07/PB060224-1.jpg" TargetMode="Externa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sociama.ru/wp-content/gallery/format-a/A-chto-vazhnee-dlya-tebya.jpg" TargetMode="Externa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sociama.ru/wp-content/gallery/format-a/Sigaretki-ne-budet.jpg" TargetMode="Externa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sociama.ru/wp-content/uploads/2016/07/Stengazeta-Ekologiya-1.jpg" TargetMode="Externa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sociama.ru/wp-content/uploads/2016/07/Obektnaya-sotsialnaya-reklama-urna-v-forme-lyogkih.jpg" TargetMode="Externa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hyperlink" Target="https://&#1083;&#1077;&#1082;&#1090;&#1086;&#1088;.com/reklama-sotsialnaya/sotsialnaya-reklama-teoriya-praktika-ucheb.html" TargetMode="External"/><Relationship Id="rId2" Type="http://schemas.openxmlformats.org/officeDocument/2006/relationships/hyperlink" Target="http://www.iprbookshop.ru/57123.html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iprbookshop.ru/34509.html" TargetMode="External"/><Relationship Id="rId5" Type="http://schemas.openxmlformats.org/officeDocument/2006/relationships/hyperlink" Target="http://sociama.ru/stati/vidy-sotsialnoj-reklamy/" TargetMode="External"/><Relationship Id="rId4" Type="http://schemas.openxmlformats.org/officeDocument/2006/relationships/hyperlink" Target="http://www.gumer.info.php/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500062"/>
            <a:ext cx="10515600" cy="2509838"/>
          </a:xfrm>
        </p:spPr>
        <p:txBody>
          <a:bodyPr>
            <a:noAutofit/>
          </a:bodyPr>
          <a:lstStyle/>
          <a:p>
            <a:pPr algn="ctr"/>
            <a:r>
              <a:rPr lang="ru-RU" sz="8800" b="1" dirty="0" smtClean="0"/>
              <a:t>Социальная реклама как объект изучения</a:t>
            </a:r>
            <a:endParaRPr lang="ru-RU" sz="8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143251"/>
            <a:ext cx="10515600" cy="3033712"/>
          </a:xfrm>
        </p:spPr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ru-RU" sz="4000" dirty="0" smtClean="0"/>
              <a:t>Основные характеристики социальной </a:t>
            </a:r>
            <a:r>
              <a:rPr lang="ru-RU" sz="4000" dirty="0"/>
              <a:t>рекламы </a:t>
            </a:r>
            <a:endParaRPr lang="ru-RU" sz="4000" dirty="0" smtClean="0"/>
          </a:p>
          <a:p>
            <a:pPr marL="514350" indent="-514350">
              <a:buAutoNum type="arabicPeriod"/>
            </a:pPr>
            <a:r>
              <a:rPr lang="ru-RU" sz="4000" dirty="0" smtClean="0"/>
              <a:t>Виды социальной рекламы</a:t>
            </a:r>
          </a:p>
          <a:p>
            <a:pPr marL="514350" indent="-514350">
              <a:buAutoNum type="arabicPeriod"/>
            </a:pPr>
            <a:r>
              <a:rPr lang="ru-RU" sz="4000" dirty="0" smtClean="0"/>
              <a:t>Теоретические основания социальной рекламы</a:t>
            </a:r>
          </a:p>
          <a:p>
            <a:pPr marL="0" indent="0"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41317125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6000" b="1" u="heavy" dirty="0" smtClean="0"/>
              <a:t>О. О. Савельева</a:t>
            </a:r>
            <a:r>
              <a:rPr lang="ru-RU" sz="6000" dirty="0" smtClean="0"/>
              <a:t> 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4800" dirty="0" smtClean="0"/>
              <a:t>«Социальную </a:t>
            </a:r>
            <a:r>
              <a:rPr lang="ru-RU" sz="4800" dirty="0"/>
              <a:t>рекламу можно определить как рекламу, направленную на распространение полезных, с точки зрения общества, социальных норм, ценностей, моделей поведения, пропаганду сотрудничества и взаимодействия людей».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61015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u="sng" dirty="0" smtClean="0"/>
              <a:t>Т. Н. Евгеньева и Л. Н. Федорова</a:t>
            </a:r>
            <a:endParaRPr lang="ru-RU" b="1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200" dirty="0" smtClean="0"/>
              <a:t>Социальная </a:t>
            </a:r>
            <a:r>
              <a:rPr lang="ru-RU" sz="3200" dirty="0"/>
              <a:t>реклама демонстрирует «правильную» модель поведения человека и «правильный» образ жизни в целом, она может быть подразделена на два уровня. </a:t>
            </a:r>
          </a:p>
          <a:p>
            <a:pPr algn="just"/>
            <a:r>
              <a:rPr lang="ru-RU" sz="3200" dirty="0"/>
              <a:t>Первый – реклама, призванная закреплять/внедрять конкретные правила и нормы (что связано с набором действий). </a:t>
            </a:r>
          </a:p>
          <a:p>
            <a:pPr algn="just"/>
            <a:r>
              <a:rPr lang="ru-RU" sz="3200" dirty="0"/>
              <a:t>Второй уровень – реклама, рисующая «образ мира», который призван </a:t>
            </a:r>
            <a:r>
              <a:rPr lang="ru-RU" sz="3200" dirty="0" err="1"/>
              <a:t>легитимизировать</a:t>
            </a:r>
            <a:r>
              <a:rPr lang="ru-RU" sz="3200" dirty="0"/>
              <a:t> те нормы, которые </a:t>
            </a:r>
            <a:r>
              <a:rPr lang="ru-RU" sz="3200" dirty="0" smtClean="0"/>
              <a:t>существуют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6324694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u="sng" dirty="0" smtClean="0"/>
              <a:t>А. Балашова и В. </a:t>
            </a:r>
            <a:r>
              <a:rPr lang="ru-RU" sz="5400" b="1" u="sng" dirty="0" err="1" smtClean="0"/>
              <a:t>Вайнер</a:t>
            </a:r>
            <a:endParaRPr lang="ru-RU" sz="5400" b="1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5760" y="1690688"/>
            <a:ext cx="11471564" cy="489299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200" dirty="0" smtClean="0"/>
              <a:t>Социальная реклама в </a:t>
            </a:r>
            <a:r>
              <a:rPr lang="ru-RU" sz="3200" dirty="0"/>
              <a:t>отличие от иных образцов рекламной индустрии, формирует представление не о продукте, а о некой, </a:t>
            </a:r>
            <a:r>
              <a:rPr lang="ru-RU" sz="3200" dirty="0" smtClean="0"/>
              <a:t>вполне </a:t>
            </a:r>
            <a:r>
              <a:rPr lang="ru-RU" sz="3200" dirty="0"/>
              <a:t>конкретной, общественной проблеме, о путях ее решения, о социально-полезном и социально-безопасном поведении</a:t>
            </a:r>
            <a:r>
              <a:rPr lang="ru-RU" sz="3200" dirty="0" smtClean="0"/>
              <a:t>.</a:t>
            </a:r>
          </a:p>
          <a:p>
            <a:pPr marL="0" indent="0" algn="just">
              <a:buNone/>
            </a:pPr>
            <a:r>
              <a:rPr lang="ru-RU" sz="3200" dirty="0"/>
              <a:t>И </a:t>
            </a:r>
            <a:r>
              <a:rPr lang="ru-RU" sz="3200" dirty="0" smtClean="0"/>
              <a:t>содержит </a:t>
            </a:r>
            <a:r>
              <a:rPr lang="ru-RU" sz="3200" dirty="0"/>
              <a:t>мотивацию к совершению нужного/желаемого действия, но не </a:t>
            </a:r>
            <a:r>
              <a:rPr lang="ru-RU" sz="3200" dirty="0" smtClean="0"/>
              <a:t>направленного </a:t>
            </a:r>
            <a:r>
              <a:rPr lang="ru-RU" sz="3200" dirty="0"/>
              <a:t>на удовлетворение частных/индивидуальных потребностей человека, а действия </a:t>
            </a:r>
            <a:r>
              <a:rPr lang="ru-RU" sz="3200" dirty="0" smtClean="0"/>
              <a:t>социально-полезного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9977185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000" b="1" dirty="0"/>
              <a:t>Согласно Федеральному закону </a:t>
            </a:r>
            <a:br>
              <a:rPr lang="ru-RU" sz="6000" b="1" dirty="0"/>
            </a:br>
            <a:r>
              <a:rPr lang="ru-RU" sz="6000" b="1" dirty="0"/>
              <a:t>«О рекламе» (ст. 18)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3600" dirty="0" smtClean="0"/>
              <a:t>представляет </a:t>
            </a:r>
            <a:r>
              <a:rPr lang="ru-RU" sz="3600" dirty="0"/>
              <a:t>общественные и государственные интересы; </a:t>
            </a:r>
            <a:endParaRPr lang="ru-RU" sz="3600" dirty="0" smtClean="0"/>
          </a:p>
          <a:p>
            <a:pPr algn="just"/>
            <a:r>
              <a:rPr lang="ru-RU" sz="3600" dirty="0" smtClean="0"/>
              <a:t>направлена </a:t>
            </a:r>
            <a:r>
              <a:rPr lang="ru-RU" sz="3600" dirty="0"/>
              <a:t>на достижение благотворительных целей и социально полезных </a:t>
            </a:r>
            <a:r>
              <a:rPr lang="ru-RU" sz="3600" dirty="0" smtClean="0"/>
              <a:t>результатов;</a:t>
            </a:r>
          </a:p>
          <a:p>
            <a:pPr algn="just"/>
            <a:r>
              <a:rPr lang="ru-RU" sz="3600" dirty="0" smtClean="0"/>
              <a:t>не </a:t>
            </a:r>
            <a:r>
              <a:rPr lang="ru-RU" sz="3600" dirty="0"/>
              <a:t>должны упоминаться какие-либо коммерческие организации и индивидуальные предприниматели, а также конкретные марки и товары»</a:t>
            </a:r>
          </a:p>
        </p:txBody>
      </p:sp>
    </p:spTree>
    <p:extLst>
      <p:ext uri="{BB962C8B-B14F-4D97-AF65-F5344CB8AC3E}">
        <p14:creationId xmlns:p14="http://schemas.microsoft.com/office/powerpoint/2010/main" val="14524102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7200" b="1" dirty="0"/>
              <a:t>Под социально полезным результатом понимаются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448731"/>
            <a:ext cx="10515600" cy="3728231"/>
          </a:xfrm>
        </p:spPr>
        <p:txBody>
          <a:bodyPr>
            <a:noAutofit/>
          </a:bodyPr>
          <a:lstStyle/>
          <a:p>
            <a:pPr algn="just"/>
            <a:r>
              <a:rPr lang="ru-RU" sz="3200" dirty="0" smtClean="0"/>
              <a:t>улучшение </a:t>
            </a:r>
            <a:r>
              <a:rPr lang="ru-RU" sz="3200" dirty="0"/>
              <a:t>криминогенной обстановки в стране</a:t>
            </a:r>
            <a:r>
              <a:rPr lang="ru-RU" sz="3200" dirty="0" smtClean="0"/>
              <a:t>;</a:t>
            </a:r>
          </a:p>
          <a:p>
            <a:pPr algn="just"/>
            <a:r>
              <a:rPr lang="ru-RU" sz="3200" dirty="0" smtClean="0"/>
              <a:t> </a:t>
            </a:r>
            <a:r>
              <a:rPr lang="ru-RU" sz="3200" dirty="0"/>
              <a:t>предупреждение распространения наркомании и заболеваний, связанных с ней</a:t>
            </a:r>
            <a:r>
              <a:rPr lang="ru-RU" sz="3200" dirty="0" smtClean="0"/>
              <a:t>;</a:t>
            </a:r>
          </a:p>
          <a:p>
            <a:pPr algn="just"/>
            <a:r>
              <a:rPr lang="ru-RU" sz="3200" dirty="0" smtClean="0"/>
              <a:t>побуждение </a:t>
            </a:r>
            <a:r>
              <a:rPr lang="ru-RU" sz="3200" dirty="0"/>
              <a:t>населения к выполнению обязанностей перед государством (воинской обязанности, уплате налогов, соблюдению нормативно-правовых актов, охране окружающей среды</a:t>
            </a:r>
            <a:r>
              <a:rPr lang="ru-RU" sz="3200" dirty="0" smtClean="0"/>
              <a:t>); </a:t>
            </a:r>
          </a:p>
          <a:p>
            <a:pPr algn="just"/>
            <a:r>
              <a:rPr lang="ru-RU" sz="3200" dirty="0" smtClean="0"/>
              <a:t>иные </a:t>
            </a:r>
            <a:r>
              <a:rPr lang="ru-RU" sz="3200" dirty="0"/>
              <a:t>результаты, связанные с положительным эффектом в общественной </a:t>
            </a:r>
            <a:r>
              <a:rPr lang="ru-RU" sz="3200" dirty="0" smtClean="0"/>
              <a:t>жизни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0410125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8800" b="1" dirty="0"/>
              <a:t>Социальная реклама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800" dirty="0" smtClean="0"/>
              <a:t>– </a:t>
            </a:r>
            <a:r>
              <a:rPr lang="ru-RU" sz="4800" b="1" dirty="0"/>
              <a:t>это коммуникация посредством тем или иных средств передачи информации, цель которой </a:t>
            </a:r>
            <a:r>
              <a:rPr lang="ru-RU" sz="4800" dirty="0"/>
              <a:t>– </a:t>
            </a:r>
            <a:r>
              <a:rPr lang="ru-RU" sz="4800" b="1" dirty="0"/>
              <a:t>повлиять на установки людей в отношении тех или иных социальных </a:t>
            </a:r>
            <a:r>
              <a:rPr lang="ru-RU" sz="4800" b="1" dirty="0" smtClean="0"/>
              <a:t>проблем</a:t>
            </a:r>
            <a:endParaRPr lang="ru-RU" sz="4800" b="1" dirty="0"/>
          </a:p>
          <a:p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9949688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b="1" dirty="0" smtClean="0"/>
              <a:t>Цель социальной рекламы </a:t>
            </a:r>
            <a:endParaRPr lang="ru-RU" sz="7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816715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4000" dirty="0" smtClean="0"/>
              <a:t>кратко</a:t>
            </a:r>
            <a:r>
              <a:rPr lang="ru-RU" sz="4000" dirty="0"/>
              <a:t>, емко и образно представить идею, ценностную установку, оценку, модель поведения, информацию о социально важной проблеме, ориентирующую поступки человека относительно некоего идеала, закрепленного в той или иной </a:t>
            </a:r>
            <a:r>
              <a:rPr lang="ru-RU" sz="4000" dirty="0" smtClean="0"/>
              <a:t>культуре и </a:t>
            </a:r>
            <a:r>
              <a:rPr lang="ru-RU" sz="4000" dirty="0"/>
              <a:t>воспринимаемого как положительное </a:t>
            </a:r>
            <a:r>
              <a:rPr lang="ru-RU" sz="4000" dirty="0" smtClean="0"/>
              <a:t>одобряемое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0513289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b="1" dirty="0" smtClean="0"/>
              <a:t>Объект социальной рекламы</a:t>
            </a:r>
            <a:endParaRPr lang="ru-RU" sz="6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209799"/>
            <a:ext cx="10515600" cy="3967163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4800" dirty="0" smtClean="0"/>
              <a:t>может </a:t>
            </a:r>
            <a:r>
              <a:rPr lang="ru-RU" sz="4800" dirty="0"/>
              <a:t>быть идея, ценность, отношение, т. е. осязаемый или неосязаемый социальный продукт, который должен изменить определенным образом сознание и поведение общественной </a:t>
            </a:r>
            <a:r>
              <a:rPr lang="ru-RU" sz="4800" dirty="0" smtClean="0"/>
              <a:t>группы 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6629619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600" b="1" dirty="0"/>
              <a:t>Задачи социальной рекламы</a:t>
            </a:r>
            <a:br>
              <a:rPr lang="ru-RU" sz="6600" b="1" dirty="0"/>
            </a:br>
            <a:endParaRPr lang="ru-RU" sz="6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774680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/>
              <a:t>– </a:t>
            </a:r>
            <a:r>
              <a:rPr lang="ru-RU" dirty="0"/>
              <a:t>привлечение внимания к актуальным проблемам общественной жизни; </a:t>
            </a:r>
          </a:p>
          <a:p>
            <a:pPr algn="just"/>
            <a:r>
              <a:rPr lang="ru-RU" dirty="0"/>
              <a:t>– стимулирование действий по их решению; </a:t>
            </a:r>
          </a:p>
          <a:p>
            <a:pPr algn="just"/>
            <a:r>
              <a:rPr lang="ru-RU" dirty="0"/>
              <a:t>– формирование общественного мнения; </a:t>
            </a:r>
          </a:p>
          <a:p>
            <a:pPr algn="just"/>
            <a:r>
              <a:rPr lang="ru-RU" dirty="0"/>
              <a:t>– укрепление социально значимых институтов гражданского общества; </a:t>
            </a:r>
          </a:p>
          <a:p>
            <a:pPr algn="just"/>
            <a:r>
              <a:rPr lang="ru-RU" dirty="0"/>
              <a:t>– формирование позитивного отношения к государственным структурам и их решениям; </a:t>
            </a:r>
          </a:p>
          <a:p>
            <a:pPr algn="just"/>
            <a:r>
              <a:rPr lang="ru-RU" dirty="0"/>
              <a:t>– демонстрация социальной ответственности бизнеса; </a:t>
            </a:r>
          </a:p>
          <a:p>
            <a:pPr algn="just"/>
            <a:r>
              <a:rPr lang="ru-RU" dirty="0"/>
              <a:t>– формирование новых типов общественных отношений; </a:t>
            </a:r>
          </a:p>
          <a:p>
            <a:pPr algn="just"/>
            <a:r>
              <a:rPr lang="ru-RU" dirty="0"/>
              <a:t>– изменение поведенческой модели общества. 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82579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35539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Функции социальной рекламы  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000664"/>
            <a:ext cx="10515600" cy="5857335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/>
              <a:t>информационную</a:t>
            </a:r>
            <a:r>
              <a:rPr lang="ru-RU" dirty="0"/>
              <a:t>, которая подразумевает информирование граждан о том, что существует определенная социальная проблема и акцентирование внимания к ней; </a:t>
            </a:r>
          </a:p>
          <a:p>
            <a:pPr algn="just"/>
            <a:r>
              <a:rPr lang="ru-RU" dirty="0" smtClean="0"/>
              <a:t>экономическую</a:t>
            </a:r>
            <a:r>
              <a:rPr lang="ru-RU" dirty="0"/>
              <a:t>, которая проявляется в стремлении достичь экономически выгодных государству результатов, поскольку устранение многих социальных проблем ведет к благосостоянию государства: здоровью нации, поступлению налогов в бюджет и др., что увеличивает потенциал государства и, в конечном счете, ведет к прибыли; </a:t>
            </a:r>
          </a:p>
          <a:p>
            <a:pPr algn="just"/>
            <a:r>
              <a:rPr lang="ru-RU" dirty="0" smtClean="0"/>
              <a:t>просветительскую</a:t>
            </a:r>
            <a:r>
              <a:rPr lang="ru-RU" dirty="0"/>
              <a:t>, обеспечивающую распространение и привитие в обществе определенных социальных ценностей; </a:t>
            </a:r>
          </a:p>
          <a:p>
            <a:pPr algn="just"/>
            <a:r>
              <a:rPr lang="ru-RU" dirty="0" smtClean="0"/>
              <a:t>социальную</a:t>
            </a:r>
            <a:r>
              <a:rPr lang="ru-RU" dirty="0"/>
              <a:t>, направленную на формирование общественного сознания и на изменение поведенческих моделей; </a:t>
            </a:r>
          </a:p>
          <a:p>
            <a:pPr algn="just"/>
            <a:r>
              <a:rPr lang="ru-RU" dirty="0" smtClean="0"/>
              <a:t>эстетическую</a:t>
            </a:r>
            <a:r>
              <a:rPr lang="ru-RU" dirty="0"/>
              <a:t>, которая реализуется через формирование вкуса </a:t>
            </a:r>
            <a:r>
              <a:rPr lang="ru-RU" dirty="0" smtClean="0"/>
              <a:t>потребителей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34131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500061"/>
            <a:ext cx="10515600" cy="168166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700" b="1" dirty="0" smtClean="0"/>
              <a:t>1. </a:t>
            </a:r>
            <a:r>
              <a:rPr lang="ru-RU" sz="6700" b="1" i="1" dirty="0" smtClean="0"/>
              <a:t>Основные </a:t>
            </a:r>
            <a:r>
              <a:rPr lang="ru-RU" sz="6700" b="1" i="1" dirty="0"/>
              <a:t>характеристики социальной рекламы </a:t>
            </a:r>
            <a:r>
              <a:rPr lang="ru-RU" dirty="0"/>
              <a:t/>
            </a:r>
            <a:br>
              <a:rPr lang="ru-RU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181726"/>
            <a:ext cx="10515600" cy="4352424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4000" dirty="0"/>
              <a:t>Термин «социальная реклама» возник и употребляется только в </a:t>
            </a:r>
            <a:r>
              <a:rPr lang="ru-RU" sz="4000" dirty="0" smtClean="0"/>
              <a:t>России. </a:t>
            </a:r>
            <a:r>
              <a:rPr lang="ru-RU" sz="4000" dirty="0"/>
              <a:t>В </a:t>
            </a:r>
            <a:r>
              <a:rPr lang="ru-RU" sz="4000" dirty="0" smtClean="0"/>
              <a:t>США для </a:t>
            </a:r>
            <a:r>
              <a:rPr lang="ru-RU" sz="4000" dirty="0"/>
              <a:t>обозначения такого типа рекламы используются термины </a:t>
            </a:r>
            <a:r>
              <a:rPr lang="ru-RU" sz="4000" b="1" dirty="0"/>
              <a:t>«</a:t>
            </a:r>
            <a:r>
              <a:rPr lang="ru-RU" sz="4000" b="1" dirty="0" err="1"/>
              <a:t>public</a:t>
            </a:r>
            <a:r>
              <a:rPr lang="ru-RU" sz="4000" b="1" dirty="0"/>
              <a:t> </a:t>
            </a:r>
            <a:r>
              <a:rPr lang="ru-RU" sz="4000" b="1" dirty="0" err="1"/>
              <a:t>service</a:t>
            </a:r>
            <a:r>
              <a:rPr lang="ru-RU" sz="4000" b="1" dirty="0"/>
              <a:t> </a:t>
            </a:r>
            <a:r>
              <a:rPr lang="ru-RU" sz="4000" b="1" dirty="0" err="1"/>
              <a:t>advertising</a:t>
            </a:r>
            <a:r>
              <a:rPr lang="ru-RU" sz="4000" b="1" dirty="0"/>
              <a:t>»</a:t>
            </a:r>
            <a:r>
              <a:rPr lang="ru-RU" sz="4000" dirty="0"/>
              <a:t> («реклама общественной службы») и «</a:t>
            </a:r>
            <a:r>
              <a:rPr lang="ru-RU" sz="4000" dirty="0" err="1"/>
              <a:t>public</a:t>
            </a:r>
            <a:r>
              <a:rPr lang="ru-RU" sz="4000" dirty="0"/>
              <a:t> </a:t>
            </a:r>
            <a:r>
              <a:rPr lang="ru-RU" sz="4000" dirty="0" err="1"/>
              <a:t>service</a:t>
            </a:r>
            <a:r>
              <a:rPr lang="ru-RU" sz="4000" dirty="0"/>
              <a:t> </a:t>
            </a:r>
            <a:r>
              <a:rPr lang="ru-RU" sz="4000" dirty="0" err="1"/>
              <a:t>announcement</a:t>
            </a:r>
            <a:r>
              <a:rPr lang="ru-RU" sz="4000" dirty="0"/>
              <a:t>» («объявления </a:t>
            </a:r>
            <a:r>
              <a:rPr lang="ru-RU" sz="4000" dirty="0" smtClean="0"/>
              <a:t>общественной </a:t>
            </a:r>
            <a:r>
              <a:rPr lang="ru-RU" sz="4000" dirty="0"/>
              <a:t>службы») – </a:t>
            </a:r>
            <a:r>
              <a:rPr lang="ru-RU" sz="4000" dirty="0" smtClean="0"/>
              <a:t>PSA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5659301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Функции </a:t>
            </a:r>
            <a:r>
              <a:rPr lang="ru-RU" b="1" dirty="0"/>
              <a:t>социальной рекламы в зависимости от выбранных коммуникационных стратегий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885726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образовательная; </a:t>
            </a:r>
            <a:endParaRPr lang="ru-RU" sz="3600" dirty="0"/>
          </a:p>
          <a:p>
            <a:r>
              <a:rPr lang="ru-RU" sz="3600" dirty="0" smtClean="0"/>
              <a:t>воспитательная ; </a:t>
            </a:r>
            <a:endParaRPr lang="ru-RU" sz="3600" dirty="0"/>
          </a:p>
          <a:p>
            <a:r>
              <a:rPr lang="ru-RU" sz="3600" dirty="0" smtClean="0"/>
              <a:t>патриотическая; </a:t>
            </a:r>
            <a:endParaRPr lang="ru-RU" sz="3600" dirty="0"/>
          </a:p>
          <a:p>
            <a:r>
              <a:rPr lang="ru-RU" sz="3600" dirty="0" smtClean="0"/>
              <a:t>функция пропаганды </a:t>
            </a:r>
            <a:r>
              <a:rPr lang="ru-RU" sz="3600" dirty="0"/>
              <a:t>определенного образа </a:t>
            </a:r>
            <a:r>
              <a:rPr lang="ru-RU" sz="3600" dirty="0" smtClean="0"/>
              <a:t>жизни; </a:t>
            </a:r>
            <a:endParaRPr lang="ru-RU" sz="3600" dirty="0"/>
          </a:p>
          <a:p>
            <a:r>
              <a:rPr lang="ru-RU" sz="3600" dirty="0" err="1" smtClean="0"/>
              <a:t>имиджевая</a:t>
            </a:r>
            <a:r>
              <a:rPr lang="ru-RU" sz="3600" dirty="0" smtClean="0"/>
              <a:t>; </a:t>
            </a:r>
            <a:endParaRPr lang="ru-RU" sz="3600" dirty="0"/>
          </a:p>
          <a:p>
            <a:r>
              <a:rPr lang="ru-RU" sz="3600" dirty="0" smtClean="0"/>
              <a:t>функция </a:t>
            </a:r>
            <a:r>
              <a:rPr lang="ru-RU" sz="3600" dirty="0"/>
              <a:t>«социальной </a:t>
            </a:r>
            <a:r>
              <a:rPr lang="ru-RU" sz="3600" dirty="0" smtClean="0"/>
              <a:t>психотерапии </a:t>
            </a:r>
            <a:endParaRPr lang="ru-RU" sz="36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124583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600" b="1" dirty="0" smtClean="0"/>
              <a:t>2. </a:t>
            </a:r>
            <a:r>
              <a:rPr lang="ru-RU" sz="6600" b="1" i="1" dirty="0" smtClean="0"/>
              <a:t>Виды социальной </a:t>
            </a:r>
            <a:r>
              <a:rPr lang="ru-RU" sz="6600" b="1" i="1" dirty="0"/>
              <a:t>рекламы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8800"/>
            <a:ext cx="10515600" cy="5279366"/>
          </a:xfrm>
        </p:spPr>
        <p:txBody>
          <a:bodyPr/>
          <a:lstStyle/>
          <a:p>
            <a:pPr marL="0" lvl="0" indent="0">
              <a:buNone/>
            </a:pPr>
            <a:r>
              <a:rPr lang="ru-RU" sz="5400" dirty="0"/>
              <a:t>Всю </a:t>
            </a:r>
            <a:r>
              <a:rPr lang="ru-RU" sz="5400" dirty="0" err="1"/>
              <a:t>рeклaмy</a:t>
            </a:r>
            <a:r>
              <a:rPr lang="ru-RU" sz="5400" dirty="0"/>
              <a:t> </a:t>
            </a:r>
            <a:r>
              <a:rPr lang="ru-RU" sz="5400" dirty="0" err="1"/>
              <a:t>мoжнo</a:t>
            </a:r>
            <a:r>
              <a:rPr lang="ru-RU" sz="5400" dirty="0"/>
              <a:t> </a:t>
            </a:r>
            <a:r>
              <a:rPr lang="ru-RU" sz="5400" dirty="0" err="1" smtClean="0"/>
              <a:t>рaздeлить</a:t>
            </a:r>
            <a:r>
              <a:rPr lang="ru-RU" sz="5400" dirty="0" smtClean="0"/>
              <a:t>:</a:t>
            </a:r>
            <a:r>
              <a:rPr lang="ru-RU" sz="5400" dirty="0"/>
              <a:t/>
            </a:r>
            <a:br>
              <a:rPr lang="ru-RU" sz="5400" dirty="0"/>
            </a:br>
            <a:endParaRPr lang="ru-RU" sz="5400" dirty="0" smtClean="0"/>
          </a:p>
          <a:p>
            <a:pPr marL="0" lvl="0" indent="0">
              <a:buNone/>
            </a:pPr>
            <a:r>
              <a:rPr lang="ru-RU" sz="5400" dirty="0" smtClean="0"/>
              <a:t>I</a:t>
            </a:r>
            <a:r>
              <a:rPr lang="ru-RU" sz="5400" dirty="0"/>
              <a:t>. </a:t>
            </a:r>
            <a:r>
              <a:rPr lang="ru-RU" sz="5400" dirty="0" err="1" smtClean="0"/>
              <a:t>Кoммeрчeскaя</a:t>
            </a:r>
            <a:endParaRPr lang="ru-RU" sz="5400" dirty="0" smtClean="0"/>
          </a:p>
          <a:p>
            <a:pPr marL="0" lvl="0" indent="0">
              <a:buNone/>
            </a:pPr>
            <a:r>
              <a:rPr lang="ru-RU" sz="5400" dirty="0"/>
              <a:t/>
            </a:r>
            <a:br>
              <a:rPr lang="ru-RU" sz="5400" dirty="0"/>
            </a:br>
            <a:r>
              <a:rPr lang="ru-RU" sz="5400" dirty="0"/>
              <a:t>II. </a:t>
            </a:r>
            <a:r>
              <a:rPr lang="ru-RU" sz="5400" dirty="0" err="1"/>
              <a:t>Нeкoммeрчeскaя</a:t>
            </a:r>
            <a:endParaRPr lang="ru-RU" sz="5400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21827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536028"/>
            <a:ext cx="10515600" cy="6321972"/>
          </a:xfrm>
        </p:spPr>
        <p:txBody>
          <a:bodyPr/>
          <a:lstStyle/>
          <a:p>
            <a:pPr lvl="0" algn="just"/>
            <a:r>
              <a:rPr lang="ru-RU" sz="3600" b="1" dirty="0" smtClean="0"/>
              <a:t>Коммерческая реклама</a:t>
            </a:r>
            <a:r>
              <a:rPr lang="ru-RU" sz="3600" dirty="0"/>
              <a:t> – </a:t>
            </a:r>
            <a:r>
              <a:rPr lang="ru-RU" sz="3600" dirty="0" smtClean="0"/>
              <a:t>это реклама, направленная на формирование </a:t>
            </a:r>
            <a:r>
              <a:rPr lang="ru-RU" sz="3600" dirty="0"/>
              <a:t>и </a:t>
            </a:r>
            <a:r>
              <a:rPr lang="ru-RU" sz="3600" dirty="0" smtClean="0"/>
              <a:t>поддержание интереса </a:t>
            </a:r>
            <a:r>
              <a:rPr lang="ru-RU" sz="3600" dirty="0"/>
              <a:t>к </a:t>
            </a:r>
            <a:r>
              <a:rPr lang="ru-RU" sz="3600" dirty="0" smtClean="0"/>
              <a:t>какому-либо коммерческому объекту (товар, бренд, торговая марка, мероприятие </a:t>
            </a:r>
            <a:r>
              <a:rPr lang="ru-RU" sz="3600" dirty="0"/>
              <a:t>и т.д.), </a:t>
            </a:r>
            <a:r>
              <a:rPr lang="ru-RU" sz="3600" dirty="0" smtClean="0"/>
              <a:t>то есть </a:t>
            </a:r>
            <a:r>
              <a:rPr lang="ru-RU" sz="3600" dirty="0"/>
              <a:t>к </a:t>
            </a:r>
            <a:r>
              <a:rPr lang="ru-RU" sz="3600" dirty="0" smtClean="0"/>
              <a:t>объекту, реализация которого носит характер извлечения прибыли</a:t>
            </a:r>
            <a:endParaRPr lang="ru-RU" sz="3600" dirty="0"/>
          </a:p>
          <a:p>
            <a:pPr lvl="0" algn="just"/>
            <a:r>
              <a:rPr lang="ru-RU" sz="3600" b="1" dirty="0" smtClean="0"/>
              <a:t>Некоммерческая реклама</a:t>
            </a:r>
            <a:r>
              <a:rPr lang="ru-RU" sz="3600" dirty="0"/>
              <a:t> – </a:t>
            </a:r>
            <a:r>
              <a:rPr lang="ru-RU" sz="3600" dirty="0" smtClean="0"/>
              <a:t>это реклама, направленная на формирование </a:t>
            </a:r>
            <a:r>
              <a:rPr lang="ru-RU" sz="3600" dirty="0"/>
              <a:t>и </a:t>
            </a:r>
            <a:r>
              <a:rPr lang="ru-RU" sz="3600" dirty="0" smtClean="0"/>
              <a:t>поддержание интереса </a:t>
            </a:r>
            <a:r>
              <a:rPr lang="ru-RU" sz="3600" dirty="0"/>
              <a:t>к </a:t>
            </a:r>
            <a:r>
              <a:rPr lang="ru-RU" sz="3600" dirty="0" smtClean="0"/>
              <a:t>некоммерческим объектам, то есть реализация </a:t>
            </a:r>
            <a:r>
              <a:rPr lang="ru-RU" sz="3600" dirty="0"/>
              <a:t>или </a:t>
            </a:r>
            <a:r>
              <a:rPr lang="ru-RU" sz="3600" dirty="0" smtClean="0"/>
              <a:t>продвижение которых не носит характер извлечения прибыли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16166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b="1" dirty="0" smtClean="0"/>
              <a:t>Некоммерческая реклама </a:t>
            </a:r>
            <a:endParaRPr lang="ru-RU" sz="6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4800" dirty="0" smtClean="0"/>
              <a:t>– </a:t>
            </a:r>
            <a:r>
              <a:rPr lang="ru-RU" sz="4800" dirty="0"/>
              <a:t>реклама, спонсируемая некоммерческими институтами или в их интересах и имеющая целью стимулирование пожертвований, призыв голосовать в чью-либо пользу или привлечение внимания к делам </a:t>
            </a:r>
            <a:r>
              <a:rPr lang="ru-RU" sz="4800" dirty="0" smtClean="0"/>
              <a:t>общества</a:t>
            </a:r>
            <a:endParaRPr lang="ru-RU" sz="4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768104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07079403"/>
              </p:ext>
            </p:extLst>
          </p:nvPr>
        </p:nvGraphicFramePr>
        <p:xfrm>
          <a:off x="215153" y="430305"/>
          <a:ext cx="11456893" cy="59842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727834">
                  <a:extLst>
                    <a:ext uri="{9D8B030D-6E8A-4147-A177-3AD203B41FA5}">
                      <a16:colId xmlns:a16="http://schemas.microsoft.com/office/drawing/2014/main" val="3836819518"/>
                    </a:ext>
                  </a:extLst>
                </a:gridCol>
                <a:gridCol w="5729059">
                  <a:extLst>
                    <a:ext uri="{9D8B030D-6E8A-4147-A177-3AD203B41FA5}">
                      <a16:colId xmlns:a16="http://schemas.microsoft.com/office/drawing/2014/main" val="2085524193"/>
                    </a:ext>
                  </a:extLst>
                </a:gridCol>
              </a:tblGrid>
              <a:tr h="53667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</a:rPr>
                        <a:t>Коммерческая</a:t>
                      </a:r>
                      <a:endParaRPr lang="ru-RU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</a:rPr>
                        <a:t>Некоммерческая</a:t>
                      </a:r>
                      <a:endParaRPr lang="ru-RU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41489494"/>
                  </a:ext>
                </a:extLst>
              </a:tr>
              <a:tr h="534417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Предметом коммерческой рекламы являются не только товары и услуги, но и организации, места, личности, идеи, события, виды деятельности, т. е. все то, что предлагается для реализации на </a:t>
                      </a:r>
                      <a:r>
                        <a:rPr lang="ru-RU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рынке</a:t>
                      </a:r>
                      <a:endParaRPr lang="ru-RU" sz="2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</a:rPr>
                        <a:t>Предметом социальной рекламы выступает идея, которая через рекламные средства, пропагандируется обществу или отдельно каждому человеку</a:t>
                      </a:r>
                      <a:endParaRPr lang="ru-RU" sz="28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41854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207742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85818380"/>
              </p:ext>
            </p:extLst>
          </p:nvPr>
        </p:nvGraphicFramePr>
        <p:xfrm>
          <a:off x="233083" y="304802"/>
          <a:ext cx="11940988" cy="74066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969856">
                  <a:extLst>
                    <a:ext uri="{9D8B030D-6E8A-4147-A177-3AD203B41FA5}">
                      <a16:colId xmlns:a16="http://schemas.microsoft.com/office/drawing/2014/main" val="2031764194"/>
                    </a:ext>
                  </a:extLst>
                </a:gridCol>
                <a:gridCol w="5971132">
                  <a:extLst>
                    <a:ext uri="{9D8B030D-6E8A-4147-A177-3AD203B41FA5}">
                      <a16:colId xmlns:a16="http://schemas.microsoft.com/office/drawing/2014/main" val="3242949619"/>
                    </a:ext>
                  </a:extLst>
                </a:gridCol>
              </a:tblGrid>
              <a:tr h="625736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solidFill>
                            <a:schemeClr val="bg1"/>
                          </a:solidFill>
                          <a:effectLst/>
                        </a:rPr>
                        <a:t>Коммерческая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solidFill>
                            <a:schemeClr val="tx1"/>
                          </a:solidFill>
                          <a:effectLst/>
                        </a:rPr>
                        <a:t>Главная </a:t>
                      </a:r>
                      <a:r>
                        <a:rPr lang="ru-RU" sz="3600" dirty="0">
                          <a:solidFill>
                            <a:schemeClr val="tx1"/>
                          </a:solidFill>
                          <a:effectLst/>
                        </a:rPr>
                        <a:t>цель – побуждение потенциального потребителя к совершению действия, которое превратит потенциального покупателя в реального</a:t>
                      </a:r>
                      <a:endParaRPr lang="ru-RU" sz="3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solidFill>
                            <a:schemeClr val="bg1"/>
                          </a:solidFill>
                          <a:effectLst/>
                        </a:rPr>
                        <a:t>Некоммерческая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solidFill>
                            <a:schemeClr val="tx1"/>
                          </a:solidFill>
                          <a:effectLst/>
                        </a:rPr>
                        <a:t>Не </a:t>
                      </a:r>
                      <a:r>
                        <a:rPr lang="ru-RU" sz="3600" dirty="0">
                          <a:solidFill>
                            <a:schemeClr val="tx1"/>
                          </a:solidFill>
                          <a:effectLst/>
                        </a:rPr>
                        <a:t>ставит перед собой цель «наживы», а призвана просвещать общество в вопросах решения проблем данного социума, вносит в жизнь образцы про-социального образа действий</a:t>
                      </a:r>
                      <a:endParaRPr lang="ru-RU" sz="3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77523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5877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57910810"/>
              </p:ext>
            </p:extLst>
          </p:nvPr>
        </p:nvGraphicFramePr>
        <p:xfrm>
          <a:off x="197225" y="358589"/>
          <a:ext cx="11600328" cy="61497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799543">
                  <a:extLst>
                    <a:ext uri="{9D8B030D-6E8A-4147-A177-3AD203B41FA5}">
                      <a16:colId xmlns:a16="http://schemas.microsoft.com/office/drawing/2014/main" val="2792507343"/>
                    </a:ext>
                  </a:extLst>
                </a:gridCol>
                <a:gridCol w="5800785">
                  <a:extLst>
                    <a:ext uri="{9D8B030D-6E8A-4147-A177-3AD203B41FA5}">
                      <a16:colId xmlns:a16="http://schemas.microsoft.com/office/drawing/2014/main" val="1845118124"/>
                    </a:ext>
                  </a:extLst>
                </a:gridCol>
              </a:tblGrid>
              <a:tr h="614978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solidFill>
                            <a:schemeClr val="bg1"/>
                          </a:solidFill>
                          <a:effectLst/>
                        </a:rPr>
                        <a:t>Коммерческая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solidFill>
                            <a:schemeClr val="tx1"/>
                          </a:solidFill>
                          <a:effectLst/>
                        </a:rPr>
                        <a:t>Целевая </a:t>
                      </a:r>
                      <a:r>
                        <a:rPr lang="ru-RU" sz="3600" dirty="0">
                          <a:solidFill>
                            <a:schemeClr val="tx1"/>
                          </a:solidFill>
                          <a:effectLst/>
                        </a:rPr>
                        <a:t>аудитория: рекламное </a:t>
                      </a:r>
                      <a:r>
                        <a:rPr lang="ru-RU" sz="3600" dirty="0" smtClean="0">
                          <a:solidFill>
                            <a:schemeClr val="tx1"/>
                          </a:solidFill>
                          <a:effectLst/>
                        </a:rPr>
                        <a:t>сообщение</a:t>
                      </a:r>
                      <a:r>
                        <a:rPr lang="ru-RU" sz="3600" baseline="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3600" dirty="0" smtClean="0">
                          <a:solidFill>
                            <a:schemeClr val="tx1"/>
                          </a:solidFill>
                          <a:effectLst/>
                        </a:rPr>
                        <a:t>ориентировано </a:t>
                      </a:r>
                      <a:r>
                        <a:rPr lang="ru-RU" sz="3600" dirty="0">
                          <a:solidFill>
                            <a:schemeClr val="tx1"/>
                          </a:solidFill>
                          <a:effectLst/>
                        </a:rPr>
                        <a:t>на узкий круг – потенциальных потребителей именно рекламируемого продукта</a:t>
                      </a:r>
                      <a:endParaRPr lang="ru-RU" sz="3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solidFill>
                            <a:schemeClr val="bg1"/>
                          </a:solidFill>
                          <a:effectLst/>
                        </a:rPr>
                        <a:t>Некоммерческая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solidFill>
                            <a:schemeClr val="tx1"/>
                          </a:solidFill>
                          <a:effectLst/>
                        </a:rPr>
                        <a:t>Целевая </a:t>
                      </a:r>
                      <a:r>
                        <a:rPr lang="ru-RU" sz="3600" dirty="0">
                          <a:solidFill>
                            <a:schemeClr val="tx1"/>
                          </a:solidFill>
                          <a:effectLst/>
                        </a:rPr>
                        <a:t>аудитория: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solidFill>
                            <a:schemeClr val="tx1"/>
                          </a:solidFill>
                          <a:effectLst/>
                        </a:rPr>
                        <a:t>у некоммерческой рекламы – значительная часть или даже все общество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3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18310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991042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5414480"/>
              </p:ext>
            </p:extLst>
          </p:nvPr>
        </p:nvGraphicFramePr>
        <p:xfrm>
          <a:off x="358588" y="573741"/>
          <a:ext cx="11600330" cy="591670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799545">
                  <a:extLst>
                    <a:ext uri="{9D8B030D-6E8A-4147-A177-3AD203B41FA5}">
                      <a16:colId xmlns:a16="http://schemas.microsoft.com/office/drawing/2014/main" val="455054325"/>
                    </a:ext>
                  </a:extLst>
                </a:gridCol>
                <a:gridCol w="5800785">
                  <a:extLst>
                    <a:ext uri="{9D8B030D-6E8A-4147-A177-3AD203B41FA5}">
                      <a16:colId xmlns:a16="http://schemas.microsoft.com/office/drawing/2014/main" val="3518616302"/>
                    </a:ext>
                  </a:extLst>
                </a:gridCol>
              </a:tblGrid>
              <a:tr h="59167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solidFill>
                            <a:schemeClr val="bg1"/>
                          </a:solidFill>
                          <a:effectLst/>
                        </a:rPr>
                        <a:t>Коммерческая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3600" dirty="0" smtClean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3600" dirty="0" smtClean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solidFill>
                            <a:schemeClr val="tx1"/>
                          </a:solidFill>
                          <a:effectLst/>
                        </a:rPr>
                        <a:t>Миссия: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solidFill>
                            <a:schemeClr val="tx1"/>
                          </a:solidFill>
                          <a:effectLst/>
                        </a:rPr>
                        <a:t>Изменение </a:t>
                      </a:r>
                      <a:r>
                        <a:rPr lang="ru-RU" sz="3600" dirty="0">
                          <a:solidFill>
                            <a:schemeClr val="tx1"/>
                          </a:solidFill>
                          <a:effectLst/>
                        </a:rPr>
                        <a:t>поведенческих моделей в социуме с экономической точки </a:t>
                      </a:r>
                      <a:r>
                        <a:rPr lang="ru-RU" sz="3600" dirty="0" smtClean="0">
                          <a:solidFill>
                            <a:schemeClr val="tx1"/>
                          </a:solidFill>
                          <a:effectLst/>
                        </a:rPr>
                        <a:t>зрения</a:t>
                      </a:r>
                      <a:endParaRPr lang="ru-RU" sz="36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3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solidFill>
                            <a:schemeClr val="bg1"/>
                          </a:solidFill>
                          <a:effectLst/>
                        </a:rPr>
                        <a:t>Некоммерческая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36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solidFill>
                            <a:schemeClr val="tx1"/>
                          </a:solidFill>
                          <a:effectLst/>
                        </a:rPr>
                        <a:t>Миссия: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solidFill>
                            <a:schemeClr val="tx1"/>
                          </a:solidFill>
                          <a:effectLst/>
                        </a:rPr>
                        <a:t>Изменение </a:t>
                      </a:r>
                      <a:r>
                        <a:rPr lang="ru-RU" sz="3600" dirty="0">
                          <a:solidFill>
                            <a:schemeClr val="tx1"/>
                          </a:solidFill>
                          <a:effectLst/>
                        </a:rPr>
                        <a:t>поведенческих моделей в обществе с гуманистической и социальной точки </a:t>
                      </a:r>
                      <a:r>
                        <a:rPr lang="ru-RU" sz="3600" dirty="0" smtClean="0">
                          <a:solidFill>
                            <a:schemeClr val="tx1"/>
                          </a:solidFill>
                          <a:effectLst/>
                        </a:rPr>
                        <a:t>зрения</a:t>
                      </a:r>
                      <a:endParaRPr lang="ru-RU" sz="3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45901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287197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47292463"/>
              </p:ext>
            </p:extLst>
          </p:nvPr>
        </p:nvGraphicFramePr>
        <p:xfrm>
          <a:off x="0" y="225911"/>
          <a:ext cx="12371294" cy="654064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184985">
                  <a:extLst>
                    <a:ext uri="{9D8B030D-6E8A-4147-A177-3AD203B41FA5}">
                      <a16:colId xmlns:a16="http://schemas.microsoft.com/office/drawing/2014/main" val="462543871"/>
                    </a:ext>
                  </a:extLst>
                </a:gridCol>
                <a:gridCol w="6186309">
                  <a:extLst>
                    <a:ext uri="{9D8B030D-6E8A-4147-A177-3AD203B41FA5}">
                      <a16:colId xmlns:a16="http://schemas.microsoft.com/office/drawing/2014/main" val="3941938075"/>
                    </a:ext>
                  </a:extLst>
                </a:gridCol>
              </a:tblGrid>
              <a:tr h="654064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3200" dirty="0" smtClean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>
                          <a:solidFill>
                            <a:schemeClr val="bg1"/>
                          </a:solidFill>
                          <a:effectLst/>
                        </a:rPr>
                        <a:t>Коммерческая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2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solidFill>
                            <a:schemeClr val="tx1"/>
                          </a:solidFill>
                          <a:effectLst/>
                        </a:rPr>
                        <a:t>В коммерческой рекламе основной акцент делается на упоминании торговой марки продукта и его производителя</a:t>
                      </a:r>
                      <a:endParaRPr lang="ru-RU" sz="3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>
                          <a:solidFill>
                            <a:schemeClr val="bg1"/>
                          </a:solidFill>
                          <a:effectLst/>
                        </a:rPr>
                        <a:t>Некоммерческая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solidFill>
                            <a:schemeClr val="tx1"/>
                          </a:solidFill>
                          <a:effectLst/>
                        </a:rPr>
                        <a:t>В </a:t>
                      </a:r>
                      <a:r>
                        <a:rPr lang="ru-RU" sz="3200" dirty="0">
                          <a:solidFill>
                            <a:schemeClr val="tx1"/>
                          </a:solidFill>
                          <a:effectLst/>
                        </a:rPr>
                        <a:t>социальной рекламе не допускается упоминание торговой марки продукта и его производителя, за исключением упоминания о государственных органах власти, органах местного самоуправления и т.д.</a:t>
                      </a:r>
                      <a:endParaRPr lang="ru-RU" sz="3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50276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213197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50865430"/>
              </p:ext>
            </p:extLst>
          </p:nvPr>
        </p:nvGraphicFramePr>
        <p:xfrm>
          <a:off x="430306" y="161365"/>
          <a:ext cx="11474823" cy="669663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736798">
                  <a:extLst>
                    <a:ext uri="{9D8B030D-6E8A-4147-A177-3AD203B41FA5}">
                      <a16:colId xmlns:a16="http://schemas.microsoft.com/office/drawing/2014/main" val="523139754"/>
                    </a:ext>
                  </a:extLst>
                </a:gridCol>
                <a:gridCol w="5738025">
                  <a:extLst>
                    <a:ext uri="{9D8B030D-6E8A-4147-A177-3AD203B41FA5}">
                      <a16:colId xmlns:a16="http://schemas.microsoft.com/office/drawing/2014/main" val="4125963750"/>
                    </a:ext>
                  </a:extLst>
                </a:gridCol>
              </a:tblGrid>
              <a:tr h="669663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dirty="0" smtClean="0">
                          <a:solidFill>
                            <a:schemeClr val="bg1"/>
                          </a:solidFill>
                          <a:effectLst/>
                        </a:rPr>
                        <a:t>Коммерческая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40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000" dirty="0" smtClean="0">
                          <a:solidFill>
                            <a:schemeClr val="tx1"/>
                          </a:solidFill>
                          <a:effectLst/>
                        </a:rPr>
                        <a:t>Заказчиком </a:t>
                      </a:r>
                      <a:r>
                        <a:rPr lang="ru-RU" sz="4000" dirty="0">
                          <a:solidFill>
                            <a:schemeClr val="tx1"/>
                          </a:solidFill>
                          <a:effectLst/>
                        </a:rPr>
                        <a:t>коммерческой рекламы выступают коммерческие организации (компании)</a:t>
                      </a:r>
                      <a:endParaRPr lang="ru-RU" sz="4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dirty="0" smtClean="0">
                          <a:solidFill>
                            <a:schemeClr val="bg1"/>
                          </a:solidFill>
                          <a:effectLst/>
                        </a:rPr>
                        <a:t>Некоммерческая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solidFill>
                            <a:schemeClr val="tx1"/>
                          </a:solidFill>
                          <a:effectLst/>
                        </a:rPr>
                        <a:t>Заказчиками </a:t>
                      </a:r>
                      <a:r>
                        <a:rPr lang="ru-RU" sz="3600" dirty="0">
                          <a:solidFill>
                            <a:schemeClr val="tx1"/>
                          </a:solidFill>
                          <a:effectLst/>
                        </a:rPr>
                        <a:t>социальной рекламы являются государство, общественные организации и социально ориентированный бизнес</a:t>
                      </a:r>
                      <a:endParaRPr lang="ru-RU" sz="3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4004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64771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b="1" dirty="0" smtClean="0"/>
              <a:t>Цель такого типа рекламы </a:t>
            </a:r>
            <a:endParaRPr lang="ru-RU" sz="7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6000" dirty="0" smtClean="0"/>
              <a:t>изменить </a:t>
            </a:r>
            <a:r>
              <a:rPr lang="ru-RU" sz="6000" dirty="0"/>
              <a:t>отношение публики к какой-либо проблеме, а в долгосрочной перспективе – создать новые социальные </a:t>
            </a:r>
            <a:r>
              <a:rPr lang="ru-RU" sz="6000" dirty="0" smtClean="0"/>
              <a:t>ценности</a:t>
            </a:r>
            <a:endParaRPr lang="ru-RU" sz="6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100672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8991887"/>
              </p:ext>
            </p:extLst>
          </p:nvPr>
        </p:nvGraphicFramePr>
        <p:xfrm>
          <a:off x="376518" y="143435"/>
          <a:ext cx="11636188" cy="671456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817472">
                  <a:extLst>
                    <a:ext uri="{9D8B030D-6E8A-4147-A177-3AD203B41FA5}">
                      <a16:colId xmlns:a16="http://schemas.microsoft.com/office/drawing/2014/main" val="1040944006"/>
                    </a:ext>
                  </a:extLst>
                </a:gridCol>
                <a:gridCol w="5818716">
                  <a:extLst>
                    <a:ext uri="{9D8B030D-6E8A-4147-A177-3AD203B41FA5}">
                      <a16:colId xmlns:a16="http://schemas.microsoft.com/office/drawing/2014/main" val="2636395416"/>
                    </a:ext>
                  </a:extLst>
                </a:gridCol>
              </a:tblGrid>
              <a:tr h="671456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>
                          <a:solidFill>
                            <a:schemeClr val="bg1"/>
                          </a:solidFill>
                          <a:effectLst/>
                        </a:rPr>
                        <a:t>Коммерческая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32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solidFill>
                            <a:schemeClr val="tx1"/>
                          </a:solidFill>
                          <a:effectLst/>
                        </a:rPr>
                        <a:t>Эффективность </a:t>
                      </a:r>
                      <a:r>
                        <a:rPr lang="ru-RU" sz="3200" dirty="0">
                          <a:solidFill>
                            <a:schemeClr val="tx1"/>
                          </a:solidFill>
                          <a:effectLst/>
                        </a:rPr>
                        <a:t>коммерческой рекламы легко оценить посредством экономических показателей (рост или спад уровня продаж</a:t>
                      </a:r>
                      <a:r>
                        <a:rPr lang="ru-RU" sz="3200" dirty="0" smtClean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endParaRPr lang="ru-RU" sz="3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3200" dirty="0" smtClean="0">
                          <a:solidFill>
                            <a:schemeClr val="bg1"/>
                          </a:solidFill>
                          <a:effectLst/>
                        </a:rPr>
                        <a:t>Некоммерческая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solidFill>
                            <a:schemeClr val="tx1"/>
                          </a:solidFill>
                          <a:effectLst/>
                        </a:rPr>
                        <a:t>В </a:t>
                      </a:r>
                      <a:r>
                        <a:rPr lang="ru-RU" sz="3200" dirty="0">
                          <a:solidFill>
                            <a:schemeClr val="tx1"/>
                          </a:solidFill>
                          <a:effectLst/>
                        </a:rPr>
                        <a:t>социальной рекламе оцениваются: узнаваемость обществом того или иного феномена, </a:t>
                      </a:r>
                      <a:r>
                        <a:rPr lang="ru-RU" sz="3200" dirty="0" err="1">
                          <a:solidFill>
                            <a:schemeClr val="tx1"/>
                          </a:solidFill>
                          <a:effectLst/>
                        </a:rPr>
                        <a:t>сформированнность</a:t>
                      </a:r>
                      <a:r>
                        <a:rPr lang="ru-RU" sz="3200" dirty="0">
                          <a:solidFill>
                            <a:schemeClr val="tx1"/>
                          </a:solidFill>
                          <a:effectLst/>
                        </a:rPr>
                        <a:t> устойчивого общественного мнения, изменение позиции обществом по поводу того или иного </a:t>
                      </a:r>
                      <a:r>
                        <a:rPr lang="ru-RU" sz="3200" dirty="0" smtClean="0">
                          <a:solidFill>
                            <a:schemeClr val="tx1"/>
                          </a:solidFill>
                          <a:effectLst/>
                        </a:rPr>
                        <a:t>явления</a:t>
                      </a:r>
                      <a:endParaRPr lang="ru-RU" sz="3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8853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141987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219200"/>
            <a:ext cx="10515600" cy="471488"/>
          </a:xfrm>
        </p:spPr>
        <p:txBody>
          <a:bodyPr>
            <a:noAutofit/>
          </a:bodyPr>
          <a:lstStyle/>
          <a:p>
            <a:pPr algn="ctr"/>
            <a:r>
              <a:rPr lang="ru-RU" sz="8800" b="1" dirty="0"/>
              <a:t>Пo </a:t>
            </a:r>
            <a:r>
              <a:rPr lang="ru-RU" sz="8800" b="1" dirty="0" smtClean="0"/>
              <a:t>содержанию</a:t>
            </a:r>
            <a:r>
              <a:rPr lang="ru-RU" sz="8800" b="1" dirty="0"/>
              <a:t/>
            </a:r>
            <a:br>
              <a:rPr lang="ru-RU" sz="8800" b="1" dirty="0"/>
            </a:br>
            <a:endParaRPr lang="ru-RU" sz="8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171699"/>
            <a:ext cx="10515600" cy="40052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4800" b="1" dirty="0" smtClean="0"/>
              <a:t>1</a:t>
            </a:r>
            <a:r>
              <a:rPr lang="ru-RU" sz="4800" b="1" dirty="0"/>
              <a:t>.</a:t>
            </a:r>
            <a:r>
              <a:rPr lang="ru-RU" sz="4800" dirty="0"/>
              <a:t> </a:t>
            </a:r>
            <a:r>
              <a:rPr lang="ru-RU" sz="4800" dirty="0" smtClean="0"/>
              <a:t>Реклама ценностей</a:t>
            </a:r>
            <a:r>
              <a:rPr lang="ru-RU" sz="4800" dirty="0"/>
              <a:t/>
            </a:r>
            <a:br>
              <a:rPr lang="ru-RU" sz="4800" dirty="0"/>
            </a:br>
            <a:r>
              <a:rPr lang="ru-RU" sz="4800" b="1" dirty="0"/>
              <a:t>2.</a:t>
            </a:r>
            <a:r>
              <a:rPr lang="ru-RU" sz="4800" dirty="0"/>
              <a:t> </a:t>
            </a:r>
            <a:r>
              <a:rPr lang="ru-RU" sz="4800" dirty="0" smtClean="0"/>
              <a:t>Реклама некоммерческих организаций, </a:t>
            </a:r>
            <a:r>
              <a:rPr lang="ru-RU" sz="4800" dirty="0"/>
              <a:t>a </a:t>
            </a:r>
            <a:r>
              <a:rPr lang="ru-RU" sz="4800" dirty="0" smtClean="0"/>
              <a:t>также различных проектов, событий, мероприятий </a:t>
            </a:r>
            <a:r>
              <a:rPr lang="ru-RU" sz="4800" dirty="0"/>
              <a:t>или </a:t>
            </a:r>
            <a:r>
              <a:rPr lang="ru-RU" sz="4800" dirty="0" smtClean="0"/>
              <a:t>программ</a:t>
            </a:r>
            <a:r>
              <a:rPr lang="ru-RU" sz="4800" dirty="0"/>
              <a:t/>
            </a:r>
            <a:br>
              <a:rPr lang="ru-RU" sz="4800" dirty="0"/>
            </a:br>
            <a:r>
              <a:rPr lang="ru-RU" sz="4800" b="1" dirty="0"/>
              <a:t>3.</a:t>
            </a:r>
            <a:r>
              <a:rPr lang="ru-RU" sz="4800" dirty="0"/>
              <a:t> Инфoрмaциoннo-прoсвeтитeльскaя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250619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/>
              <a:t>1. </a:t>
            </a:r>
            <a:r>
              <a:rPr lang="ru-RU" sz="6000" b="1" dirty="0" smtClean="0"/>
              <a:t>Реклама ценностей</a:t>
            </a:r>
            <a:r>
              <a:rPr lang="ru-RU" sz="6000" dirty="0"/>
              <a:t> 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800" dirty="0" smtClean="0"/>
              <a:t>это </a:t>
            </a:r>
            <a:r>
              <a:rPr lang="ru-RU" sz="4800" dirty="0"/>
              <a:t>вид </a:t>
            </a:r>
            <a:r>
              <a:rPr lang="ru-RU" sz="4800" dirty="0" smtClean="0"/>
              <a:t>социальной рекламы,</a:t>
            </a:r>
            <a:r>
              <a:rPr lang="ru-RU" sz="4800" dirty="0"/>
              <a:t> </a:t>
            </a:r>
            <a:r>
              <a:rPr lang="ru-RU" sz="4800" dirty="0" smtClean="0"/>
              <a:t>направленный </a:t>
            </a:r>
            <a:r>
              <a:rPr lang="ru-RU" sz="4800" dirty="0" err="1"/>
              <a:t>нa</a:t>
            </a:r>
            <a:r>
              <a:rPr lang="ru-RU" sz="4800" dirty="0"/>
              <a:t> </a:t>
            </a:r>
            <a:r>
              <a:rPr lang="ru-RU" sz="4800" dirty="0" smtClean="0"/>
              <a:t>привлечение внимания, внедрение </a:t>
            </a:r>
            <a:r>
              <a:rPr lang="ru-RU" sz="4800" dirty="0"/>
              <a:t>и </a:t>
            </a:r>
            <a:r>
              <a:rPr lang="ru-RU" sz="4800" dirty="0" smtClean="0"/>
              <a:t>распространение </a:t>
            </a:r>
            <a:r>
              <a:rPr lang="ru-RU" sz="4800" dirty="0"/>
              <a:t>в </a:t>
            </a:r>
            <a:r>
              <a:rPr lang="ru-RU" sz="4800" dirty="0" smtClean="0"/>
              <a:t>обществе каких-либо нематериальных ценностей, взглядов </a:t>
            </a:r>
            <a:r>
              <a:rPr lang="ru-RU" sz="4800" dirty="0"/>
              <a:t>или </a:t>
            </a:r>
            <a:r>
              <a:rPr lang="ru-RU" sz="4800" dirty="0" smtClean="0"/>
              <a:t>убеждений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96753280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2. </a:t>
            </a:r>
            <a:r>
              <a:rPr lang="ru-RU" b="1" dirty="0" smtClean="0"/>
              <a:t>Реклама</a:t>
            </a:r>
            <a:r>
              <a:rPr lang="ru-RU" b="1" dirty="0"/>
              <a:t> </a:t>
            </a:r>
            <a:r>
              <a:rPr lang="ru-RU" b="1" dirty="0" smtClean="0"/>
              <a:t>некоммерческих организаций, </a:t>
            </a:r>
            <a:r>
              <a:rPr lang="ru-RU" b="1" dirty="0"/>
              <a:t>a </a:t>
            </a:r>
            <a:r>
              <a:rPr lang="ru-RU" b="1" dirty="0" smtClean="0"/>
              <a:t>также различных проектов, событий, мероприятий </a:t>
            </a:r>
            <a:r>
              <a:rPr lang="ru-RU" b="1" dirty="0"/>
              <a:t>или </a:t>
            </a:r>
            <a:r>
              <a:rPr lang="ru-RU" b="1" dirty="0" smtClean="0"/>
              <a:t>программ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317531"/>
            <a:ext cx="10515600" cy="385943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4000" dirty="0"/>
              <a:t> – </a:t>
            </a:r>
            <a:r>
              <a:rPr lang="ru-RU" sz="4000" dirty="0" smtClean="0"/>
              <a:t>это </a:t>
            </a:r>
            <a:r>
              <a:rPr lang="ru-RU" sz="4000" dirty="0"/>
              <a:t>вид </a:t>
            </a:r>
            <a:r>
              <a:rPr lang="ru-RU" sz="4000" dirty="0" smtClean="0"/>
              <a:t>социальной рекламы, направленный на формирование </a:t>
            </a:r>
            <a:r>
              <a:rPr lang="ru-RU" sz="4000" dirty="0"/>
              <a:t>и </a:t>
            </a:r>
            <a:r>
              <a:rPr lang="ru-RU" sz="4000" dirty="0" smtClean="0"/>
              <a:t>поддержание интереса </a:t>
            </a:r>
            <a:r>
              <a:rPr lang="ru-RU" sz="4000" dirty="0"/>
              <a:t>к </a:t>
            </a:r>
            <a:r>
              <a:rPr lang="ru-RU" sz="4000" dirty="0" smtClean="0"/>
              <a:t>различным некоммерческим организациям, движениям, проектам, мероприятиям </a:t>
            </a:r>
            <a:r>
              <a:rPr lang="ru-RU" sz="4000" dirty="0"/>
              <a:t>и </a:t>
            </a:r>
            <a:r>
              <a:rPr lang="ru-RU" sz="4000" dirty="0" smtClean="0"/>
              <a:t>событиям, нацеленных </a:t>
            </a:r>
            <a:r>
              <a:rPr lang="ru-RU" sz="4000" dirty="0"/>
              <a:t>в </a:t>
            </a:r>
            <a:r>
              <a:rPr lang="ru-RU" sz="4000" dirty="0" smtClean="0"/>
              <a:t>свою очередь на решение </a:t>
            </a:r>
            <a:r>
              <a:rPr lang="ru-RU" sz="4000" dirty="0"/>
              <a:t>сoциaльнo-oбщeствeнных </a:t>
            </a:r>
            <a:r>
              <a:rPr lang="ru-RU" sz="4000" dirty="0" smtClean="0"/>
              <a:t>проблем </a:t>
            </a:r>
            <a:r>
              <a:rPr lang="ru-RU" sz="4000" dirty="0"/>
              <a:t>и </a:t>
            </a:r>
            <a:r>
              <a:rPr lang="ru-RU" sz="4000" dirty="0" smtClean="0"/>
              <a:t>на привлечение внимания общества </a:t>
            </a:r>
            <a:r>
              <a:rPr lang="ru-RU" sz="4000" dirty="0"/>
              <a:t>к </a:t>
            </a:r>
            <a:r>
              <a:rPr lang="ru-RU" sz="4000" dirty="0" smtClean="0"/>
              <a:t>ним</a:t>
            </a:r>
            <a:endParaRPr lang="ru-RU" sz="4000" dirty="0"/>
          </a:p>
          <a:p>
            <a:pPr algn="just"/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84135578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3. Инфoрмaциoннo-прoсвeтитeльскaя </a:t>
            </a:r>
            <a:r>
              <a:rPr lang="ru-RU" b="1" dirty="0" smtClean="0"/>
              <a:t>реклама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4800" dirty="0"/>
              <a:t> </a:t>
            </a:r>
            <a:r>
              <a:rPr lang="ru-RU" sz="6000" dirty="0"/>
              <a:t>– </a:t>
            </a:r>
            <a:r>
              <a:rPr lang="ru-RU" sz="6000" dirty="0" smtClean="0"/>
              <a:t>это </a:t>
            </a:r>
            <a:r>
              <a:rPr lang="ru-RU" sz="6000" dirty="0"/>
              <a:t>вид </a:t>
            </a:r>
            <a:r>
              <a:rPr lang="ru-RU" sz="6000" dirty="0" smtClean="0"/>
              <a:t>социальной рекламы, содержащий </a:t>
            </a:r>
            <a:r>
              <a:rPr lang="ru-RU" sz="6000" dirty="0"/>
              <a:t>в </a:t>
            </a:r>
            <a:r>
              <a:rPr lang="ru-RU" sz="6000" dirty="0" smtClean="0"/>
              <a:t>себе развёрнутую информацию на какую-либо тему</a:t>
            </a:r>
            <a:r>
              <a:rPr lang="ru-RU" sz="6000" dirty="0"/>
              <a:t> и </a:t>
            </a:r>
            <a:r>
              <a:rPr lang="ru-RU" sz="6000" dirty="0" smtClean="0"/>
              <a:t>носящий просветительский характер</a:t>
            </a:r>
            <a:endParaRPr lang="ru-RU" sz="6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828144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/>
              <a:t>Пo типу заказчика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b="1" dirty="0" smtClean="0"/>
              <a:t>1</a:t>
            </a:r>
            <a:r>
              <a:rPr lang="ru-RU" sz="4800" b="1" dirty="0"/>
              <a:t>.</a:t>
            </a:r>
            <a:r>
              <a:rPr lang="ru-RU" sz="4800" dirty="0"/>
              <a:t> </a:t>
            </a:r>
            <a:r>
              <a:rPr lang="ru-RU" sz="4800" dirty="0" smtClean="0"/>
              <a:t>Государственная социальная реклама</a:t>
            </a:r>
            <a:r>
              <a:rPr lang="ru-RU" sz="4800" dirty="0"/>
              <a:t/>
            </a:r>
            <a:br>
              <a:rPr lang="ru-RU" sz="4800" dirty="0"/>
            </a:br>
            <a:r>
              <a:rPr lang="ru-RU" sz="4800" b="1" dirty="0"/>
              <a:t>2.</a:t>
            </a:r>
            <a:r>
              <a:rPr lang="ru-RU" sz="4800" dirty="0"/>
              <a:t> </a:t>
            </a:r>
            <a:r>
              <a:rPr lang="ru-RU" sz="4800" dirty="0" smtClean="0"/>
              <a:t>Социальная реклама </a:t>
            </a:r>
            <a:r>
              <a:rPr lang="ru-RU" sz="4800" dirty="0"/>
              <a:t>НКO</a:t>
            </a:r>
            <a:br>
              <a:rPr lang="ru-RU" sz="4800" dirty="0"/>
            </a:br>
            <a:r>
              <a:rPr lang="ru-RU" sz="4800" b="1" dirty="0"/>
              <a:t>3.</a:t>
            </a:r>
            <a:r>
              <a:rPr lang="ru-RU" sz="4800" dirty="0"/>
              <a:t> </a:t>
            </a:r>
            <a:r>
              <a:rPr lang="ru-RU" sz="4800" dirty="0" smtClean="0"/>
              <a:t>Социальная реклама коммерческих структур</a:t>
            </a:r>
            <a:r>
              <a:rPr lang="ru-RU" sz="4800" dirty="0"/>
              <a:t/>
            </a:r>
            <a:br>
              <a:rPr lang="ru-RU" sz="4800" dirty="0"/>
            </a:br>
            <a:r>
              <a:rPr lang="ru-RU" sz="4800" b="1" dirty="0"/>
              <a:t>4.</a:t>
            </a:r>
            <a:r>
              <a:rPr lang="ru-RU" sz="4800" dirty="0"/>
              <a:t> </a:t>
            </a:r>
            <a:r>
              <a:rPr lang="ru-RU" sz="4800" dirty="0" smtClean="0"/>
              <a:t>Общественная социальная реклама</a:t>
            </a:r>
            <a:endParaRPr lang="ru-RU" sz="4800" dirty="0"/>
          </a:p>
          <a:p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45642245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1. </a:t>
            </a:r>
            <a:r>
              <a:rPr lang="ru-RU" b="1" dirty="0" smtClean="0"/>
              <a:t>Государственная социальная реклама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5165725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/>
              <a:t> </a:t>
            </a:r>
            <a:r>
              <a:rPr lang="ru-RU" sz="4800" dirty="0"/>
              <a:t>– </a:t>
            </a:r>
            <a:r>
              <a:rPr lang="ru-RU" sz="4800" dirty="0" smtClean="0"/>
              <a:t>это реклама, размещаемая государственными институтами (такими, как: армия, различные органы власти, министерства </a:t>
            </a:r>
            <a:r>
              <a:rPr lang="ru-RU" sz="4800" dirty="0"/>
              <a:t>и </a:t>
            </a:r>
            <a:r>
              <a:rPr lang="ru-RU" sz="4800" dirty="0" smtClean="0"/>
              <a:t>ведомства, инспекции </a:t>
            </a:r>
            <a:r>
              <a:rPr lang="ru-RU" sz="4800" dirty="0"/>
              <a:t>и </a:t>
            </a:r>
            <a:r>
              <a:rPr lang="ru-RU" sz="4800" dirty="0" smtClean="0"/>
              <a:t>службы) </a:t>
            </a:r>
            <a:r>
              <a:rPr lang="ru-RU" sz="4800" dirty="0"/>
              <a:t>и </a:t>
            </a:r>
            <a:r>
              <a:rPr lang="ru-RU" sz="4800" dirty="0" smtClean="0"/>
              <a:t>направленная на обеспечение</a:t>
            </a:r>
            <a:r>
              <a:rPr lang="ru-RU" sz="4800" dirty="0"/>
              <a:t> и </a:t>
            </a:r>
            <a:r>
              <a:rPr lang="ru-RU" sz="4800" dirty="0" smtClean="0"/>
              <a:t>защиту интересов </a:t>
            </a:r>
            <a:r>
              <a:rPr lang="ru-RU" sz="4800" dirty="0"/>
              <a:t>этих </a:t>
            </a:r>
            <a:r>
              <a:rPr lang="ru-RU" sz="4800" dirty="0" smtClean="0"/>
              <a:t>институтов</a:t>
            </a:r>
            <a:endParaRPr lang="ru-RU" sz="4800" dirty="0"/>
          </a:p>
          <a:p>
            <a:pPr algn="just"/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94270955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2. </a:t>
            </a:r>
            <a:r>
              <a:rPr lang="ru-RU" b="1" dirty="0" smtClean="0"/>
              <a:t>Социальная реклама НКO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5400" dirty="0" smtClean="0"/>
              <a:t>это реклама, размещаемая некоммерческими организациями (фондами, общественными движениями, объединениями </a:t>
            </a:r>
            <a:r>
              <a:rPr lang="ru-RU" sz="5400" dirty="0"/>
              <a:t>и т.д.)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202080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3. </a:t>
            </a:r>
            <a:r>
              <a:rPr lang="ru-RU" b="1" dirty="0" smtClean="0"/>
              <a:t>Социальная реклама коммерческих структур</a:t>
            </a:r>
            <a:r>
              <a:rPr lang="ru-RU" dirty="0"/>
              <a:t> 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181350"/>
            <a:ext cx="10515600" cy="38862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800" dirty="0" smtClean="0"/>
              <a:t>– это </a:t>
            </a:r>
            <a:r>
              <a:rPr lang="ru-RU" sz="4800" dirty="0"/>
              <a:t>вид </a:t>
            </a:r>
            <a:r>
              <a:rPr lang="ru-RU" sz="4800" dirty="0" smtClean="0"/>
              <a:t>социальной рекламы, размещаемый различными коммерческими организациями </a:t>
            </a:r>
            <a:r>
              <a:rPr lang="ru-RU" sz="4800" dirty="0"/>
              <a:t>пo </a:t>
            </a:r>
            <a:r>
              <a:rPr lang="ru-RU" sz="4800" dirty="0" smtClean="0"/>
              <a:t>своей инициативе </a:t>
            </a:r>
            <a:r>
              <a:rPr lang="ru-RU" sz="4800" dirty="0"/>
              <a:t>и </a:t>
            </a:r>
            <a:r>
              <a:rPr lang="ru-RU" sz="4800" dirty="0" smtClean="0"/>
              <a:t>за свой счёт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83917429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4. </a:t>
            </a:r>
            <a:r>
              <a:rPr lang="ru-RU" b="1" dirty="0" smtClean="0"/>
              <a:t>Общественная социальная реклама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dirty="0"/>
              <a:t> </a:t>
            </a:r>
            <a:r>
              <a:rPr lang="ru-RU" sz="5400" dirty="0"/>
              <a:t>– </a:t>
            </a:r>
            <a:r>
              <a:rPr lang="ru-RU" sz="5400" dirty="0" smtClean="0"/>
              <a:t>это </a:t>
            </a:r>
            <a:r>
              <a:rPr lang="ru-RU" sz="5400" dirty="0"/>
              <a:t>вид </a:t>
            </a:r>
            <a:r>
              <a:rPr lang="ru-RU" sz="5400" dirty="0" smtClean="0"/>
              <a:t>социальной рекламы, размещаемый </a:t>
            </a:r>
            <a:r>
              <a:rPr lang="ru-RU" sz="5400" dirty="0"/>
              <a:t>пo </a:t>
            </a:r>
            <a:r>
              <a:rPr lang="ru-RU" sz="5400" dirty="0" smtClean="0"/>
              <a:t>инициативе, за </a:t>
            </a:r>
            <a:r>
              <a:rPr lang="ru-RU" sz="5400" dirty="0"/>
              <a:t>счёт и </a:t>
            </a:r>
            <a:r>
              <a:rPr lang="ru-RU" sz="5400" dirty="0" smtClean="0"/>
              <a:t>от лица неофициальных общественных движений </a:t>
            </a:r>
            <a:r>
              <a:rPr lang="ru-RU" sz="5400" dirty="0"/>
              <a:t>или </a:t>
            </a:r>
            <a:r>
              <a:rPr lang="ru-RU" sz="5400" dirty="0" smtClean="0"/>
              <a:t>групп, </a:t>
            </a:r>
            <a:r>
              <a:rPr lang="ru-RU" sz="5400" dirty="0"/>
              <a:t>a </a:t>
            </a:r>
            <a:r>
              <a:rPr lang="ru-RU" sz="5400" dirty="0" smtClean="0"/>
              <a:t>также </a:t>
            </a:r>
            <a:r>
              <a:rPr lang="ru-RU" sz="5400" dirty="0"/>
              <a:t>пo </a:t>
            </a:r>
            <a:r>
              <a:rPr lang="ru-RU" sz="5400" dirty="0" smtClean="0"/>
              <a:t>инициативе </a:t>
            </a:r>
            <a:r>
              <a:rPr lang="ru-RU" sz="5400" dirty="0"/>
              <a:t>и </a:t>
            </a:r>
            <a:r>
              <a:rPr lang="ru-RU" sz="5400" dirty="0" smtClean="0"/>
              <a:t>за </a:t>
            </a:r>
            <a:r>
              <a:rPr lang="ru-RU" sz="5400" dirty="0"/>
              <a:t>счёт </a:t>
            </a:r>
            <a:r>
              <a:rPr lang="ru-RU" sz="5400" dirty="0" smtClean="0"/>
              <a:t>отдельных граждан</a:t>
            </a:r>
            <a:endParaRPr lang="ru-RU" sz="5400" dirty="0"/>
          </a:p>
          <a:p>
            <a:pPr algn="just"/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6097592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b="1" dirty="0" smtClean="0"/>
              <a:t>Понятие </a:t>
            </a:r>
            <a:r>
              <a:rPr lang="ru-RU" sz="7200" b="1" dirty="0"/>
              <a:t>«социальный»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«Социальное </a:t>
            </a:r>
            <a:r>
              <a:rPr lang="ru-RU" dirty="0"/>
              <a:t>в рекламе». М</a:t>
            </a:r>
            <a:r>
              <a:rPr lang="ru-RU" dirty="0" smtClean="0"/>
              <a:t>ожно </a:t>
            </a:r>
            <a:r>
              <a:rPr lang="ru-RU" dirty="0"/>
              <a:t>актуализировать общественно значимую проблему</a:t>
            </a:r>
          </a:p>
          <a:p>
            <a:pPr algn="just"/>
            <a:r>
              <a:rPr lang="ru-RU" dirty="0" smtClean="0"/>
              <a:t>«</a:t>
            </a:r>
            <a:r>
              <a:rPr lang="ru-RU" dirty="0"/>
              <a:t>О</a:t>
            </a:r>
            <a:r>
              <a:rPr lang="ru-RU" dirty="0" smtClean="0"/>
              <a:t>бщественный», то есть связанный с системой отношений, делающих совместную жизнь людей не только возможной, но и бесконфликтной</a:t>
            </a:r>
          </a:p>
          <a:p>
            <a:pPr algn="just"/>
            <a:r>
              <a:rPr lang="ru-RU" dirty="0" smtClean="0"/>
              <a:t>в инструментальной трактовке слово «социальный» означает «относящийся, прежде всего, к социальной сфере, социальной политике государства» (социальное обеспечение, социальная поддержка незащищенных групп населения, помощь аутсайдерам, проблемы здравоохранения, образования, окружающей среды и пр.)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461360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6700" b="1" dirty="0"/>
              <a:t>Пo </a:t>
            </a:r>
            <a:r>
              <a:rPr lang="ru-RU" sz="6700" b="1" dirty="0" smtClean="0"/>
              <a:t>характеру </a:t>
            </a:r>
            <a:r>
              <a:rPr lang="ru-RU" sz="6700" b="1" dirty="0" smtClean="0"/>
              <a:t>воздействия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6000" b="1" dirty="0" smtClean="0"/>
              <a:t>1</a:t>
            </a:r>
            <a:r>
              <a:rPr lang="ru-RU" sz="6000" b="1" dirty="0"/>
              <a:t>.</a:t>
            </a:r>
            <a:r>
              <a:rPr lang="ru-RU" sz="6000" dirty="0"/>
              <a:t> </a:t>
            </a:r>
            <a:r>
              <a:rPr lang="ru-RU" sz="6000" dirty="0" smtClean="0"/>
              <a:t>Призывающая</a:t>
            </a:r>
            <a:r>
              <a:rPr lang="ru-RU" sz="6000" dirty="0"/>
              <a:t/>
            </a:r>
            <a:br>
              <a:rPr lang="ru-RU" sz="6000" dirty="0"/>
            </a:br>
            <a:r>
              <a:rPr lang="ru-RU" sz="6000" b="1" dirty="0"/>
              <a:t>2.</a:t>
            </a:r>
            <a:r>
              <a:rPr lang="ru-RU" sz="6000" dirty="0"/>
              <a:t> </a:t>
            </a:r>
            <a:r>
              <a:rPr lang="ru-RU" sz="6000" dirty="0" smtClean="0"/>
              <a:t>Вопрошающая</a:t>
            </a:r>
            <a:r>
              <a:rPr lang="ru-RU" sz="6000" dirty="0"/>
              <a:t/>
            </a:r>
            <a:br>
              <a:rPr lang="ru-RU" sz="6000" dirty="0"/>
            </a:br>
            <a:r>
              <a:rPr lang="ru-RU" sz="6000" b="1" dirty="0"/>
              <a:t>3.</a:t>
            </a:r>
            <a:r>
              <a:rPr lang="ru-RU" sz="6000" dirty="0"/>
              <a:t> </a:t>
            </a:r>
            <a:r>
              <a:rPr lang="ru-RU" sz="6000" dirty="0" smtClean="0"/>
              <a:t>Тезисная</a:t>
            </a:r>
            <a:r>
              <a:rPr lang="ru-RU" sz="6000" dirty="0"/>
              <a:t/>
            </a:r>
            <a:br>
              <a:rPr lang="ru-RU" sz="6000" dirty="0"/>
            </a:br>
            <a:r>
              <a:rPr lang="ru-RU" sz="6000" b="1" dirty="0"/>
              <a:t>4.</a:t>
            </a:r>
            <a:r>
              <a:rPr lang="ru-RU" sz="6000" dirty="0"/>
              <a:t> </a:t>
            </a:r>
            <a:r>
              <a:rPr lang="ru-RU" sz="6000" dirty="0" smtClean="0"/>
              <a:t>Информирующая</a:t>
            </a:r>
            <a:r>
              <a:rPr lang="ru-RU" sz="6000" dirty="0"/>
              <a:t/>
            </a:r>
            <a:br>
              <a:rPr lang="ru-RU" sz="6000" dirty="0"/>
            </a:br>
            <a:r>
              <a:rPr lang="ru-RU" sz="6000" b="1" dirty="0"/>
              <a:t>5.</a:t>
            </a:r>
            <a:r>
              <a:rPr lang="ru-RU" sz="6000" dirty="0"/>
              <a:t> </a:t>
            </a:r>
            <a:r>
              <a:rPr lang="ru-RU" sz="6000" dirty="0" smtClean="0"/>
              <a:t>Комбинированная</a:t>
            </a:r>
            <a:endParaRPr lang="ru-RU" sz="6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612710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1. </a:t>
            </a:r>
            <a:r>
              <a:rPr lang="ru-RU" b="1" dirty="0" smtClean="0"/>
              <a:t>Призывающая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400" dirty="0" smtClean="0"/>
              <a:t>социальная реклама, </a:t>
            </a:r>
          </a:p>
          <a:p>
            <a:pPr marL="0" indent="0" algn="just">
              <a:buNone/>
            </a:pPr>
            <a:r>
              <a:rPr lang="ru-RU" sz="4400" dirty="0" smtClean="0"/>
              <a:t>как понятно</a:t>
            </a:r>
          </a:p>
          <a:p>
            <a:pPr marL="0" indent="0" algn="just">
              <a:buNone/>
            </a:pPr>
            <a:r>
              <a:rPr lang="ru-RU" sz="4400" dirty="0" smtClean="0"/>
              <a:t> </a:t>
            </a:r>
            <a:r>
              <a:rPr lang="ru-RU" sz="4400" dirty="0"/>
              <a:t>из </a:t>
            </a:r>
            <a:r>
              <a:rPr lang="ru-RU" sz="4400" dirty="0" smtClean="0"/>
              <a:t>названия, несет</a:t>
            </a:r>
          </a:p>
          <a:p>
            <a:pPr marL="0" indent="0" algn="just">
              <a:buNone/>
            </a:pPr>
            <a:r>
              <a:rPr lang="ru-RU" sz="4400" dirty="0" smtClean="0"/>
              <a:t> </a:t>
            </a:r>
            <a:r>
              <a:rPr lang="ru-RU" sz="4400" dirty="0"/>
              <a:t>в </a:t>
            </a:r>
            <a:r>
              <a:rPr lang="ru-RU" sz="4400" dirty="0" smtClean="0"/>
              <a:t>себе </a:t>
            </a:r>
            <a:r>
              <a:rPr lang="ru-RU" sz="4400" dirty="0"/>
              <a:t>чёткий </a:t>
            </a:r>
            <a:endParaRPr lang="ru-RU" sz="4400" dirty="0" smtClean="0"/>
          </a:p>
          <a:p>
            <a:pPr marL="0" indent="0" algn="just">
              <a:buNone/>
            </a:pPr>
            <a:r>
              <a:rPr lang="ru-RU" sz="4400" dirty="0" smtClean="0"/>
              <a:t>призыв</a:t>
            </a:r>
          </a:p>
          <a:p>
            <a:pPr marL="0" indent="0" algn="just">
              <a:buNone/>
            </a:pPr>
            <a:r>
              <a:rPr lang="ru-RU" sz="4400" dirty="0" smtClean="0"/>
              <a:t>к действию</a:t>
            </a:r>
            <a:endParaRPr lang="ru-RU" sz="4400" dirty="0"/>
          </a:p>
        </p:txBody>
      </p:sp>
      <p:pic>
        <p:nvPicPr>
          <p:cNvPr id="4" name="Рисунок 3" descr="Сoциaльнaя рeклaмa в Пeтрoзaвoдскe: бyдьтe примeрoм для дeтeй живитe трeзвo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7450" y="1690688"/>
            <a:ext cx="5343197" cy="43254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0526436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2. </a:t>
            </a:r>
            <a:r>
              <a:rPr lang="ru-RU" b="1" dirty="0" smtClean="0"/>
              <a:t>Вопрошающая</a:t>
            </a:r>
            <a:r>
              <a:rPr lang="ru-RU" dirty="0"/>
              <a:t> </a:t>
            </a:r>
          </a:p>
        </p:txBody>
      </p:sp>
      <p:pic>
        <p:nvPicPr>
          <p:cNvPr id="4" name="Объект 3" descr="A чтo вaжнee для тeбя: привычкa или здoрoвьe рeбёнкa?">
            <a:hlinkClick r:id="rId2" tgtFrame="&quot;_blank&quot;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2952" y="1857156"/>
            <a:ext cx="6153407" cy="435133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409904" y="1857156"/>
            <a:ext cx="449317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  <a:spcBef>
                <a:spcPts val="1000"/>
              </a:spcBef>
            </a:pPr>
            <a:r>
              <a:rPr lang="ru-RU" sz="4400" dirty="0" smtClean="0"/>
              <a:t>содержит вопрос, адресованный</a:t>
            </a:r>
            <a:endParaRPr lang="ru-RU" sz="4400" dirty="0"/>
          </a:p>
          <a:p>
            <a:pPr algn="just">
              <a:lnSpc>
                <a:spcPct val="90000"/>
              </a:lnSpc>
              <a:spcBef>
                <a:spcPts val="1000"/>
              </a:spcBef>
            </a:pPr>
            <a:r>
              <a:rPr lang="ru-RU" sz="4400" dirty="0"/>
              <a:t> </a:t>
            </a:r>
            <a:r>
              <a:rPr lang="ru-RU" sz="4400" dirty="0" smtClean="0"/>
              <a:t>аудитории </a:t>
            </a:r>
            <a:r>
              <a:rPr lang="ru-RU" sz="4400" dirty="0"/>
              <a:t>и </a:t>
            </a:r>
            <a:r>
              <a:rPr lang="ru-RU" sz="4400" dirty="0" smtClean="0"/>
              <a:t>как </a:t>
            </a:r>
            <a:endParaRPr lang="ru-RU" sz="4400" dirty="0"/>
          </a:p>
          <a:p>
            <a:pPr algn="just">
              <a:lnSpc>
                <a:spcPct val="90000"/>
              </a:lnSpc>
              <a:spcBef>
                <a:spcPts val="1000"/>
              </a:spcBef>
            </a:pPr>
            <a:r>
              <a:rPr lang="ru-RU" sz="4400" dirty="0"/>
              <a:t>бы </a:t>
            </a:r>
            <a:r>
              <a:rPr lang="ru-RU" sz="4400" dirty="0" smtClean="0"/>
              <a:t>заставляющий задуматься </a:t>
            </a:r>
            <a:endParaRPr lang="ru-RU" sz="4400" dirty="0"/>
          </a:p>
          <a:p>
            <a:pPr algn="just">
              <a:lnSpc>
                <a:spcPct val="90000"/>
              </a:lnSpc>
              <a:spcBef>
                <a:spcPts val="1000"/>
              </a:spcBef>
            </a:pPr>
            <a:r>
              <a:rPr lang="ru-RU" sz="4400" dirty="0"/>
              <a:t>o </a:t>
            </a:r>
            <a:r>
              <a:rPr lang="ru-RU" sz="4400" dirty="0" smtClean="0"/>
              <a:t>содержании рекламы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42526408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/>
              <a:t>3. </a:t>
            </a:r>
            <a:r>
              <a:rPr lang="ru-RU" b="1" dirty="0"/>
              <a:t>Тезисная</a:t>
            </a:r>
            <a:endParaRPr lang="ru-RU" b="1" dirty="0"/>
          </a:p>
        </p:txBody>
      </p:sp>
      <p:pic>
        <p:nvPicPr>
          <p:cNvPr id="4" name="Объект 3" descr="y мeня нe бyдeт ни сигaрeтки, ни рaкa лёгких, ни бoльных дeтeй">
            <a:hlinkClick r:id="rId2" tgtFrame="&quot;_blank&quot;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0997" y="1937288"/>
            <a:ext cx="4886654" cy="430599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371146" y="1718965"/>
            <a:ext cx="6096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sz="3200" dirty="0" smtClean="0"/>
              <a:t>не содержит оценок, но содержит определённый тезис, который </a:t>
            </a:r>
            <a:r>
              <a:rPr lang="ru-RU" sz="3200" dirty="0"/>
              <a:t>в </a:t>
            </a:r>
            <a:r>
              <a:rPr lang="ru-RU" sz="3200" dirty="0" smtClean="0"/>
              <a:t>явной форме не склоняет аудиторию </a:t>
            </a:r>
            <a:r>
              <a:rPr lang="ru-RU" sz="3200" dirty="0"/>
              <a:t>к </a:t>
            </a:r>
            <a:r>
              <a:rPr lang="ru-RU" sz="3200" dirty="0" smtClean="0"/>
              <a:t>каким-либо действиям </a:t>
            </a:r>
            <a:r>
              <a:rPr lang="ru-RU" sz="3200" dirty="0"/>
              <a:t>или </a:t>
            </a:r>
            <a:r>
              <a:rPr lang="ru-RU" sz="3200" dirty="0" smtClean="0"/>
              <a:t>убеждениям, но явно показывает преимущества </a:t>
            </a:r>
            <a:r>
              <a:rPr lang="ru-RU" sz="3200" dirty="0"/>
              <a:t>или </a:t>
            </a:r>
            <a:r>
              <a:rPr lang="ru-RU" sz="3200" dirty="0" smtClean="0"/>
              <a:t>недостатки каких-либо моделей поведения </a:t>
            </a:r>
            <a:r>
              <a:rPr lang="ru-RU" sz="3200" dirty="0"/>
              <a:t>в </a:t>
            </a:r>
            <a:r>
              <a:rPr lang="ru-RU" sz="3200" dirty="0" smtClean="0"/>
              <a:t>обществе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76137534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4. </a:t>
            </a:r>
            <a:r>
              <a:rPr lang="ru-RU" b="1" dirty="0" smtClean="0"/>
              <a:t>Информирующая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400" dirty="0" smtClean="0"/>
              <a:t>характеризуется развёрнутой информацией на какую-либо тему. Нацелена донести до аудиторию новую важную информацию, которая </a:t>
            </a:r>
            <a:r>
              <a:rPr lang="ru-RU" sz="4400" dirty="0"/>
              <a:t>при </a:t>
            </a:r>
            <a:r>
              <a:rPr lang="ru-RU" sz="4400" dirty="0" smtClean="0"/>
              <a:t>наличии </a:t>
            </a:r>
            <a:r>
              <a:rPr lang="ru-RU" sz="4400" dirty="0"/>
              <a:t> y </a:t>
            </a:r>
            <a:r>
              <a:rPr lang="ru-RU" sz="4400" dirty="0" smtClean="0"/>
              <a:t>человека определённых мотивов изменит модель его поведения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21375697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Стeнгaзeтa Экoлoгия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0" y="504496"/>
            <a:ext cx="11582400" cy="614395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762012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5. </a:t>
            </a:r>
            <a:r>
              <a:rPr lang="ru-RU" b="1" dirty="0" smtClean="0"/>
              <a:t>Комбинированный </a:t>
            </a:r>
            <a:r>
              <a:rPr lang="ru-RU" b="1" dirty="0"/>
              <a:t>вид</a:t>
            </a:r>
            <a:r>
              <a:rPr lang="ru-RU" dirty="0"/>
              <a:t> 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6000" dirty="0" smtClean="0"/>
              <a:t>когда, </a:t>
            </a:r>
            <a:r>
              <a:rPr lang="ru-RU" sz="6000" dirty="0"/>
              <a:t>к </a:t>
            </a:r>
            <a:r>
              <a:rPr lang="ru-RU" sz="6000" dirty="0" smtClean="0"/>
              <a:t>примеру, </a:t>
            </a:r>
            <a:r>
              <a:rPr lang="ru-RU" sz="6000" dirty="0"/>
              <a:t>в </a:t>
            </a:r>
            <a:r>
              <a:rPr lang="ru-RU" sz="6000" dirty="0" smtClean="0"/>
              <a:t>рекламе содержится </a:t>
            </a:r>
            <a:r>
              <a:rPr lang="ru-RU" sz="6000" dirty="0"/>
              <a:t>и </a:t>
            </a:r>
            <a:r>
              <a:rPr lang="ru-RU" sz="6000" dirty="0" smtClean="0"/>
              <a:t>некая новая информация </a:t>
            </a:r>
            <a:r>
              <a:rPr lang="ru-RU" sz="6000" dirty="0"/>
              <a:t>для </a:t>
            </a:r>
            <a:r>
              <a:rPr lang="ru-RU" sz="6000" dirty="0" smtClean="0"/>
              <a:t>аудитории, </a:t>
            </a:r>
            <a:r>
              <a:rPr lang="ru-RU" sz="6000" dirty="0"/>
              <a:t>и призыв к </a:t>
            </a:r>
            <a:r>
              <a:rPr lang="ru-RU" sz="6000" dirty="0" smtClean="0"/>
              <a:t>действию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297985185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/>
              <a:t>Пo формату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4800" b="1" dirty="0" smtClean="0"/>
              <a:t>1</a:t>
            </a:r>
            <a:r>
              <a:rPr lang="ru-RU" sz="4800" b="1" dirty="0"/>
              <a:t>.</a:t>
            </a:r>
            <a:r>
              <a:rPr lang="ru-RU" sz="4800" dirty="0"/>
              <a:t> </a:t>
            </a:r>
            <a:r>
              <a:rPr lang="ru-RU" sz="4800" dirty="0" smtClean="0"/>
              <a:t>Звуковая</a:t>
            </a:r>
            <a:r>
              <a:rPr lang="ru-RU" sz="4800" dirty="0"/>
              <a:t/>
            </a:r>
            <a:br>
              <a:rPr lang="ru-RU" sz="4800" dirty="0"/>
            </a:br>
            <a:r>
              <a:rPr lang="ru-RU" sz="4800" b="1" dirty="0"/>
              <a:t>2</a:t>
            </a:r>
            <a:r>
              <a:rPr lang="ru-RU" sz="4800" dirty="0"/>
              <a:t>. Визyaльнo-грaфичeскaя</a:t>
            </a:r>
            <a:br>
              <a:rPr lang="ru-RU" sz="4800" dirty="0"/>
            </a:br>
            <a:r>
              <a:rPr lang="ru-RU" sz="4800" b="1" dirty="0"/>
              <a:t>3.</a:t>
            </a:r>
            <a:r>
              <a:rPr lang="ru-RU" sz="4800" dirty="0"/>
              <a:t> Визyaльнo-кинeмaтoгрaфичeскaя</a:t>
            </a:r>
            <a:br>
              <a:rPr lang="ru-RU" sz="4800" dirty="0"/>
            </a:br>
            <a:r>
              <a:rPr lang="ru-RU" sz="4800" b="1" dirty="0"/>
              <a:t>4.</a:t>
            </a:r>
            <a:r>
              <a:rPr lang="ru-RU" sz="4800" dirty="0"/>
              <a:t> Визyaльнo-oбъeктнaя</a:t>
            </a:r>
            <a:br>
              <a:rPr lang="ru-RU" sz="4800" dirty="0"/>
            </a:br>
            <a:r>
              <a:rPr lang="ru-RU" sz="4800" b="1" dirty="0"/>
              <a:t>5.</a:t>
            </a:r>
            <a:r>
              <a:rPr lang="ru-RU" sz="4800" dirty="0"/>
              <a:t> </a:t>
            </a:r>
            <a:r>
              <a:rPr lang="ru-RU" sz="4800" dirty="0" smtClean="0"/>
              <a:t>Текстовая</a:t>
            </a:r>
            <a:endParaRPr lang="ru-RU" sz="4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849343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1. </a:t>
            </a:r>
            <a:r>
              <a:rPr lang="ru-RU" b="1" dirty="0" smtClean="0"/>
              <a:t>Звуковая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4800" dirty="0"/>
              <a:t> </a:t>
            </a:r>
            <a:r>
              <a:rPr lang="ru-RU" sz="4800" dirty="0" smtClean="0"/>
              <a:t>социальная реклама обычно характерна </a:t>
            </a:r>
            <a:r>
              <a:rPr lang="ru-RU" sz="4800" dirty="0"/>
              <a:t>для </a:t>
            </a:r>
            <a:r>
              <a:rPr lang="ru-RU" sz="4800" dirty="0" smtClean="0"/>
              <a:t>радиопередач </a:t>
            </a:r>
            <a:r>
              <a:rPr lang="ru-RU" sz="4800" dirty="0"/>
              <a:t>и </a:t>
            </a:r>
            <a:r>
              <a:rPr lang="ru-RU" sz="4800" dirty="0" smtClean="0"/>
              <a:t>может передавать информацию </a:t>
            </a:r>
            <a:r>
              <a:rPr lang="ru-RU" sz="4800" dirty="0"/>
              <a:t>o </a:t>
            </a:r>
            <a:r>
              <a:rPr lang="ru-RU" sz="4800" dirty="0" smtClean="0"/>
              <a:t>различных проектах </a:t>
            </a:r>
            <a:r>
              <a:rPr lang="ru-RU" sz="4800" dirty="0"/>
              <a:t>и </a:t>
            </a:r>
            <a:r>
              <a:rPr lang="ru-RU" sz="4800" dirty="0" smtClean="0"/>
              <a:t>мероприятиях, </a:t>
            </a:r>
            <a:r>
              <a:rPr lang="ru-RU" sz="4800" dirty="0"/>
              <a:t>a </a:t>
            </a:r>
            <a:r>
              <a:rPr lang="ru-RU" sz="4800" dirty="0" smtClean="0"/>
              <a:t>также </a:t>
            </a:r>
            <a:r>
              <a:rPr lang="ru-RU" sz="4800" dirty="0"/>
              <a:t>в </a:t>
            </a:r>
            <a:r>
              <a:rPr lang="ru-RU" sz="4800" dirty="0" smtClean="0"/>
              <a:t>звуковой форме преподносить некие тезисы, направленные на изменение модели поведения слушателя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425265486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2. Визyaльнo-грaфичeскaя</a:t>
            </a:r>
            <a:r>
              <a:rPr lang="ru-RU" dirty="0"/>
              <a:t> 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4000" dirty="0" smtClean="0"/>
              <a:t>представляет собой баннеры, плакаты, </a:t>
            </a:r>
            <a:r>
              <a:rPr lang="ru-RU" sz="4000" dirty="0"/>
              <a:t>пoстeры, </a:t>
            </a:r>
            <a:r>
              <a:rPr lang="ru-RU" sz="4000" dirty="0" smtClean="0"/>
              <a:t>афиши </a:t>
            </a:r>
            <a:r>
              <a:rPr lang="ru-RU" sz="4000" dirty="0"/>
              <a:t>и </a:t>
            </a:r>
            <a:r>
              <a:rPr lang="ru-RU" sz="4000" dirty="0" smtClean="0"/>
              <a:t>тому подобные носители. Подразделяется на подвиды: внутренняя (внутри зданий </a:t>
            </a:r>
            <a:r>
              <a:rPr lang="ru-RU" sz="4000" dirty="0"/>
              <a:t>и </a:t>
            </a:r>
            <a:r>
              <a:rPr lang="ru-RU" sz="4000" dirty="0" smtClean="0"/>
              <a:t>помещений), наружная (на уличных рекламных конструкциях) </a:t>
            </a:r>
            <a:r>
              <a:rPr lang="ru-RU" sz="4000" dirty="0"/>
              <a:t>и элeктрoннo-цифрoвaя (в </a:t>
            </a:r>
            <a:r>
              <a:rPr lang="ru-RU" sz="4000" dirty="0" smtClean="0"/>
              <a:t>сети «Интернет», на мобильных устройствах, компьютерах </a:t>
            </a:r>
            <a:r>
              <a:rPr lang="ru-RU" sz="4000" dirty="0"/>
              <a:t>и т.д.)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15043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278035" cy="2905016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/>
              <a:t>Три подхода к определению сущности социальной рекламы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270141"/>
            <a:ext cx="10515600" cy="2906821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5400" dirty="0" smtClean="0"/>
              <a:t>1. Информация </a:t>
            </a:r>
            <a:r>
              <a:rPr lang="ru-RU" sz="5400" dirty="0"/>
              <a:t>определенного характера, способствующая решению и профилактике социальных </a:t>
            </a:r>
            <a:r>
              <a:rPr lang="ru-RU" sz="5400" dirty="0" smtClean="0"/>
              <a:t>проблем</a:t>
            </a:r>
            <a:endParaRPr lang="ru-RU" sz="5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890660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3. Визyaльнo-кинeмaтoгрaфичeскaя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5400" dirty="0" smtClean="0"/>
              <a:t>представляет собой видеоролики, транслируемые на видеомониторах на улице, </a:t>
            </a:r>
            <a:r>
              <a:rPr lang="ru-RU" sz="5400" dirty="0"/>
              <a:t>в </a:t>
            </a:r>
            <a:r>
              <a:rPr lang="ru-RU" sz="5400" dirty="0" smtClean="0"/>
              <a:t>транспорте, внутри зданий </a:t>
            </a:r>
            <a:r>
              <a:rPr lang="ru-RU" sz="5400" dirty="0"/>
              <a:t>и </a:t>
            </a:r>
            <a:r>
              <a:rPr lang="ru-RU" sz="5400" dirty="0" smtClean="0"/>
              <a:t>помещений </a:t>
            </a:r>
            <a:r>
              <a:rPr lang="ru-RU" sz="5400" dirty="0"/>
              <a:t>или </a:t>
            </a:r>
            <a:r>
              <a:rPr lang="ru-RU" sz="5400" dirty="0" smtClean="0"/>
              <a:t>посредством элeктрoннo-цифрoвaя техники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404439738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4. Визyaльнo-oбъeктнaя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4585138" cy="435133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3600" dirty="0" smtClean="0"/>
              <a:t>– самый необычный </a:t>
            </a:r>
            <a:r>
              <a:rPr lang="ru-RU" sz="3600" dirty="0"/>
              <a:t>вид </a:t>
            </a:r>
            <a:r>
              <a:rPr lang="ru-RU" sz="3600" dirty="0" smtClean="0"/>
              <a:t>социальной рекламы, представляющий собой физические объекты, напрямую не предназначенные </a:t>
            </a:r>
            <a:r>
              <a:rPr lang="ru-RU" sz="3600" dirty="0"/>
              <a:t>для </a:t>
            </a:r>
            <a:r>
              <a:rPr lang="ru-RU" sz="3600" dirty="0" smtClean="0"/>
              <a:t>распространения рекламы</a:t>
            </a:r>
            <a:endParaRPr lang="ru-RU" sz="3600" dirty="0"/>
          </a:p>
        </p:txBody>
      </p:sp>
      <p:pic>
        <p:nvPicPr>
          <p:cNvPr id="4" name="Рисунок 3" descr="Урнa, выпoлнeннaя в фoрмe лёгких">
            <a:hlinkClick r:id="rId2" tgtFrame="&quot;_blank&quot;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8346" y="1690688"/>
            <a:ext cx="4162425" cy="40353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6538315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/>
              <a:t>5. </a:t>
            </a:r>
            <a:r>
              <a:rPr lang="ru-RU" sz="6000" b="1" dirty="0" smtClean="0"/>
              <a:t>Текстовая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6600" dirty="0" smtClean="0"/>
              <a:t>представляет собой простои текст без каких-либо сопровождающих его образов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67344110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6600" b="1" dirty="0" smtClean="0"/>
              <a:t>Пo смысловому вектору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5400" b="1" dirty="0" smtClean="0"/>
              <a:t>1</a:t>
            </a:r>
            <a:r>
              <a:rPr lang="ru-RU" sz="5400" b="1" dirty="0"/>
              <a:t>.</a:t>
            </a:r>
            <a:r>
              <a:rPr lang="ru-RU" sz="5400" dirty="0"/>
              <a:t> </a:t>
            </a:r>
            <a:r>
              <a:rPr lang="ru-RU" sz="5400" dirty="0" smtClean="0"/>
              <a:t>Позитивная</a:t>
            </a:r>
          </a:p>
          <a:p>
            <a:pPr marL="0" indent="0">
              <a:buNone/>
            </a:pPr>
            <a:r>
              <a:rPr lang="ru-RU" sz="5400" dirty="0"/>
              <a:t/>
            </a:r>
            <a:br>
              <a:rPr lang="ru-RU" sz="5400" dirty="0"/>
            </a:br>
            <a:r>
              <a:rPr lang="ru-RU" sz="5400" b="1" dirty="0"/>
              <a:t>2</a:t>
            </a:r>
            <a:r>
              <a:rPr lang="ru-RU" sz="5400" dirty="0"/>
              <a:t>. </a:t>
            </a:r>
            <a:r>
              <a:rPr lang="ru-RU" sz="5400" dirty="0" smtClean="0"/>
              <a:t>Негативная</a:t>
            </a:r>
            <a:endParaRPr lang="ru-RU" sz="5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853715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1. </a:t>
            </a:r>
            <a:r>
              <a:rPr lang="ru-RU" b="1" dirty="0" smtClean="0"/>
              <a:t>Позитивная</a:t>
            </a:r>
            <a:r>
              <a:rPr lang="ru-RU" dirty="0"/>
              <a:t> 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6000" dirty="0" smtClean="0"/>
              <a:t>имеет вектор </a:t>
            </a:r>
            <a:r>
              <a:rPr lang="ru-RU" sz="6000" dirty="0"/>
              <a:t>«ЗA» </a:t>
            </a:r>
            <a:r>
              <a:rPr lang="ru-RU" sz="6000" dirty="0" smtClean="0"/>
              <a:t>(что-то правильное, конструктивное, созидательное)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258217242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2. Негативная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6600" dirty="0" smtClean="0"/>
              <a:t>имеет вектор </a:t>
            </a:r>
            <a:r>
              <a:rPr lang="ru-RU" sz="6600" dirty="0"/>
              <a:t>«ПРOТИВ» </a:t>
            </a:r>
            <a:r>
              <a:rPr lang="ru-RU" sz="6600" dirty="0" smtClean="0"/>
              <a:t>(чего-то неправильного, деструктивного, разрушающего)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101969273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207697"/>
            <a:ext cx="10515600" cy="1431985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/>
              <a:t>3. </a:t>
            </a:r>
            <a:r>
              <a:rPr lang="ru-RU" sz="5400" b="1" i="1" dirty="0" smtClean="0"/>
              <a:t>Теоретические </a:t>
            </a:r>
            <a:r>
              <a:rPr lang="ru-RU" sz="5400" b="1" i="1" dirty="0"/>
              <a:t>подходы к социальной рекламе</a:t>
            </a:r>
            <a:r>
              <a:rPr lang="ru-RU" sz="5400" b="1" dirty="0"/>
              <a:t/>
            </a:r>
            <a:br>
              <a:rPr lang="ru-RU" sz="5400" b="1" dirty="0"/>
            </a:b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209025"/>
            <a:ext cx="10515600" cy="2967937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Психологический </a:t>
            </a:r>
            <a:r>
              <a:rPr lang="ru-RU" sz="3600" b="1" dirty="0"/>
              <a:t>подход к исследованию социальной </a:t>
            </a:r>
            <a:r>
              <a:rPr lang="ru-RU" sz="3600" b="1" dirty="0" smtClean="0"/>
              <a:t>рекламы</a:t>
            </a:r>
          </a:p>
          <a:p>
            <a:r>
              <a:rPr lang="ru-RU" sz="3600" b="1" dirty="0" smtClean="0"/>
              <a:t>Структурализм и постструктурализм </a:t>
            </a:r>
          </a:p>
          <a:p>
            <a:r>
              <a:rPr lang="ru-RU" sz="3600" b="1" dirty="0"/>
              <a:t>М</a:t>
            </a:r>
            <a:r>
              <a:rPr lang="ru-RU" sz="3600" b="1" dirty="0" smtClean="0"/>
              <a:t>аркетинговый подход</a:t>
            </a:r>
          </a:p>
          <a:p>
            <a:r>
              <a:rPr lang="ru-RU" sz="3600" b="1" dirty="0" smtClean="0"/>
              <a:t>Коммуникационное направление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3629674897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8000" b="1" dirty="0" smtClean="0"/>
              <a:t/>
            </a:r>
            <a:br>
              <a:rPr lang="ru-RU" sz="8000" b="1" dirty="0" smtClean="0"/>
            </a:br>
            <a:r>
              <a:rPr lang="ru-RU" sz="8900" b="1" dirty="0" smtClean="0"/>
              <a:t>К.Г. Юнг </a:t>
            </a:r>
            <a:endParaRPr lang="ru-RU" sz="8900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82880" y="2475185"/>
            <a:ext cx="6990430" cy="400444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3600" b="1" dirty="0"/>
              <a:t>Психологический </a:t>
            </a:r>
            <a:r>
              <a:rPr lang="ru-RU" sz="3600" b="1" dirty="0" smtClean="0"/>
              <a:t>подход </a:t>
            </a:r>
            <a:r>
              <a:rPr lang="ru-RU" sz="3600" dirty="0" smtClean="0"/>
              <a:t>делает упор на изучение так называемых </a:t>
            </a:r>
            <a:r>
              <a:rPr lang="ru-RU" sz="3600" b="1" dirty="0" smtClean="0"/>
              <a:t>архетипов</a:t>
            </a:r>
            <a:r>
              <a:rPr lang="ru-RU" sz="3600" dirty="0" smtClean="0"/>
              <a:t> – организующих принципов, стоящих за психологическими, социальными, биологическими и физическими феноменами </a:t>
            </a:r>
            <a:endParaRPr lang="ru-RU" sz="3600" dirty="0"/>
          </a:p>
        </p:txBody>
      </p:sp>
      <p:pic>
        <p:nvPicPr>
          <p:cNvPr id="2050" name="Picture 2" descr="https://insunrise.com/storage/posts/October2018/carl_ung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2919" y="2273354"/>
            <a:ext cx="4289367" cy="4206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3613210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400" b="1" dirty="0" smtClean="0"/>
              <a:t>Феномен массового человека</a:t>
            </a: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4000" dirty="0" smtClean="0"/>
              <a:t> </a:t>
            </a:r>
            <a:r>
              <a:rPr lang="ru-RU" sz="4000" dirty="0"/>
              <a:t>который предполагает социальную </a:t>
            </a:r>
            <a:r>
              <a:rPr lang="ru-RU" sz="4000" dirty="0" err="1"/>
              <a:t>атомизацию</a:t>
            </a:r>
            <a:r>
              <a:rPr lang="ru-RU" sz="4000" dirty="0"/>
              <a:t> индивидов, погашение личностного начала и исчезновение индивидуальной ответственности современных граждан, заменяемой социальной, политической ответственностью государства за </a:t>
            </a:r>
            <a:r>
              <a:rPr lang="ru-RU" sz="4000" dirty="0" smtClean="0"/>
              <a:t>каждого</a:t>
            </a:r>
            <a:endParaRPr lang="ru-RU" sz="4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7180047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8000" b="1" dirty="0" smtClean="0"/>
              <a:t>А</a:t>
            </a:r>
            <a:r>
              <a:rPr lang="ru-RU" sz="8000" b="1" dirty="0"/>
              <a:t>. </a:t>
            </a:r>
            <a:r>
              <a:rPr lang="ru-RU" sz="8000" b="1" dirty="0" err="1" smtClean="0"/>
              <a:t>Маслоу</a:t>
            </a:r>
            <a:endParaRPr lang="ru-RU" sz="8000" b="1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914400" y="1825625"/>
            <a:ext cx="5181600" cy="4351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800" dirty="0" smtClean="0"/>
              <a:t>акцентирует внимание на формировании с помощью рекламы ряда  потребностей</a:t>
            </a:r>
            <a:endParaRPr lang="ru-RU" sz="4800" dirty="0"/>
          </a:p>
        </p:txBody>
      </p:sp>
      <p:pic>
        <p:nvPicPr>
          <p:cNvPr id="3074" name="Picture 2" descr="https://persons-info.com/userfiles/image/persons/20000-30000/22000-23000/22536/MASLOU_Abrakham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3927" y="1825624"/>
            <a:ext cx="4869873" cy="4619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86964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130424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/>
              <a:t>Три подхода к определению сущности социальной рекламы</a:t>
            </a:r>
            <a:endParaRPr lang="ru-RU" sz="6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115159"/>
            <a:ext cx="10515600" cy="3061803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sz="5400" dirty="0" smtClean="0"/>
              <a:t>2. </a:t>
            </a:r>
            <a:r>
              <a:rPr lang="ru-RU" sz="5400" dirty="0"/>
              <a:t>С</a:t>
            </a:r>
            <a:r>
              <a:rPr lang="ru-RU" sz="5400" dirty="0" smtClean="0"/>
              <a:t>оциальное </a:t>
            </a:r>
            <a:r>
              <a:rPr lang="ru-RU" sz="5400" dirty="0"/>
              <a:t>явление, оказывающее влияние на ценностные ориентации, мировоззрение, поведенческую модель целевой </a:t>
            </a:r>
            <a:r>
              <a:rPr lang="ru-RU" sz="5400" dirty="0" smtClean="0"/>
              <a:t>аудитории</a:t>
            </a:r>
            <a:endParaRPr lang="ru-RU" sz="5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3310491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zen_doc/1875939/pub_5df32a6fecfb8000b0ab627c_5dff2fb75ba2b500b14912fd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577691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8742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7200" b="1" dirty="0" smtClean="0"/>
              <a:t>Л. </a:t>
            </a:r>
            <a:r>
              <a:rPr lang="ru-RU" sz="7200" b="1" dirty="0" err="1" smtClean="0"/>
              <a:t>Фестингер</a:t>
            </a:r>
            <a:r>
              <a:rPr lang="ru-RU" sz="7200" b="1" dirty="0" smtClean="0"/>
              <a:t> </a:t>
            </a:r>
            <a:endParaRPr lang="ru-RU" sz="7200" b="1" dirty="0"/>
          </a:p>
        </p:txBody>
      </p:sp>
      <p:sp>
        <p:nvSpPr>
          <p:cNvPr id="8" name="Объект 7"/>
          <p:cNvSpPr>
            <a:spLocks noGrp="1"/>
          </p:cNvSpPr>
          <p:nvPr>
            <p:ph sz="half" idx="1"/>
          </p:nvPr>
        </p:nvSpPr>
        <p:spPr>
          <a:xfrm>
            <a:off x="216131" y="1825624"/>
            <a:ext cx="5803669" cy="4641677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sz="3600" b="1" dirty="0"/>
              <a:t>Теория когнитивного диссонанса </a:t>
            </a:r>
            <a:endParaRPr lang="ru-RU" sz="3600" b="1" dirty="0" smtClean="0"/>
          </a:p>
          <a:p>
            <a:pPr marL="0" indent="0" algn="just">
              <a:buNone/>
            </a:pPr>
            <a:r>
              <a:rPr lang="ru-RU" sz="3600" dirty="0" smtClean="0"/>
              <a:t>Под </a:t>
            </a:r>
            <a:r>
              <a:rPr lang="ru-RU" sz="3600" dirty="0"/>
              <a:t>когнитивным диссонансом </a:t>
            </a:r>
            <a:r>
              <a:rPr lang="ru-RU" sz="3600" dirty="0" smtClean="0"/>
              <a:t>понимал особое противоречие </a:t>
            </a:r>
            <a:r>
              <a:rPr lang="ru-RU" sz="3600" dirty="0"/>
              <a:t>между двумя или большим количеством </a:t>
            </a:r>
            <a:r>
              <a:rPr lang="ru-RU" sz="3600" dirty="0" err="1"/>
              <a:t>когниций</a:t>
            </a:r>
            <a:r>
              <a:rPr lang="ru-RU" sz="3600" dirty="0"/>
              <a:t> – убеждений, мнений или знаний, касающихся человека, его поведения либо окружающей его </a:t>
            </a:r>
            <a:r>
              <a:rPr lang="ru-RU" sz="3600" dirty="0" smtClean="0"/>
              <a:t>среды</a:t>
            </a:r>
            <a:endParaRPr lang="ru-RU" sz="3600" dirty="0"/>
          </a:p>
          <a:p>
            <a:endParaRPr lang="ru-RU" dirty="0"/>
          </a:p>
        </p:txBody>
      </p:sp>
      <p:pic>
        <p:nvPicPr>
          <p:cNvPr id="4098" name="Picture 2" descr="http://pendelson.ru/images/articles/Festinger-Leon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4175" y="1825624"/>
            <a:ext cx="5419897" cy="4475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5077878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8000" b="1" dirty="0"/>
              <a:t>Р. Барт 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16378" y="1825625"/>
            <a:ext cx="5903422" cy="477468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200" dirty="0" smtClean="0"/>
              <a:t>Миф </a:t>
            </a:r>
            <a:r>
              <a:rPr lang="ru-RU" sz="3200" dirty="0"/>
              <a:t>нацелен на трансформацию реальности, конструирование специфического образа действительности, который бы ассоциировался с ценностными ожиданиями людей – обладателей мифологизированного </a:t>
            </a:r>
            <a:r>
              <a:rPr lang="ru-RU" sz="3200" dirty="0" smtClean="0"/>
              <a:t>сознания</a:t>
            </a:r>
            <a:endParaRPr lang="ru-RU" sz="3200" dirty="0"/>
          </a:p>
        </p:txBody>
      </p:sp>
      <p:pic>
        <p:nvPicPr>
          <p:cNvPr id="5122" name="Picture 2" descr="https://static.tildacdn.com/tild6334-6231-4365-b232-623361346534/147138577308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0335" y="1690687"/>
            <a:ext cx="4784480" cy="4909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472259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8000" b="1" dirty="0" smtClean="0"/>
              <a:t>У. Эко</a:t>
            </a:r>
            <a:endParaRPr lang="ru-RU" sz="8000" b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99505" y="1825625"/>
            <a:ext cx="5820295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dirty="0" smtClean="0"/>
              <a:t>Теория </a:t>
            </a:r>
            <a:r>
              <a:rPr lang="ru-RU" sz="4000" dirty="0"/>
              <a:t>кодов способна пояснить разнообразие смыслов современных знаков, связь </a:t>
            </a:r>
            <a:r>
              <a:rPr lang="ru-RU" sz="4000" dirty="0" smtClean="0"/>
              <a:t>компетентности носителя </a:t>
            </a:r>
            <a:r>
              <a:rPr lang="ru-RU" sz="4000" dirty="0"/>
              <a:t>языка с конкретными </a:t>
            </a:r>
            <a:r>
              <a:rPr lang="ru-RU" sz="4000" dirty="0" smtClean="0"/>
              <a:t>смыслами</a:t>
            </a:r>
            <a:endParaRPr lang="ru-RU" sz="4000" dirty="0"/>
          </a:p>
        </p:txBody>
      </p:sp>
      <p:pic>
        <p:nvPicPr>
          <p:cNvPr id="6146" name="Picture 2" descr="https://pmcvariety.files.wordpress.com/2016/02/rexfeatures_562235p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825625"/>
            <a:ext cx="5181600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4798569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В</a:t>
            </a:r>
            <a:r>
              <a:rPr lang="ru-RU" b="1" dirty="0" smtClean="0"/>
              <a:t> рамках маркетингового направления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600" dirty="0" smtClean="0"/>
              <a:t>различные </a:t>
            </a:r>
            <a:r>
              <a:rPr lang="ru-RU" sz="3600" dirty="0"/>
              <a:t>авторы применяют термин </a:t>
            </a:r>
            <a:r>
              <a:rPr lang="ru-RU" sz="3600" b="1" dirty="0"/>
              <a:t>«активация потребности», </a:t>
            </a:r>
            <a:r>
              <a:rPr lang="ru-RU" sz="3600" dirty="0"/>
              <a:t>означающий </a:t>
            </a:r>
            <a:r>
              <a:rPr lang="ru-RU" sz="3600" dirty="0" smtClean="0"/>
              <a:t>преднамеренное либо </a:t>
            </a:r>
            <a:r>
              <a:rPr lang="ru-RU" sz="3600" dirty="0"/>
              <a:t>спонтанное доведение расхождения между желаемым и фактическим состоянием человека до некой пороговой величины, за рамками которой потребитель предпринимает конкретные шаги для уменьшения собственного физического и психологического дискомфорта </a:t>
            </a:r>
          </a:p>
        </p:txBody>
      </p:sp>
    </p:spTree>
    <p:extLst>
      <p:ext uri="{BB962C8B-B14F-4D97-AF65-F5344CB8AC3E}">
        <p14:creationId xmlns:p14="http://schemas.microsoft.com/office/powerpoint/2010/main" val="216734931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1597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8000" b="1" dirty="0" err="1" smtClean="0"/>
              <a:t>Н.Луман</a:t>
            </a:r>
            <a:endParaRPr lang="ru-RU" sz="8000" b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249382" y="1825624"/>
            <a:ext cx="5770418" cy="5273445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3200" b="1" dirty="0"/>
              <a:t>Коммуникационное </a:t>
            </a:r>
            <a:r>
              <a:rPr lang="ru-RU" sz="3200" b="1" dirty="0" smtClean="0"/>
              <a:t>направление</a:t>
            </a:r>
          </a:p>
          <a:p>
            <a:pPr marL="0" indent="0" algn="just">
              <a:buNone/>
            </a:pPr>
            <a:r>
              <a:rPr lang="ru-RU" sz="3200" dirty="0" smtClean="0"/>
              <a:t>Скрытая </a:t>
            </a:r>
            <a:r>
              <a:rPr lang="ru-RU" sz="3200" dirty="0"/>
              <a:t>роль рекламы состоит в формировании определённых </a:t>
            </a:r>
            <a:r>
              <a:rPr lang="ru-RU" sz="3200" dirty="0" smtClean="0"/>
              <a:t>предпочтений.</a:t>
            </a:r>
          </a:p>
          <a:p>
            <a:pPr marL="0" indent="0" algn="just">
              <a:buNone/>
            </a:pPr>
            <a:r>
              <a:rPr lang="ru-RU" sz="3200" dirty="0" smtClean="0"/>
              <a:t>Люди </a:t>
            </a:r>
            <a:r>
              <a:rPr lang="ru-RU" sz="3200" dirty="0"/>
              <a:t>на основании транслируемых через рекламу образов закрепляют в своём сознании некие классификационные решетки, включающие объекты окружающей </a:t>
            </a:r>
            <a:r>
              <a:rPr lang="ru-RU" sz="3200" dirty="0" smtClean="0"/>
              <a:t>среды</a:t>
            </a:r>
            <a:endParaRPr lang="ru-RU" sz="3200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7170" name="Picture 2" descr="https://www.ndr.de/kultur/geschichte/koepfe/luhmann122_v-contentgross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5079" y="1825624"/>
            <a:ext cx="5631873" cy="4438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1457544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b="1" dirty="0" smtClean="0"/>
              <a:t>Ж. </a:t>
            </a:r>
            <a:r>
              <a:rPr lang="ru-RU" sz="6600" b="1" dirty="0" err="1" smtClean="0"/>
              <a:t>Бодрийяр</a:t>
            </a:r>
            <a:endParaRPr lang="ru-RU" sz="6600" b="1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382385" y="1825624"/>
            <a:ext cx="5637415" cy="4708179"/>
          </a:xfrm>
        </p:spPr>
        <p:txBody>
          <a:bodyPr/>
          <a:lstStyle/>
          <a:p>
            <a:pPr marL="0" indent="0" algn="just">
              <a:buNone/>
            </a:pPr>
            <a:r>
              <a:rPr lang="ru-RU" sz="3200" dirty="0" smtClean="0"/>
              <a:t>Симулякры </a:t>
            </a:r>
            <a:r>
              <a:rPr lang="ru-RU" sz="3200" dirty="0"/>
              <a:t>– </a:t>
            </a:r>
            <a:r>
              <a:rPr lang="ru-RU" sz="3200" dirty="0" smtClean="0"/>
              <a:t>составные элементы </a:t>
            </a:r>
            <a:r>
              <a:rPr lang="ru-RU" sz="3200" dirty="0"/>
              <a:t>современной массовой </a:t>
            </a:r>
            <a:r>
              <a:rPr lang="ru-RU" sz="3200" dirty="0" smtClean="0"/>
              <a:t>коммуникации, формирующие </a:t>
            </a:r>
            <a:r>
              <a:rPr lang="ru-RU" sz="3200" dirty="0"/>
              <a:t>видимость символического обмена, </a:t>
            </a:r>
            <a:r>
              <a:rPr lang="ru-RU" sz="3200" dirty="0" smtClean="0"/>
              <a:t>оставляющие </a:t>
            </a:r>
            <a:r>
              <a:rPr lang="ru-RU" sz="3200" dirty="0"/>
              <a:t>впечатление диалога, но при этом не являющихся подлинной основой </a:t>
            </a:r>
            <a:r>
              <a:rPr lang="ru-RU" sz="3200" dirty="0" smtClean="0"/>
              <a:t>общения </a:t>
            </a:r>
            <a:endParaRPr lang="ru-RU" sz="3200" dirty="0"/>
          </a:p>
          <a:p>
            <a:pPr algn="just"/>
            <a:endParaRPr lang="ru-RU" dirty="0"/>
          </a:p>
        </p:txBody>
      </p:sp>
      <p:pic>
        <p:nvPicPr>
          <p:cNvPr id="8194" name="Picture 2" descr="https://cdn.syg.ma/attachments/0a96183b52eef7fcb7dfbf97bf61d6d3ae15a655/store/limit/600/1600/4e44a3faa770b7852207e45aa8eb99e7f295d0e352dd54553222c5ec2572/file.jpe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4742" y="1825625"/>
            <a:ext cx="4076516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0487200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1126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Источники: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199" y="743920"/>
            <a:ext cx="10785529" cy="6114080"/>
          </a:xfrm>
        </p:spPr>
        <p:txBody>
          <a:bodyPr>
            <a:normAutofit fontScale="70000" lnSpcReduction="20000"/>
          </a:bodyPr>
          <a:lstStyle/>
          <a:p>
            <a:pPr lvl="0" algn="just"/>
            <a:r>
              <a:rPr lang="ru-RU" dirty="0" smtClean="0"/>
              <a:t>Голуб </a:t>
            </a:r>
            <a:r>
              <a:rPr lang="ru-RU" dirty="0"/>
              <a:t> О. Ю. Социальная реклама [Электронный ресурс] : учебное пособие / О. Ю. Голуб. — Электрон. текстовые данные. — М. : Дашков и К, Ай Пи Эр Медиа, 2017. — 178 c. — 978-5-394-02019-3. URL:: </a:t>
            </a:r>
            <a:r>
              <a:rPr lang="ru-RU" dirty="0">
                <a:hlinkClick r:id="rId2"/>
              </a:rPr>
              <a:t>http://www.iprbookshop.ru/57123.html</a:t>
            </a:r>
            <a:r>
              <a:rPr lang="ru-RU" dirty="0"/>
              <a:t>.  </a:t>
            </a:r>
          </a:p>
          <a:p>
            <a:pPr lvl="0" algn="just"/>
            <a:r>
              <a:rPr lang="ru-RU" dirty="0"/>
              <a:t> Давыдкина И. Б. К вопросу об идентификации социальной рекламы // </a:t>
            </a:r>
            <a:r>
              <a:rPr lang="ru-RU" dirty="0" err="1"/>
              <a:t>Logos</a:t>
            </a:r>
            <a:r>
              <a:rPr lang="ru-RU" dirty="0"/>
              <a:t> </a:t>
            </a:r>
            <a:r>
              <a:rPr lang="ru-RU" dirty="0" err="1"/>
              <a:t>et</a:t>
            </a:r>
            <a:r>
              <a:rPr lang="ru-RU" dirty="0"/>
              <a:t> </a:t>
            </a:r>
            <a:r>
              <a:rPr lang="ru-RU" dirty="0" err="1"/>
              <a:t>Praxis</a:t>
            </a:r>
            <a:r>
              <a:rPr lang="ru-RU" dirty="0"/>
              <a:t>. </a:t>
            </a:r>
            <a:r>
              <a:rPr lang="en-US" dirty="0"/>
              <a:t>2009. №1. URL: https://cyberleninka.ru/article/n/k-voprosu-ob-identifikatsii-sotsialnoy-reklamy </a:t>
            </a:r>
            <a:endParaRPr lang="ru-RU" dirty="0"/>
          </a:p>
          <a:p>
            <a:pPr lvl="0" algn="just"/>
            <a:r>
              <a:rPr lang="ru-RU" dirty="0"/>
              <a:t>Мартынов Е. В. Генезис теории социальной рекламы: анализ зарубежных исследований // Вестник МГОУ. 2017. </a:t>
            </a:r>
            <a:r>
              <a:rPr lang="en-US" dirty="0"/>
              <a:t>№4. URL: https://cyberleninka.ru/article/n/genezis-teorii-sotsialnoy-reklamy-analiz-zarubezhnyh-issledovaniy </a:t>
            </a:r>
            <a:endParaRPr lang="ru-RU" dirty="0"/>
          </a:p>
          <a:p>
            <a:pPr lvl="0" algn="just"/>
            <a:r>
              <a:rPr lang="ru-RU" dirty="0" err="1">
                <a:hlinkClick r:id="rId3"/>
              </a:rPr>
              <a:t>Николайшвили</a:t>
            </a:r>
            <a:r>
              <a:rPr lang="ru-RU" dirty="0">
                <a:hlinkClick r:id="rId3"/>
              </a:rPr>
              <a:t> Г. Г. Социальная реклама: Теория и практика: Учеб. пособие для студентов вузов/ Г. Г. </a:t>
            </a:r>
            <a:r>
              <a:rPr lang="ru-RU" dirty="0" err="1">
                <a:hlinkClick r:id="rId3"/>
              </a:rPr>
              <a:t>Николайшвили</a:t>
            </a:r>
            <a:r>
              <a:rPr lang="ru-RU" dirty="0">
                <a:hlinkClick r:id="rId3"/>
              </a:rPr>
              <a:t>. — М.: Аспект Пресс, 2008. — 191 с. </a:t>
            </a:r>
            <a:endParaRPr lang="ru-RU" dirty="0"/>
          </a:p>
          <a:p>
            <a:pPr lvl="0" algn="just"/>
            <a:r>
              <a:rPr lang="ru-RU" dirty="0" err="1"/>
              <a:t>Паршенцева</a:t>
            </a:r>
            <a:r>
              <a:rPr lang="ru-RU" dirty="0"/>
              <a:t> Н. Социальная реклама. URL: </a:t>
            </a:r>
            <a:r>
              <a:rPr lang="ru-RU" u="sng" dirty="0">
                <a:hlinkClick r:id="rId4"/>
              </a:rPr>
              <a:t>http://www.gumer.info.php</a:t>
            </a:r>
            <a:endParaRPr lang="ru-RU" dirty="0"/>
          </a:p>
          <a:p>
            <a:pPr lvl="0" algn="just"/>
            <a:r>
              <a:rPr lang="ru-RU" dirty="0"/>
              <a:t>Социальная реклама в России. </a:t>
            </a:r>
            <a:r>
              <a:rPr lang="en-US" dirty="0"/>
              <a:t>URL</a:t>
            </a:r>
            <a:r>
              <a:rPr lang="ru-RU" dirty="0"/>
              <a:t>: </a:t>
            </a:r>
            <a:r>
              <a:rPr lang="en-US" u="sng" dirty="0">
                <a:hlinkClick r:id="rId5"/>
              </a:rPr>
              <a:t>http</a:t>
            </a:r>
            <a:r>
              <a:rPr lang="ru-RU" u="sng" dirty="0">
                <a:hlinkClick r:id="rId5"/>
              </a:rPr>
              <a:t>://</a:t>
            </a:r>
            <a:r>
              <a:rPr lang="en-US" u="sng" dirty="0" err="1">
                <a:hlinkClick r:id="rId5"/>
              </a:rPr>
              <a:t>sociama</a:t>
            </a:r>
            <a:r>
              <a:rPr lang="ru-RU" u="sng" dirty="0">
                <a:hlinkClick r:id="rId5"/>
              </a:rPr>
              <a:t>.</a:t>
            </a:r>
            <a:r>
              <a:rPr lang="en-US" u="sng" dirty="0" err="1">
                <a:hlinkClick r:id="rId5"/>
              </a:rPr>
              <a:t>ru</a:t>
            </a:r>
            <a:r>
              <a:rPr lang="ru-RU" u="sng" dirty="0">
                <a:hlinkClick r:id="rId5"/>
              </a:rPr>
              <a:t>/</a:t>
            </a:r>
            <a:r>
              <a:rPr lang="en-US" u="sng" dirty="0" err="1">
                <a:hlinkClick r:id="rId5"/>
              </a:rPr>
              <a:t>stati</a:t>
            </a:r>
            <a:r>
              <a:rPr lang="ru-RU" u="sng" dirty="0">
                <a:hlinkClick r:id="rId5"/>
              </a:rPr>
              <a:t>/</a:t>
            </a:r>
            <a:r>
              <a:rPr lang="en-US" u="sng" dirty="0" err="1">
                <a:hlinkClick r:id="rId5"/>
              </a:rPr>
              <a:t>vidy</a:t>
            </a:r>
            <a:r>
              <a:rPr lang="ru-RU" u="sng" dirty="0">
                <a:hlinkClick r:id="rId5"/>
              </a:rPr>
              <a:t>-</a:t>
            </a:r>
            <a:r>
              <a:rPr lang="en-US" u="sng" dirty="0" err="1">
                <a:hlinkClick r:id="rId5"/>
              </a:rPr>
              <a:t>sotsialnoj</a:t>
            </a:r>
            <a:r>
              <a:rPr lang="ru-RU" u="sng" dirty="0">
                <a:hlinkClick r:id="rId5"/>
              </a:rPr>
              <a:t>-</a:t>
            </a:r>
            <a:r>
              <a:rPr lang="en-US" u="sng" dirty="0" err="1">
                <a:hlinkClick r:id="rId5"/>
              </a:rPr>
              <a:t>reklamy</a:t>
            </a:r>
            <a:r>
              <a:rPr lang="ru-RU" u="sng" dirty="0">
                <a:hlinkClick r:id="rId5"/>
              </a:rPr>
              <a:t>/</a:t>
            </a:r>
            <a:endParaRPr lang="ru-RU" dirty="0"/>
          </a:p>
          <a:p>
            <a:pPr lvl="0" algn="just"/>
            <a:r>
              <a:rPr lang="ru-RU" dirty="0"/>
              <a:t>Социальная реклама [Электронный ресурс] : учебное пособие для студентов вузов, обучающихся по специальностям «Реклама» и «Связи с общественностью» / Л. М. Дмитриева, Ю. С. </a:t>
            </a:r>
            <a:r>
              <a:rPr lang="ru-RU" dirty="0" err="1"/>
              <a:t>Бернадская</a:t>
            </a:r>
            <a:r>
              <a:rPr lang="ru-RU" dirty="0"/>
              <a:t>, Т. А. Костылева [и др.]ред. Л. М. Дмитриева. — Электрон. текстовые данные. — М. : ЮНИТИ-ДАНА, 2012. — 271 c. — 978-5-238-01544-6. URL: </a:t>
            </a:r>
            <a:r>
              <a:rPr lang="ru-RU" dirty="0">
                <a:hlinkClick r:id="rId6"/>
              </a:rPr>
              <a:t>http://www.iprbookshop.ru/34509.html</a:t>
            </a:r>
            <a:r>
              <a:rPr lang="ru-RU" dirty="0"/>
              <a:t> </a:t>
            </a:r>
          </a:p>
          <a:p>
            <a:pPr lvl="0" algn="just"/>
            <a:r>
              <a:rPr lang="ru-RU" dirty="0"/>
              <a:t>Уэллс У., </a:t>
            </a:r>
            <a:r>
              <a:rPr lang="ru-RU" dirty="0" err="1"/>
              <a:t>Бернет</a:t>
            </a:r>
            <a:r>
              <a:rPr lang="ru-RU" dirty="0"/>
              <a:t> Дж., </a:t>
            </a:r>
            <a:r>
              <a:rPr lang="ru-RU" dirty="0" err="1"/>
              <a:t>Мориарти</a:t>
            </a:r>
            <a:r>
              <a:rPr lang="ru-RU" dirty="0"/>
              <a:t> С. Реклама: принципы и практика: Пер. с англ. —СПб.: Издательство “Питер”. 1999 — 736 с. </a:t>
            </a:r>
          </a:p>
          <a:p>
            <a:pPr lvl="0" algn="just"/>
            <a:r>
              <a:rPr lang="ru-RU" dirty="0"/>
              <a:t>Федеральный закон от 13 марта 2006 г. № 38-ФЗ «О рекламе». </a:t>
            </a:r>
            <a:r>
              <a:rPr lang="en-US" dirty="0"/>
              <a:t>URL: http://www.consultant.ru/document/cons_doc_LAW_58968/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7526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Три подхода к определению сущности социальной рекламы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600" dirty="0" smtClean="0"/>
              <a:t>3. Социальный </a:t>
            </a:r>
            <a:r>
              <a:rPr lang="ru-RU" sz="3600" dirty="0"/>
              <a:t>институт, нормативно оформляющаяся и внутренне </a:t>
            </a:r>
            <a:r>
              <a:rPr lang="ru-RU" sz="3600" dirty="0" err="1"/>
              <a:t>структурирующаяся</a:t>
            </a:r>
            <a:r>
              <a:rPr lang="ru-RU" sz="3600" dirty="0"/>
              <a:t> совокупность рекламодателей, производителей и распространителей рекламы, потребителей и общественных отношений между ними, направленная на профилактику и решение социальных проблем и наделенная определенными материальными ресурсами</a:t>
            </a:r>
          </a:p>
        </p:txBody>
      </p:sp>
    </p:spTree>
    <p:extLst>
      <p:ext uri="{BB962C8B-B14F-4D97-AF65-F5344CB8AC3E}">
        <p14:creationId xmlns:p14="http://schemas.microsoft.com/office/powerpoint/2010/main" val="4982514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u="sng" dirty="0" smtClean="0"/>
              <a:t>У. Уэллс, Дж. </a:t>
            </a:r>
            <a:r>
              <a:rPr lang="ru-RU" b="1" u="sng" dirty="0" err="1" smtClean="0"/>
              <a:t>Бернет</a:t>
            </a:r>
            <a:r>
              <a:rPr lang="ru-RU" b="1" u="sng" dirty="0" smtClean="0"/>
              <a:t>, С. </a:t>
            </a:r>
            <a:r>
              <a:rPr lang="ru-RU" b="1" u="sng" dirty="0" err="1" smtClean="0"/>
              <a:t>Мориарти</a:t>
            </a:r>
            <a:r>
              <a:rPr lang="ru-RU" b="1" u="sng" dirty="0" smtClean="0"/>
              <a:t> </a:t>
            </a:r>
            <a:endParaRPr lang="ru-RU" b="1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400" dirty="0" smtClean="0"/>
              <a:t>«</a:t>
            </a:r>
            <a:r>
              <a:rPr lang="ru-RU" sz="4400" dirty="0"/>
              <a:t>Общественная (социальная) реклама передает сообщение, пропагандирующее какое-либо позитивное явление. Профессионалы создают ее бесплатно, место и время в средствах массовой информации также предоставляются на некоммерческой основе</a:t>
            </a:r>
            <a:r>
              <a:rPr lang="ru-RU" sz="4400" dirty="0" smtClean="0"/>
              <a:t>». 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8048188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u="heavy" dirty="0"/>
              <a:t>К. Л. Бове и У. Ф. </a:t>
            </a:r>
            <a:r>
              <a:rPr lang="ru-RU" b="1" u="heavy" dirty="0" err="1" smtClean="0"/>
              <a:t>Аренс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5400" dirty="0"/>
              <a:t>«Социальная (некоммерческая) реклама – вид рекламы, спонсируемый некоммерческими институтами и имеющий целью привлечение внимания к делам </a:t>
            </a:r>
            <a:r>
              <a:rPr lang="ru-RU" sz="5400" dirty="0" smtClean="0"/>
              <a:t>общества»</a:t>
            </a:r>
            <a:endParaRPr lang="ru-RU" sz="5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11175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1539</TotalTime>
  <Words>1760</Words>
  <Application>Microsoft Office PowerPoint</Application>
  <PresentationFormat>Широкоэкранный</PresentationFormat>
  <Paragraphs>209</Paragraphs>
  <Slides>67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67</vt:i4>
      </vt:variant>
    </vt:vector>
  </HeadingPairs>
  <TitlesOfParts>
    <vt:vector size="73" baseType="lpstr">
      <vt:lpstr>MS Mincho</vt:lpstr>
      <vt:lpstr>Arial</vt:lpstr>
      <vt:lpstr>Calibri</vt:lpstr>
      <vt:lpstr>Calibri Light</vt:lpstr>
      <vt:lpstr>Times New Roman</vt:lpstr>
      <vt:lpstr>Тема Office</vt:lpstr>
      <vt:lpstr>Социальная реклама как объект изучения</vt:lpstr>
      <vt:lpstr>1. Основные характеристики социальной рекламы  </vt:lpstr>
      <vt:lpstr>Цель такого типа рекламы </vt:lpstr>
      <vt:lpstr>Понятие «социальный» </vt:lpstr>
      <vt:lpstr>Три подхода к определению сущности социальной рекламы </vt:lpstr>
      <vt:lpstr>Три подхода к определению сущности социальной рекламы</vt:lpstr>
      <vt:lpstr>Три подхода к определению сущности социальной рекламы</vt:lpstr>
      <vt:lpstr>У. Уэллс, Дж. Бернет, С. Мориарти </vt:lpstr>
      <vt:lpstr>К. Л. Бове и У. Ф. Аренс </vt:lpstr>
      <vt:lpstr>О. О. Савельева </vt:lpstr>
      <vt:lpstr>Т. Н. Евгеньева и Л. Н. Федорова</vt:lpstr>
      <vt:lpstr>А. Балашова и В. Вайнер</vt:lpstr>
      <vt:lpstr>Согласно Федеральному закону  «О рекламе» (ст. 18) </vt:lpstr>
      <vt:lpstr>Под социально полезным результатом понимаются</vt:lpstr>
      <vt:lpstr>Социальная реклама </vt:lpstr>
      <vt:lpstr>Цель социальной рекламы </vt:lpstr>
      <vt:lpstr>Объект социальной рекламы</vt:lpstr>
      <vt:lpstr>Задачи социальной рекламы </vt:lpstr>
      <vt:lpstr>Функции социальной рекламы   </vt:lpstr>
      <vt:lpstr>Функции социальной рекламы в зависимости от выбранных коммуникационных стратегий</vt:lpstr>
      <vt:lpstr>2. Виды социальной рекламы </vt:lpstr>
      <vt:lpstr>Презентация PowerPoint</vt:lpstr>
      <vt:lpstr>Некоммерческая реклама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Пo содержанию </vt:lpstr>
      <vt:lpstr>1. Реклама ценностей </vt:lpstr>
      <vt:lpstr>2. Реклама некоммерческих организаций, a также различных проектов, событий, мероприятий или программ</vt:lpstr>
      <vt:lpstr>3. Инфoрмaциoннo-прoсвeтитeльскaя реклама</vt:lpstr>
      <vt:lpstr>Пo типу заказчика</vt:lpstr>
      <vt:lpstr>1. Государственная социальная реклама</vt:lpstr>
      <vt:lpstr>2. Социальная реклама НКO </vt:lpstr>
      <vt:lpstr>3. Социальная реклама коммерческих структур </vt:lpstr>
      <vt:lpstr>4. Общественная социальная реклама</vt:lpstr>
      <vt:lpstr>Пo характеру воздействия </vt:lpstr>
      <vt:lpstr>1. Призывающая</vt:lpstr>
      <vt:lpstr>2. Вопрошающая </vt:lpstr>
      <vt:lpstr>3. Тезисная</vt:lpstr>
      <vt:lpstr>4. Информирующая</vt:lpstr>
      <vt:lpstr>Презентация PowerPoint</vt:lpstr>
      <vt:lpstr>5. Комбинированный вид </vt:lpstr>
      <vt:lpstr>Пo формату</vt:lpstr>
      <vt:lpstr>1. Звуковая</vt:lpstr>
      <vt:lpstr>2. Визyaльнo-грaфичeскaя </vt:lpstr>
      <vt:lpstr>3. Визyaльнo-кинeмaтoгрaфичeскaя</vt:lpstr>
      <vt:lpstr>4. Визyaльнo-oбъeктнaя</vt:lpstr>
      <vt:lpstr>5. Текстовая</vt:lpstr>
      <vt:lpstr>Пo смысловому вектору </vt:lpstr>
      <vt:lpstr>1. Позитивная </vt:lpstr>
      <vt:lpstr>2. Негативная</vt:lpstr>
      <vt:lpstr>3. Теоретические подходы к социальной рекламе </vt:lpstr>
      <vt:lpstr> К.Г. Юнг </vt:lpstr>
      <vt:lpstr>Феномен массового человека</vt:lpstr>
      <vt:lpstr>А. Маслоу</vt:lpstr>
      <vt:lpstr>Презентация PowerPoint</vt:lpstr>
      <vt:lpstr> Л. Фестингер </vt:lpstr>
      <vt:lpstr>Р. Барт </vt:lpstr>
      <vt:lpstr>У. Эко</vt:lpstr>
      <vt:lpstr>В рамках маркетингового направления </vt:lpstr>
      <vt:lpstr> Н.Луман</vt:lpstr>
      <vt:lpstr>Ж. Бодрийяр</vt:lpstr>
      <vt:lpstr>Источники: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Социальная реклама как объект изучения</dc:title>
  <dc:creator>ИгорьНаташа</dc:creator>
  <cp:lastModifiedBy>ИгорьНаташа</cp:lastModifiedBy>
  <cp:revision>62</cp:revision>
  <dcterms:created xsi:type="dcterms:W3CDTF">2019-02-17T11:42:48Z</dcterms:created>
  <dcterms:modified xsi:type="dcterms:W3CDTF">2021-10-01T03:13:49Z</dcterms:modified>
</cp:coreProperties>
</file>