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57" r:id="rId3"/>
    <p:sldId id="258" r:id="rId4"/>
    <p:sldId id="260" r:id="rId5"/>
    <p:sldId id="259" r:id="rId6"/>
    <p:sldId id="344" r:id="rId7"/>
    <p:sldId id="342" r:id="rId8"/>
    <p:sldId id="262" r:id="rId9"/>
    <p:sldId id="261" r:id="rId10"/>
    <p:sldId id="264" r:id="rId11"/>
    <p:sldId id="343" r:id="rId12"/>
    <p:sldId id="310" r:id="rId13"/>
    <p:sldId id="345" r:id="rId14"/>
    <p:sldId id="311" r:id="rId15"/>
    <p:sldId id="346" r:id="rId16"/>
    <p:sldId id="312" r:id="rId17"/>
    <p:sldId id="347" r:id="rId18"/>
    <p:sldId id="313" r:id="rId19"/>
    <p:sldId id="314" r:id="rId20"/>
    <p:sldId id="315" r:id="rId21"/>
    <p:sldId id="352" r:id="rId22"/>
    <p:sldId id="316" r:id="rId23"/>
    <p:sldId id="348" r:id="rId24"/>
    <p:sldId id="349" r:id="rId25"/>
    <p:sldId id="350" r:id="rId26"/>
    <p:sldId id="317" r:id="rId27"/>
    <p:sldId id="351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2" r:id="rId42"/>
    <p:sldId id="331" r:id="rId43"/>
    <p:sldId id="333" r:id="rId44"/>
    <p:sldId id="334" r:id="rId45"/>
    <p:sldId id="335" r:id="rId46"/>
    <p:sldId id="336" r:id="rId47"/>
    <p:sldId id="337" r:id="rId48"/>
    <p:sldId id="265" r:id="rId49"/>
    <p:sldId id="338" r:id="rId50"/>
    <p:sldId id="266" r:id="rId51"/>
    <p:sldId id="274" r:id="rId52"/>
    <p:sldId id="353" r:id="rId53"/>
    <p:sldId id="354" r:id="rId54"/>
    <p:sldId id="355" r:id="rId55"/>
    <p:sldId id="356" r:id="rId56"/>
    <p:sldId id="361" r:id="rId57"/>
    <p:sldId id="357" r:id="rId58"/>
    <p:sldId id="358" r:id="rId59"/>
    <p:sldId id="362" r:id="rId6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63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2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92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1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59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64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65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3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8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08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0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841A4-7B4F-44AE-9F43-B3817867E8DD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59CAC-59AD-457A-849E-A02539C0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46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mx3.urait.ru/uploads/pdf_review/D09E1D16-8B67-46AC-9662-79A9D2C9E564.pdf" TargetMode="External"/><Relationship Id="rId2" Type="http://schemas.openxmlformats.org/officeDocument/2006/relationships/hyperlink" Target="https://elibrary.ru/item.asp?id=4166252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/>
              <a:t>Социальный </a:t>
            </a:r>
            <a:r>
              <a:rPr lang="ru-RU" sz="6600" b="1" dirty="0" err="1" smtClean="0"/>
              <a:t>имиджмейкинг</a:t>
            </a:r>
            <a:r>
              <a:rPr lang="ru-RU" sz="6600" b="1" dirty="0" smtClean="0"/>
              <a:t> </a:t>
            </a:r>
            <a:r>
              <a:rPr lang="ru-RU" sz="6600" b="1" dirty="0"/>
              <a:t>в паблик </a:t>
            </a:r>
            <a:r>
              <a:rPr lang="ru-RU" sz="6600" b="1" dirty="0" err="1"/>
              <a:t>рилейшнз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32649"/>
            <a:ext cx="10515600" cy="3744314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4400" b="1" dirty="0"/>
              <a:t>Понятие социального </a:t>
            </a:r>
            <a:r>
              <a:rPr lang="ru-RU" sz="4400" b="1" dirty="0" err="1"/>
              <a:t>имиджмейкинга</a:t>
            </a:r>
            <a:endParaRPr lang="ru-RU" sz="4400" b="1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4400" b="1" dirty="0" smtClean="0"/>
              <a:t>Типология </a:t>
            </a:r>
            <a:r>
              <a:rPr lang="ru-RU" sz="4400" b="1" dirty="0"/>
              <a:t>и структура </a:t>
            </a:r>
            <a:r>
              <a:rPr lang="ru-RU" sz="4400" b="1" dirty="0" smtClean="0"/>
              <a:t>имиджа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4400" b="1" dirty="0" smtClean="0"/>
              <a:t>Психологические аспекты создания образа</a:t>
            </a:r>
            <a:endParaRPr lang="ru-RU" sz="4400" dirty="0"/>
          </a:p>
          <a:p>
            <a:pPr marL="514350" lvl="0" indent="-514350" algn="just">
              <a:buFont typeface="+mj-lt"/>
              <a:buAutoNum type="arabicPeriod"/>
            </a:pP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65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dirty="0" smtClean="0"/>
              <a:t>Условие первое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3857"/>
            <a:ext cx="10515600" cy="40031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/>
              <a:t>— образ должен быть эмоционально </a:t>
            </a:r>
            <a:r>
              <a:rPr lang="ru-RU" sz="6000" dirty="0" smtClean="0"/>
              <a:t>окрашенным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52320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Сравним два призыва помочь детям-сиротам получить новогодние </a:t>
            </a:r>
            <a:r>
              <a:rPr lang="ru-RU" b="1" dirty="0" smtClean="0"/>
              <a:t>подарки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6000" dirty="0" smtClean="0"/>
              <a:t>1</a:t>
            </a:r>
            <a:r>
              <a:rPr lang="ru-RU" sz="6000" dirty="0"/>
              <a:t>. «Ребенок без подарка. Кто виноват?» </a:t>
            </a:r>
          </a:p>
          <a:p>
            <a:pPr algn="just"/>
            <a:r>
              <a:rPr lang="ru-RU" sz="6000" dirty="0"/>
              <a:t>2. «Мы можем подарить им игрушки, которые станут любимыми</a:t>
            </a:r>
            <a:r>
              <a:rPr lang="ru-RU" sz="6000" dirty="0" smtClean="0"/>
              <a:t>»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42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5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Позитивные эмоции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1434"/>
            <a:ext cx="10515600" cy="5572663"/>
          </a:xfrm>
        </p:spPr>
        <p:txBody>
          <a:bodyPr>
            <a:normAutofit/>
          </a:bodyPr>
          <a:lstStyle/>
          <a:p>
            <a:pPr lvl="0" algn="just"/>
            <a:r>
              <a:rPr lang="ru-RU" sz="3600" dirty="0"/>
              <a:t>интерес (интересные биографии сотрудников, интересные</a:t>
            </a:r>
            <a:br>
              <a:rPr lang="ru-RU" sz="3600" dirty="0"/>
            </a:br>
            <a:r>
              <a:rPr lang="ru-RU" sz="3600" dirty="0"/>
              <a:t>события, интересные вещи, связанные с историей организации</a:t>
            </a:r>
            <a:r>
              <a:rPr lang="ru-RU" sz="3600" dirty="0" smtClean="0"/>
              <a:t>)</a:t>
            </a:r>
            <a:endParaRPr lang="ru-RU" sz="3600" dirty="0"/>
          </a:p>
          <a:p>
            <a:pPr lvl="0" algn="just"/>
            <a:r>
              <a:rPr lang="ru-RU" sz="3600" dirty="0"/>
              <a:t>радость (праздники, необычные подарки, </a:t>
            </a:r>
            <a:r>
              <a:rPr lang="ru-RU" sz="3600" dirty="0" smtClean="0"/>
              <a:t>неожиданные встречи)</a:t>
            </a:r>
            <a:endParaRPr lang="ru-RU" sz="3600" dirty="0"/>
          </a:p>
          <a:p>
            <a:pPr lvl="0" algn="just"/>
            <a:r>
              <a:rPr lang="ru-RU" sz="3600" dirty="0"/>
              <a:t>восхищение (талантливые программы, демонстрации профессионального мастерства</a:t>
            </a:r>
            <a:r>
              <a:rPr lang="ru-RU" sz="3600" dirty="0" smtClean="0"/>
              <a:t>)</a:t>
            </a:r>
            <a:endParaRPr lang="ru-RU" sz="3600" dirty="0"/>
          </a:p>
          <a:p>
            <a:pPr lvl="0" algn="just"/>
            <a:r>
              <a:rPr lang="ru-RU" sz="3600" dirty="0"/>
              <a:t>уважение (эффективная организация работы, ответственное отношение к делу</a:t>
            </a:r>
            <a:r>
              <a:rPr lang="ru-RU" sz="3600" dirty="0" smtClean="0"/>
              <a:t>)</a:t>
            </a:r>
            <a:endParaRPr lang="ru-RU" sz="36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513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/>
              <a:t>Позитивные эмоции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4000" dirty="0"/>
              <a:t>гордость (профессиональные достижения, высокая оценка со стороны компетентных организаций и лиц</a:t>
            </a:r>
            <a:r>
              <a:rPr lang="ru-RU" sz="4000" dirty="0" smtClean="0"/>
              <a:t>)</a:t>
            </a:r>
            <a:endParaRPr lang="ru-RU" sz="4000" dirty="0"/>
          </a:p>
          <a:p>
            <a:pPr lvl="0" algn="just"/>
            <a:r>
              <a:rPr lang="ru-RU" sz="4000" dirty="0"/>
              <a:t>удовольствие (высокий уровень культуры общения, его </a:t>
            </a:r>
            <a:r>
              <a:rPr lang="ru-RU" sz="4000" dirty="0" smtClean="0"/>
              <a:t>содержательность)</a:t>
            </a:r>
            <a:endParaRPr lang="ru-RU" sz="4000" dirty="0"/>
          </a:p>
          <a:p>
            <a:pPr lvl="0" algn="just"/>
            <a:r>
              <a:rPr lang="ru-RU" sz="4000" dirty="0"/>
              <a:t>приятное удивление (нестандартные подходы </a:t>
            </a:r>
            <a:r>
              <a:rPr lang="ru-RU" sz="4000" dirty="0" smtClean="0"/>
              <a:t>в организации событий</a:t>
            </a:r>
            <a:r>
              <a:rPr lang="ru-RU" sz="4000" dirty="0"/>
              <a:t>, подаче материалов)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44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Условие второе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— </a:t>
            </a:r>
            <a:r>
              <a:rPr lang="ru-RU" sz="4800" dirty="0"/>
              <a:t>этот образ должен сложиться в </a:t>
            </a:r>
            <a:r>
              <a:rPr lang="ru-RU" sz="4800" dirty="0" smtClean="0"/>
              <a:t>общественном </a:t>
            </a:r>
            <a:r>
              <a:rPr lang="ru-RU" sz="4800" dirty="0"/>
              <a:t>сознании, то есть нужно, чтобы об организации </a:t>
            </a:r>
            <a:r>
              <a:rPr lang="ru-RU" sz="4800" dirty="0" smtClean="0"/>
              <a:t>знали многие</a:t>
            </a:r>
            <a:r>
              <a:rPr lang="ru-RU" sz="4800" dirty="0"/>
              <a:t>, причем не просто знали о факте ее существования, </a:t>
            </a:r>
            <a:r>
              <a:rPr lang="ru-RU" sz="4800" dirty="0" smtClean="0"/>
              <a:t>а имели </a:t>
            </a:r>
            <a:r>
              <a:rPr lang="ru-RU" sz="4800" dirty="0"/>
              <a:t>о ней содержательное </a:t>
            </a:r>
            <a:r>
              <a:rPr lang="ru-RU" sz="4800" dirty="0" smtClean="0"/>
              <a:t>представление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300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Крупные международные организации («ЮНЕСКО</a:t>
            </a:r>
            <a:r>
              <a:rPr lang="ru-RU" b="1" dirty="0" smtClean="0"/>
              <a:t>», «</a:t>
            </a:r>
            <a:r>
              <a:rPr lang="ru-RU" b="1" dirty="0"/>
              <a:t>Красный крест», «Гринпис») </a:t>
            </a:r>
          </a:p>
        </p:txBody>
      </p:sp>
      <p:pic>
        <p:nvPicPr>
          <p:cNvPr id="1026" name="Picture 2" descr="https://report.az/storage/news/2f390f8db1e54466adefdb7da226e833/0264e613-0958-4a79-8a29-ce1332dac5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13601"/>
            <a:ext cx="3371491" cy="30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tripes.com/polopoly_fs/1.298641.1408212426!/image/image.jpg_gen/derivatives/landscape_490/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602" y="3053752"/>
            <a:ext cx="3741768" cy="33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reenpeace.org/seasia/ph/PageFiles/194466/59149_434675306399_48688071399_5735463_7026545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370" y="2013601"/>
            <a:ext cx="3841630" cy="304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610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Музей вечной мерзлоты в </a:t>
            </a:r>
            <a:r>
              <a:rPr lang="ru-RU" b="1" dirty="0" err="1" smtClean="0"/>
              <a:t>Игарке</a:t>
            </a:r>
            <a:r>
              <a:rPr lang="ru-RU" b="1" dirty="0" smtClean="0"/>
              <a:t> в </a:t>
            </a:r>
            <a:r>
              <a:rPr lang="ru-RU" b="1" dirty="0"/>
              <a:t>2002 году получил звание «Лучший в мире» </a:t>
            </a:r>
          </a:p>
        </p:txBody>
      </p:sp>
      <p:pic>
        <p:nvPicPr>
          <p:cNvPr id="2050" name="Picture 2" descr="http://itd1.mycdn.me/image?id=850729273429&amp;t=20&amp;plc=WEB&amp;tkn=*qGOU9ZS_XEmxUr3nS1weFXHcCL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25624"/>
            <a:ext cx="10824713" cy="460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457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Музей одной картины в Пензе</a:t>
            </a:r>
            <a:endParaRPr lang="ru-RU" sz="5400" b="1" dirty="0"/>
          </a:p>
        </p:txBody>
      </p:sp>
      <p:pic>
        <p:nvPicPr>
          <p:cNvPr id="2050" name="Picture 2" descr="http://www.totravelfoto.com/wp-content/uploads/2017/10/11-IMG_19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66823"/>
            <a:ext cx="10824713" cy="471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76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Музей Мыши в городе Мышкине</a:t>
            </a:r>
          </a:p>
        </p:txBody>
      </p:sp>
      <p:pic>
        <p:nvPicPr>
          <p:cNvPr id="3076" name="Picture 4" descr="https://www.bygeo.ru/uploads/posts/2018-05/1525843880_myshkiny-palaty-vnutr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477" y="1825625"/>
            <a:ext cx="847104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258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Условие третье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— этот образ должен иметь устойчивый </a:t>
            </a:r>
            <a:r>
              <a:rPr lang="ru-RU" sz="4800" dirty="0" smtClean="0"/>
              <a:t>характер</a:t>
            </a:r>
          </a:p>
          <a:p>
            <a:pPr marL="0" indent="0" algn="just">
              <a:buNone/>
            </a:pPr>
            <a:r>
              <a:rPr lang="ru-RU" sz="4800" dirty="0" smtClean="0"/>
              <a:t>Необходима </a:t>
            </a:r>
            <a:r>
              <a:rPr lang="ru-RU" sz="4800" dirty="0"/>
              <a:t>постоянная работа над его сохранением и развитием в актуальных для организации направлениях</a:t>
            </a:r>
          </a:p>
          <a:p>
            <a:pPr marL="0" indent="0" algn="just">
              <a:buNone/>
            </a:pPr>
            <a:r>
              <a:rPr lang="ru-RU" sz="4800" dirty="0"/>
              <a:t>Важно и то, что имидж должен строиться на основе реальной </a:t>
            </a:r>
            <a:r>
              <a:rPr lang="ru-RU" sz="4800" dirty="0" smtClean="0"/>
              <a:t>деятельности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12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102" y="890418"/>
            <a:ext cx="10515600" cy="132556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6600" b="1" dirty="0" smtClean="0"/>
              <a:t>1</a:t>
            </a:r>
            <a:r>
              <a:rPr lang="ru-RU" sz="6600" b="1" i="1" dirty="0" smtClean="0"/>
              <a:t>. Понятие </a:t>
            </a:r>
            <a:r>
              <a:rPr lang="ru-RU" sz="6600" b="1" i="1" dirty="0"/>
              <a:t>социального </a:t>
            </a:r>
            <a:r>
              <a:rPr lang="ru-RU" sz="6600" b="1" i="1" dirty="0" err="1"/>
              <a:t>имиджмейкинга</a:t>
            </a:r>
            <a:r>
              <a:rPr lang="ru-RU" sz="6600" b="1" dirty="0"/>
              <a:t/>
            </a:r>
            <a:br>
              <a:rPr lang="ru-RU" sz="6600" b="1" dirty="0"/>
            </a:b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15981"/>
            <a:ext cx="10515600" cy="39609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b="1" dirty="0"/>
              <a:t>Социальный </a:t>
            </a:r>
            <a:r>
              <a:rPr lang="ru-RU" sz="4800" b="1" dirty="0" err="1"/>
              <a:t>имиджмейкинг</a:t>
            </a:r>
            <a:r>
              <a:rPr lang="ru-RU" sz="4800" b="1" dirty="0"/>
              <a:t> </a:t>
            </a:r>
            <a:r>
              <a:rPr lang="ru-RU" sz="4800" b="1" dirty="0" smtClean="0"/>
              <a:t> -</a:t>
            </a:r>
            <a:endParaRPr lang="ru-RU" sz="4800" b="1" dirty="0"/>
          </a:p>
          <a:p>
            <a:pPr marL="0" indent="0" algn="just">
              <a:buNone/>
            </a:pPr>
            <a:r>
              <a:rPr lang="ru-RU" sz="4800" dirty="0" smtClean="0"/>
              <a:t>это </a:t>
            </a:r>
            <a:r>
              <a:rPr lang="ru-RU" sz="4800" dirty="0"/>
              <a:t>формирование имиджа государственной или общественной организации, создание и поддержание репутации личности или коммерческой </a:t>
            </a:r>
            <a:r>
              <a:rPr lang="ru-RU" sz="4800" dirty="0" smtClean="0"/>
              <a:t>фирмы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95802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Процесс формирования имиджа определяется </a:t>
            </a:r>
            <a:r>
              <a:rPr lang="ru-RU" b="1" dirty="0" smtClean="0"/>
              <a:t>следующими факторами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6000" dirty="0"/>
              <a:t>Отражение в деятельности организации общественно признанных </a:t>
            </a:r>
            <a:r>
              <a:rPr lang="ru-RU" sz="6000" dirty="0" smtClean="0"/>
              <a:t>ценностей</a:t>
            </a:r>
          </a:p>
          <a:p>
            <a:pPr lvl="0" algn="just"/>
            <a:endParaRPr lang="ru-RU" sz="4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477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/>
              <a:t>Позитивный имидж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b="1" dirty="0" smtClean="0"/>
              <a:t>в </a:t>
            </a:r>
            <a:r>
              <a:rPr lang="ru-RU" sz="5400" b="1" dirty="0"/>
              <a:t>глазах общественности может иметь только та организация, которая реализует в своей деятельности общественно-признанные ценности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106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Общественный смысл существования организации отражается и доносится до общественности через миссию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93004"/>
            <a:ext cx="10515600" cy="44649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Миссия Благотворительного Фонда помощи инвалидам "Открытый мир» - содействие социальной, профессиональной и культурной реабилитации инвалидов всех </a:t>
            </a:r>
            <a:r>
              <a:rPr lang="ru-RU" sz="4400" dirty="0" smtClean="0"/>
              <a:t>категорий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86594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Миссия Ставропольского геронтологического научного общества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 </a:t>
            </a:r>
            <a:r>
              <a:rPr lang="ru-RU" sz="6000" dirty="0"/>
              <a:t>формирование здорового образа жизни старшего поколения в условиях ограниченности ресурсов.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800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Миссия Регионального благотворительного общественного фонда "Качество жизни"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пропаганда </a:t>
            </a:r>
            <a:r>
              <a:rPr lang="ru-RU" sz="3200" dirty="0"/>
              <a:t>здорового образа жизни посредством формирования у граждан России активной и позитивной позиции в отношении качества собственной жизни и жизни общества; пропаганда социальной направленности бизнеса в целях повышения качества жизни общества и граждан; содействие повышению качества жизни населения России и отдельных групп социально незащищенных граждан; содействие Партнерам Фонда в реализации их миссии и программ, направленных на повышение качества жизни общества и его </a:t>
            </a:r>
            <a:r>
              <a:rPr lang="ru-RU" sz="3200" dirty="0" smtClean="0"/>
              <a:t>граждан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050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Определение миссии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задает </a:t>
            </a:r>
            <a:r>
              <a:rPr lang="ru-RU" sz="4400" dirty="0"/>
              <a:t>вектор для разработки корпоративной философии, включающей ценности и принципы деятельности организации.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52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963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Углубление, расширение и обогащение содержания ценностей, признанных в обществе, происходит не автоматически.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Это </a:t>
            </a:r>
            <a:r>
              <a:rPr lang="ru-RU" b="1" dirty="0"/>
              <a:t>происходит в процессе привнесения в них личностно-значимого содержания ценностей конкретных </a:t>
            </a:r>
            <a:r>
              <a:rPr lang="ru-RU" b="1" dirty="0" smtClean="0"/>
              <a:t>людей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6273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694" y="505839"/>
            <a:ext cx="10515600" cy="6533766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чем </a:t>
            </a:r>
            <a:r>
              <a:rPr lang="ru-RU" sz="3600" dirty="0"/>
              <a:t>выше ценности, реализуемые организацией в иерархии ценностей узнающих о ее деятельности людей, тем прочнее фундамент для создания позитивного </a:t>
            </a:r>
            <a:r>
              <a:rPr lang="ru-RU" sz="3600" dirty="0" smtClean="0"/>
              <a:t>имиджа</a:t>
            </a:r>
          </a:p>
          <a:p>
            <a:pPr algn="just"/>
            <a:r>
              <a:rPr lang="ru-RU" sz="3600" dirty="0" smtClean="0"/>
              <a:t>информация </a:t>
            </a:r>
            <a:r>
              <a:rPr lang="ru-RU" sz="3600" dirty="0"/>
              <a:t>об этих ценностях может быть донесена только в емкой символической форме, которая позволяет создать зримый и ощутимый образ как самой организации, так и содержания реализуемых ею ценностей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360854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2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История-легенда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53312"/>
            <a:ext cx="11024286" cy="56451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b="1" dirty="0"/>
              <a:t>рассказ об истории возникновения </a:t>
            </a:r>
            <a:r>
              <a:rPr lang="ru-RU" b="1" dirty="0" smtClean="0"/>
              <a:t>организации</a:t>
            </a:r>
            <a:endParaRPr lang="ru-RU" dirty="0"/>
          </a:p>
          <a:p>
            <a:r>
              <a:rPr lang="ru-RU" dirty="0"/>
              <a:t> </a:t>
            </a:r>
            <a:r>
              <a:rPr lang="ru-RU" b="1" dirty="0"/>
              <a:t>историческая </a:t>
            </a:r>
            <a:r>
              <a:rPr lang="ru-RU" b="1" dirty="0" smtClean="0"/>
              <a:t>встреча</a:t>
            </a:r>
          </a:p>
          <a:p>
            <a:r>
              <a:rPr lang="ru-RU" dirty="0"/>
              <a:t> </a:t>
            </a:r>
            <a:r>
              <a:rPr lang="ru-RU" b="1" dirty="0" smtClean="0"/>
              <a:t>уникальная ситуация </a:t>
            </a:r>
            <a:r>
              <a:rPr lang="ru-RU" b="1" dirty="0"/>
              <a:t>рождения какой-либо значимой </a:t>
            </a:r>
            <a:r>
              <a:rPr lang="ru-RU" b="1" dirty="0" smtClean="0"/>
              <a:t>идеи</a:t>
            </a:r>
            <a:endParaRPr lang="ru-RU" dirty="0"/>
          </a:p>
          <a:p>
            <a:r>
              <a:rPr lang="ru-RU" b="1" dirty="0"/>
              <a:t>рождение интересных </a:t>
            </a:r>
            <a:r>
              <a:rPr lang="ru-RU" b="1" dirty="0" smtClean="0"/>
              <a:t>традиций</a:t>
            </a:r>
            <a:endParaRPr lang="ru-RU" dirty="0"/>
          </a:p>
          <a:p>
            <a:r>
              <a:rPr lang="ru-RU" b="1" dirty="0"/>
              <a:t>история реализации какого-либо необычного </a:t>
            </a:r>
            <a:r>
              <a:rPr lang="ru-RU" b="1" dirty="0" smtClean="0"/>
              <a:t>проекта</a:t>
            </a:r>
            <a:endParaRPr lang="ru-RU" dirty="0"/>
          </a:p>
          <a:p>
            <a:r>
              <a:rPr lang="ru-RU" b="1" dirty="0" smtClean="0"/>
              <a:t>яркая </a:t>
            </a:r>
            <a:r>
              <a:rPr lang="ru-RU" b="1" dirty="0"/>
              <a:t>биография ее основателя, сотрудника или покровителя </a:t>
            </a:r>
            <a:r>
              <a:rPr lang="ru-RU" b="1" dirty="0" smtClean="0"/>
              <a:t>организации</a:t>
            </a:r>
          </a:p>
          <a:p>
            <a:r>
              <a:rPr lang="ru-RU" b="1" dirty="0"/>
              <a:t>история изменения содержания деятельности </a:t>
            </a:r>
            <a:r>
              <a:rPr lang="ru-RU" b="1" dirty="0" smtClean="0"/>
              <a:t>организации</a:t>
            </a:r>
            <a:endParaRPr lang="ru-RU" dirty="0"/>
          </a:p>
          <a:p>
            <a:r>
              <a:rPr lang="ru-RU" b="1" dirty="0"/>
              <a:t>история выхода из </a:t>
            </a:r>
            <a:r>
              <a:rPr lang="ru-RU" b="1" dirty="0" smtClean="0"/>
              <a:t>кризиса</a:t>
            </a:r>
          </a:p>
          <a:p>
            <a:r>
              <a:rPr lang="ru-RU" b="1" dirty="0" smtClean="0"/>
              <a:t>оценка </a:t>
            </a:r>
            <a:r>
              <a:rPr lang="ru-RU" b="1" dirty="0"/>
              <a:t>деятельности какой-либо социально-значимой персоной или </a:t>
            </a:r>
            <a:r>
              <a:rPr lang="ru-RU" b="1" dirty="0" smtClean="0"/>
              <a:t>организацией</a:t>
            </a:r>
          </a:p>
          <a:p>
            <a:r>
              <a:rPr lang="ru-RU" b="1" dirty="0"/>
              <a:t>сказочная </a:t>
            </a:r>
            <a:r>
              <a:rPr lang="ru-RU" b="1" dirty="0" smtClean="0"/>
              <a:t>легенда</a:t>
            </a:r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491731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День деревни</a:t>
            </a:r>
            <a:endParaRPr lang="ru-RU" sz="6600" b="1" dirty="0"/>
          </a:p>
        </p:txBody>
      </p:sp>
      <p:pic>
        <p:nvPicPr>
          <p:cNvPr id="4098" name="Picture 2" descr="https://kazanreporter.ru/storage/web/cache/images/news/1/a6a7544420e7a59c2a6229df7d9fc6145d10d430.jpg/1200/720/cr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885" y="1825625"/>
            <a:ext cx="725223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023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/>
              <a:t>Содержание имиджа как </a:t>
            </a:r>
            <a:r>
              <a:rPr lang="ru-RU" sz="6700" b="1" dirty="0" smtClean="0"/>
              <a:t>образа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В русский язык термин </a:t>
            </a:r>
            <a:r>
              <a:rPr lang="ru-RU" sz="4000" b="1" dirty="0"/>
              <a:t>имидж</a:t>
            </a:r>
            <a:r>
              <a:rPr lang="ru-RU" sz="4000" dirty="0"/>
              <a:t> пришел из английского языка, означая </a:t>
            </a:r>
            <a:r>
              <a:rPr lang="ru-RU" sz="4000" dirty="0" smtClean="0"/>
              <a:t>целенаправленно </a:t>
            </a:r>
            <a:r>
              <a:rPr lang="ru-RU" sz="4000" dirty="0"/>
              <a:t>сформированный образ (какого-либо лица, явления, предмета), выделяющий определенные ценностные характеристики, призванный оказать эмоционально-психологическое воздействие на кого-либо в целях популяризации, рекламы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509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579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стреча </a:t>
            </a:r>
            <a:r>
              <a:rPr lang="ru-RU" b="1" dirty="0"/>
              <a:t>К.С. Станиславского и В.Н. </a:t>
            </a:r>
            <a:r>
              <a:rPr lang="ru-RU" b="1" dirty="0" smtClean="0"/>
              <a:t>Немировича-Данченко с </a:t>
            </a:r>
            <a:r>
              <a:rPr lang="ru-RU" b="1" dirty="0"/>
              <a:t>которой начинается история Московского Художественного </a:t>
            </a:r>
            <a:r>
              <a:rPr lang="ru-RU" b="1" dirty="0" smtClean="0"/>
              <a:t>театра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cdn.iz.ru/sites/default/files/styles/1065x600/public/photo_item-2018-12/RIAN_606791.HR_.ru_.jpg?itok=iNlrsvhJ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88" y="2323069"/>
            <a:ext cx="7723624" cy="38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445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Музей </a:t>
            </a:r>
            <a:r>
              <a:rPr lang="ru-RU" b="1" dirty="0"/>
              <a:t>в подарок </a:t>
            </a:r>
            <a:r>
              <a:rPr lang="ru-RU" b="1" dirty="0" smtClean="0"/>
              <a:t>маме</a:t>
            </a:r>
            <a:endParaRPr lang="ru-RU" b="1" dirty="0"/>
          </a:p>
        </p:txBody>
      </p:sp>
      <p:pic>
        <p:nvPicPr>
          <p:cNvPr id="6146" name="Picture 2" descr="http://kotlovkamedia.ru/upload/iblock/b4f/b4feb53caac348fdbdab620a137cbb8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6" y="1825625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023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Хрустальный дворец в Гайд-парке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04238" y="1825625"/>
            <a:ext cx="6087762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33-метровое </a:t>
            </a:r>
            <a:r>
              <a:rPr lang="ru-RU" sz="3600" dirty="0"/>
              <a:t>в высоту сооружение наподобие королевского дворца из стекла. Необычный замысел выставки определил огромное внимание к ней: за полгода в "Хрустальном дворце" побывали 6 млн. посетителей. </a:t>
            </a:r>
          </a:p>
        </p:txBody>
      </p:sp>
      <p:pic>
        <p:nvPicPr>
          <p:cNvPr id="7170" name="Picture 2" descr="http://www.berlogos.ru/media/uploads/design-for-deconstruction-_berlogos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97" y="1690688"/>
            <a:ext cx="5181600" cy="4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822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М.В. Ломоносов</a:t>
            </a:r>
            <a:endParaRPr lang="ru-RU" b="1" dirty="0"/>
          </a:p>
        </p:txBody>
      </p:sp>
      <p:pic>
        <p:nvPicPr>
          <p:cNvPr id="8194" name="Picture 2" descr="https://autogear.ru/misc/i/gallery/61635/25472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197" y="1825625"/>
            <a:ext cx="52216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741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Центр </a:t>
            </a:r>
            <a:r>
              <a:rPr lang="ru-RU" b="1" dirty="0"/>
              <a:t>развития образования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/>
              <a:t>Educational</a:t>
            </a:r>
            <a:r>
              <a:rPr lang="ru-RU" b="1" dirty="0"/>
              <a:t> </a:t>
            </a:r>
            <a:r>
              <a:rPr lang="ru-RU" b="1" dirty="0" err="1"/>
              <a:t>Development</a:t>
            </a:r>
            <a:r>
              <a:rPr lang="ru-RU" b="1" dirty="0"/>
              <a:t> </a:t>
            </a:r>
            <a:r>
              <a:rPr lang="ru-RU" b="1" dirty="0" err="1"/>
              <a:t>Center</a:t>
            </a:r>
            <a:r>
              <a:rPr lang="ru-RU" b="1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s://www.svoiludi.ru/images/tb/14548/krugosnetnoe-puteshestvie-tur-15452020620228_w990h7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982" y="1825625"/>
            <a:ext cx="615403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5752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Appalachian</a:t>
            </a:r>
            <a:r>
              <a:rPr lang="ru-RU" b="1" dirty="0"/>
              <a:t> </a:t>
            </a:r>
            <a:r>
              <a:rPr lang="ru-RU" b="1" dirty="0" err="1"/>
              <a:t>Mountain</a:t>
            </a:r>
            <a:r>
              <a:rPr lang="ru-RU" b="1" dirty="0"/>
              <a:t> </a:t>
            </a:r>
            <a:r>
              <a:rPr lang="ru-RU" b="1" dirty="0" err="1"/>
              <a:t>Club</a:t>
            </a:r>
            <a:endParaRPr lang="ru-RU" b="1" dirty="0"/>
          </a:p>
        </p:txBody>
      </p:sp>
      <p:pic>
        <p:nvPicPr>
          <p:cNvPr id="10242" name="Picture 2" descr="http://1.bp.blogspot.com/-rMpw8vM-we4/UGtHFKTiH4I/AAAAAAAAAlA/_gj3AvKN88k/s640/foliage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225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Копенгаген </a:t>
            </a:r>
            <a:r>
              <a:rPr lang="ru-RU" b="1" dirty="0" smtClean="0"/>
              <a:t> </a:t>
            </a:r>
            <a:r>
              <a:rPr lang="ru-RU" b="1" dirty="0"/>
              <a:t>называют </a:t>
            </a:r>
            <a:r>
              <a:rPr lang="ru-RU" b="1" dirty="0" smtClean="0"/>
              <a:t>городом </a:t>
            </a:r>
            <a:br>
              <a:rPr lang="ru-RU" b="1" dirty="0" smtClean="0"/>
            </a:br>
            <a:r>
              <a:rPr lang="ru-RU" b="1" dirty="0" smtClean="0"/>
              <a:t>Г.Х. </a:t>
            </a:r>
            <a:r>
              <a:rPr lang="ru-RU" b="1" dirty="0"/>
              <a:t>Андерсена</a:t>
            </a:r>
          </a:p>
        </p:txBody>
      </p:sp>
      <p:pic>
        <p:nvPicPr>
          <p:cNvPr id="11268" name="Picture 4" descr="https://img-fotki.yandex.ru/get/22/s-s-nega.1/0_e947_cb5e0029_-2-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9096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2. Типология и структура имиджа</a:t>
            </a:r>
            <a:br>
              <a:rPr lang="ru-RU" b="1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98072"/>
            <a:ext cx="10515600" cy="59599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300" b="1" dirty="0"/>
              <a:t>Выделяются три типа личностного имиджа как сочетания ряда внешних и внутренних </a:t>
            </a:r>
            <a:r>
              <a:rPr lang="ru-RU" sz="4300" b="1" dirty="0" smtClean="0"/>
              <a:t>факторов</a:t>
            </a:r>
            <a:endParaRPr lang="ru-RU" sz="4300" b="1" dirty="0" smtClean="0"/>
          </a:p>
          <a:p>
            <a:pPr marL="0" indent="0" algn="just">
              <a:buNone/>
            </a:pPr>
            <a:endParaRPr lang="ru-RU" dirty="0"/>
          </a:p>
          <a:p>
            <a:pPr lvl="0" algn="just"/>
            <a:r>
              <a:rPr lang="ru-RU" sz="4400" dirty="0" err="1"/>
              <a:t>с</a:t>
            </a:r>
            <a:r>
              <a:rPr lang="ru-RU" sz="4400" dirty="0" err="1" smtClean="0"/>
              <a:t>амоимидж</a:t>
            </a:r>
            <a:r>
              <a:rPr lang="ru-RU" sz="4400" dirty="0" smtClean="0"/>
              <a:t> </a:t>
            </a:r>
            <a:r>
              <a:rPr lang="ru-RU" sz="4400" dirty="0"/>
              <a:t>— вытекает из прошлого опыта и отражает нынешнее состояние </a:t>
            </a:r>
            <a:r>
              <a:rPr lang="ru-RU" sz="4400" dirty="0" smtClean="0"/>
              <a:t>самоуважения</a:t>
            </a:r>
          </a:p>
          <a:p>
            <a:pPr lvl="0" algn="just"/>
            <a:r>
              <a:rPr lang="ru-RU" sz="4400" dirty="0"/>
              <a:t>в</a:t>
            </a:r>
            <a:r>
              <a:rPr lang="ru-RU" sz="4400" dirty="0" smtClean="0"/>
              <a:t>оспринимаемый </a:t>
            </a:r>
            <a:r>
              <a:rPr lang="ru-RU" sz="4400" dirty="0"/>
              <a:t>имидж — это то, как видят нас </a:t>
            </a:r>
            <a:r>
              <a:rPr lang="ru-RU" sz="4400" dirty="0" smtClean="0"/>
              <a:t>другие</a:t>
            </a:r>
          </a:p>
          <a:p>
            <a:pPr lvl="0" algn="just"/>
            <a:r>
              <a:rPr lang="ru-RU" sz="4400" dirty="0"/>
              <a:t>т</a:t>
            </a:r>
            <a:r>
              <a:rPr lang="ru-RU" sz="4400" dirty="0" smtClean="0"/>
              <a:t>ребуемый </a:t>
            </a:r>
            <a:r>
              <a:rPr lang="ru-RU" sz="4400" dirty="0"/>
              <a:t>имидж </a:t>
            </a:r>
            <a:r>
              <a:rPr lang="ru-RU" sz="4400" dirty="0" smtClean="0"/>
              <a:t>— </a:t>
            </a:r>
            <a:r>
              <a:rPr lang="ru-RU" sz="4400" dirty="0"/>
              <a:t>ряд профессий требует определенных </a:t>
            </a:r>
            <a:r>
              <a:rPr lang="ru-RU" sz="4400" dirty="0" err="1"/>
              <a:t>имиджевых</a:t>
            </a:r>
            <a:r>
              <a:rPr lang="ru-RU" sz="4400" dirty="0"/>
              <a:t>, характеристик.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3017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зависимости от функционального подхода различаются следующие типы </a:t>
            </a:r>
            <a:r>
              <a:rPr lang="ru-RU" b="1" dirty="0" smtClean="0"/>
              <a:t>имиджа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4000" dirty="0"/>
              <a:t>з</a:t>
            </a:r>
            <a:r>
              <a:rPr lang="ru-RU" sz="4000" dirty="0" smtClean="0"/>
              <a:t>еркальный </a:t>
            </a:r>
            <a:r>
              <a:rPr lang="ru-RU" sz="4000" dirty="0"/>
              <a:t>— это имидж, свойственный нашему представлению о </a:t>
            </a:r>
            <a:r>
              <a:rPr lang="ru-RU" sz="4000" dirty="0" smtClean="0"/>
              <a:t>себе</a:t>
            </a:r>
          </a:p>
          <a:p>
            <a:pPr marL="0" lvl="0" indent="0" algn="just">
              <a:buNone/>
            </a:pPr>
            <a:r>
              <a:rPr lang="ru-RU" sz="4000" dirty="0" smtClean="0"/>
              <a:t>Обычно </a:t>
            </a:r>
            <a:r>
              <a:rPr lang="ru-RU" sz="4000" dirty="0"/>
              <a:t>этот вариант имиджа положителен, ибо психологически мы всегда выдвигаем на первое место </a:t>
            </a:r>
            <a:r>
              <a:rPr lang="ru-RU" sz="4000" dirty="0" smtClean="0"/>
              <a:t>позитив</a:t>
            </a:r>
          </a:p>
          <a:p>
            <a:pPr marL="0" lvl="0" indent="0" algn="just">
              <a:buNone/>
            </a:pPr>
            <a:r>
              <a:rPr lang="ru-RU" sz="4000" dirty="0" smtClean="0"/>
              <a:t>Поэтому </a:t>
            </a:r>
            <a:r>
              <a:rPr lang="ru-RU" sz="4000" dirty="0"/>
              <a:t>его минус — минимальный учет мнения со </a:t>
            </a:r>
            <a:r>
              <a:rPr lang="ru-RU" sz="4000" dirty="0" smtClean="0"/>
              <a:t>стороны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2652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 зависимости от функционального подхода различаются следующие типы имиджа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4000" dirty="0"/>
              <a:t>т</a:t>
            </a:r>
            <a:r>
              <a:rPr lang="ru-RU" sz="4000" dirty="0" smtClean="0"/>
              <a:t>екущий </a:t>
            </a:r>
            <a:r>
              <a:rPr lang="ru-RU" sz="4000" dirty="0"/>
              <a:t>– этот вариант имиджа характерен для взгляда со </a:t>
            </a:r>
            <a:r>
              <a:rPr lang="ru-RU" sz="4000" dirty="0" smtClean="0"/>
              <a:t>стороны</a:t>
            </a:r>
          </a:p>
          <a:p>
            <a:pPr marL="0" lvl="0" indent="0" algn="just">
              <a:buNone/>
            </a:pPr>
            <a:r>
              <a:rPr lang="ru-RU" sz="4000" dirty="0" smtClean="0"/>
              <a:t>Это </a:t>
            </a:r>
            <a:r>
              <a:rPr lang="ru-RU" sz="4000" dirty="0"/>
              <a:t>не просто взгляд внешней публики вообще, это могут быть взгляды избирателей, клиентов, журналистов и т. д. </a:t>
            </a:r>
            <a:endParaRPr lang="ru-RU" sz="4000" dirty="0" smtClean="0"/>
          </a:p>
          <a:p>
            <a:pPr marL="0" lvl="0" indent="0" algn="just">
              <a:buNone/>
            </a:pPr>
            <a:r>
              <a:rPr lang="ru-RU" sz="4000" dirty="0" smtClean="0"/>
              <a:t>И </a:t>
            </a:r>
            <a:r>
              <a:rPr lang="ru-RU" sz="4000" dirty="0"/>
              <a:t>самой важной задачей здесь становится получение не столько благоприятного, сколько верного, адекватной типа </a:t>
            </a:r>
            <a:r>
              <a:rPr lang="ru-RU" sz="4000" dirty="0" smtClean="0"/>
              <a:t>имиджа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38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Имидж основывается 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на </a:t>
            </a:r>
            <a:r>
              <a:rPr lang="ru-RU" sz="6000" dirty="0"/>
              <a:t>выявлении каких-то специфических, в данный момент </a:t>
            </a:r>
            <a:r>
              <a:rPr lang="ru-RU" sz="6000" b="1" dirty="0"/>
              <a:t>важных </a:t>
            </a:r>
            <a:r>
              <a:rPr lang="ru-RU" sz="6000" dirty="0"/>
              <a:t>качеств, и на основе этих частных качеств создается целый </a:t>
            </a:r>
            <a:r>
              <a:rPr lang="ru-RU" sz="6000" dirty="0" smtClean="0"/>
              <a:t>образ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522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 зависимости от функционального подхода различаются следующие типы имиджа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sz="4400" dirty="0"/>
              <a:t>ж</a:t>
            </a:r>
            <a:r>
              <a:rPr lang="ru-RU" sz="4400" dirty="0" smtClean="0"/>
              <a:t>елаемый- </a:t>
            </a:r>
            <a:r>
              <a:rPr lang="ru-RU" sz="4400" dirty="0"/>
              <a:t>этот тип имиджа отражает то, к чему мы стремимся. Он особенно важен для создаваемых структур. О них еще никому ничего  не известно, поэтому именно желаемы имидж и может выступать в виде единственно возможного. Он соответствует чему-то новому: новая организация,  новый </a:t>
            </a:r>
            <a:r>
              <a:rPr lang="ru-RU" sz="4400" dirty="0" smtClean="0"/>
              <a:t>товар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4387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970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 зависимости от функционального подхода различаются следующие типы имиджа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3198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sz="4400" dirty="0"/>
              <a:t>к</a:t>
            </a:r>
            <a:r>
              <a:rPr lang="ru-RU" sz="4400" dirty="0" smtClean="0"/>
              <a:t>орпоративный </a:t>
            </a:r>
            <a:r>
              <a:rPr lang="ru-RU" sz="4400" dirty="0"/>
              <a:t>— это имидж организации в целом, а не каких-то отдельных подразделений или результатов" ее работы. Здесь и репутация организации, и ее успехи, й степень </a:t>
            </a:r>
            <a:r>
              <a:rPr lang="ru-RU" sz="4400" dirty="0" smtClean="0"/>
              <a:t>стабильности</a:t>
            </a:r>
            <a:endParaRPr lang="ru-RU" sz="4400" b="1" dirty="0"/>
          </a:p>
          <a:p>
            <a:pPr lvl="0" algn="just"/>
            <a:r>
              <a:rPr lang="ru-RU" sz="4400" dirty="0"/>
              <a:t>м</a:t>
            </a:r>
            <a:r>
              <a:rPr lang="ru-RU" sz="4400" dirty="0" smtClean="0"/>
              <a:t>ножественный </a:t>
            </a:r>
            <a:r>
              <a:rPr lang="ru-RU" sz="4400" dirty="0"/>
              <a:t>— этот вариант имиджа образуется при наличии ряда независимых структур вместо единой корпорации. И существует обратный процесс, когда неудача в одной области перечеркивает </a:t>
            </a:r>
            <a:r>
              <a:rPr lang="ru-RU" sz="4400" dirty="0" err="1"/>
              <a:t>имиджевые</a:t>
            </a:r>
            <a:r>
              <a:rPr lang="ru-RU" sz="4400" dirty="0"/>
              <a:t> характеристика в </a:t>
            </a:r>
            <a:r>
              <a:rPr lang="ru-RU" sz="4400" dirty="0" smtClean="0"/>
              <a:t>другой</a:t>
            </a:r>
            <a:endParaRPr lang="ru-RU" sz="4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8250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 зависимости от функционального подхода различаются следующие типы имиджа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5400" dirty="0"/>
              <a:t>и</a:t>
            </a:r>
            <a:r>
              <a:rPr lang="ru-RU" sz="5400" dirty="0" smtClean="0"/>
              <a:t>мидж </a:t>
            </a:r>
            <a:r>
              <a:rPr lang="ru-RU" sz="5400" dirty="0"/>
              <a:t>фирмы —- определяется качеством товара и </a:t>
            </a:r>
            <a:r>
              <a:rPr lang="ru-RU" sz="5400" dirty="0" smtClean="0"/>
              <a:t>услуги, складывается </a:t>
            </a:r>
            <a:r>
              <a:rPr lang="ru-RU" sz="5400" dirty="0"/>
              <a:t>из названия фирмы, фирменного </a:t>
            </a:r>
            <a:r>
              <a:rPr lang="ru-RU" sz="5400" dirty="0" smtClean="0"/>
              <a:t>стиля</a:t>
            </a:r>
            <a:endParaRPr lang="ru-RU" sz="5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3606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По времени существования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5400" b="1" dirty="0" smtClean="0"/>
              <a:t>долговременный</a:t>
            </a:r>
            <a:r>
              <a:rPr lang="ru-RU" sz="5400" b="1" dirty="0"/>
              <a:t>, </a:t>
            </a:r>
            <a:endParaRPr lang="ru-RU" sz="5400" b="1" dirty="0" smtClean="0"/>
          </a:p>
          <a:p>
            <a:pPr lvl="0"/>
            <a:r>
              <a:rPr lang="ru-RU" sz="5400" b="1" dirty="0" smtClean="0"/>
              <a:t>кратковременный </a:t>
            </a:r>
            <a:r>
              <a:rPr lang="ru-RU" sz="5400" b="1" dirty="0"/>
              <a:t>(шоу-бизнес, предвыборная кампания</a:t>
            </a:r>
            <a:r>
              <a:rPr lang="ru-RU" sz="5400" b="1" dirty="0" smtClean="0"/>
              <a:t>)</a:t>
            </a:r>
            <a:endParaRPr lang="ru-RU" sz="5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0792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 глубине проработки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4400" dirty="0" smtClean="0"/>
              <a:t>фрагментарный </a:t>
            </a:r>
            <a:r>
              <a:rPr lang="ru-RU" sz="4400" dirty="0"/>
              <a:t>— выделение </a:t>
            </a:r>
            <a:r>
              <a:rPr lang="ru-RU" sz="4400" b="1" i="1" dirty="0" smtClean="0"/>
              <a:t>фрагмента</a:t>
            </a:r>
          </a:p>
          <a:p>
            <a:pPr lvl="0" algn="just"/>
            <a:r>
              <a:rPr lang="ru-RU" sz="4400" dirty="0" smtClean="0"/>
              <a:t> </a:t>
            </a:r>
            <a:r>
              <a:rPr lang="ru-RU" sz="4400" dirty="0"/>
              <a:t>генерализация — от частного к общему (создание </a:t>
            </a:r>
            <a:r>
              <a:rPr lang="ru-RU" sz="4400" b="1" i="1" dirty="0"/>
              <a:t>бренда,</a:t>
            </a:r>
            <a:r>
              <a:rPr lang="ru-RU" sz="4400" dirty="0"/>
              <a:t> корпоративный образ</a:t>
            </a:r>
            <a:r>
              <a:rPr lang="ru-RU" sz="4400" dirty="0" smtClean="0"/>
              <a:t>)</a:t>
            </a:r>
            <a:endParaRPr lang="ru-RU" sz="4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0083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По эмоциональному отклику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5400" dirty="0" smtClean="0"/>
              <a:t>положительный</a:t>
            </a:r>
          </a:p>
          <a:p>
            <a:pPr lvl="0"/>
            <a:r>
              <a:rPr lang="ru-RU" sz="5400" b="1" dirty="0" smtClean="0"/>
              <a:t> </a:t>
            </a:r>
            <a:r>
              <a:rPr lang="ru-RU" sz="5400" dirty="0" smtClean="0"/>
              <a:t>отрицательный</a:t>
            </a:r>
          </a:p>
          <a:p>
            <a:pPr lvl="0"/>
            <a:r>
              <a:rPr lang="ru-RU" sz="5400" dirty="0" smtClean="0"/>
              <a:t> нейтральный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8543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7880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 типу субъекта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5400" dirty="0" smtClean="0"/>
              <a:t>имидж марки</a:t>
            </a:r>
          </a:p>
          <a:p>
            <a:pPr lvl="0"/>
            <a:r>
              <a:rPr lang="ru-RU" sz="5400" dirty="0" smtClean="0"/>
              <a:t>имидж политика</a:t>
            </a:r>
          </a:p>
          <a:p>
            <a:pPr lvl="0"/>
            <a:r>
              <a:rPr lang="ru-RU" sz="5400" dirty="0" smtClean="0"/>
              <a:t>имидж фирмы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65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 типу лидерства 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dirty="0" smtClean="0"/>
              <a:t>авторитарный</a:t>
            </a:r>
          </a:p>
          <a:p>
            <a:pPr lvl="0"/>
            <a:r>
              <a:rPr lang="ru-RU" sz="4800" dirty="0" err="1" smtClean="0"/>
              <a:t>харизматичный</a:t>
            </a:r>
            <a:endParaRPr lang="ru-RU" sz="4800" dirty="0" smtClean="0"/>
          </a:p>
          <a:p>
            <a:pPr lvl="0"/>
            <a:r>
              <a:rPr lang="ru-RU" sz="4800" dirty="0" smtClean="0"/>
              <a:t>либеральный</a:t>
            </a:r>
          </a:p>
          <a:p>
            <a:pPr lvl="0"/>
            <a:r>
              <a:rPr lang="ru-RU" sz="4800" dirty="0" smtClean="0"/>
              <a:t>демократический</a:t>
            </a:r>
          </a:p>
          <a:p>
            <a:pPr lvl="0"/>
            <a:r>
              <a:rPr lang="ru-RU" sz="4800" dirty="0" smtClean="0"/>
              <a:t>теократический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1659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Имидж субъекта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4400" dirty="0" smtClean="0"/>
              <a:t>главные </a:t>
            </a:r>
            <a:r>
              <a:rPr lang="ru-RU" sz="4400" dirty="0"/>
              <a:t>преимущества (выгоды, обеспечиваемые успешным завершением данной программы</a:t>
            </a:r>
            <a:r>
              <a:rPr lang="ru-RU" sz="4400" dirty="0" smtClean="0"/>
              <a:t>)</a:t>
            </a:r>
            <a:endParaRPr lang="ru-RU" sz="4400" dirty="0"/>
          </a:p>
          <a:p>
            <a:pPr algn="just"/>
            <a:r>
              <a:rPr lang="ru-RU" sz="4400" dirty="0"/>
              <a:t>дополнительные преимущества, обеспечивающие отличительные свойства (слоган, дизайн, реклама, качество, Т. д</a:t>
            </a:r>
            <a:r>
              <a:rPr lang="ru-RU" sz="4400" dirty="0" smtClean="0"/>
              <a:t>.)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318669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Имидж потребителей 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sz="5400" dirty="0" smtClean="0"/>
              <a:t>представления </a:t>
            </a:r>
            <a:r>
              <a:rPr lang="ru-RU" sz="5400" dirty="0"/>
              <a:t>о стиле жизни, общественном статусе, о личностных (психологических) характеристиках </a:t>
            </a:r>
            <a:r>
              <a:rPr lang="ru-RU" sz="5400" dirty="0" smtClean="0"/>
              <a:t>населения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60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Образ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представляет </a:t>
            </a:r>
            <a:r>
              <a:rPr lang="ru-RU" sz="5400" dirty="0"/>
              <a:t>собой выявление </a:t>
            </a:r>
            <a:r>
              <a:rPr lang="ru-RU" sz="5400" b="1" dirty="0"/>
              <a:t>главного, сущностного, типического</a:t>
            </a:r>
            <a:r>
              <a:rPr lang="ru-RU" sz="5400" dirty="0"/>
              <a:t>, т. е. образ — это нечто универсальное и сущностное, он отражает в единстве </a:t>
            </a:r>
            <a:r>
              <a:rPr lang="ru-RU" sz="5400" dirty="0" smtClean="0"/>
              <a:t>многообразие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6056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Внутренний имидж структуры 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представления </a:t>
            </a:r>
            <a:r>
              <a:rPr lang="ru-RU" sz="6600" dirty="0"/>
              <a:t>сотрудников о своей организации, </a:t>
            </a:r>
            <a:r>
              <a:rPr lang="ru-RU" sz="6600" dirty="0" smtClean="0"/>
              <a:t>лидере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0788275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3. Психологические </a:t>
            </a:r>
            <a:r>
              <a:rPr lang="ru-RU" b="1" i="1" dirty="0"/>
              <a:t>аспекты создания </a:t>
            </a:r>
            <a:r>
              <a:rPr lang="ru-RU" b="1" i="1" dirty="0" smtClean="0"/>
              <a:t>имиджа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Социально-психологическая литература рассматривает такие механизмы формирования имиджа, </a:t>
            </a:r>
            <a:r>
              <a:rPr lang="ru-RU" sz="4000" dirty="0" smtClean="0"/>
              <a:t>как</a:t>
            </a:r>
          </a:p>
          <a:p>
            <a:r>
              <a:rPr lang="ru-RU" sz="4000" dirty="0" smtClean="0"/>
              <a:t>убеждение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одражание</a:t>
            </a:r>
            <a:endParaRPr lang="ru-RU" sz="4000" dirty="0"/>
          </a:p>
          <a:p>
            <a:r>
              <a:rPr lang="ru-RU" sz="4000" dirty="0" smtClean="0"/>
              <a:t>заражение </a:t>
            </a:r>
          </a:p>
          <a:p>
            <a:r>
              <a:rPr lang="ru-RU" sz="4000" dirty="0" smtClean="0"/>
              <a:t>внушение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769985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/>
              <a:t>Под </a:t>
            </a:r>
            <a:r>
              <a:rPr lang="ru-RU" sz="6000" b="1" dirty="0"/>
              <a:t>убеждением</a:t>
            </a:r>
            <a:r>
              <a:rPr lang="ru-RU" sz="60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понимается </a:t>
            </a:r>
            <a:r>
              <a:rPr lang="ru-RU" sz="4800" dirty="0"/>
              <a:t>социально-психологический механизм общения, придающий личности уверенность в своих взглядах на окружающий мир, знаниях и оценках реальной </a:t>
            </a:r>
            <a:r>
              <a:rPr lang="ru-RU" sz="4800" dirty="0" smtClean="0"/>
              <a:t>действительности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078841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Эффективность убеждающего воздействия будет достигнута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700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убеждение </a:t>
            </a:r>
            <a:r>
              <a:rPr lang="ru-RU" dirty="0"/>
              <a:t>с его формой и содержанием соответствуют уровню возрастного развития </a:t>
            </a:r>
            <a:r>
              <a:rPr lang="ru-RU" dirty="0" smtClean="0"/>
              <a:t>личности</a:t>
            </a:r>
            <a:endParaRPr lang="ru-RU" dirty="0"/>
          </a:p>
          <a:p>
            <a:r>
              <a:rPr lang="ru-RU" dirty="0" smtClean="0"/>
              <a:t>обязательный </a:t>
            </a:r>
            <a:r>
              <a:rPr lang="ru-RU" dirty="0"/>
              <a:t>учет индивидуальных особенностей при формулировании </a:t>
            </a:r>
            <a:r>
              <a:rPr lang="ru-RU" dirty="0" smtClean="0"/>
              <a:t>убеждения</a:t>
            </a:r>
            <a:endParaRPr lang="ru-RU" dirty="0"/>
          </a:p>
          <a:p>
            <a:r>
              <a:rPr lang="ru-RU" dirty="0" smtClean="0"/>
              <a:t>последовательность </a:t>
            </a:r>
            <a:r>
              <a:rPr lang="ru-RU" dirty="0"/>
              <a:t>и доказательность </a:t>
            </a:r>
            <a:r>
              <a:rPr lang="ru-RU" dirty="0" smtClean="0"/>
              <a:t>убеждения</a:t>
            </a:r>
            <a:endParaRPr lang="ru-RU" dirty="0"/>
          </a:p>
          <a:p>
            <a:r>
              <a:rPr lang="ru-RU" dirty="0" smtClean="0"/>
              <a:t>наличие </a:t>
            </a:r>
            <a:r>
              <a:rPr lang="ru-RU" dirty="0"/>
              <a:t>в убеждении не только каких-то принципов и правил, но и конкретных примеров и </a:t>
            </a:r>
            <a:r>
              <a:rPr lang="ru-RU" dirty="0" smtClean="0"/>
              <a:t>фактов</a:t>
            </a:r>
            <a:endParaRPr lang="ru-RU" dirty="0"/>
          </a:p>
          <a:p>
            <a:r>
              <a:rPr lang="ru-RU" dirty="0" smtClean="0"/>
              <a:t>убеждение </a:t>
            </a:r>
            <a:r>
              <a:rPr lang="ru-RU" dirty="0"/>
              <a:t>должно опираться на опыт, знания, разум того, кого </a:t>
            </a:r>
            <a:r>
              <a:rPr lang="ru-RU" dirty="0" smtClean="0"/>
              <a:t>убеждают</a:t>
            </a:r>
            <a:endParaRPr lang="ru-RU" dirty="0"/>
          </a:p>
          <a:p>
            <a:r>
              <a:rPr lang="ru-RU" dirty="0" smtClean="0"/>
              <a:t>убеждающий </a:t>
            </a:r>
            <a:r>
              <a:rPr lang="ru-RU" dirty="0"/>
              <a:t>должен быть сам абсолютно уверенным в том, в чем </a:t>
            </a:r>
            <a:r>
              <a:rPr lang="ru-RU" dirty="0" smtClean="0"/>
              <a:t>убеждает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7885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Подражание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6271"/>
            <a:ext cx="10515600" cy="39006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 smtClean="0"/>
              <a:t>процесс</a:t>
            </a:r>
            <a:r>
              <a:rPr lang="ru-RU" sz="4800" dirty="0"/>
              <a:t>, в котором один индивид пытается в точности следовать во всем другому человеку, группе, образцу, при этом он самостоятельно копирует действия, которые воспринимает у </a:t>
            </a:r>
            <a:r>
              <a:rPr lang="ru-RU" sz="4800" dirty="0" smtClean="0"/>
              <a:t>других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283433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Габриэль </a:t>
            </a:r>
            <a:r>
              <a:rPr lang="ru-RU" sz="5400" b="1" dirty="0" err="1"/>
              <a:t>Тард</a:t>
            </a:r>
            <a:r>
              <a:rPr lang="ru-RU" sz="5400" b="1" dirty="0"/>
              <a:t> выделяет следующие виды </a:t>
            </a:r>
            <a:r>
              <a:rPr lang="ru-RU" sz="5400" b="1" dirty="0" smtClean="0"/>
              <a:t>подражания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подражания </a:t>
            </a:r>
            <a:r>
              <a:rPr lang="ru-RU" sz="4400" dirty="0"/>
              <a:t>логические; </a:t>
            </a:r>
          </a:p>
          <a:p>
            <a:r>
              <a:rPr lang="ru-RU" sz="4400" dirty="0" smtClean="0"/>
              <a:t>внелогические</a:t>
            </a:r>
            <a:endParaRPr lang="ru-RU" sz="4400" dirty="0"/>
          </a:p>
          <a:p>
            <a:r>
              <a:rPr lang="ru-RU" sz="4400" dirty="0" smtClean="0"/>
              <a:t>внутренние подражания</a:t>
            </a:r>
            <a:endParaRPr lang="ru-RU" sz="4400" dirty="0"/>
          </a:p>
          <a:p>
            <a:r>
              <a:rPr lang="ru-RU" sz="4400" dirty="0" smtClean="0"/>
              <a:t>внешние подражания</a:t>
            </a:r>
            <a:endParaRPr lang="ru-RU" sz="4400" dirty="0"/>
          </a:p>
          <a:p>
            <a:r>
              <a:rPr lang="ru-RU" sz="4400" dirty="0" smtClean="0"/>
              <a:t>мода</a:t>
            </a:r>
            <a:endParaRPr lang="ru-RU" sz="4400" dirty="0"/>
          </a:p>
          <a:p>
            <a:r>
              <a:rPr lang="ru-RU" sz="4400" dirty="0" smtClean="0"/>
              <a:t>обычай </a:t>
            </a:r>
            <a:r>
              <a:rPr lang="ru-RU" sz="4400" dirty="0"/>
              <a:t>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71755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Общие </a:t>
            </a:r>
            <a:r>
              <a:rPr lang="ru-RU" b="1" dirty="0"/>
              <a:t>социально-психологические закономерности </a:t>
            </a:r>
            <a:r>
              <a:rPr lang="ru-RU" b="1" dirty="0" smtClean="0"/>
              <a:t>подражания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обычно </a:t>
            </a:r>
            <a:r>
              <a:rPr lang="ru-RU" sz="3600" dirty="0"/>
              <a:t>младшие по возрасту подражают </a:t>
            </a:r>
            <a:r>
              <a:rPr lang="ru-RU" sz="3600" dirty="0" smtClean="0"/>
              <a:t>старшим</a:t>
            </a:r>
            <a:endParaRPr lang="ru-RU" sz="3600" dirty="0"/>
          </a:p>
          <a:p>
            <a:r>
              <a:rPr lang="ru-RU" sz="3600" dirty="0" smtClean="0"/>
              <a:t>чаще </a:t>
            </a:r>
            <a:r>
              <a:rPr lang="ru-RU" sz="3600" dirty="0"/>
              <a:t>люди подражают лицам с более высоким </a:t>
            </a:r>
            <a:r>
              <a:rPr lang="ru-RU" sz="3600" dirty="0" smtClean="0"/>
              <a:t>интеллектом</a:t>
            </a:r>
            <a:endParaRPr lang="ru-RU" sz="3600" dirty="0"/>
          </a:p>
          <a:p>
            <a:r>
              <a:rPr lang="ru-RU" sz="3600" dirty="0" smtClean="0"/>
              <a:t>люди </a:t>
            </a:r>
            <a:r>
              <a:rPr lang="ru-RU" sz="3600" dirty="0"/>
              <a:t>любят подражать профессионалам, мастерам в какой-либо </a:t>
            </a:r>
            <a:r>
              <a:rPr lang="ru-RU" sz="3600" dirty="0" smtClean="0"/>
              <a:t>области</a:t>
            </a:r>
            <a:endParaRPr lang="ru-RU" sz="3600" dirty="0"/>
          </a:p>
          <a:p>
            <a:r>
              <a:rPr lang="ru-RU" sz="3600" dirty="0" smtClean="0"/>
              <a:t>люди </a:t>
            </a:r>
            <a:r>
              <a:rPr lang="ru-RU" sz="3600" dirty="0"/>
              <a:t>с низким социальным статусом подражают людям с более высоким социальным </a:t>
            </a:r>
            <a:r>
              <a:rPr lang="ru-RU" sz="3600" dirty="0" smtClean="0"/>
              <a:t>статусом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2803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Внушение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является </a:t>
            </a:r>
            <a:r>
              <a:rPr lang="ru-RU" sz="4800" dirty="0"/>
              <a:t>ещё одним социально-психологическим механизмом поведения человека, характеризующееся снижением критичности к поступающей </a:t>
            </a:r>
            <a:r>
              <a:rPr lang="ru-RU" sz="4800" dirty="0" smtClean="0"/>
              <a:t>информации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0242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В качестве основных факторов внушаемости </a:t>
            </a:r>
            <a:r>
              <a:rPr lang="ru-RU" sz="5400" b="1" dirty="0" smtClean="0"/>
              <a:t>выделяют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8248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	</a:t>
            </a:r>
            <a:r>
              <a:rPr lang="ru-RU" sz="3200" dirty="0" smtClean="0"/>
              <a:t>возраст </a:t>
            </a:r>
            <a:r>
              <a:rPr lang="ru-RU" sz="3200" dirty="0"/>
              <a:t>(более всего внушению помаются дети и люди преклонного возраста</a:t>
            </a:r>
            <a:r>
              <a:rPr lang="ru-RU" sz="3200" dirty="0" smtClean="0"/>
              <a:t>)</a:t>
            </a:r>
            <a:endParaRPr lang="ru-RU" sz="3200" dirty="0"/>
          </a:p>
          <a:p>
            <a:pPr algn="just"/>
            <a:r>
              <a:rPr lang="ru-RU" sz="3200" dirty="0" smtClean="0"/>
              <a:t>степень </a:t>
            </a:r>
            <a:r>
              <a:rPr lang="ru-RU" sz="3200" dirty="0"/>
              <a:t>утомленности, физической слабости объекта </a:t>
            </a:r>
            <a:r>
              <a:rPr lang="ru-RU" sz="3200" dirty="0" smtClean="0"/>
              <a:t>внушения</a:t>
            </a:r>
            <a:endParaRPr lang="ru-RU" sz="3200" dirty="0"/>
          </a:p>
          <a:p>
            <a:pPr algn="just"/>
            <a:r>
              <a:rPr lang="ru-RU" sz="3200" dirty="0" smtClean="0"/>
              <a:t>авторитет </a:t>
            </a:r>
            <a:r>
              <a:rPr lang="ru-RU" sz="3200" dirty="0"/>
              <a:t>человека, осуществляющего внушение, он создает доверие к источнику информации. Это доверие может быть связано, как с самим человеком, его личностными качествами, так и с той социальной </a:t>
            </a:r>
            <a:r>
              <a:rPr lang="ru-RU" sz="3200" dirty="0" smtClean="0"/>
              <a:t>группой, которую </a:t>
            </a:r>
            <a:r>
              <a:rPr lang="ru-RU" sz="3200" dirty="0"/>
              <a:t>данная личность </a:t>
            </a:r>
            <a:r>
              <a:rPr lang="ru-RU" sz="3200" dirty="0" smtClean="0"/>
              <a:t>представляет</a:t>
            </a:r>
            <a:endParaRPr lang="ru-RU" sz="3200" dirty="0"/>
          </a:p>
          <a:p>
            <a:pPr algn="just"/>
            <a:r>
              <a:rPr lang="ru-RU" sz="3200" dirty="0" smtClean="0"/>
              <a:t>характеристики </a:t>
            </a:r>
            <a:r>
              <a:rPr lang="ru-RU" sz="3200" dirty="0"/>
              <a:t>личности объекта внушения (ее самостоятельность, жизненная позиция, интересы, потребности</a:t>
            </a:r>
            <a:r>
              <a:rPr lang="ru-RU" sz="3200" dirty="0" smtClean="0"/>
              <a:t>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4395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2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3770"/>
            <a:ext cx="10515600" cy="6074229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dirty="0" err="1" smtClean="0"/>
              <a:t>Имиджмейкинг</a:t>
            </a:r>
            <a:r>
              <a:rPr lang="ru-RU" dirty="0"/>
              <a:t>: учеб. пособие / Е.Н. </a:t>
            </a:r>
            <a:r>
              <a:rPr lang="ru-RU" dirty="0" err="1"/>
              <a:t>Нечай</a:t>
            </a:r>
            <a:r>
              <a:rPr lang="ru-RU" dirty="0"/>
              <a:t>; ФГБОУ ВО РГУПС. – Ростов н/Д, 2019. – 103 с.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ru-RU" u="sng" dirty="0">
                <a:hlinkClick r:id="rId2"/>
              </a:rPr>
              <a:t>https://elibrary.ru/item.asp?id=41662525</a:t>
            </a:r>
            <a:endParaRPr lang="ru-RU" dirty="0"/>
          </a:p>
          <a:p>
            <a:pPr lvl="0" algn="just"/>
            <a:r>
              <a:rPr lang="ru-RU" dirty="0"/>
              <a:t>Литке, С.Г. Психология формирования имиджа: методический кейс. [Текст]: Учебное пособие для бакалавров / С.Г. Литке. – Челябинск: Библиотека А. Миллера, 2021. – 128 с. URL: http://elib.cspu.ru/xmlui/bitstream/handle/123456789/8585/Литке%20С.Г.%20Психология%20формирования%20имиджа.pdf?sequence=1&amp;isAllowed=y</a:t>
            </a:r>
          </a:p>
          <a:p>
            <a:pPr lvl="0" algn="just"/>
            <a:r>
              <a:rPr lang="ru-RU" dirty="0"/>
              <a:t>Мамаева В. Ю., </a:t>
            </a:r>
            <a:r>
              <a:rPr lang="ru-RU" dirty="0" err="1"/>
              <a:t>Мацько</a:t>
            </a:r>
            <a:r>
              <a:rPr lang="ru-RU" dirty="0"/>
              <a:t> В.В. Теоретико-методологические основы формирования имиджа: исторические и современные аспекты // Вестник </a:t>
            </a:r>
            <a:r>
              <a:rPr lang="ru-RU" dirty="0" err="1"/>
              <a:t>ОмГУ</a:t>
            </a:r>
            <a:r>
              <a:rPr lang="ru-RU" dirty="0"/>
              <a:t>. Серия: Экономика. 2017. №3.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dirty="0"/>
              <a:t>https</a:t>
            </a:r>
            <a:r>
              <a:rPr lang="ru-RU" dirty="0"/>
              <a:t>://</a:t>
            </a:r>
            <a:r>
              <a:rPr lang="en-US" dirty="0" err="1"/>
              <a:t>cyberleninka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/</a:t>
            </a:r>
            <a:r>
              <a:rPr lang="en-US" dirty="0"/>
              <a:t>article</a:t>
            </a:r>
            <a:r>
              <a:rPr lang="ru-RU" dirty="0"/>
              <a:t>/</a:t>
            </a:r>
            <a:r>
              <a:rPr lang="en-US" dirty="0"/>
              <a:t>n</a:t>
            </a:r>
            <a:r>
              <a:rPr lang="ru-RU" dirty="0"/>
              <a:t>/</a:t>
            </a:r>
            <a:r>
              <a:rPr lang="en-US" dirty="0" err="1"/>
              <a:t>teoretiko</a:t>
            </a:r>
            <a:r>
              <a:rPr lang="ru-RU" dirty="0"/>
              <a:t>-</a:t>
            </a:r>
            <a:r>
              <a:rPr lang="en-US" dirty="0" err="1"/>
              <a:t>metodologicheskie</a:t>
            </a:r>
            <a:r>
              <a:rPr lang="ru-RU" dirty="0"/>
              <a:t>-</a:t>
            </a:r>
            <a:r>
              <a:rPr lang="en-US" dirty="0" err="1"/>
              <a:t>osnovy</a:t>
            </a:r>
            <a:r>
              <a:rPr lang="ru-RU" dirty="0"/>
              <a:t>-</a:t>
            </a:r>
            <a:r>
              <a:rPr lang="en-US" dirty="0" err="1"/>
              <a:t>formirovaniya</a:t>
            </a:r>
            <a:r>
              <a:rPr lang="ru-RU" dirty="0"/>
              <a:t>-</a:t>
            </a:r>
            <a:r>
              <a:rPr lang="en-US" dirty="0" err="1"/>
              <a:t>imidzha</a:t>
            </a:r>
            <a:r>
              <a:rPr lang="ru-RU" dirty="0"/>
              <a:t>-</a:t>
            </a:r>
            <a:r>
              <a:rPr lang="en-US" dirty="0" err="1"/>
              <a:t>istoricheskie</a:t>
            </a:r>
            <a:r>
              <a:rPr lang="ru-RU" dirty="0"/>
              <a:t>-</a:t>
            </a:r>
            <a:r>
              <a:rPr lang="en-US" dirty="0" err="1"/>
              <a:t>i</a:t>
            </a:r>
            <a:r>
              <a:rPr lang="ru-RU" dirty="0"/>
              <a:t>-</a:t>
            </a:r>
            <a:r>
              <a:rPr lang="en-US" dirty="0" err="1"/>
              <a:t>sovremennye</a:t>
            </a:r>
            <a:r>
              <a:rPr lang="ru-RU" dirty="0"/>
              <a:t>-</a:t>
            </a:r>
            <a:r>
              <a:rPr lang="en-US" dirty="0" err="1"/>
              <a:t>aspekty</a:t>
            </a:r>
            <a:r>
              <a:rPr lang="en-US" dirty="0"/>
              <a:t> </a:t>
            </a:r>
            <a:endParaRPr lang="ru-RU" dirty="0"/>
          </a:p>
          <a:p>
            <a:pPr lvl="0" algn="just"/>
            <a:r>
              <a:rPr lang="ru-RU" dirty="0"/>
              <a:t>Осипова Е.А. Связи с общественностью в социальной сфере. Ценностно-ориентированный подход к PR-практике: Монография. – М.: ИПК госслужбы РАГС при Президенте РФ, 2007. – 148 с. </a:t>
            </a:r>
            <a:r>
              <a:rPr lang="en-US" dirty="0"/>
              <a:t>URL</a:t>
            </a:r>
            <a:r>
              <a:rPr lang="ru-RU" dirty="0"/>
              <a:t>: https://www.rea.ru/ru/org/cathedries/rekkaf/SiteAssets/Pages/studymaterials/ОсиповаЕА_Специфика%20связей%20с%20общественностью%20в%20социальной%20сфере.pdf</a:t>
            </a:r>
          </a:p>
          <a:p>
            <a:pPr lvl="0" algn="just"/>
            <a:r>
              <a:rPr lang="ru-RU" dirty="0"/>
              <a:t>Семенова, Л. М. </a:t>
            </a:r>
            <a:r>
              <a:rPr lang="ru-RU" dirty="0" err="1"/>
              <a:t>Имиджмейкинг</a:t>
            </a:r>
            <a:r>
              <a:rPr lang="ru-RU" dirty="0"/>
              <a:t> : учебник и практикум для </a:t>
            </a:r>
            <a:r>
              <a:rPr lang="ru-RU" dirty="0" err="1"/>
              <a:t>бакалавриата</a:t>
            </a:r>
            <a:r>
              <a:rPr lang="ru-RU" dirty="0"/>
              <a:t> и магистратуры / Л. М. Семенова. — М. : Издательство </a:t>
            </a:r>
            <a:r>
              <a:rPr lang="ru-RU" dirty="0" err="1"/>
              <a:t>Юрайт</a:t>
            </a:r>
            <a:r>
              <a:rPr lang="ru-RU" dirty="0"/>
              <a:t>, 2019. — 141 с. — (Серия : Бакалавр и магистр. Академический курс).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dirty="0">
                <a:hlinkClick r:id="rId3"/>
              </a:rPr>
              <a:t>https</a:t>
            </a:r>
            <a:r>
              <a:rPr lang="ru-RU" dirty="0">
                <a:hlinkClick r:id="rId3"/>
              </a:rPr>
              <a:t>://</a:t>
            </a:r>
            <a:r>
              <a:rPr lang="en-US" dirty="0">
                <a:hlinkClick r:id="rId3"/>
              </a:rPr>
              <a:t>mx</a:t>
            </a:r>
            <a:r>
              <a:rPr lang="ru-RU" dirty="0">
                <a:hlinkClick r:id="rId3"/>
              </a:rPr>
              <a:t>3.</a:t>
            </a:r>
            <a:r>
              <a:rPr lang="en-US" dirty="0" err="1">
                <a:hlinkClick r:id="rId3"/>
              </a:rPr>
              <a:t>urait</a:t>
            </a:r>
            <a:r>
              <a:rPr lang="ru-RU" dirty="0">
                <a:hlinkClick r:id="rId3"/>
              </a:rPr>
              <a:t>.</a:t>
            </a:r>
            <a:r>
              <a:rPr lang="en-US" dirty="0" err="1">
                <a:hlinkClick r:id="rId3"/>
              </a:rPr>
              <a:t>ru</a:t>
            </a:r>
            <a:r>
              <a:rPr lang="ru-RU" dirty="0">
                <a:hlinkClick r:id="rId3"/>
              </a:rPr>
              <a:t>/</a:t>
            </a:r>
            <a:r>
              <a:rPr lang="en-US" dirty="0">
                <a:hlinkClick r:id="rId3"/>
              </a:rPr>
              <a:t>uploads</a:t>
            </a:r>
            <a:r>
              <a:rPr lang="ru-RU" dirty="0">
                <a:hlinkClick r:id="rId3"/>
              </a:rPr>
              <a:t>/</a:t>
            </a:r>
            <a:r>
              <a:rPr lang="en-US" dirty="0">
                <a:hlinkClick r:id="rId3"/>
              </a:rPr>
              <a:t>pdf</a:t>
            </a:r>
            <a:r>
              <a:rPr lang="ru-RU" dirty="0">
                <a:hlinkClick r:id="rId3"/>
              </a:rPr>
              <a:t>_</a:t>
            </a:r>
            <a:r>
              <a:rPr lang="en-US" dirty="0">
                <a:hlinkClick r:id="rId3"/>
              </a:rPr>
              <a:t>review</a:t>
            </a:r>
            <a:r>
              <a:rPr lang="ru-RU" dirty="0">
                <a:hlinkClick r:id="rId3"/>
              </a:rPr>
              <a:t>/</a:t>
            </a:r>
            <a:r>
              <a:rPr lang="en-US" dirty="0">
                <a:hlinkClick r:id="rId3"/>
              </a:rPr>
              <a:t>D</a:t>
            </a:r>
            <a:r>
              <a:rPr lang="ru-RU" dirty="0">
                <a:hlinkClick r:id="rId3"/>
              </a:rPr>
              <a:t>09</a:t>
            </a:r>
            <a:r>
              <a:rPr lang="en-US" dirty="0">
                <a:hlinkClick r:id="rId3"/>
              </a:rPr>
              <a:t>E</a:t>
            </a:r>
            <a:r>
              <a:rPr lang="ru-RU" dirty="0">
                <a:hlinkClick r:id="rId3"/>
              </a:rPr>
              <a:t>1</a:t>
            </a:r>
            <a:r>
              <a:rPr lang="en-US" dirty="0">
                <a:hlinkClick r:id="rId3"/>
              </a:rPr>
              <a:t>D</a:t>
            </a:r>
            <a:r>
              <a:rPr lang="ru-RU" dirty="0">
                <a:hlinkClick r:id="rId3"/>
              </a:rPr>
              <a:t>16-8</a:t>
            </a:r>
            <a:r>
              <a:rPr lang="en-US" dirty="0">
                <a:hlinkClick r:id="rId3"/>
              </a:rPr>
              <a:t>B</a:t>
            </a:r>
            <a:r>
              <a:rPr lang="ru-RU" dirty="0">
                <a:hlinkClick r:id="rId3"/>
              </a:rPr>
              <a:t>67-46</a:t>
            </a:r>
            <a:r>
              <a:rPr lang="en-US" dirty="0">
                <a:hlinkClick r:id="rId3"/>
              </a:rPr>
              <a:t>AC</a:t>
            </a:r>
            <a:r>
              <a:rPr lang="ru-RU" dirty="0">
                <a:hlinkClick r:id="rId3"/>
              </a:rPr>
              <a:t>-9662-79</a:t>
            </a:r>
            <a:r>
              <a:rPr lang="en-US" dirty="0">
                <a:hlinkClick r:id="rId3"/>
              </a:rPr>
              <a:t>A</a:t>
            </a:r>
            <a:r>
              <a:rPr lang="ru-RU" dirty="0">
                <a:hlinkClick r:id="rId3"/>
              </a:rPr>
              <a:t>9</a:t>
            </a:r>
            <a:r>
              <a:rPr lang="en-US" dirty="0">
                <a:hlinkClick r:id="rId3"/>
              </a:rPr>
              <a:t>D</a:t>
            </a:r>
            <a:r>
              <a:rPr lang="ru-RU" dirty="0">
                <a:hlinkClick r:id="rId3"/>
              </a:rPr>
              <a:t>2</a:t>
            </a:r>
            <a:r>
              <a:rPr lang="en-US" dirty="0">
                <a:hlinkClick r:id="rId3"/>
              </a:rPr>
              <a:t>C</a:t>
            </a:r>
            <a:r>
              <a:rPr lang="ru-RU" dirty="0">
                <a:hlinkClick r:id="rId3"/>
              </a:rPr>
              <a:t>9</a:t>
            </a:r>
            <a:r>
              <a:rPr lang="en-US" dirty="0">
                <a:hlinkClick r:id="rId3"/>
              </a:rPr>
              <a:t>E</a:t>
            </a:r>
            <a:r>
              <a:rPr lang="ru-RU" dirty="0">
                <a:hlinkClick r:id="rId3"/>
              </a:rPr>
              <a:t>564.</a:t>
            </a:r>
            <a:r>
              <a:rPr lang="en-US" dirty="0">
                <a:hlinkClick r:id="rId3"/>
              </a:rPr>
              <a:t>pdf</a:t>
            </a:r>
            <a:r>
              <a:rPr lang="en-US" dirty="0"/>
              <a:t> 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790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Мнение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суждение</a:t>
            </a:r>
            <a:r>
              <a:rPr lang="ru-RU" sz="5400" dirty="0"/>
              <a:t>, точка зрения или заявление на тему, в которой невозможно достичь полной объективности, основанное на интерпретации фактов и эмоционального отношения к </a:t>
            </a:r>
            <a:r>
              <a:rPr lang="ru-RU" sz="5400" dirty="0" smtClean="0"/>
              <a:t>ним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973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Мнение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может </a:t>
            </a:r>
            <a:r>
              <a:rPr lang="ru-RU" sz="6000" dirty="0"/>
              <a:t>создаваться как по первому впечатлению, так и на основе оценки характера, темперамента</a:t>
            </a:r>
            <a:endParaRPr lang="en-US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570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И</a:t>
            </a:r>
            <a:r>
              <a:rPr lang="ru-RU" sz="6000" b="1" dirty="0" smtClean="0"/>
              <a:t>мидж рассматривается как оценка человека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66823"/>
            <a:ext cx="10515600" cy="42101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может </a:t>
            </a:r>
            <a:r>
              <a:rPr lang="ru-RU" sz="6000" dirty="0"/>
              <a:t>формироваться на основе данных не только о внешности человека, но и о его </a:t>
            </a:r>
            <a:r>
              <a:rPr lang="ru-RU" sz="6000" dirty="0" smtClean="0"/>
              <a:t>психике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3003681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Имидж 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это </a:t>
            </a:r>
            <a:r>
              <a:rPr lang="ru-RU" sz="6000" dirty="0"/>
              <a:t>сложившийся в массовом сознании и имеющий характер стереотипа, эмоционально окрашенный образ чего-либо или </a:t>
            </a:r>
            <a:r>
              <a:rPr lang="ru-RU" sz="6000" dirty="0" smtClean="0"/>
              <a:t>кого-либо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858675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1586</Words>
  <Application>Microsoft Office PowerPoint</Application>
  <PresentationFormat>Широкоэкранный</PresentationFormat>
  <Paragraphs>170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3" baseType="lpstr">
      <vt:lpstr>Arial</vt:lpstr>
      <vt:lpstr>Calibri</vt:lpstr>
      <vt:lpstr>Calibri Light</vt:lpstr>
      <vt:lpstr>Тема Office</vt:lpstr>
      <vt:lpstr>Социальный имиджмейкинг в паблик рилейшнз</vt:lpstr>
      <vt:lpstr>1. Понятие социального имиджмейкинга </vt:lpstr>
      <vt:lpstr>Содержание имиджа как образа </vt:lpstr>
      <vt:lpstr>Имидж основывается </vt:lpstr>
      <vt:lpstr>Образ</vt:lpstr>
      <vt:lpstr>Мнение</vt:lpstr>
      <vt:lpstr>Мнение</vt:lpstr>
      <vt:lpstr>Имидж рассматривается как оценка человека</vt:lpstr>
      <vt:lpstr>Имидж </vt:lpstr>
      <vt:lpstr> Условие первое </vt:lpstr>
      <vt:lpstr>Сравним два призыва помочь детям-сиротам получить новогодние подарки </vt:lpstr>
      <vt:lpstr>Позитивные эмоции</vt:lpstr>
      <vt:lpstr>Позитивные эмоции</vt:lpstr>
      <vt:lpstr>Условие второе </vt:lpstr>
      <vt:lpstr>Крупные международные организации («ЮНЕСКО», «Красный крест», «Гринпис») </vt:lpstr>
      <vt:lpstr>Музей вечной мерзлоты в Игарке в 2002 году получил звание «Лучший в мире» </vt:lpstr>
      <vt:lpstr>Музей одной картины в Пензе</vt:lpstr>
      <vt:lpstr>Музей Мыши в городе Мышкине</vt:lpstr>
      <vt:lpstr>Условие третье </vt:lpstr>
      <vt:lpstr>Процесс формирования имиджа определяется следующими факторами </vt:lpstr>
      <vt:lpstr>Позитивный имидж </vt:lpstr>
      <vt:lpstr> Общественный смысл существования организации отражается и доносится до общественности через миссию </vt:lpstr>
      <vt:lpstr>Миссия Ставропольского геронтологического научного общества </vt:lpstr>
      <vt:lpstr>Миссия Регионального благотворительного общественного фонда "Качество жизни"</vt:lpstr>
      <vt:lpstr>Определение миссии </vt:lpstr>
      <vt:lpstr>    Углубление, расширение и обогащение содержания ценностей, признанных в обществе, происходит не автоматически.  Это происходит в процессе привнесения в них личностно-значимого содержания ценностей конкретных людей </vt:lpstr>
      <vt:lpstr>Презентация PowerPoint</vt:lpstr>
      <vt:lpstr>История-легенда </vt:lpstr>
      <vt:lpstr>День деревни</vt:lpstr>
      <vt:lpstr>Встреча К.С. Станиславского и В.Н. Немировича-Данченко с которой начинается история Московского Художественного театра </vt:lpstr>
      <vt:lpstr>Музей в подарок маме</vt:lpstr>
      <vt:lpstr>Хрустальный дворец в Гайд-парке </vt:lpstr>
      <vt:lpstr>М.В. Ломоносов</vt:lpstr>
      <vt:lpstr>Центр развития образования  (Educational Development Center) </vt:lpstr>
      <vt:lpstr>Appalachian Mountain Club</vt:lpstr>
      <vt:lpstr>Копенгаген  называют городом  Г.Х. Андерсена</vt:lpstr>
      <vt:lpstr>2. Типология и структура имиджа  </vt:lpstr>
      <vt:lpstr>В зависимости от функционального подхода различаются следующие типы имиджа </vt:lpstr>
      <vt:lpstr>В зависимости от функционального подхода различаются следующие типы имиджа</vt:lpstr>
      <vt:lpstr>В зависимости от функционального подхода различаются следующие типы имиджа</vt:lpstr>
      <vt:lpstr>В зависимости от функционального подхода различаются следующие типы имиджа</vt:lpstr>
      <vt:lpstr>В зависимости от функционального подхода различаются следующие типы имиджа</vt:lpstr>
      <vt:lpstr>По времени существования </vt:lpstr>
      <vt:lpstr>По глубине проработки</vt:lpstr>
      <vt:lpstr>По эмоциональному отклику </vt:lpstr>
      <vt:lpstr>По типу субъекта</vt:lpstr>
      <vt:lpstr>По типу лидерства </vt:lpstr>
      <vt:lpstr>Имидж субъекта </vt:lpstr>
      <vt:lpstr>Имидж потребителей </vt:lpstr>
      <vt:lpstr>Внутренний имидж структуры </vt:lpstr>
      <vt:lpstr>3. Психологические аспекты создания имиджа</vt:lpstr>
      <vt:lpstr>Под убеждением </vt:lpstr>
      <vt:lpstr>Эффективность убеждающего воздействия будет достигнута</vt:lpstr>
      <vt:lpstr>Подражание</vt:lpstr>
      <vt:lpstr>Габриэль Тард выделяет следующие виды подражания </vt:lpstr>
      <vt:lpstr>Общие социально-психологические закономерности подражания </vt:lpstr>
      <vt:lpstr>Внушение</vt:lpstr>
      <vt:lpstr>В качестве основных факторов внушаемости выделяют 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имнджмейкинг в паблик рилейшнз</dc:title>
  <dc:creator>ИгорьНаташа</dc:creator>
  <cp:lastModifiedBy>ИгорьНаташа</cp:lastModifiedBy>
  <cp:revision>39</cp:revision>
  <dcterms:created xsi:type="dcterms:W3CDTF">2019-03-17T14:05:27Z</dcterms:created>
  <dcterms:modified xsi:type="dcterms:W3CDTF">2021-10-01T03:18:09Z</dcterms:modified>
</cp:coreProperties>
</file>