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108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553383-CCE1-498F-96CB-2A1922383E0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73E28FF-3F27-49E4-A073-55B42F48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Ситуация, когда отношение будет находиться в 3НФ, но не в нормальной форме </a:t>
            </a:r>
            <a:r>
              <a:rPr lang="ru-RU" dirty="0" err="1" smtClean="0"/>
              <a:t>Бойса-Кодда</a:t>
            </a:r>
            <a:r>
              <a:rPr lang="ru-RU" dirty="0" smtClean="0"/>
              <a:t> (</a:t>
            </a:r>
            <a:r>
              <a:rPr lang="ru-RU" dirty="0"/>
              <a:t>НФБК), возникает при условии, что отношение имеет два (или более) возможных ключа, </a:t>
            </a:r>
            <a:r>
              <a:rPr lang="ru-RU" dirty="0" smtClean="0"/>
              <a:t>которые являются </a:t>
            </a:r>
            <a:r>
              <a:rPr lang="ru-RU" dirty="0"/>
              <a:t>составными и имеют общий атрибут. Заметим, что на практике такая ситуация </a:t>
            </a:r>
            <a:r>
              <a:rPr lang="ru-RU" dirty="0" smtClean="0"/>
              <a:t>встречается достаточно </a:t>
            </a:r>
            <a:r>
              <a:rPr lang="ru-RU" dirty="0"/>
              <a:t>редко, для всех прочих отношений 3НФ и НФБК эквивалентны.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Нормальная форма </a:t>
            </a:r>
            <a:r>
              <a:rPr lang="ru-RU" b="1" i="1" dirty="0" err="1"/>
              <a:t>Бойса-Кодда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Дано </a:t>
            </a:r>
            <a:r>
              <a:rPr lang="ru-RU" sz="2800" i="1" dirty="0"/>
              <a:t>отношение Книги(ISBN, Название, Автор, Область знаний). </a:t>
            </a:r>
            <a:endParaRPr lang="ru-RU" sz="2800" i="1" dirty="0" smtClean="0"/>
          </a:p>
          <a:p>
            <a:r>
              <a:rPr lang="ru-RU" sz="2800" i="1" dirty="0" smtClean="0"/>
              <a:t>Книга имеет </a:t>
            </a:r>
            <a:r>
              <a:rPr lang="ru-RU" sz="2800" dirty="0" smtClean="0"/>
              <a:t>уникальный </a:t>
            </a:r>
            <a:r>
              <a:rPr lang="ru-RU" sz="2800" dirty="0"/>
              <a:t>идентификатор ISBN, книга может быть написана коллективом авторов, книга </a:t>
            </a:r>
            <a:r>
              <a:rPr lang="ru-RU" sz="2800" dirty="0" smtClean="0"/>
              <a:t>может относиться </a:t>
            </a:r>
            <a:r>
              <a:rPr lang="ru-RU" sz="2800" dirty="0"/>
              <a:t>к нескольким областям </a:t>
            </a:r>
            <a:r>
              <a:rPr lang="ru-RU" sz="2800" dirty="0" smtClean="0"/>
              <a:t>знаний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Пример: 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14546" y="4071942"/>
          <a:ext cx="60960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ISBN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Автор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Область знаний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5-123-12345-1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 для экономистов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Иванов А.В.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5-123-12345-1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 для экономистов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Иванов А.В.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5-123-12345-1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 для экономистов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Петров С.М.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5-123-12345-1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 для экономистов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Петров С.М.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ISBN </a:t>
            </a:r>
            <a:r>
              <a:rPr lang="ru-RU" dirty="0" smtClean="0"/>
              <a:t>→ </a:t>
            </a:r>
            <a:r>
              <a:rPr lang="ru-RU" dirty="0"/>
              <a:t>Название</a:t>
            </a:r>
          </a:p>
          <a:p>
            <a:r>
              <a:rPr lang="en-US" dirty="0"/>
              <a:t>ISBN -&gt;&gt; </a:t>
            </a:r>
            <a:r>
              <a:rPr lang="ru-RU" dirty="0"/>
              <a:t>Автор</a:t>
            </a:r>
          </a:p>
          <a:p>
            <a:r>
              <a:rPr lang="en-US" dirty="0"/>
              <a:t>ISBN -&gt;&gt; </a:t>
            </a:r>
            <a:r>
              <a:rPr lang="ru-RU" dirty="0"/>
              <a:t>Область знаний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Существуют следующие функциональные зависимости: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Книги(</a:t>
            </a:r>
            <a:r>
              <a:rPr lang="en-US" dirty="0"/>
              <a:t>ISBN, </a:t>
            </a:r>
            <a:r>
              <a:rPr lang="ru-RU" dirty="0"/>
              <a:t>Название)</a:t>
            </a:r>
          </a:p>
          <a:p>
            <a:r>
              <a:rPr lang="ru-RU" dirty="0" err="1"/>
              <a:t>АвторыКниг</a:t>
            </a:r>
            <a:r>
              <a:rPr lang="ru-RU" dirty="0"/>
              <a:t>(</a:t>
            </a:r>
            <a:r>
              <a:rPr lang="en-US" dirty="0"/>
              <a:t>ISBN, </a:t>
            </a:r>
            <a:r>
              <a:rPr lang="ru-RU" dirty="0"/>
              <a:t>Автор)</a:t>
            </a:r>
          </a:p>
          <a:p>
            <a:r>
              <a:rPr lang="ru-RU" dirty="0" err="1"/>
              <a:t>ОбластиЗнанийКниг</a:t>
            </a:r>
            <a:r>
              <a:rPr lang="ru-RU" dirty="0"/>
              <a:t>(</a:t>
            </a:r>
            <a:r>
              <a:rPr lang="en-US" dirty="0"/>
              <a:t>ISBN, </a:t>
            </a:r>
            <a:r>
              <a:rPr lang="ru-RU" dirty="0"/>
              <a:t>Область знаний)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После приведения отношения к 4НФ будут получены отношения: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401080" cy="5697559"/>
          </a:xfrm>
        </p:spPr>
        <p:txBody>
          <a:bodyPr>
            <a:normAutofit/>
          </a:bodyPr>
          <a:lstStyle/>
          <a:p>
            <a:r>
              <a:rPr lang="ru-RU" dirty="0"/>
              <a:t>То есть, если имеется отношение R(a1, a2, a3, a4), находящееся в 3НФ, где a1, a2 – </a:t>
            </a:r>
            <a:r>
              <a:rPr lang="ru-RU" dirty="0" smtClean="0"/>
              <a:t>возможный ключ</a:t>
            </a:r>
            <a:r>
              <a:rPr lang="ru-RU" dirty="0"/>
              <a:t>, a2, a3 – возможный ключ, а a4 – </a:t>
            </a:r>
            <a:r>
              <a:rPr lang="ru-RU" dirty="0" smtClean="0"/>
              <a:t>не ключевой </a:t>
            </a:r>
            <a:r>
              <a:rPr lang="ru-RU" dirty="0"/>
              <a:t>атрибут отношения R, и </a:t>
            </a:r>
            <a:r>
              <a:rPr lang="ru-RU" dirty="0" smtClean="0"/>
              <a:t>имеются функциональные </a:t>
            </a:r>
            <a:r>
              <a:rPr lang="ru-RU" dirty="0"/>
              <a:t>зависимости:</a:t>
            </a:r>
          </a:p>
          <a:p>
            <a:r>
              <a:rPr lang="en-US" dirty="0" smtClean="0"/>
              <a:t>a1 →a3</a:t>
            </a:r>
            <a:endParaRPr lang="en-US" dirty="0"/>
          </a:p>
          <a:p>
            <a:r>
              <a:rPr lang="en-US" dirty="0" smtClean="0"/>
              <a:t>a3 →a1</a:t>
            </a:r>
            <a:endParaRPr lang="en-US" dirty="0"/>
          </a:p>
          <a:p>
            <a:r>
              <a:rPr lang="en-US" dirty="0"/>
              <a:t>a1, </a:t>
            </a:r>
            <a:r>
              <a:rPr lang="en-US" dirty="0" smtClean="0"/>
              <a:t>a2 → a4</a:t>
            </a:r>
            <a:endParaRPr lang="en-US" dirty="0"/>
          </a:p>
          <a:p>
            <a:r>
              <a:rPr lang="en-US" dirty="0"/>
              <a:t>a2, </a:t>
            </a:r>
            <a:r>
              <a:rPr lang="en-US" dirty="0" smtClean="0"/>
              <a:t>a3 → a4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dirty="0"/>
              <a:t>R1(a1, a3) и R2(a1, a2, a4</a:t>
            </a:r>
            <a:r>
              <a:rPr lang="pt-BR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pt-BR" dirty="0" smtClean="0"/>
              <a:t>или </a:t>
            </a:r>
            <a:endParaRPr lang="ru-RU" dirty="0" smtClean="0"/>
          </a:p>
          <a:p>
            <a:pPr>
              <a:buNone/>
            </a:pPr>
            <a:r>
              <a:rPr lang="pt-BR" dirty="0" smtClean="0"/>
              <a:t>R1(a3</a:t>
            </a:r>
            <a:r>
              <a:rPr lang="pt-BR" dirty="0"/>
              <a:t>, a1) и R2(a2, a3, a4</a:t>
            </a:r>
            <a:r>
              <a:rPr lang="pt-BR" dirty="0" smtClean="0"/>
              <a:t>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Для приведения отношения R к НФБК, это отношение декомпозируется на два отношения: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 </a:t>
            </a:r>
            <a:r>
              <a:rPr lang="ru-RU" i="1" dirty="0"/>
              <a:t>отношение Экзамен(№ зачетки, № паспорта, Дисциплина, Дата, Оценка</a:t>
            </a:r>
            <a:r>
              <a:rPr lang="ru-RU" i="1" dirty="0" smtClean="0"/>
              <a:t>).</a:t>
            </a:r>
          </a:p>
          <a:p>
            <a:pPr>
              <a:buNone/>
            </a:pP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Пример: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3286124"/>
          <a:ext cx="60960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№  зачетки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№ паспорта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Дисциплина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Дата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Оценка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Возможными ключами будут атрибуты: </a:t>
            </a:r>
          </a:p>
          <a:p>
            <a:pPr>
              <a:buNone/>
            </a:pPr>
            <a:r>
              <a:rPr lang="ru-RU" i="1" dirty="0" smtClean="0"/>
              <a:t>№ зачетки, Дисциплина, Дата </a:t>
            </a:r>
          </a:p>
          <a:p>
            <a:pPr>
              <a:buNone/>
            </a:pPr>
            <a:r>
              <a:rPr lang="ru-RU" i="1" dirty="0" smtClean="0"/>
              <a:t>и </a:t>
            </a:r>
          </a:p>
          <a:p>
            <a:pPr>
              <a:buNone/>
            </a:pPr>
            <a:r>
              <a:rPr lang="ru-RU" i="1" dirty="0" smtClean="0"/>
              <a:t>№ паспорта, Дисциплина, Дата.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endParaRPr lang="ru-RU" u="sng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4000504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/>
                        <a:t>№  зачетки</a:t>
                      </a:r>
                      <a:endParaRPr lang="ru-RU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№ паспорта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/>
                        <a:t>Дисциплина</a:t>
                      </a:r>
                      <a:endParaRPr lang="ru-RU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/>
                        <a:t>Дата</a:t>
                      </a:r>
                      <a:endParaRPr lang="ru-RU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Оценка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5429264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№  зачетки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/>
                        <a:t>№ паспорта </a:t>
                      </a:r>
                      <a:endParaRPr lang="ru-RU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/>
                        <a:t>Дисциплина</a:t>
                      </a:r>
                      <a:endParaRPr lang="ru-RU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Дата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/>
                        <a:t>Оценка</a:t>
                      </a:r>
                      <a:endParaRPr lang="ru-RU" u="sng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№ зачетки, Дисциплина, Дата </a:t>
            </a:r>
            <a:r>
              <a:rPr lang="ru-RU" dirty="0" smtClean="0"/>
              <a:t>→ </a:t>
            </a:r>
            <a:r>
              <a:rPr lang="ru-RU" dirty="0"/>
              <a:t>Оценка</a:t>
            </a:r>
          </a:p>
          <a:p>
            <a:r>
              <a:rPr lang="ru-RU" dirty="0"/>
              <a:t>№ паспорта, Дисциплина, Дата </a:t>
            </a:r>
            <a:r>
              <a:rPr lang="ru-RU" dirty="0" smtClean="0"/>
              <a:t>→ </a:t>
            </a:r>
            <a:r>
              <a:rPr lang="ru-RU" dirty="0"/>
              <a:t>Оценка</a:t>
            </a:r>
          </a:p>
          <a:p>
            <a:r>
              <a:rPr lang="ru-RU" dirty="0"/>
              <a:t>№ зачетки </a:t>
            </a:r>
            <a:r>
              <a:rPr lang="ru-RU" dirty="0" smtClean="0"/>
              <a:t>→ </a:t>
            </a:r>
            <a:r>
              <a:rPr lang="ru-RU" dirty="0"/>
              <a:t>№ паспорта</a:t>
            </a:r>
          </a:p>
          <a:p>
            <a:r>
              <a:rPr lang="ru-RU" dirty="0"/>
              <a:t>№ паспорта </a:t>
            </a:r>
            <a:r>
              <a:rPr lang="ru-RU" dirty="0" smtClean="0"/>
              <a:t>→ </a:t>
            </a:r>
            <a:r>
              <a:rPr lang="ru-RU" dirty="0"/>
              <a:t>№ зачетки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зависимости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Студент(№ зачетки, № паспорта), Экзамен(№ зачетки, Дисциплина, Дата, Оценка)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После приведения отношения к НФБК могут быть получены отношения: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3357562"/>
          <a:ext cx="604839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198"/>
                <a:gridCol w="3024198"/>
              </a:tblGrid>
              <a:tr h="24781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Студент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7815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зачетки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 паспорта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2976" y="4572008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Экзамен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зачетки,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Дисциплина,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Студент</a:t>
            </a:r>
            <a:r>
              <a:rPr lang="ru-RU" dirty="0"/>
              <a:t>(№ паспорта, № зачетки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Экзамен(№ паспорта, Дисциплина, Дата, Оценка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После приведения отношения к НФБК могут быть получены отношения: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3429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Студент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паспорта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зачетки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4786322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Экзамен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паспорта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Дисциплина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То </a:t>
            </a:r>
            <a:r>
              <a:rPr lang="ru-RU" dirty="0"/>
              <a:t>есть, если имеется отношение R(a1, a2, a3), находящееся в НФБК и </a:t>
            </a:r>
            <a:r>
              <a:rPr lang="ru-RU" dirty="0" smtClean="0"/>
              <a:t>имеются функциональные </a:t>
            </a:r>
            <a:r>
              <a:rPr lang="ru-RU" dirty="0"/>
              <a:t>зависимости:</a:t>
            </a:r>
          </a:p>
          <a:p>
            <a:r>
              <a:rPr lang="ru-RU" dirty="0" smtClean="0"/>
              <a:t> </a:t>
            </a:r>
            <a:r>
              <a:rPr lang="ru-RU" dirty="0"/>
              <a:t>зависимость множества значений атрибута </a:t>
            </a:r>
            <a:r>
              <a:rPr lang="ru-RU" b="1" dirty="0"/>
              <a:t>a2 от множества значений атрибута a1 (</a:t>
            </a:r>
            <a:r>
              <a:rPr lang="ru-RU" b="1" dirty="0" err="1"/>
              <a:t>a1</a:t>
            </a:r>
            <a:r>
              <a:rPr lang="ru-RU" b="1" dirty="0"/>
              <a:t> </a:t>
            </a:r>
            <a:r>
              <a:rPr lang="ru-RU" b="1" dirty="0" smtClean="0"/>
              <a:t>-&gt;&gt;</a:t>
            </a:r>
            <a:r>
              <a:rPr lang="en-US" dirty="0" smtClean="0"/>
              <a:t>a2</a:t>
            </a:r>
            <a:r>
              <a:rPr lang="en-US" dirty="0"/>
              <a:t>)</a:t>
            </a:r>
          </a:p>
          <a:p>
            <a:r>
              <a:rPr lang="ru-RU" dirty="0" smtClean="0"/>
              <a:t>зависимость </a:t>
            </a:r>
            <a:r>
              <a:rPr lang="ru-RU" dirty="0"/>
              <a:t>множества значений атрибута </a:t>
            </a:r>
            <a:r>
              <a:rPr lang="ru-RU" b="1" dirty="0"/>
              <a:t>a3 от множества значений ключевого </a:t>
            </a:r>
            <a:r>
              <a:rPr lang="ru-RU" b="1" dirty="0" smtClean="0"/>
              <a:t>атрибута </a:t>
            </a:r>
            <a:r>
              <a:rPr lang="en-US" b="1" dirty="0" smtClean="0"/>
              <a:t>a1 </a:t>
            </a:r>
            <a:r>
              <a:rPr lang="en-US" b="1" dirty="0"/>
              <a:t>(a1 -&gt;&gt; a3</a:t>
            </a:r>
            <a:r>
              <a:rPr lang="en-US" b="1" dirty="0" smtClean="0"/>
              <a:t>)</a:t>
            </a:r>
            <a:endParaRPr lang="ru-RU" b="1" dirty="0" smtClean="0"/>
          </a:p>
          <a:p>
            <a:r>
              <a:rPr lang="ru-RU" dirty="0"/>
              <a:t>Для приведения отношения R к 4НФ, это отношение декомпозируется на два отношения:</a:t>
            </a:r>
          </a:p>
          <a:p>
            <a:r>
              <a:rPr lang="pt-BR" dirty="0"/>
              <a:t>R1(a1, a2) и R2(a1, a3).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Четвертая нормальная форма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</TotalTime>
  <Words>521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Нормальная форма Бойса-Кодда</vt:lpstr>
      <vt:lpstr>Слайд 2</vt:lpstr>
      <vt:lpstr>Для приведения отношения R к НФБК, это отношение декомпозируется на два отношения:</vt:lpstr>
      <vt:lpstr>Пример: </vt:lpstr>
      <vt:lpstr>ключи</vt:lpstr>
      <vt:lpstr>зависимости</vt:lpstr>
      <vt:lpstr>После приведения отношения к НФБК могут быть получены отношения:</vt:lpstr>
      <vt:lpstr>После приведения отношения к НФБК могут быть получены отношения: </vt:lpstr>
      <vt:lpstr>Четвертая нормальная форма</vt:lpstr>
      <vt:lpstr>Пример: </vt:lpstr>
      <vt:lpstr>Существуют следующие функциональные зависимости: </vt:lpstr>
      <vt:lpstr>После приведения отношения к 4НФ будут получены отношения: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Нормальная форма Бойса-Кодда</dc:title>
  <dc:creator>ПРЕПОДАВАТЕЛИ</dc:creator>
  <cp:lastModifiedBy>ПРЕПОДАВАТЕЛИ</cp:lastModifiedBy>
  <cp:revision>7</cp:revision>
  <dcterms:created xsi:type="dcterms:W3CDTF">2013-11-05T07:31:12Z</dcterms:created>
  <dcterms:modified xsi:type="dcterms:W3CDTF">2015-10-19T06:13:06Z</dcterms:modified>
</cp:coreProperties>
</file>