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33"/>
  </p:notesMasterIdLst>
  <p:sldIdLst>
    <p:sldId id="256" r:id="rId2"/>
    <p:sldId id="273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7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B09D93-5F5D-4161-8463-47AB0F6C6305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C58E1B-6F83-411C-AA12-60CEEA71A0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31EC121-75F9-49A0-ABDE-DCC34C68E9CC}" type="slidenum">
              <a:rPr lang="ru-RU"/>
              <a:pPr/>
              <a:t>2</a:t>
            </a:fld>
            <a:endParaRPr lang="ru-RU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5F237D6-A02B-4D88-B70B-92C1FEBB66AE}" type="slidenum">
              <a:rPr lang="ru-RU"/>
              <a:pPr/>
              <a:t>5</a:t>
            </a:fld>
            <a:endParaRPr lang="ru-RU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276EA9B-4661-4529-BAF0-2AE8D04B27E4}" type="slidenum">
              <a:rPr lang="ru-RU"/>
              <a:pPr/>
              <a:t>10</a:t>
            </a:fld>
            <a:endParaRPr lang="ru-RU"/>
          </a:p>
        </p:txBody>
      </p:sp>
      <p:sp>
        <p:nvSpPr>
          <p:cNvPr id="35843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325EB484-CC4A-4534-974A-99D4BB059DD7}" type="slidenum">
              <a:rPr lang="ru-RU" sz="1200" b="1">
                <a:solidFill>
                  <a:srgbClr val="000000"/>
                </a:solidFill>
              </a:rPr>
              <a:pPr algn="r"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10</a:t>
            </a:fld>
            <a:endParaRPr lang="ru-RU" sz="1200" b="1">
              <a:solidFill>
                <a:srgbClr val="000000"/>
              </a:solidFill>
            </a:endParaRPr>
          </a:p>
        </p:txBody>
      </p:sp>
      <p:sp>
        <p:nvSpPr>
          <p:cNvPr id="35844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5845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9F1D584-29B2-4373-8D6C-F016906249F2}" type="slidenum">
              <a:rPr lang="ru-RU"/>
              <a:pPr/>
              <a:t>13</a:t>
            </a:fld>
            <a:endParaRPr lang="ru-RU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ED3EDF8-2EEF-4076-9ACA-EA34E2468427}" type="slidenum">
              <a:rPr lang="ru-RU"/>
              <a:pPr/>
              <a:t>16</a:t>
            </a:fld>
            <a:endParaRPr lang="ru-RU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ED61516-9956-4EA4-AD4E-85382B5948D3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87F56B3-C323-45EE-BD6A-979EA5CB6F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D61516-9956-4EA4-AD4E-85382B5948D3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7F56B3-C323-45EE-BD6A-979EA5CB6F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D61516-9956-4EA4-AD4E-85382B5948D3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7F56B3-C323-45EE-BD6A-979EA5CB6F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612630-860E-4966-9A7F-20233BE960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D61516-9956-4EA4-AD4E-85382B5948D3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7F56B3-C323-45EE-BD6A-979EA5CB6F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D61516-9956-4EA4-AD4E-85382B5948D3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7F56B3-C323-45EE-BD6A-979EA5CB6F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D61516-9956-4EA4-AD4E-85382B5948D3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7F56B3-C323-45EE-BD6A-979EA5CB6F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D61516-9956-4EA4-AD4E-85382B5948D3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7F56B3-C323-45EE-BD6A-979EA5CB6F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D61516-9956-4EA4-AD4E-85382B5948D3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7F56B3-C323-45EE-BD6A-979EA5CB6F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D61516-9956-4EA4-AD4E-85382B5948D3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7F56B3-C323-45EE-BD6A-979EA5CB6F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ED61516-9956-4EA4-AD4E-85382B5948D3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7F56B3-C323-45EE-BD6A-979EA5CB6F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ED61516-9956-4EA4-AD4E-85382B5948D3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87F56B3-C323-45EE-BD6A-979EA5CB6F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ED61516-9956-4EA4-AD4E-85382B5948D3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87F56B3-C323-45EE-BD6A-979EA5CB6F0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Rectangle 4"/>
          <p:cNvSpPr>
            <a:spLocks noChangeArrowheads="1"/>
          </p:cNvSpPr>
          <p:nvPr/>
        </p:nvSpPr>
        <p:spPr bwMode="auto">
          <a:xfrm>
            <a:off x="395288" y="1557338"/>
            <a:ext cx="8078787" cy="434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57188" indent="-357188">
              <a:spcBef>
                <a:spcPts val="1750"/>
              </a:spcBef>
              <a:buClr>
                <a:srgbClr val="000000"/>
              </a:buClr>
              <a:buSzPct val="100000"/>
              <a:buFont typeface="Wingdings" pitchFamily="2" charset="2"/>
              <a:buNone/>
              <a:tabLst>
                <a:tab pos="357188" algn="l"/>
                <a:tab pos="1271588" algn="l"/>
                <a:tab pos="2185988" algn="l"/>
                <a:tab pos="3100388" algn="l"/>
                <a:tab pos="4014788" algn="l"/>
                <a:tab pos="4929188" algn="l"/>
                <a:tab pos="5843588" algn="l"/>
                <a:tab pos="6757988" algn="l"/>
                <a:tab pos="7672388" algn="l"/>
                <a:tab pos="8586788" algn="l"/>
                <a:tab pos="9501188" algn="l"/>
                <a:tab pos="10415588" algn="l"/>
              </a:tabLst>
            </a:pPr>
            <a:r>
              <a:rPr lang="ru-RU" sz="2400" b="1">
                <a:solidFill>
                  <a:srgbClr val="000000"/>
                </a:solidFill>
              </a:rPr>
              <a:t>2. </a:t>
            </a:r>
            <a:r>
              <a:rPr lang="ru-RU" sz="2400">
                <a:solidFill>
                  <a:srgbClr val="000000"/>
                </a:solidFill>
              </a:rPr>
              <a:t>Любое поле должно быть</a:t>
            </a:r>
            <a:r>
              <a:rPr lang="ru-RU" sz="2400" b="1">
                <a:solidFill>
                  <a:srgbClr val="000000"/>
                </a:solidFill>
              </a:rPr>
              <a:t> </a:t>
            </a:r>
            <a:r>
              <a:rPr lang="ru-RU" sz="2400">
                <a:solidFill>
                  <a:srgbClr val="000000"/>
                </a:solidFill>
              </a:rPr>
              <a:t>неделимым</a:t>
            </a:r>
            <a:r>
              <a:rPr lang="ru-RU" sz="2400" b="1">
                <a:solidFill>
                  <a:srgbClr val="000000"/>
                </a:solidFill>
              </a:rPr>
              <a:t> </a:t>
            </a:r>
            <a:r>
              <a:rPr lang="ru-RU" sz="2800" b="1">
                <a:solidFill>
                  <a:srgbClr val="000000"/>
                </a:solidFill>
              </a:rPr>
              <a:t> </a:t>
            </a:r>
          </a:p>
        </p:txBody>
      </p:sp>
      <p:graphicFrame>
        <p:nvGraphicFramePr>
          <p:cNvPr id="112685" name="Group 45"/>
          <p:cNvGraphicFramePr>
            <a:graphicFrameLocks noGrp="1"/>
          </p:cNvGraphicFramePr>
          <p:nvPr/>
        </p:nvGraphicFramePr>
        <p:xfrm>
          <a:off x="1187450" y="2276475"/>
          <a:ext cx="2201863" cy="1575463"/>
        </p:xfrm>
        <a:graphic>
          <a:graphicData uri="http://schemas.openxmlformats.org/drawingml/2006/table">
            <a:tbl>
              <a:tblPr/>
              <a:tblGrid>
                <a:gridCol w="2201863"/>
              </a:tblGrid>
              <a:tr h="398463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Фамилия и имя</a:t>
                      </a:r>
                    </a:p>
                  </a:txBody>
                  <a:tcPr marL="90000" marR="90000" marT="64440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EF"/>
                    </a:solidFill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Иванов Петр</a:t>
                      </a:r>
                    </a:p>
                  </a:txBody>
                  <a:tcPr marL="90000" marR="90000" marT="64440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Петров Иван</a:t>
                      </a:r>
                    </a:p>
                  </a:txBody>
                  <a:tcPr marL="90000" marR="90000" marT="64440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38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</a:p>
                  </a:txBody>
                  <a:tcPr marL="90000" marR="90000" marT="59147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2686" name="Group 46"/>
          <p:cNvGraphicFramePr>
            <a:graphicFrameLocks noGrp="1"/>
          </p:cNvGraphicFramePr>
          <p:nvPr/>
        </p:nvGraphicFramePr>
        <p:xfrm>
          <a:off x="5003800" y="2205038"/>
          <a:ext cx="2881313" cy="1642975"/>
        </p:xfrm>
        <a:graphic>
          <a:graphicData uri="http://schemas.openxmlformats.org/drawingml/2006/table">
            <a:tbl>
              <a:tblPr/>
              <a:tblGrid>
                <a:gridCol w="1501775"/>
                <a:gridCol w="1379538"/>
              </a:tblGrid>
              <a:tr h="46037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Фамилия</a:t>
                      </a:r>
                    </a:p>
                  </a:txBody>
                  <a:tcPr marL="90000" marR="90000" marT="64440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Имя</a:t>
                      </a:r>
                    </a:p>
                  </a:txBody>
                  <a:tcPr marL="90000" marR="90000" marT="64440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EF"/>
                    </a:solidFill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Иванов</a:t>
                      </a:r>
                    </a:p>
                  </a:txBody>
                  <a:tcPr marL="90000" marR="90000" marT="64440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Петр</a:t>
                      </a:r>
                    </a:p>
                  </a:txBody>
                  <a:tcPr marL="90000" marR="90000" marT="64440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Петров</a:t>
                      </a:r>
                    </a:p>
                  </a:txBody>
                  <a:tcPr marL="90000" marR="90000" marT="64440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Иван</a:t>
                      </a:r>
                    </a:p>
                  </a:txBody>
                  <a:tcPr marL="90000" marR="90000" marT="64440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</a:p>
                  </a:txBody>
                  <a:tcPr marL="90000" marR="90000" marT="6091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</a:p>
                  </a:txBody>
                  <a:tcPr marL="90000" marR="90000" marT="6091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2659" name="AutoShape 19"/>
          <p:cNvSpPr>
            <a:spLocks noChangeArrowheads="1"/>
          </p:cNvSpPr>
          <p:nvPr/>
        </p:nvSpPr>
        <p:spPr bwMode="auto">
          <a:xfrm>
            <a:off x="3708400" y="2708275"/>
            <a:ext cx="895350" cy="461963"/>
          </a:xfrm>
          <a:prstGeom prst="rightArrow">
            <a:avLst>
              <a:gd name="adj1" fmla="val 50000"/>
              <a:gd name="adj2" fmla="val 48454"/>
            </a:avLst>
          </a:prstGeom>
          <a:solidFill>
            <a:srgbClr val="3333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660" name="AutoShape 20"/>
          <p:cNvSpPr>
            <a:spLocks noChangeArrowheads="1"/>
          </p:cNvSpPr>
          <p:nvPr/>
        </p:nvSpPr>
        <p:spPr bwMode="auto">
          <a:xfrm rot="2700000">
            <a:off x="1619250" y="2349500"/>
            <a:ext cx="1122363" cy="1122363"/>
          </a:xfrm>
          <a:prstGeom prst="plus">
            <a:avLst>
              <a:gd name="adj" fmla="val 40171"/>
            </a:avLst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661" name="Rectangle 21"/>
          <p:cNvSpPr>
            <a:spLocks noChangeArrowheads="1"/>
          </p:cNvSpPr>
          <p:nvPr/>
        </p:nvSpPr>
        <p:spPr bwMode="auto">
          <a:xfrm>
            <a:off x="360363" y="3954463"/>
            <a:ext cx="8207375" cy="717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57188" indent="-357188">
              <a:spcBef>
                <a:spcPts val="1500"/>
              </a:spcBef>
              <a:buClr>
                <a:srgbClr val="000000"/>
              </a:buClr>
              <a:buSzPct val="100000"/>
              <a:buFont typeface="Wingdings" pitchFamily="2" charset="2"/>
              <a:buNone/>
              <a:tabLst>
                <a:tab pos="357188" algn="l"/>
                <a:tab pos="1271588" algn="l"/>
                <a:tab pos="2185988" algn="l"/>
                <a:tab pos="3100388" algn="l"/>
                <a:tab pos="4014788" algn="l"/>
                <a:tab pos="4929188" algn="l"/>
                <a:tab pos="5843588" algn="l"/>
                <a:tab pos="6757988" algn="l"/>
                <a:tab pos="7672388" algn="l"/>
                <a:tab pos="8586788" algn="l"/>
                <a:tab pos="9501188" algn="l"/>
                <a:tab pos="10415588" algn="l"/>
              </a:tabLst>
            </a:pPr>
            <a:r>
              <a:rPr lang="ru-RU" sz="2400" b="1">
                <a:solidFill>
                  <a:srgbClr val="000000"/>
                </a:solidFill>
              </a:rPr>
              <a:t>3. </a:t>
            </a:r>
            <a:r>
              <a:rPr lang="ru-RU" sz="2400">
                <a:solidFill>
                  <a:srgbClr val="000000"/>
                </a:solidFill>
              </a:rPr>
              <a:t>Не должно быть полей, которые могут быть найдены с помощью остальных</a:t>
            </a:r>
            <a:r>
              <a:rPr lang="ru-RU" sz="2400" b="1">
                <a:solidFill>
                  <a:srgbClr val="000000"/>
                </a:solidFill>
              </a:rPr>
              <a:t> </a:t>
            </a:r>
          </a:p>
        </p:txBody>
      </p:sp>
      <p:graphicFrame>
        <p:nvGraphicFramePr>
          <p:cNvPr id="112662" name="Group 22"/>
          <p:cNvGraphicFramePr>
            <a:graphicFrameLocks noGrp="1"/>
          </p:cNvGraphicFramePr>
          <p:nvPr/>
        </p:nvGraphicFramePr>
        <p:xfrm>
          <a:off x="649288" y="4918075"/>
          <a:ext cx="8186737" cy="1887248"/>
        </p:xfrm>
        <a:graphic>
          <a:graphicData uri="http://schemas.openxmlformats.org/drawingml/2006/table">
            <a:tbl>
              <a:tblPr/>
              <a:tblGrid>
                <a:gridCol w="760412"/>
                <a:gridCol w="1398588"/>
                <a:gridCol w="1995487"/>
                <a:gridCol w="2165350"/>
                <a:gridCol w="1866900"/>
              </a:tblGrid>
              <a:tr h="398463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Код</a:t>
                      </a:r>
                    </a:p>
                  </a:txBody>
                  <a:tcPr marL="90000" marR="90000" marT="6444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Товар</a:t>
                      </a:r>
                    </a:p>
                  </a:txBody>
                  <a:tcPr marL="90000" marR="90000" marT="6444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Цена за тонну</a:t>
                      </a:r>
                    </a:p>
                  </a:txBody>
                  <a:tcPr marL="90000" marR="90000" marT="6444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Кол-во, тонн</a:t>
                      </a:r>
                    </a:p>
                  </a:txBody>
                  <a:tcPr marL="90000" marR="90000" marT="6444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Стоимость</a:t>
                      </a:r>
                    </a:p>
                  </a:txBody>
                  <a:tcPr marL="90000" marR="90000" marT="6444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EF"/>
                    </a:solidFill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90000" marR="90000" marT="64440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Бананы</a:t>
                      </a:r>
                    </a:p>
                  </a:txBody>
                  <a:tcPr marL="90000" marR="90000" marT="64440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1200</a:t>
                      </a:r>
                    </a:p>
                  </a:txBody>
                  <a:tcPr marL="90000" marR="90000" marT="64440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marL="90000" marR="90000" marT="64440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12 000</a:t>
                      </a:r>
                    </a:p>
                  </a:txBody>
                  <a:tcPr marL="90000" marR="90000" marT="64440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90000" marR="90000" marT="64440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Киви</a:t>
                      </a:r>
                    </a:p>
                  </a:txBody>
                  <a:tcPr marL="90000" marR="90000" marT="64440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1500</a:t>
                      </a:r>
                    </a:p>
                  </a:txBody>
                  <a:tcPr marL="90000" marR="90000" marT="64440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</a:t>
                      </a:r>
                    </a:p>
                  </a:txBody>
                  <a:tcPr marL="90000" marR="90000" marT="64440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30 000</a:t>
                      </a:r>
                    </a:p>
                  </a:txBody>
                  <a:tcPr marL="90000" marR="90000" marT="64440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3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</a:p>
                  </a:txBody>
                  <a:tcPr marL="90000" marR="90000" marT="59147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59147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59147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59147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59147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2683" name="AutoShape 43"/>
          <p:cNvSpPr>
            <a:spLocks noChangeArrowheads="1"/>
          </p:cNvSpPr>
          <p:nvPr/>
        </p:nvSpPr>
        <p:spPr bwMode="auto">
          <a:xfrm rot="2700000">
            <a:off x="7361237" y="5143501"/>
            <a:ext cx="1122363" cy="1122362"/>
          </a:xfrm>
          <a:prstGeom prst="plus">
            <a:avLst>
              <a:gd name="adj" fmla="val 40171"/>
            </a:avLst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70" name="Rectangle 47"/>
          <p:cNvSpPr>
            <a:spLocks noChangeArrowheads="1"/>
          </p:cNvSpPr>
          <p:nvPr/>
        </p:nvSpPr>
        <p:spPr bwMode="auto">
          <a:xfrm>
            <a:off x="457200" y="692150"/>
            <a:ext cx="8229600" cy="792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defTabSz="914400"/>
            <a:r>
              <a:rPr lang="ru-RU" sz="3200"/>
              <a:t>Дополнительные требования к </a:t>
            </a:r>
            <a:br>
              <a:rPr lang="ru-RU" sz="3200"/>
            </a:br>
            <a:r>
              <a:rPr lang="ru-RU" sz="3200"/>
              <a:t>нормализованной базе данных</a:t>
            </a:r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112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2" dur="500"/>
                                        <p:tgtEl>
                                          <p:spTgt spid="112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7" dur="500"/>
                                        <p:tgtEl>
                                          <p:spTgt spid="112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9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21" dur="500"/>
                                        <p:tgtEl>
                                          <p:spTgt spid="112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25" dur="500"/>
                                        <p:tgtEl>
                                          <p:spTgt spid="112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30" dur="500"/>
                                        <p:tgtEl>
                                          <p:spTgt spid="112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35" dur="500"/>
                                        <p:tgtEl>
                                          <p:spTgt spid="112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40" dur="500"/>
                                        <p:tgtEl>
                                          <p:spTgt spid="112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59" grpId="0" animBg="1"/>
      <p:bldP spid="112660" grpId="0" animBg="1"/>
      <p:bldP spid="11268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3200" smtClean="0"/>
              <a:t>Дополнительные требования к </a:t>
            </a:r>
            <a:br>
              <a:rPr lang="ru-RU" sz="3200" smtClean="0"/>
            </a:br>
            <a:r>
              <a:rPr lang="ru-RU" sz="3200" smtClean="0"/>
              <a:t>нормализованной базе данных</a:t>
            </a: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81200"/>
            <a:ext cx="8218488" cy="889000"/>
          </a:xfrm>
        </p:spPr>
        <p:txBody>
          <a:bodyPr>
            <a:normAutofit fontScale="92500"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ru-RU" sz="2800" smtClean="0"/>
              <a:t>4. </a:t>
            </a:r>
            <a:r>
              <a:rPr lang="ru-RU" sz="2800" b="1" smtClean="0">
                <a:solidFill>
                  <a:srgbClr val="000000"/>
                </a:solidFill>
              </a:rPr>
              <a:t>Не должно быть полей, которые обозначают  различные виды одного и того же</a:t>
            </a:r>
            <a:r>
              <a:rPr lang="ru-RU" sz="2800" smtClean="0">
                <a:solidFill>
                  <a:srgbClr val="000000"/>
                </a:solidFill>
              </a:rPr>
              <a:t>.</a:t>
            </a:r>
            <a:r>
              <a:rPr lang="ru-RU" sz="2800" smtClean="0"/>
              <a:t> </a:t>
            </a:r>
          </a:p>
        </p:txBody>
      </p:sp>
      <p:graphicFrame>
        <p:nvGraphicFramePr>
          <p:cNvPr id="111640" name="Group 24"/>
          <p:cNvGraphicFramePr>
            <a:graphicFrameLocks noGrp="1"/>
          </p:cNvGraphicFramePr>
          <p:nvPr>
            <p:ph sz="half" idx="2"/>
          </p:nvPr>
        </p:nvGraphicFramePr>
        <p:xfrm>
          <a:off x="2627313" y="4581525"/>
          <a:ext cx="3810000" cy="2072640"/>
        </p:xfrm>
        <a:graphic>
          <a:graphicData uri="http://schemas.openxmlformats.org/drawingml/2006/table">
            <a:tbl>
              <a:tblPr/>
              <a:tblGrid>
                <a:gridCol w="935037"/>
                <a:gridCol w="2874963"/>
              </a:tblGrid>
              <a:tr h="460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№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Фамилия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Иванов И.И.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0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Петров П.П.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Сидоров С.С.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116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3213100"/>
            <a:ext cx="7704137" cy="90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1621" name="Line 5"/>
          <p:cNvSpPr>
            <a:spLocks noChangeShapeType="1"/>
          </p:cNvSpPr>
          <p:nvPr/>
        </p:nvSpPr>
        <p:spPr bwMode="auto">
          <a:xfrm>
            <a:off x="2843213" y="2852738"/>
            <a:ext cx="2952750" cy="1584325"/>
          </a:xfrm>
          <a:prstGeom prst="line">
            <a:avLst/>
          </a:prstGeom>
          <a:noFill/>
          <a:ln w="76200">
            <a:solidFill>
              <a:srgbClr val="FC041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1622" name="Line 6"/>
          <p:cNvSpPr>
            <a:spLocks noChangeShapeType="1"/>
          </p:cNvSpPr>
          <p:nvPr/>
        </p:nvSpPr>
        <p:spPr bwMode="auto">
          <a:xfrm flipH="1">
            <a:off x="2987675" y="2852738"/>
            <a:ext cx="2520950" cy="1584325"/>
          </a:xfrm>
          <a:prstGeom prst="line">
            <a:avLst/>
          </a:prstGeom>
          <a:noFill/>
          <a:ln w="76200">
            <a:solidFill>
              <a:srgbClr val="FC041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1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1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11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11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21" grpId="0" animBg="1"/>
      <p:bldP spid="1116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1700213"/>
            <a:ext cx="8496300" cy="5157787"/>
          </a:xfrm>
        </p:spPr>
        <p:txBody>
          <a:bodyPr/>
          <a:lstStyle/>
          <a:p>
            <a:pPr marL="533400" indent="-533400" eaLnBrk="1" hangingPunct="1">
              <a:spcBef>
                <a:spcPts val="1500"/>
              </a:spcBef>
              <a:buClrTx/>
              <a:buSzPct val="100000"/>
              <a:buFontTx/>
              <a:buNone/>
            </a:pPr>
            <a:endParaRPr lang="ru-RU" smtClean="0">
              <a:solidFill>
                <a:srgbClr val="000000"/>
              </a:solidFill>
            </a:endParaRPr>
          </a:p>
          <a:p>
            <a:pPr marL="533400" indent="-533400" eaLnBrk="1" hangingPunct="1"/>
            <a:endParaRPr lang="ru-RU" smtClean="0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008062"/>
          </a:xfrm>
        </p:spPr>
        <p:txBody>
          <a:bodyPr/>
          <a:lstStyle/>
          <a:p>
            <a:pPr algn="ctr" eaLnBrk="1" hangingPunct="1"/>
            <a:r>
              <a:rPr lang="ru-RU" sz="3200" smtClean="0"/>
              <a:t>Алгоритм нормализации:</a:t>
            </a:r>
          </a:p>
        </p:txBody>
      </p:sp>
      <p:sp>
        <p:nvSpPr>
          <p:cNvPr id="115716" name="Text Box 4"/>
          <p:cNvSpPr txBox="1">
            <a:spLocks noChangeArrowheads="1"/>
          </p:cNvSpPr>
          <p:nvPr/>
        </p:nvSpPr>
        <p:spPr bwMode="auto">
          <a:xfrm>
            <a:off x="684213" y="1700213"/>
            <a:ext cx="7704137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defTabSz="914400"/>
            <a:r>
              <a:rPr lang="ru-RU" sz="2000"/>
              <a:t>1. Определение классов объектов, входящих в её состав.</a:t>
            </a:r>
          </a:p>
          <a:p>
            <a:pPr marL="342900" indent="-342900" defTabSz="914400"/>
            <a:r>
              <a:rPr lang="ru-RU" sz="2000"/>
              <a:t>2. Замена связи «1 – 1» объединённым списком, в котором объект одного класса выступает в качестве атрибута для объекта другого класса.</a:t>
            </a:r>
          </a:p>
          <a:p>
            <a:pPr marL="342900" indent="-342900" defTabSz="914400"/>
            <a:r>
              <a:rPr lang="ru-RU" sz="2000"/>
              <a:t>3. Определение структуры связи между классами.</a:t>
            </a:r>
          </a:p>
          <a:p>
            <a:pPr marL="342900" indent="-342900" defTabSz="914400"/>
            <a:r>
              <a:rPr lang="ru-RU" sz="2000"/>
              <a:t>4. Замена каждой сложной структуры на вертикальный и горизонтальные списки с указанием связей по ключевым полям.</a:t>
            </a:r>
          </a:p>
          <a:p>
            <a:pPr marL="342900" indent="-342900" defTabSz="914400"/>
            <a:r>
              <a:rPr lang="ru-RU" sz="2000"/>
              <a:t>5. Внесение дополнительных атрибутов для каждого класса объектов – в зависимости от степени детализации объектов.</a:t>
            </a:r>
          </a:p>
          <a:p>
            <a:pPr marL="342900" indent="-342900" defTabSz="914400"/>
            <a:r>
              <a:rPr lang="ru-RU" sz="2000"/>
              <a:t>6. Обеспечение требования неделимости полей – в зависимости от целей, стоящих перед будущими пользователями базой данных.</a:t>
            </a:r>
          </a:p>
          <a:p>
            <a:pPr marL="342900" indent="-342900" defTabSz="914400"/>
            <a:r>
              <a:rPr lang="ru-RU" sz="2000"/>
              <a:t>7. Исключение вычисляемых полей.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57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57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157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157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157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157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157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91513" cy="668338"/>
          </a:xfrm>
        </p:spPr>
        <p:txBody>
          <a:bodyPr/>
          <a:lstStyle/>
          <a:p>
            <a:pPr algn="ctr" eaLnBrk="1" hangingPunct="1"/>
            <a:r>
              <a:rPr lang="ru-RU" sz="3000" smtClean="0"/>
              <a:t>Пример для демонстрации нормализации</a:t>
            </a: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2636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2420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0" y="2247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0" y="26527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0" y="2205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0" y="26527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17770" name="AutoShape 10"/>
          <p:cNvSpPr>
            <a:spLocks noChangeArrowheads="1"/>
          </p:cNvSpPr>
          <p:nvPr/>
        </p:nvSpPr>
        <p:spPr bwMode="auto">
          <a:xfrm>
            <a:off x="3492500" y="981075"/>
            <a:ext cx="1871663" cy="863600"/>
          </a:xfrm>
          <a:prstGeom prst="wedgeEllipseCallout">
            <a:avLst>
              <a:gd name="adj1" fmla="val -46778"/>
              <a:gd name="adj2" fmla="val 9944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600"/>
              <a:t>Два автора в одном поле</a:t>
            </a:r>
          </a:p>
        </p:txBody>
      </p:sp>
      <p:sp>
        <p:nvSpPr>
          <p:cNvPr id="117772" name="AutoShape 12"/>
          <p:cNvSpPr>
            <a:spLocks noChangeArrowheads="1"/>
          </p:cNvSpPr>
          <p:nvPr/>
        </p:nvSpPr>
        <p:spPr bwMode="auto">
          <a:xfrm>
            <a:off x="395288" y="1196975"/>
            <a:ext cx="2232025" cy="649288"/>
          </a:xfrm>
          <a:prstGeom prst="wedgeEllipseCallout">
            <a:avLst>
              <a:gd name="adj1" fmla="val 15079"/>
              <a:gd name="adj2" fmla="val 11919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600"/>
              <a:t>Дублирование информации</a:t>
            </a:r>
          </a:p>
        </p:txBody>
      </p:sp>
      <p:sp>
        <p:nvSpPr>
          <p:cNvPr id="117776" name="AutoShape 16"/>
          <p:cNvSpPr>
            <a:spLocks noChangeArrowheads="1"/>
          </p:cNvSpPr>
          <p:nvPr/>
        </p:nvSpPr>
        <p:spPr bwMode="auto">
          <a:xfrm>
            <a:off x="6300788" y="5849938"/>
            <a:ext cx="2447925" cy="1008062"/>
          </a:xfrm>
          <a:prstGeom prst="wedgeEllipseCallout">
            <a:avLst>
              <a:gd name="adj1" fmla="val -53694"/>
              <a:gd name="adj2" fmla="val -6228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defTabSz="914400"/>
            <a:r>
              <a:rPr lang="ru-RU"/>
              <a:t>Дублирование</a:t>
            </a:r>
          </a:p>
          <a:p>
            <a:pPr algn="ctr" defTabSz="914400"/>
            <a:r>
              <a:rPr lang="ru-RU"/>
              <a:t>информации</a:t>
            </a:r>
          </a:p>
        </p:txBody>
      </p:sp>
      <p:pic>
        <p:nvPicPr>
          <p:cNvPr id="25612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913" y="2276475"/>
            <a:ext cx="6315075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7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7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17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70" grpId="0" animBg="1"/>
      <p:bldP spid="117772" grpId="0" animBg="1"/>
      <p:bldP spid="11777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1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5373688"/>
            <a:ext cx="8229600" cy="6381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/>
              <a:t>Все поля, за исключением поля </a:t>
            </a:r>
            <a:r>
              <a:rPr lang="ru-RU" i="1" smtClean="0"/>
              <a:t>автор.</a:t>
            </a:r>
            <a:endParaRPr lang="ru-RU" smtClean="0"/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739775"/>
          </a:xfrm>
        </p:spPr>
        <p:txBody>
          <a:bodyPr/>
          <a:lstStyle/>
          <a:p>
            <a:pPr eaLnBrk="1" hangingPunct="1"/>
            <a:r>
              <a:rPr lang="ru-RU" sz="3200" smtClean="0"/>
              <a:t>Классы, связанные соотношением 1-1:</a:t>
            </a:r>
          </a:p>
        </p:txBody>
      </p:sp>
      <p:pic>
        <p:nvPicPr>
          <p:cNvPr id="14029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1408113"/>
            <a:ext cx="5616575" cy="382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0293" name="AutoShape 5"/>
          <p:cNvSpPr>
            <a:spLocks noChangeArrowheads="1"/>
          </p:cNvSpPr>
          <p:nvPr/>
        </p:nvSpPr>
        <p:spPr bwMode="auto">
          <a:xfrm>
            <a:off x="323850" y="2205038"/>
            <a:ext cx="1223963" cy="1008062"/>
          </a:xfrm>
          <a:prstGeom prst="wedgeEllipseCallout">
            <a:avLst>
              <a:gd name="adj1" fmla="val 105644"/>
              <a:gd name="adj2" fmla="val -464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defTabSz="914400"/>
            <a:r>
              <a:rPr lang="ru-RU"/>
              <a:t>Книги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0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0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40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1" grpId="0" build="p"/>
      <p:bldP spid="14029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73977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3200" smtClean="0"/>
              <a:t>Выделяем повторы в отдельные списки:</a:t>
            </a:r>
          </a:p>
        </p:txBody>
      </p:sp>
      <p:pic>
        <p:nvPicPr>
          <p:cNvPr id="14131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1700213"/>
            <a:ext cx="7119937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1320" name="AutoShape 8"/>
          <p:cNvSpPr>
            <a:spLocks noChangeArrowheads="1"/>
          </p:cNvSpPr>
          <p:nvPr/>
        </p:nvSpPr>
        <p:spPr bwMode="auto">
          <a:xfrm>
            <a:off x="2195513" y="1196975"/>
            <a:ext cx="1944687" cy="576263"/>
          </a:xfrm>
          <a:prstGeom prst="wedgeEllipseCallout">
            <a:avLst>
              <a:gd name="adj1" fmla="val -287"/>
              <a:gd name="adj2" fmla="val 9077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defTabSz="914400"/>
            <a:r>
              <a:rPr lang="ru-RU"/>
              <a:t>Связь 1-1</a:t>
            </a:r>
          </a:p>
        </p:txBody>
      </p:sp>
      <p:sp>
        <p:nvSpPr>
          <p:cNvPr id="141321" name="Freeform 9"/>
          <p:cNvSpPr>
            <a:spLocks/>
          </p:cNvSpPr>
          <p:nvPr/>
        </p:nvSpPr>
        <p:spPr bwMode="auto">
          <a:xfrm>
            <a:off x="1476375" y="2060575"/>
            <a:ext cx="2159000" cy="360363"/>
          </a:xfrm>
          <a:custGeom>
            <a:avLst/>
            <a:gdLst>
              <a:gd name="T0" fmla="*/ 1360 w 1360"/>
              <a:gd name="T1" fmla="*/ 227 h 227"/>
              <a:gd name="T2" fmla="*/ 725 w 1360"/>
              <a:gd name="T3" fmla="*/ 0 h 227"/>
              <a:gd name="T4" fmla="*/ 0 w 1360"/>
              <a:gd name="T5" fmla="*/ 227 h 227"/>
              <a:gd name="T6" fmla="*/ 0 60000 65536"/>
              <a:gd name="T7" fmla="*/ 0 60000 65536"/>
              <a:gd name="T8" fmla="*/ 0 60000 65536"/>
              <a:gd name="T9" fmla="*/ 0 w 1360"/>
              <a:gd name="T10" fmla="*/ 0 h 227"/>
              <a:gd name="T11" fmla="*/ 1360 w 1360"/>
              <a:gd name="T12" fmla="*/ 227 h 2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60" h="227">
                <a:moveTo>
                  <a:pt x="1360" y="227"/>
                </a:moveTo>
                <a:cubicBezTo>
                  <a:pt x="1156" y="113"/>
                  <a:pt x="952" y="0"/>
                  <a:pt x="725" y="0"/>
                </a:cubicBezTo>
                <a:cubicBezTo>
                  <a:pt x="498" y="0"/>
                  <a:pt x="121" y="189"/>
                  <a:pt x="0" y="227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1323" name="Text Box 11"/>
          <p:cNvSpPr txBox="1">
            <a:spLocks noChangeArrowheads="1"/>
          </p:cNvSpPr>
          <p:nvPr/>
        </p:nvSpPr>
        <p:spPr bwMode="auto">
          <a:xfrm>
            <a:off x="1187450" y="2133600"/>
            <a:ext cx="4333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ru-RU"/>
              <a:t>1</a:t>
            </a:r>
          </a:p>
        </p:txBody>
      </p:sp>
      <p:sp>
        <p:nvSpPr>
          <p:cNvPr id="141324" name="Text Box 12"/>
          <p:cNvSpPr txBox="1">
            <a:spLocks noChangeArrowheads="1"/>
          </p:cNvSpPr>
          <p:nvPr/>
        </p:nvSpPr>
        <p:spPr bwMode="auto">
          <a:xfrm>
            <a:off x="3492500" y="2060575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ru-RU"/>
              <a:t>1</a:t>
            </a:r>
          </a:p>
        </p:txBody>
      </p:sp>
      <p:pic>
        <p:nvPicPr>
          <p:cNvPr id="141325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8175" y="1916113"/>
            <a:ext cx="2808288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1326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67413" y="1628775"/>
            <a:ext cx="2524125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1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1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41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41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41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5" dur="500"/>
                                        <p:tgtEl>
                                          <p:spTgt spid="1413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8" dur="500"/>
                                        <p:tgtEl>
                                          <p:spTgt spid="1413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1" dur="500"/>
                                        <p:tgtEl>
                                          <p:spTgt spid="1413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4" dur="500"/>
                                        <p:tgtEl>
                                          <p:spTgt spid="1413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7" dur="500"/>
                                        <p:tgtEl>
                                          <p:spTgt spid="1413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141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141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20" grpId="0" animBg="1"/>
      <p:bldP spid="141320" grpId="1" animBg="1"/>
      <p:bldP spid="141321" grpId="0" animBg="1"/>
      <p:bldP spid="141321" grpId="1" animBg="1"/>
      <p:bldP spid="141323" grpId="0"/>
      <p:bldP spid="141323" grpId="1"/>
      <p:bldP spid="141324" grpId="0"/>
      <p:bldP spid="141324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91513" cy="668338"/>
          </a:xfrm>
        </p:spPr>
        <p:txBody>
          <a:bodyPr/>
          <a:lstStyle/>
          <a:p>
            <a:pPr algn="ctr" eaLnBrk="1" hangingPunct="1"/>
            <a:r>
              <a:rPr lang="ru-RU" sz="3000" smtClean="0"/>
              <a:t>Приведение к нормальной форме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2636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2420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2247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26527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0" y="2205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0" y="26527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19822" name="Line 14"/>
          <p:cNvSpPr>
            <a:spLocks noChangeShapeType="1"/>
          </p:cNvSpPr>
          <p:nvPr/>
        </p:nvSpPr>
        <p:spPr bwMode="auto">
          <a:xfrm>
            <a:off x="2339975" y="4652963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8682" name="Line 17"/>
          <p:cNvSpPr>
            <a:spLocks noChangeShapeType="1"/>
          </p:cNvSpPr>
          <p:nvPr/>
        </p:nvSpPr>
        <p:spPr bwMode="auto">
          <a:xfrm flipH="1">
            <a:off x="1619250" y="1557338"/>
            <a:ext cx="288925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8683" name="Line 18"/>
          <p:cNvSpPr>
            <a:spLocks noChangeShapeType="1"/>
          </p:cNvSpPr>
          <p:nvPr/>
        </p:nvSpPr>
        <p:spPr bwMode="auto">
          <a:xfrm>
            <a:off x="6659563" y="1773238"/>
            <a:ext cx="144462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8684" name="Line 20"/>
          <p:cNvSpPr>
            <a:spLocks noChangeShapeType="1"/>
          </p:cNvSpPr>
          <p:nvPr/>
        </p:nvSpPr>
        <p:spPr bwMode="auto">
          <a:xfrm flipV="1">
            <a:off x="4716463" y="1700213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28685" name="Picture 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1196975"/>
            <a:ext cx="5400675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6" name="Picture 3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7763" y="1666875"/>
            <a:ext cx="2916237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7" name="Picture 3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8725" y="4437063"/>
            <a:ext cx="2290763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9842" name="Freeform 34"/>
          <p:cNvSpPr>
            <a:spLocks/>
          </p:cNvSpPr>
          <p:nvPr/>
        </p:nvSpPr>
        <p:spPr bwMode="auto">
          <a:xfrm>
            <a:off x="1163638" y="1089025"/>
            <a:ext cx="5784850" cy="1116013"/>
          </a:xfrm>
          <a:custGeom>
            <a:avLst/>
            <a:gdLst>
              <a:gd name="T0" fmla="*/ 3644 w 3644"/>
              <a:gd name="T1" fmla="*/ 703 h 703"/>
              <a:gd name="T2" fmla="*/ 2283 w 3644"/>
              <a:gd name="T3" fmla="*/ 68 h 703"/>
              <a:gd name="T4" fmla="*/ 333 w 3644"/>
              <a:gd name="T5" fmla="*/ 295 h 703"/>
              <a:gd name="T6" fmla="*/ 287 w 3644"/>
              <a:gd name="T7" fmla="*/ 295 h 703"/>
              <a:gd name="T8" fmla="*/ 0 60000 65536"/>
              <a:gd name="T9" fmla="*/ 0 60000 65536"/>
              <a:gd name="T10" fmla="*/ 0 60000 65536"/>
              <a:gd name="T11" fmla="*/ 0 60000 65536"/>
              <a:gd name="T12" fmla="*/ 0 w 3644"/>
              <a:gd name="T13" fmla="*/ 0 h 703"/>
              <a:gd name="T14" fmla="*/ 3644 w 3644"/>
              <a:gd name="T15" fmla="*/ 703 h 70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644" h="703">
                <a:moveTo>
                  <a:pt x="3644" y="703"/>
                </a:moveTo>
                <a:cubicBezTo>
                  <a:pt x="3239" y="419"/>
                  <a:pt x="2835" y="136"/>
                  <a:pt x="2283" y="68"/>
                </a:cubicBezTo>
                <a:cubicBezTo>
                  <a:pt x="1731" y="0"/>
                  <a:pt x="666" y="257"/>
                  <a:pt x="333" y="295"/>
                </a:cubicBezTo>
                <a:cubicBezTo>
                  <a:pt x="0" y="333"/>
                  <a:pt x="295" y="295"/>
                  <a:pt x="287" y="29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9844" name="Line 36"/>
          <p:cNvSpPr>
            <a:spLocks noChangeShapeType="1"/>
          </p:cNvSpPr>
          <p:nvPr/>
        </p:nvSpPr>
        <p:spPr bwMode="auto">
          <a:xfrm flipH="1">
            <a:off x="1476375" y="1484313"/>
            <a:ext cx="574675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9845" name="Freeform 37"/>
          <p:cNvSpPr>
            <a:spLocks/>
          </p:cNvSpPr>
          <p:nvPr/>
        </p:nvSpPr>
        <p:spPr bwMode="auto">
          <a:xfrm>
            <a:off x="4500563" y="765175"/>
            <a:ext cx="2087562" cy="4295775"/>
          </a:xfrm>
          <a:custGeom>
            <a:avLst/>
            <a:gdLst>
              <a:gd name="T0" fmla="*/ 0 w 1315"/>
              <a:gd name="T1" fmla="*/ 484 h 2706"/>
              <a:gd name="T2" fmla="*/ 1088 w 1315"/>
              <a:gd name="T3" fmla="*/ 302 h 2706"/>
              <a:gd name="T4" fmla="*/ 1088 w 1315"/>
              <a:gd name="T5" fmla="*/ 2298 h 2706"/>
              <a:gd name="T6" fmla="*/ 1315 w 1315"/>
              <a:gd name="T7" fmla="*/ 2706 h 2706"/>
              <a:gd name="T8" fmla="*/ 0 60000 65536"/>
              <a:gd name="T9" fmla="*/ 0 60000 65536"/>
              <a:gd name="T10" fmla="*/ 0 60000 65536"/>
              <a:gd name="T11" fmla="*/ 0 60000 65536"/>
              <a:gd name="T12" fmla="*/ 0 w 1315"/>
              <a:gd name="T13" fmla="*/ 0 h 2706"/>
              <a:gd name="T14" fmla="*/ 1315 w 1315"/>
              <a:gd name="T15" fmla="*/ 2706 h 270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15" h="2706">
                <a:moveTo>
                  <a:pt x="0" y="484"/>
                </a:moveTo>
                <a:cubicBezTo>
                  <a:pt x="453" y="242"/>
                  <a:pt x="907" y="0"/>
                  <a:pt x="1088" y="302"/>
                </a:cubicBezTo>
                <a:cubicBezTo>
                  <a:pt x="1269" y="604"/>
                  <a:pt x="1050" y="1897"/>
                  <a:pt x="1088" y="2298"/>
                </a:cubicBezTo>
                <a:cubicBezTo>
                  <a:pt x="1126" y="2699"/>
                  <a:pt x="1220" y="2702"/>
                  <a:pt x="1315" y="2706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9846" name="Line 38"/>
          <p:cNvSpPr>
            <a:spLocks noChangeShapeType="1"/>
          </p:cNvSpPr>
          <p:nvPr/>
        </p:nvSpPr>
        <p:spPr bwMode="auto">
          <a:xfrm flipH="1">
            <a:off x="4500563" y="1412875"/>
            <a:ext cx="21590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28692" name="Picture 3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63713" y="4437063"/>
            <a:ext cx="3130550" cy="243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9848" name="Freeform 40"/>
          <p:cNvSpPr>
            <a:spLocks/>
          </p:cNvSpPr>
          <p:nvPr/>
        </p:nvSpPr>
        <p:spPr bwMode="auto">
          <a:xfrm>
            <a:off x="-36513" y="1916113"/>
            <a:ext cx="2497138" cy="2952750"/>
          </a:xfrm>
          <a:custGeom>
            <a:avLst/>
            <a:gdLst>
              <a:gd name="T0" fmla="*/ 575 w 1573"/>
              <a:gd name="T1" fmla="*/ 0 h 1860"/>
              <a:gd name="T2" fmla="*/ 166 w 1573"/>
              <a:gd name="T3" fmla="*/ 1270 h 1860"/>
              <a:gd name="T4" fmla="*/ 1573 w 1573"/>
              <a:gd name="T5" fmla="*/ 1860 h 1860"/>
              <a:gd name="T6" fmla="*/ 0 60000 65536"/>
              <a:gd name="T7" fmla="*/ 0 60000 65536"/>
              <a:gd name="T8" fmla="*/ 0 60000 65536"/>
              <a:gd name="T9" fmla="*/ 0 w 1573"/>
              <a:gd name="T10" fmla="*/ 0 h 1860"/>
              <a:gd name="T11" fmla="*/ 1573 w 1573"/>
              <a:gd name="T12" fmla="*/ 1860 h 186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73" h="1860">
                <a:moveTo>
                  <a:pt x="575" y="0"/>
                </a:moveTo>
                <a:cubicBezTo>
                  <a:pt x="287" y="480"/>
                  <a:pt x="0" y="960"/>
                  <a:pt x="166" y="1270"/>
                </a:cubicBezTo>
                <a:cubicBezTo>
                  <a:pt x="332" y="1580"/>
                  <a:pt x="1338" y="1762"/>
                  <a:pt x="1573" y="186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9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19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19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19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19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19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22" grpId="0" animBg="1"/>
      <p:bldP spid="119842" grpId="0" animBg="1"/>
      <p:bldP spid="119844" grpId="0" animBg="1"/>
      <p:bldP spid="119845" grpId="0" animBg="1"/>
      <p:bldP spid="119846" grpId="0" animBg="1"/>
      <p:bldP spid="11984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884238"/>
          </a:xfrm>
        </p:spPr>
        <p:txBody>
          <a:bodyPr/>
          <a:lstStyle/>
          <a:p>
            <a:pPr algn="ctr" eaLnBrk="1" hangingPunct="1"/>
            <a:r>
              <a:rPr lang="ru-RU" sz="3200" smtClean="0"/>
              <a:t>Структура связей:</a:t>
            </a:r>
          </a:p>
        </p:txBody>
      </p:sp>
      <p:pic>
        <p:nvPicPr>
          <p:cNvPr id="2969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844675"/>
            <a:ext cx="7993062" cy="309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Теория нормализации основана на концепции </a:t>
            </a:r>
            <a:r>
              <a:rPr lang="ru-RU" i="1" dirty="0" smtClean="0"/>
              <a:t>нормальных форм. Каждой нормальной </a:t>
            </a:r>
            <a:r>
              <a:rPr lang="ru-RU" dirty="0" smtClean="0"/>
              <a:t>форме соответствует некоторый определенный набор ограничений, и отношение находится в некоторой нормальной форме, если оно удовлетворяет свойственному данной форме набору ограничений.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Нормальные формы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первая нормальная форма (1NF);</a:t>
            </a:r>
          </a:p>
          <a:p>
            <a:r>
              <a:rPr lang="ru-RU" dirty="0" smtClean="0"/>
              <a:t>вторая нормальная форма (2</a:t>
            </a:r>
            <a:r>
              <a:rPr lang="en-US" dirty="0" smtClean="0"/>
              <a:t>NF);</a:t>
            </a:r>
          </a:p>
          <a:p>
            <a:r>
              <a:rPr lang="ru-RU" dirty="0" smtClean="0"/>
              <a:t>третья нормальная форма (3</a:t>
            </a:r>
            <a:r>
              <a:rPr lang="en-US" dirty="0" smtClean="0"/>
              <a:t>NF);</a:t>
            </a:r>
          </a:p>
          <a:p>
            <a:r>
              <a:rPr lang="ru-RU" dirty="0" smtClean="0"/>
              <a:t>нормальная форма </a:t>
            </a:r>
            <a:r>
              <a:rPr lang="ru-RU" dirty="0" err="1" smtClean="0"/>
              <a:t>Бойса</a:t>
            </a:r>
            <a:r>
              <a:rPr lang="ru-RU" dirty="0" smtClean="0"/>
              <a:t>—Кодда (</a:t>
            </a:r>
            <a:r>
              <a:rPr lang="en-US" dirty="0" smtClean="0"/>
              <a:t>BCNF);</a:t>
            </a:r>
          </a:p>
          <a:p>
            <a:r>
              <a:rPr lang="ru-RU" dirty="0" smtClean="0"/>
              <a:t>четвертая нормальная форма (4</a:t>
            </a:r>
            <a:r>
              <a:rPr lang="en-US" dirty="0" smtClean="0"/>
              <a:t>NF);</a:t>
            </a:r>
          </a:p>
          <a:p>
            <a:r>
              <a:rPr lang="ru-RU" dirty="0" smtClean="0"/>
              <a:t>пятая нормальная форма, или нормальная форма проекции-соединения (5NF или </a:t>
            </a:r>
            <a:r>
              <a:rPr lang="en-US" dirty="0" smtClean="0"/>
              <a:t>PJ/NF).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В теории реляционных баз данных обычно выделяется следующая последовательность</a:t>
            </a:r>
            <a:br>
              <a:rPr lang="ru-RU" sz="2000" dirty="0" smtClean="0"/>
            </a:br>
            <a:r>
              <a:rPr lang="ru-RU" sz="2000" dirty="0" smtClean="0"/>
              <a:t>нормальных форм:</a:t>
            </a:r>
            <a:endParaRPr lang="ru-R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91513" cy="668338"/>
          </a:xfrm>
        </p:spPr>
        <p:txBody>
          <a:bodyPr/>
          <a:lstStyle/>
          <a:p>
            <a:pPr algn="ctr" eaLnBrk="1" hangingPunct="1"/>
            <a:r>
              <a:rPr lang="ru-RU" sz="3200" smtClean="0"/>
              <a:t>Аномалии модификации данных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395288" y="1412875"/>
            <a:ext cx="8281987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defTabSz="914400"/>
            <a:r>
              <a:rPr lang="ru-RU">
                <a:cs typeface="Arial" charset="0"/>
              </a:rPr>
              <a:t>При неправильно спроектированной схеме реляционной БД могут возникнуть аномалии выполнения операций модификации данных.</a:t>
            </a:r>
          </a:p>
          <a:p>
            <a:pPr marL="342900" indent="-342900" defTabSz="914400"/>
            <a:endParaRPr lang="ru-RU">
              <a:cs typeface="Arial" charset="0"/>
            </a:endParaRPr>
          </a:p>
          <a:p>
            <a:pPr marL="342900" indent="-342900" defTabSz="914400"/>
            <a:endParaRPr lang="ru-RU">
              <a:cs typeface="Arial" charset="0"/>
            </a:endParaRPr>
          </a:p>
          <a:p>
            <a:pPr marL="342900" indent="-342900" defTabSz="914400"/>
            <a:endParaRPr lang="ru-RU">
              <a:cs typeface="Arial" charset="0"/>
            </a:endParaRPr>
          </a:p>
          <a:p>
            <a:pPr marL="342900" indent="-342900" defTabSz="914400"/>
            <a:endParaRPr lang="ru-RU">
              <a:cs typeface="Arial" charset="0"/>
            </a:endParaRPr>
          </a:p>
          <a:p>
            <a:pPr marL="342900" indent="-342900" defTabSz="914400">
              <a:buFont typeface="Wingdings" pitchFamily="2" charset="2"/>
              <a:buNone/>
            </a:pPr>
            <a:r>
              <a:rPr lang="ru-RU" b="1">
                <a:cs typeface="Arial" charset="0"/>
              </a:rPr>
              <a:t>	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0" y="2636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2420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0" y="2247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0" y="26527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0" y="2205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0" y="26527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9578" name="Rectangle 10"/>
          <p:cNvSpPr>
            <a:spLocks noChangeArrowheads="1"/>
          </p:cNvSpPr>
          <p:nvPr/>
        </p:nvSpPr>
        <p:spPr bwMode="auto">
          <a:xfrm>
            <a:off x="3276600" y="2852738"/>
            <a:ext cx="235585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914400"/>
            <a:r>
              <a:rPr lang="ru-RU"/>
              <a:t>аномалии</a:t>
            </a:r>
          </a:p>
        </p:txBody>
      </p:sp>
      <p:sp>
        <p:nvSpPr>
          <p:cNvPr id="109579" name="Rectangle 11"/>
          <p:cNvSpPr>
            <a:spLocks noChangeArrowheads="1"/>
          </p:cNvSpPr>
          <p:nvPr/>
        </p:nvSpPr>
        <p:spPr bwMode="auto">
          <a:xfrm>
            <a:off x="1258888" y="4581525"/>
            <a:ext cx="1800225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914400"/>
            <a:r>
              <a:rPr lang="ru-RU"/>
              <a:t>обновления</a:t>
            </a:r>
          </a:p>
        </p:txBody>
      </p:sp>
      <p:sp>
        <p:nvSpPr>
          <p:cNvPr id="109580" name="Rectangle 12"/>
          <p:cNvSpPr>
            <a:spLocks noChangeArrowheads="1"/>
          </p:cNvSpPr>
          <p:nvPr/>
        </p:nvSpPr>
        <p:spPr bwMode="auto">
          <a:xfrm>
            <a:off x="3779838" y="4581525"/>
            <a:ext cx="1871662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914400"/>
            <a:r>
              <a:rPr lang="ru-RU"/>
              <a:t>добавления</a:t>
            </a:r>
          </a:p>
        </p:txBody>
      </p:sp>
      <p:sp>
        <p:nvSpPr>
          <p:cNvPr id="109581" name="Rectangle 13"/>
          <p:cNvSpPr>
            <a:spLocks noChangeArrowheads="1"/>
          </p:cNvSpPr>
          <p:nvPr/>
        </p:nvSpPr>
        <p:spPr bwMode="auto">
          <a:xfrm>
            <a:off x="6227763" y="4581525"/>
            <a:ext cx="2016125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914400"/>
            <a:r>
              <a:rPr lang="ru-RU"/>
              <a:t>удаления</a:t>
            </a:r>
          </a:p>
        </p:txBody>
      </p:sp>
      <p:sp>
        <p:nvSpPr>
          <p:cNvPr id="109582" name="Line 14"/>
          <p:cNvSpPr>
            <a:spLocks noChangeShapeType="1"/>
          </p:cNvSpPr>
          <p:nvPr/>
        </p:nvSpPr>
        <p:spPr bwMode="auto">
          <a:xfrm flipH="1">
            <a:off x="2411413" y="3789363"/>
            <a:ext cx="1439862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9583" name="Line 15"/>
          <p:cNvSpPr>
            <a:spLocks noChangeShapeType="1"/>
          </p:cNvSpPr>
          <p:nvPr/>
        </p:nvSpPr>
        <p:spPr bwMode="auto">
          <a:xfrm>
            <a:off x="4500563" y="3789363"/>
            <a:ext cx="0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9584" name="Line 16"/>
          <p:cNvSpPr>
            <a:spLocks noChangeShapeType="1"/>
          </p:cNvSpPr>
          <p:nvPr/>
        </p:nvSpPr>
        <p:spPr bwMode="auto">
          <a:xfrm>
            <a:off x="4932363" y="3789363"/>
            <a:ext cx="2160587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9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9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09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09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09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09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109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8" grpId="0" animBg="1"/>
      <p:bldP spid="109579" grpId="0" animBg="1"/>
      <p:bldP spid="109580" grpId="0" animBg="1"/>
      <p:bldP spid="109581" grpId="0" animBg="1"/>
      <p:bldP spid="109582" grpId="0" animBg="1"/>
      <p:bldP spid="109583" grpId="0" animBg="1"/>
      <p:bldP spid="10958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каждая следующая нормальная форма в некотором смысле лучше предыдущей;</a:t>
            </a:r>
          </a:p>
          <a:p>
            <a:r>
              <a:rPr lang="ru-RU" dirty="0" smtClean="0"/>
              <a:t>при переходе к следующей нормальной форме свойства предыдущих нормальных свойств сохраняются.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Основные свойства нормальных форм: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746643"/>
          </a:xfrm>
        </p:spPr>
        <p:txBody>
          <a:bodyPr>
            <a:noAutofit/>
          </a:bodyPr>
          <a:lstStyle/>
          <a:p>
            <a:r>
              <a:rPr lang="ru-RU" sz="2000" dirty="0" smtClean="0"/>
              <a:t>В основе процесса проектирования лежит метод нормализации — декомпозиция отношения, находящегося в предыдущей нормальной форме, в два или более отношения, удовлетворяющих требованиям следующей нормальной формы.</a:t>
            </a:r>
          </a:p>
          <a:p>
            <a:r>
              <a:rPr lang="ru-RU" sz="2000" dirty="0" smtClean="0"/>
              <a:t>Наиболее важные на практике нормальные формы отношений основываются на фундаментальном в теории реляционных баз данных понятии </a:t>
            </a:r>
            <a:r>
              <a:rPr lang="ru-RU" sz="2000" i="1" dirty="0" smtClean="0"/>
              <a:t>функциональной зависимости. </a:t>
            </a:r>
          </a:p>
          <a:p>
            <a:r>
              <a:rPr lang="ru-RU" sz="2000" i="1" dirty="0" smtClean="0"/>
              <a:t>Функционально зависимым считается такой атрибут, значение которого </a:t>
            </a:r>
            <a:r>
              <a:rPr lang="ru-RU" sz="2000" dirty="0" smtClean="0"/>
              <a:t>однозначно определяется значением другого атрибута. </a:t>
            </a:r>
          </a:p>
          <a:p>
            <a:r>
              <a:rPr lang="ru-RU" sz="2000" dirty="0" smtClean="0"/>
              <a:t>Функционально зависимые атрибуты обозначаются следующим образом: </a:t>
            </a:r>
            <a:r>
              <a:rPr lang="ru-RU" sz="2000" i="1" dirty="0" smtClean="0"/>
              <a:t>X —&gt; Y. </a:t>
            </a:r>
          </a:p>
          <a:p>
            <a:r>
              <a:rPr lang="ru-RU" sz="2000" i="1" dirty="0" smtClean="0"/>
              <a:t>Эта запись означает, </a:t>
            </a:r>
            <a:r>
              <a:rPr lang="ru-RU" sz="2000" dirty="0" smtClean="0"/>
              <a:t>что если два кортежа в таблице имеют одно и то же значение атрибута </a:t>
            </a:r>
            <a:r>
              <a:rPr lang="ru-RU" sz="2000" i="1" dirty="0" smtClean="0"/>
              <a:t>X, то они </a:t>
            </a:r>
            <a:r>
              <a:rPr lang="ru-RU" sz="2000" dirty="0" smtClean="0"/>
              <a:t>имеют одно и то же значение атрибута К Атрибут, указываемый в левой части, называется </a:t>
            </a:r>
            <a:r>
              <a:rPr lang="ru-RU" sz="2000" i="1" dirty="0" smtClean="0"/>
              <a:t>детерминантом.</a:t>
            </a:r>
            <a:endParaRPr lang="ru-RU" sz="20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Ограничение первой нормальной формы — значения всех атрибутов отношения должны быть атомарными. </a:t>
            </a:r>
          </a:p>
          <a:p>
            <a:r>
              <a:rPr lang="ru-RU" dirty="0" smtClean="0"/>
              <a:t>Данное требование является базовым требованием классической реляционной модели данных, поэтому любая реляционная таблица по определению уже находится в первой нормальной форме.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Первая нормальная форма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Отношение находится во второй нормальной форме в том и только в том случае, когда это отношение находится в первой нормальной форме и каждый </a:t>
            </a:r>
            <a:r>
              <a:rPr lang="ru-RU" dirty="0" err="1" smtClean="0"/>
              <a:t>неключевой</a:t>
            </a:r>
            <a:r>
              <a:rPr lang="ru-RU" dirty="0" smtClean="0"/>
              <a:t> атрибут полностью зависит от первичного ключа.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Вторая нормальная форма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1. Определить, на какие части можно разбить первичный ключ, так чтобы некоторые из </a:t>
            </a:r>
            <a:r>
              <a:rPr lang="ru-RU" dirty="0" err="1" smtClean="0"/>
              <a:t>неключевых</a:t>
            </a:r>
            <a:r>
              <a:rPr lang="ru-RU" dirty="0" smtClean="0"/>
              <a:t> полей зависели от одной из этих частей (причем эти части могут содержать несколько атрибутов).</a:t>
            </a:r>
          </a:p>
          <a:p>
            <a:r>
              <a:rPr lang="ru-RU" dirty="0" smtClean="0"/>
              <a:t>2. Создать новую таблицу для каждой такой части ключа и группы зависящих от нее полей и переместить их в эту таблицу. Часть бывшего первичного ключа станет при этом первичным ключом новой таблицы.</a:t>
            </a:r>
          </a:p>
          <a:p>
            <a:r>
              <a:rPr lang="ru-RU" dirty="0" smtClean="0"/>
              <a:t>3. Удалить из исходной таблицы поля, перемещенные в другие таблицы, кроме тех их них, которые станут внешними ключами.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Чтобы перейти от первой нормальной формы ко второй, нужно выполнить следующие</a:t>
            </a:r>
            <a:br>
              <a:rPr lang="ru-RU" sz="2000" dirty="0" smtClean="0"/>
            </a:br>
            <a:r>
              <a:rPr lang="ru-RU" sz="2000" dirty="0" smtClean="0"/>
              <a:t>шаги:</a:t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Приведение ко второй нормальной форме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36773"/>
            <a:ext cx="8208912" cy="4886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Полученные две таблицы связаны между собой по полю «Код физического лица», которое является первичным ключом для таблицы ФИЗИЧЕСКИЕ ЛИЦА и внешним ключом для таблицы СОТРУДНИКИ. Данное поле отсутствовало в исходной таблице и было добавлено при проведении нормализации.</a:t>
            </a: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Рассмотрим таблицу СОТРУДНИКИ, полученную после приведения исходной таблицы ко второй нормальной форме.</a:t>
            </a:r>
          </a:p>
          <a:p>
            <a:r>
              <a:rPr lang="ru-RU" dirty="0" smtClean="0"/>
              <a:t> Для этой таблицы существует функциональная связь между полями «Код сотрудника» и «Зарплата». </a:t>
            </a:r>
          </a:p>
          <a:p>
            <a:r>
              <a:rPr lang="ru-RU" dirty="0" smtClean="0"/>
              <a:t>Однако эта функциональная связь является </a:t>
            </a:r>
            <a:r>
              <a:rPr lang="ru-RU" i="1" dirty="0" smtClean="0"/>
              <a:t>транзитивной.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Третья нормальная форма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Функциональная зависимость атрибутов </a:t>
            </a:r>
            <a:r>
              <a:rPr lang="ru-RU" i="1" dirty="0" smtClean="0"/>
              <a:t>X и </a:t>
            </a:r>
            <a:r>
              <a:rPr lang="en-US" i="1" dirty="0" smtClean="0"/>
              <a:t>Y </a:t>
            </a:r>
            <a:r>
              <a:rPr lang="ru-RU" i="1" dirty="0" smtClean="0"/>
              <a:t>отношения R называется транзитивной,</a:t>
            </a:r>
          </a:p>
          <a:p>
            <a:r>
              <a:rPr lang="ru-RU" dirty="0" smtClean="0"/>
              <a:t>если существует такой атрибут Z, что имеются функциональные зависимости</a:t>
            </a:r>
          </a:p>
          <a:p>
            <a:r>
              <a:rPr lang="ru-RU" i="1" dirty="0" smtClean="0"/>
              <a:t>X</a:t>
            </a:r>
            <a:r>
              <a:rPr lang="ru-RU" i="1" dirty="0" smtClean="0">
                <a:sym typeface="Symbol"/>
              </a:rPr>
              <a:t></a:t>
            </a:r>
            <a:r>
              <a:rPr lang="ru-RU" i="1" dirty="0" smtClean="0"/>
              <a:t>Z</a:t>
            </a:r>
            <a:r>
              <a:rPr lang="en-US" i="1" dirty="0" smtClean="0">
                <a:sym typeface="Symbol"/>
              </a:rPr>
              <a:t> </a:t>
            </a:r>
            <a:r>
              <a:rPr lang="ru-RU" i="1" dirty="0" smtClean="0">
                <a:sym typeface="Symbol"/>
              </a:rPr>
              <a:t>и  </a:t>
            </a:r>
            <a:r>
              <a:rPr lang="ru-RU" i="1" dirty="0" smtClean="0"/>
              <a:t>Z</a:t>
            </a:r>
            <a:r>
              <a:rPr lang="ru-RU" i="1" dirty="0" smtClean="0">
                <a:sym typeface="Symbol"/>
              </a:rPr>
              <a:t>  </a:t>
            </a:r>
            <a:r>
              <a:rPr lang="ru-RU" i="1" dirty="0" smtClean="0"/>
              <a:t>У, но отсутствует функциональная зависимость Z</a:t>
            </a:r>
            <a:r>
              <a:rPr lang="ru-RU" i="1" dirty="0" smtClean="0">
                <a:sym typeface="Symbol"/>
              </a:rPr>
              <a:t>  </a:t>
            </a:r>
            <a:r>
              <a:rPr lang="ru-RU" i="1" dirty="0" smtClean="0"/>
              <a:t>Х.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Транзитивная зависимость</a:t>
            </a: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Отношение </a:t>
            </a:r>
            <a:r>
              <a:rPr lang="ru-RU" i="1" dirty="0" smtClean="0"/>
              <a:t>R находится в третьей нормальной форме в том и только в том случае, </a:t>
            </a:r>
            <a:r>
              <a:rPr lang="ru-RU" dirty="0" smtClean="0"/>
              <a:t>если оно находится во второй нормальной форме и каждый </a:t>
            </a:r>
            <a:r>
              <a:rPr lang="ru-RU" dirty="0" err="1" smtClean="0"/>
              <a:t>неключевой</a:t>
            </a:r>
            <a:r>
              <a:rPr lang="ru-RU" dirty="0" smtClean="0"/>
              <a:t> атрибут </a:t>
            </a:r>
            <a:r>
              <a:rPr lang="ru-RU" dirty="0" err="1" smtClean="0"/>
              <a:t>нетранзитивно</a:t>
            </a:r>
            <a:r>
              <a:rPr lang="ru-RU" dirty="0" smtClean="0"/>
              <a:t> зависит от первичного ключа.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Третья нормальная форма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196975"/>
            <a:ext cx="8435975" cy="12239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800" smtClean="0"/>
              <a:t>Такие аномалии могут возникнуть в том случае, когда информация дублируется.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008063"/>
          </a:xfrm>
        </p:spPr>
        <p:txBody>
          <a:bodyPr/>
          <a:lstStyle/>
          <a:p>
            <a:pPr algn="ctr" eaLnBrk="1" hangingPunct="1"/>
            <a:r>
              <a:rPr lang="ru-RU" sz="3200" smtClean="0"/>
              <a:t>Аномалии обновления</a:t>
            </a:r>
          </a:p>
        </p:txBody>
      </p:sp>
      <p:sp>
        <p:nvSpPr>
          <p:cNvPr id="145413" name="Text Box 5"/>
          <p:cNvSpPr txBox="1">
            <a:spLocks noChangeArrowheads="1"/>
          </p:cNvSpPr>
          <p:nvPr/>
        </p:nvSpPr>
        <p:spPr bwMode="auto">
          <a:xfrm>
            <a:off x="539750" y="5229225"/>
            <a:ext cx="82804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ru-RU" sz="2000"/>
              <a:t>Например, если пользователями базы решено заменить русское название отряда </a:t>
            </a:r>
            <a:r>
              <a:rPr lang="ru-RU" sz="2000" i="1"/>
              <a:t>Хищные </a:t>
            </a:r>
            <a:r>
              <a:rPr lang="ru-RU" sz="2000"/>
              <a:t>на латинское – </a:t>
            </a:r>
            <a:r>
              <a:rPr lang="ru-RU" sz="2000" i="1"/>
              <a:t>Carnivora</a:t>
            </a:r>
            <a:r>
              <a:rPr lang="ru-RU" sz="2000"/>
              <a:t>, то вносить исправления придётся во все записи, где встречается это название, иначе данные станут противоречивы. </a:t>
            </a:r>
          </a:p>
        </p:txBody>
      </p:sp>
      <p:pic>
        <p:nvPicPr>
          <p:cNvPr id="16389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2205038"/>
            <a:ext cx="6049962" cy="267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541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1863" y="2997200"/>
            <a:ext cx="9429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541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1863" y="3357563"/>
            <a:ext cx="9429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5417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1863" y="3644900"/>
            <a:ext cx="9429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5418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1863" y="3860800"/>
            <a:ext cx="9429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5419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1863" y="4221163"/>
            <a:ext cx="9429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5420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1863" y="4508500"/>
            <a:ext cx="9429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5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5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45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45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45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45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45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Определить все поля (или группы полей), от которых зависят другие поля.</a:t>
            </a:r>
          </a:p>
          <a:p>
            <a:r>
              <a:rPr lang="ru-RU" dirty="0" smtClean="0"/>
              <a:t>2. Создать новую таблицу для каждого такого поля (или группы полей) и группы зависящих от него полей и переместить их в эту таблицу. Поле (или группа полей), от которого зависят все остальные перемещенные поля, станет при этом первичным ключом новой таблицы.</a:t>
            </a:r>
          </a:p>
          <a:p>
            <a:r>
              <a:rPr lang="ru-RU" dirty="0" smtClean="0"/>
              <a:t>3. Удалить перемещенные поля из исходной таблицы, оставив лишь те из </a:t>
            </a:r>
            <a:r>
              <a:rPr lang="ru-RU" smtClean="0"/>
              <a:t>них, которые </a:t>
            </a:r>
            <a:r>
              <a:rPr lang="ru-RU" dirty="0" smtClean="0"/>
              <a:t>станут внешними ключами.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cs typeface="Aparajita" pitchFamily="34" charset="0"/>
              </a:rPr>
              <a:t>Чтобы перейти от второй нормальной формы к третьей, нужно выполнить следующие</a:t>
            </a:r>
            <a:br>
              <a:rPr lang="ru-RU" sz="2400" dirty="0" smtClean="0">
                <a:solidFill>
                  <a:schemeClr val="tx1"/>
                </a:solidFill>
                <a:cs typeface="Aparajita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cs typeface="Aparajita" pitchFamily="34" charset="0"/>
              </a:rPr>
              <a:t>шаги:</a:t>
            </a:r>
            <a:endParaRPr lang="ru-RU" sz="2400" dirty="0">
              <a:solidFill>
                <a:schemeClr val="tx1"/>
              </a:solidFill>
              <a:cs typeface="Aparajita" pitchFamily="34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467" t="34992" r="50895" b="49007"/>
          <a:stretch>
            <a:fillRect/>
          </a:stretch>
        </p:blipFill>
        <p:spPr bwMode="auto">
          <a:xfrm>
            <a:off x="75884" y="2348880"/>
            <a:ext cx="8935488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5538"/>
            <a:ext cx="8785225" cy="1223962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ru-RU" sz="2400" smtClean="0"/>
              <a:t>Такие аномалии возникают в сетевой структуре, когда в качестве атрибута в вертикальном списке берётся атрибут (-ы) какого-либо объекта из горизонтального списка.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400" smtClean="0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884237"/>
          </a:xfrm>
        </p:spPr>
        <p:txBody>
          <a:bodyPr/>
          <a:lstStyle/>
          <a:p>
            <a:pPr algn="ctr" eaLnBrk="1" hangingPunct="1"/>
            <a:r>
              <a:rPr lang="ru-RU" sz="3200" smtClean="0"/>
              <a:t>Аномалии добавления</a:t>
            </a:r>
          </a:p>
        </p:txBody>
      </p:sp>
      <p:sp>
        <p:nvSpPr>
          <p:cNvPr id="146438" name="Text Box 6"/>
          <p:cNvSpPr txBox="1">
            <a:spLocks noChangeArrowheads="1"/>
          </p:cNvSpPr>
          <p:nvPr/>
        </p:nvSpPr>
        <p:spPr bwMode="auto">
          <a:xfrm>
            <a:off x="539750" y="5300663"/>
            <a:ext cx="7920038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ru-RU"/>
              <a:t>Например, если в БД «Спортсмены» ввести новую запись,</a:t>
            </a:r>
          </a:p>
          <a:p>
            <a:pPr defTabSz="914400">
              <a:spcBef>
                <a:spcPct val="50000"/>
              </a:spcBef>
            </a:pPr>
            <a:r>
              <a:rPr lang="ru-RU"/>
              <a:t>то возникнет противоречие: код секции не соответствует её названию.</a:t>
            </a:r>
          </a:p>
        </p:txBody>
      </p:sp>
      <p:pic>
        <p:nvPicPr>
          <p:cNvPr id="1741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2459038"/>
            <a:ext cx="74168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6440" name="Rectangle 8"/>
          <p:cNvSpPr>
            <a:spLocks noChangeArrowheads="1"/>
          </p:cNvSpPr>
          <p:nvPr/>
        </p:nvSpPr>
        <p:spPr bwMode="auto">
          <a:xfrm>
            <a:off x="1187450" y="3933825"/>
            <a:ext cx="7272338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6441" name="AutoShape 9"/>
          <p:cNvSpPr>
            <a:spLocks/>
          </p:cNvSpPr>
          <p:nvPr/>
        </p:nvSpPr>
        <p:spPr bwMode="auto">
          <a:xfrm rot="5400000">
            <a:off x="6732587" y="3141663"/>
            <a:ext cx="288925" cy="2305050"/>
          </a:xfrm>
          <a:prstGeom prst="rightBrace">
            <a:avLst>
              <a:gd name="adj1" fmla="val 6648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6443" name="Text Box 11"/>
          <p:cNvSpPr txBox="1">
            <a:spLocks noChangeArrowheads="1"/>
          </p:cNvSpPr>
          <p:nvPr/>
        </p:nvSpPr>
        <p:spPr bwMode="auto">
          <a:xfrm>
            <a:off x="5580063" y="4437063"/>
            <a:ext cx="2736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ru-RU"/>
              <a:t>Горизонтальный список «Спортивные секции»</a:t>
            </a:r>
          </a:p>
        </p:txBody>
      </p:sp>
      <p:sp>
        <p:nvSpPr>
          <p:cNvPr id="146444" name="Line 12"/>
          <p:cNvSpPr>
            <a:spLocks noChangeShapeType="1"/>
          </p:cNvSpPr>
          <p:nvPr/>
        </p:nvSpPr>
        <p:spPr bwMode="auto">
          <a:xfrm>
            <a:off x="6804025" y="2492375"/>
            <a:ext cx="1512888" cy="1800225"/>
          </a:xfrm>
          <a:prstGeom prst="line">
            <a:avLst/>
          </a:prstGeom>
          <a:noFill/>
          <a:ln w="38100">
            <a:solidFill>
              <a:srgbClr val="FC041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6445" name="Line 13"/>
          <p:cNvSpPr>
            <a:spLocks noChangeShapeType="1"/>
          </p:cNvSpPr>
          <p:nvPr/>
        </p:nvSpPr>
        <p:spPr bwMode="auto">
          <a:xfrm flipH="1">
            <a:off x="6877050" y="2492375"/>
            <a:ext cx="1295400" cy="1728788"/>
          </a:xfrm>
          <a:prstGeom prst="line">
            <a:avLst/>
          </a:prstGeom>
          <a:noFill/>
          <a:ln w="38100">
            <a:solidFill>
              <a:srgbClr val="FC041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6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xit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0" dur="500"/>
                                        <p:tgtEl>
                                          <p:spTgt spid="1464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6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464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46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46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46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46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40" grpId="0" animBg="1"/>
      <p:bldP spid="146441" grpId="0" animBg="1"/>
      <p:bldP spid="146443" grpId="0"/>
      <p:bldP spid="146444" grpId="0" animBg="1"/>
      <p:bldP spid="14644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91513" cy="668338"/>
          </a:xfrm>
        </p:spPr>
        <p:txBody>
          <a:bodyPr/>
          <a:lstStyle/>
          <a:p>
            <a:pPr algn="ctr" eaLnBrk="1" hangingPunct="1"/>
            <a:r>
              <a:rPr lang="ru-RU" sz="3200" smtClean="0"/>
              <a:t>Аномалии модификации данных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395288" y="1412875"/>
            <a:ext cx="8281987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defTabSz="914400"/>
            <a:r>
              <a:rPr lang="ru-RU">
                <a:cs typeface="Arial" charset="0"/>
              </a:rPr>
              <a:t>При неправильно спроектированной схеме реляционной БД могут возникнуть аномалии выполнения операций модификации данных.</a:t>
            </a:r>
          </a:p>
          <a:p>
            <a:pPr marL="342900" indent="-342900" defTabSz="914400"/>
            <a:endParaRPr lang="ru-RU">
              <a:cs typeface="Arial" charset="0"/>
            </a:endParaRPr>
          </a:p>
          <a:p>
            <a:pPr marL="342900" indent="-342900" defTabSz="914400"/>
            <a:endParaRPr lang="ru-RU">
              <a:cs typeface="Arial" charset="0"/>
            </a:endParaRPr>
          </a:p>
          <a:p>
            <a:pPr marL="342900" indent="-342900" defTabSz="914400"/>
            <a:endParaRPr lang="ru-RU">
              <a:cs typeface="Arial" charset="0"/>
            </a:endParaRPr>
          </a:p>
          <a:p>
            <a:pPr marL="342900" indent="-342900" defTabSz="914400"/>
            <a:endParaRPr lang="ru-RU">
              <a:cs typeface="Arial" charset="0"/>
            </a:endParaRPr>
          </a:p>
          <a:p>
            <a:pPr marL="342900" indent="-342900" defTabSz="914400">
              <a:buFont typeface="Wingdings" pitchFamily="2" charset="2"/>
              <a:buNone/>
            </a:pPr>
            <a:r>
              <a:rPr lang="ru-RU" b="1">
                <a:cs typeface="Arial" charset="0"/>
              </a:rPr>
              <a:t>	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0" y="2636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2420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0" y="2247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0" y="26527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0" y="2205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0" y="26527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9578" name="Rectangle 10"/>
          <p:cNvSpPr>
            <a:spLocks noChangeArrowheads="1"/>
          </p:cNvSpPr>
          <p:nvPr/>
        </p:nvSpPr>
        <p:spPr bwMode="auto">
          <a:xfrm>
            <a:off x="3276600" y="2852738"/>
            <a:ext cx="235585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914400"/>
            <a:r>
              <a:rPr lang="ru-RU"/>
              <a:t>аномалии</a:t>
            </a:r>
          </a:p>
        </p:txBody>
      </p:sp>
      <p:sp>
        <p:nvSpPr>
          <p:cNvPr id="109579" name="Rectangle 11"/>
          <p:cNvSpPr>
            <a:spLocks noChangeArrowheads="1"/>
          </p:cNvSpPr>
          <p:nvPr/>
        </p:nvSpPr>
        <p:spPr bwMode="auto">
          <a:xfrm>
            <a:off x="1258888" y="4581525"/>
            <a:ext cx="1800225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914400"/>
            <a:r>
              <a:rPr lang="ru-RU"/>
              <a:t>обновления</a:t>
            </a:r>
          </a:p>
        </p:txBody>
      </p:sp>
      <p:sp>
        <p:nvSpPr>
          <p:cNvPr id="109580" name="Rectangle 12"/>
          <p:cNvSpPr>
            <a:spLocks noChangeArrowheads="1"/>
          </p:cNvSpPr>
          <p:nvPr/>
        </p:nvSpPr>
        <p:spPr bwMode="auto">
          <a:xfrm>
            <a:off x="3779838" y="4581525"/>
            <a:ext cx="1871662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914400"/>
            <a:r>
              <a:rPr lang="ru-RU"/>
              <a:t>добавления</a:t>
            </a:r>
          </a:p>
        </p:txBody>
      </p:sp>
      <p:sp>
        <p:nvSpPr>
          <p:cNvPr id="109581" name="Rectangle 13"/>
          <p:cNvSpPr>
            <a:spLocks noChangeArrowheads="1"/>
          </p:cNvSpPr>
          <p:nvPr/>
        </p:nvSpPr>
        <p:spPr bwMode="auto">
          <a:xfrm>
            <a:off x="6227763" y="4581525"/>
            <a:ext cx="2016125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914400"/>
            <a:r>
              <a:rPr lang="ru-RU"/>
              <a:t>удаления</a:t>
            </a:r>
          </a:p>
        </p:txBody>
      </p:sp>
      <p:sp>
        <p:nvSpPr>
          <p:cNvPr id="109582" name="Line 14"/>
          <p:cNvSpPr>
            <a:spLocks noChangeShapeType="1"/>
          </p:cNvSpPr>
          <p:nvPr/>
        </p:nvSpPr>
        <p:spPr bwMode="auto">
          <a:xfrm flipH="1">
            <a:off x="2411413" y="3789363"/>
            <a:ext cx="1439862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9583" name="Line 15"/>
          <p:cNvSpPr>
            <a:spLocks noChangeShapeType="1"/>
          </p:cNvSpPr>
          <p:nvPr/>
        </p:nvSpPr>
        <p:spPr bwMode="auto">
          <a:xfrm>
            <a:off x="4500563" y="3789363"/>
            <a:ext cx="0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9584" name="Line 16"/>
          <p:cNvSpPr>
            <a:spLocks noChangeShapeType="1"/>
          </p:cNvSpPr>
          <p:nvPr/>
        </p:nvSpPr>
        <p:spPr bwMode="auto">
          <a:xfrm>
            <a:off x="4932363" y="3789363"/>
            <a:ext cx="2160587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9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9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09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09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09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09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109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8" grpId="0" animBg="1"/>
      <p:bldP spid="109579" grpId="0" animBg="1"/>
      <p:bldP spid="109580" grpId="0" animBg="1"/>
      <p:bldP spid="109581" grpId="0" animBg="1"/>
      <p:bldP spid="109582" grpId="0" animBg="1"/>
      <p:bldP spid="109583" grpId="0" animBg="1"/>
      <p:bldP spid="10958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341438"/>
            <a:ext cx="8229600" cy="13033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ru-RU" sz="2000" smtClean="0"/>
              <a:t>Причина аномалий удаления та же, что и у аномалий добавления:</a:t>
            </a:r>
            <a:r>
              <a:rPr lang="ru-RU" sz="2400" smtClean="0"/>
              <a:t> </a:t>
            </a:r>
            <a:r>
              <a:rPr lang="ru-RU" sz="2000" smtClean="0"/>
              <a:t>в сетевой структуре в качестве атрибута в вертикальном списке берётся атрибут (-ы) какого-либо объекта из горизонтального списка.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endParaRPr lang="ru-RU" sz="24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800" smtClean="0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884238"/>
          </a:xfrm>
        </p:spPr>
        <p:txBody>
          <a:bodyPr/>
          <a:lstStyle/>
          <a:p>
            <a:pPr algn="ctr" eaLnBrk="1" hangingPunct="1"/>
            <a:r>
              <a:rPr lang="ru-RU" sz="3200" smtClean="0"/>
              <a:t>Аномалии удаления</a:t>
            </a:r>
          </a:p>
        </p:txBody>
      </p:sp>
      <p:sp>
        <p:nvSpPr>
          <p:cNvPr id="147464" name="Text Box 8"/>
          <p:cNvSpPr txBox="1">
            <a:spLocks noChangeArrowheads="1"/>
          </p:cNvSpPr>
          <p:nvPr/>
        </p:nvSpPr>
        <p:spPr bwMode="auto">
          <a:xfrm>
            <a:off x="611188" y="5734050"/>
            <a:ext cx="77057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ru-RU"/>
              <a:t>Например, если все спортсмены из секции Плавание решат уйти из спорта, то из базы данных исчезнет и вся информация об этой секции.</a:t>
            </a:r>
          </a:p>
        </p:txBody>
      </p:sp>
      <p:pic>
        <p:nvPicPr>
          <p:cNvPr id="18437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2565400"/>
            <a:ext cx="763270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7468" name="Rectangle 12"/>
          <p:cNvSpPr>
            <a:spLocks noChangeArrowheads="1"/>
          </p:cNvSpPr>
          <p:nvPr/>
        </p:nvSpPr>
        <p:spPr bwMode="auto">
          <a:xfrm>
            <a:off x="971550" y="3860800"/>
            <a:ext cx="7129463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7469" name="Rectangle 13"/>
          <p:cNvSpPr>
            <a:spLocks noChangeArrowheads="1"/>
          </p:cNvSpPr>
          <p:nvPr/>
        </p:nvSpPr>
        <p:spPr bwMode="auto">
          <a:xfrm>
            <a:off x="827088" y="4437063"/>
            <a:ext cx="7416800" cy="36036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7470" name="AutoShape 14"/>
          <p:cNvSpPr>
            <a:spLocks/>
          </p:cNvSpPr>
          <p:nvPr/>
        </p:nvSpPr>
        <p:spPr bwMode="auto">
          <a:xfrm rot="5400000">
            <a:off x="6732587" y="3716338"/>
            <a:ext cx="288925" cy="2305050"/>
          </a:xfrm>
          <a:prstGeom prst="rightBrace">
            <a:avLst>
              <a:gd name="adj1" fmla="val 6648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7471" name="Text Box 15"/>
          <p:cNvSpPr txBox="1">
            <a:spLocks noChangeArrowheads="1"/>
          </p:cNvSpPr>
          <p:nvPr/>
        </p:nvSpPr>
        <p:spPr bwMode="auto">
          <a:xfrm>
            <a:off x="5508625" y="4941888"/>
            <a:ext cx="2736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ru-RU"/>
              <a:t>Горизонтальный список «Спортивные секции»</a:t>
            </a:r>
          </a:p>
        </p:txBody>
      </p:sp>
      <p:sp>
        <p:nvSpPr>
          <p:cNvPr id="147472" name="Line 16"/>
          <p:cNvSpPr>
            <a:spLocks noChangeShapeType="1"/>
          </p:cNvSpPr>
          <p:nvPr/>
        </p:nvSpPr>
        <p:spPr bwMode="auto">
          <a:xfrm>
            <a:off x="6443663" y="3068638"/>
            <a:ext cx="1657350" cy="1655762"/>
          </a:xfrm>
          <a:prstGeom prst="line">
            <a:avLst/>
          </a:prstGeom>
          <a:noFill/>
          <a:ln w="38100">
            <a:solidFill>
              <a:srgbClr val="FC041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7473" name="Line 17"/>
          <p:cNvSpPr>
            <a:spLocks noChangeShapeType="1"/>
          </p:cNvSpPr>
          <p:nvPr/>
        </p:nvSpPr>
        <p:spPr bwMode="auto">
          <a:xfrm flipH="1">
            <a:off x="6443663" y="2997200"/>
            <a:ext cx="1512887" cy="1800225"/>
          </a:xfrm>
          <a:prstGeom prst="line">
            <a:avLst/>
          </a:prstGeom>
          <a:noFill/>
          <a:ln w="38100">
            <a:solidFill>
              <a:srgbClr val="FC041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74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47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147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47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47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47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47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68" grpId="0" animBg="1"/>
      <p:bldP spid="147469" grpId="0" animBg="1"/>
      <p:bldP spid="147470" grpId="0" animBg="1"/>
      <p:bldP spid="147471" grpId="0"/>
      <p:bldP spid="147472" grpId="0" animBg="1"/>
      <p:bldP spid="14747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3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981200"/>
            <a:ext cx="8785225" cy="3886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mtClean="0"/>
              <a:t>Чтобы избавиться от всевозможных аномалий при работе с информацией, проводят </a:t>
            </a:r>
            <a:r>
              <a:rPr lang="ru-RU" b="1" smtClean="0"/>
              <a:t>нормализацию</a:t>
            </a:r>
            <a:r>
              <a:rPr lang="ru-RU" smtClean="0"/>
              <a:t> базы данных.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b="1" smtClean="0"/>
              <a:t>Нормализация – это процедура, которая позволяет устранить дублирование и потенциальную противоречивость хранимых данных.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b="1" smtClean="0"/>
          </a:p>
          <a:p>
            <a:pPr eaLnBrk="1" hangingPunct="1">
              <a:lnSpc>
                <a:spcPct val="90000"/>
              </a:lnSpc>
            </a:pPr>
            <a:endParaRPr lang="ru-RU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mtClean="0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668338"/>
          </a:xfrm>
        </p:spPr>
        <p:txBody>
          <a:bodyPr/>
          <a:lstStyle/>
          <a:p>
            <a:pPr algn="ctr" eaLnBrk="1" hangingPunct="1"/>
            <a:r>
              <a:rPr lang="ru-RU" sz="3200" smtClean="0"/>
              <a:t>Нормализация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981075"/>
          </a:xfrm>
        </p:spPr>
        <p:txBody>
          <a:bodyPr/>
          <a:lstStyle/>
          <a:p>
            <a:pPr algn="ctr" eaLnBrk="1" hangingPunct="1"/>
            <a:r>
              <a:rPr lang="ru-RU" sz="3200" smtClean="0"/>
              <a:t>Нормализация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908050"/>
            <a:ext cx="7499350" cy="8001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800" smtClean="0"/>
              <a:t>1. Избавление от повторов в таблицах</a:t>
            </a:r>
          </a:p>
        </p:txBody>
      </p:sp>
      <p:graphicFrame>
        <p:nvGraphicFramePr>
          <p:cNvPr id="137400" name="Group 184"/>
          <p:cNvGraphicFramePr>
            <a:graphicFrameLocks noGrp="1"/>
          </p:cNvGraphicFramePr>
          <p:nvPr>
            <p:ph sz="half" idx="2"/>
          </p:nvPr>
        </p:nvGraphicFramePr>
        <p:xfrm>
          <a:off x="1116013" y="1557338"/>
          <a:ext cx="5338762" cy="2952752"/>
        </p:xfrm>
        <a:graphic>
          <a:graphicData uri="http://schemas.openxmlformats.org/drawingml/2006/table">
            <a:tbl>
              <a:tblPr/>
              <a:tblGrid>
                <a:gridCol w="355600"/>
                <a:gridCol w="2492375"/>
                <a:gridCol w="1422400"/>
                <a:gridCol w="1068387"/>
              </a:tblGrid>
              <a:tr h="588963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Род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Семейство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Отряд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Волк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Шакал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Енотовидная собака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Медведь бурый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Медведь белый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963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Медведь гималайский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37402" name="Picture 18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613" y="4797425"/>
            <a:ext cx="37909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7403" name="Rectangle 187"/>
          <p:cNvSpPr>
            <a:spLocks noChangeArrowheads="1"/>
          </p:cNvSpPr>
          <p:nvPr/>
        </p:nvSpPr>
        <p:spPr bwMode="auto">
          <a:xfrm>
            <a:off x="6877050" y="2420938"/>
            <a:ext cx="1871663" cy="936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914400"/>
            <a:r>
              <a:rPr lang="ru-RU"/>
              <a:t>Ключи </a:t>
            </a:r>
          </a:p>
          <a:p>
            <a:pPr algn="ctr" defTabSz="914400"/>
            <a:r>
              <a:rPr lang="ru-RU"/>
              <a:t>горизонтальных </a:t>
            </a:r>
          </a:p>
          <a:p>
            <a:pPr algn="ctr" defTabSz="914400"/>
            <a:r>
              <a:rPr lang="ru-RU"/>
              <a:t>списков</a:t>
            </a:r>
          </a:p>
        </p:txBody>
      </p:sp>
      <p:sp>
        <p:nvSpPr>
          <p:cNvPr id="137404" name="Line 188"/>
          <p:cNvSpPr>
            <a:spLocks noChangeShapeType="1"/>
          </p:cNvSpPr>
          <p:nvPr/>
        </p:nvSpPr>
        <p:spPr bwMode="auto">
          <a:xfrm flipH="1" flipV="1">
            <a:off x="6156325" y="2636838"/>
            <a:ext cx="6477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7405" name="Line 189"/>
          <p:cNvSpPr>
            <a:spLocks noChangeShapeType="1"/>
          </p:cNvSpPr>
          <p:nvPr/>
        </p:nvSpPr>
        <p:spPr bwMode="auto">
          <a:xfrm flipH="1">
            <a:off x="6156325" y="3068638"/>
            <a:ext cx="5032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7406" name="Line 190"/>
          <p:cNvSpPr>
            <a:spLocks noChangeShapeType="1"/>
          </p:cNvSpPr>
          <p:nvPr/>
        </p:nvSpPr>
        <p:spPr bwMode="auto">
          <a:xfrm flipH="1">
            <a:off x="4932363" y="3213100"/>
            <a:ext cx="1871662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7407" name="Line 191"/>
          <p:cNvSpPr>
            <a:spLocks noChangeShapeType="1"/>
          </p:cNvSpPr>
          <p:nvPr/>
        </p:nvSpPr>
        <p:spPr bwMode="auto">
          <a:xfrm flipH="1">
            <a:off x="4787900" y="3357563"/>
            <a:ext cx="2017713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7408" name="Rectangle 192"/>
          <p:cNvSpPr>
            <a:spLocks noChangeArrowheads="1"/>
          </p:cNvSpPr>
          <p:nvPr/>
        </p:nvSpPr>
        <p:spPr bwMode="auto">
          <a:xfrm>
            <a:off x="3059113" y="6021388"/>
            <a:ext cx="1584325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914400"/>
            <a:r>
              <a:rPr lang="ru-RU"/>
              <a:t>Связи между </a:t>
            </a:r>
          </a:p>
          <a:p>
            <a:pPr algn="ctr" defTabSz="914400"/>
            <a:r>
              <a:rPr lang="ru-RU"/>
              <a:t>списками</a:t>
            </a:r>
          </a:p>
        </p:txBody>
      </p:sp>
      <p:sp>
        <p:nvSpPr>
          <p:cNvPr id="137410" name="Line 194"/>
          <p:cNvSpPr>
            <a:spLocks noChangeShapeType="1"/>
          </p:cNvSpPr>
          <p:nvPr/>
        </p:nvSpPr>
        <p:spPr bwMode="auto">
          <a:xfrm>
            <a:off x="2411413" y="5445125"/>
            <a:ext cx="1081087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7411" name="Line 195"/>
          <p:cNvSpPr>
            <a:spLocks noChangeShapeType="1"/>
          </p:cNvSpPr>
          <p:nvPr/>
        </p:nvSpPr>
        <p:spPr bwMode="auto">
          <a:xfrm flipV="1">
            <a:off x="4356100" y="5373688"/>
            <a:ext cx="503238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7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7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37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37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37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37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37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137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3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13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403" grpId="0" animBg="1"/>
      <p:bldP spid="137404" grpId="0" animBg="1"/>
      <p:bldP spid="137405" grpId="0" animBg="1"/>
      <p:bldP spid="137406" grpId="0" animBg="1"/>
      <p:bldP spid="137407" grpId="0" animBg="1"/>
      <p:bldP spid="137408" grpId="0" animBg="1"/>
      <p:bldP spid="137410" grpId="0" animBg="1"/>
      <p:bldP spid="1374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981075"/>
          </a:xfrm>
        </p:spPr>
        <p:txBody>
          <a:bodyPr/>
          <a:lstStyle/>
          <a:p>
            <a:pPr algn="ctr" eaLnBrk="1" hangingPunct="1"/>
            <a:r>
              <a:rPr lang="ru-RU" sz="3200" smtClean="0"/>
              <a:t>Нормализация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908050"/>
            <a:ext cx="7499350" cy="8001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800" smtClean="0"/>
              <a:t>1. Избавление от повторов в таблицах</a:t>
            </a:r>
          </a:p>
        </p:txBody>
      </p:sp>
      <p:sp>
        <p:nvSpPr>
          <p:cNvPr id="139311" name="Rectangle 47"/>
          <p:cNvSpPr>
            <a:spLocks noChangeArrowheads="1"/>
          </p:cNvSpPr>
          <p:nvPr/>
        </p:nvSpPr>
        <p:spPr bwMode="auto">
          <a:xfrm>
            <a:off x="468313" y="2492375"/>
            <a:ext cx="1871662" cy="936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914400"/>
            <a:r>
              <a:rPr lang="ru-RU"/>
              <a:t>Ключи </a:t>
            </a:r>
          </a:p>
          <a:p>
            <a:pPr algn="ctr" defTabSz="914400"/>
            <a:r>
              <a:rPr lang="ru-RU"/>
              <a:t>горизонтальных </a:t>
            </a:r>
          </a:p>
          <a:p>
            <a:pPr algn="ctr" defTabSz="914400"/>
            <a:r>
              <a:rPr lang="ru-RU"/>
              <a:t>списков</a:t>
            </a:r>
          </a:p>
        </p:txBody>
      </p:sp>
      <p:sp>
        <p:nvSpPr>
          <p:cNvPr id="139316" name="Rectangle 52"/>
          <p:cNvSpPr>
            <a:spLocks noChangeArrowheads="1"/>
          </p:cNvSpPr>
          <p:nvPr/>
        </p:nvSpPr>
        <p:spPr bwMode="auto">
          <a:xfrm>
            <a:off x="6659563" y="5805488"/>
            <a:ext cx="1584325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914400"/>
            <a:r>
              <a:rPr lang="ru-RU"/>
              <a:t>Связи между </a:t>
            </a:r>
          </a:p>
          <a:p>
            <a:pPr algn="ctr" defTabSz="914400"/>
            <a:r>
              <a:rPr lang="ru-RU"/>
              <a:t>списками</a:t>
            </a:r>
          </a:p>
        </p:txBody>
      </p:sp>
      <p:pic>
        <p:nvPicPr>
          <p:cNvPr id="139320" name="Picture 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113" y="1341438"/>
            <a:ext cx="29337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9321" name="Line 57"/>
          <p:cNvSpPr>
            <a:spLocks noChangeShapeType="1"/>
          </p:cNvSpPr>
          <p:nvPr/>
        </p:nvSpPr>
        <p:spPr bwMode="auto">
          <a:xfrm flipV="1">
            <a:off x="2339975" y="2492375"/>
            <a:ext cx="172720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9322" name="Line 58"/>
          <p:cNvSpPr>
            <a:spLocks noChangeShapeType="1"/>
          </p:cNvSpPr>
          <p:nvPr/>
        </p:nvSpPr>
        <p:spPr bwMode="auto">
          <a:xfrm>
            <a:off x="2268538" y="3141663"/>
            <a:ext cx="2590800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139323" name="Picture 5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875" y="4652963"/>
            <a:ext cx="394335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9324" name="Line 60"/>
          <p:cNvSpPr>
            <a:spLocks noChangeShapeType="1"/>
          </p:cNvSpPr>
          <p:nvPr/>
        </p:nvSpPr>
        <p:spPr bwMode="auto">
          <a:xfrm>
            <a:off x="3276600" y="5229225"/>
            <a:ext cx="1008063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9326" name="Line 62"/>
          <p:cNvSpPr>
            <a:spLocks noChangeShapeType="1"/>
          </p:cNvSpPr>
          <p:nvPr/>
        </p:nvSpPr>
        <p:spPr bwMode="auto">
          <a:xfrm flipV="1">
            <a:off x="4787900" y="5300663"/>
            <a:ext cx="720725" cy="4333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9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9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39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39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39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39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39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139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311" grpId="0" animBg="1"/>
      <p:bldP spid="139316" grpId="0" animBg="1"/>
      <p:bldP spid="139321" grpId="0" animBg="1"/>
      <p:bldP spid="139322" grpId="0" animBg="1"/>
      <p:bldP spid="139324" grpId="0" animBg="1"/>
      <p:bldP spid="13932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35</TotalTime>
  <Words>1219</Words>
  <Application>Microsoft Office PowerPoint</Application>
  <PresentationFormat>Экран (4:3)</PresentationFormat>
  <Paragraphs>192</Paragraphs>
  <Slides>31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Открытая</vt:lpstr>
      <vt:lpstr>Слайд 1</vt:lpstr>
      <vt:lpstr>Аномалии модификации данных</vt:lpstr>
      <vt:lpstr>Аномалии обновления</vt:lpstr>
      <vt:lpstr>Аномалии добавления</vt:lpstr>
      <vt:lpstr>Аномалии модификации данных</vt:lpstr>
      <vt:lpstr>Аномалии удаления</vt:lpstr>
      <vt:lpstr>Нормализация</vt:lpstr>
      <vt:lpstr>Нормализация</vt:lpstr>
      <vt:lpstr>Нормализация</vt:lpstr>
      <vt:lpstr>Слайд 10</vt:lpstr>
      <vt:lpstr>Дополнительные требования к  нормализованной базе данных </vt:lpstr>
      <vt:lpstr>Алгоритм нормализации:</vt:lpstr>
      <vt:lpstr>Пример для демонстрации нормализации</vt:lpstr>
      <vt:lpstr>Классы, связанные соотношением 1-1:</vt:lpstr>
      <vt:lpstr>Выделяем повторы в отдельные списки:</vt:lpstr>
      <vt:lpstr>Приведение к нормальной форме</vt:lpstr>
      <vt:lpstr>Структура связей:</vt:lpstr>
      <vt:lpstr>Нормальные формы </vt:lpstr>
      <vt:lpstr>В теории реляционных баз данных обычно выделяется следующая последовательность нормальных форм:</vt:lpstr>
      <vt:lpstr>Основные свойства нормальных форм: </vt:lpstr>
      <vt:lpstr>Слайд 21</vt:lpstr>
      <vt:lpstr>Первая нормальная форма </vt:lpstr>
      <vt:lpstr>Вторая нормальная форма </vt:lpstr>
      <vt:lpstr>Чтобы перейти от первой нормальной формы ко второй, нужно выполнить следующие шаги: </vt:lpstr>
      <vt:lpstr>Приведение ко второй нормальной форме</vt:lpstr>
      <vt:lpstr>Слайд 26</vt:lpstr>
      <vt:lpstr>Третья нормальная форма </vt:lpstr>
      <vt:lpstr>Транзитивная зависимость</vt:lpstr>
      <vt:lpstr>Третья нормальная форма</vt:lpstr>
      <vt:lpstr>Чтобы перейти от второй нормальной формы к третьей, нужно выполнить следующие шаги: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ПРЕПОДАВАТЕЛИ</dc:creator>
  <cp:lastModifiedBy>ПРЕПОДАВАТЕЛИ</cp:lastModifiedBy>
  <cp:revision>5</cp:revision>
  <dcterms:created xsi:type="dcterms:W3CDTF">2014-10-08T02:33:36Z</dcterms:created>
  <dcterms:modified xsi:type="dcterms:W3CDTF">2015-10-12T09:33:52Z</dcterms:modified>
</cp:coreProperties>
</file>