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22DC2B2-295C-4C22-B1F4-6F56C7C5E62B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FD2BD08-8D94-4C18-9070-3EDCD7A01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2DC2B2-295C-4C22-B1F4-6F56C7C5E62B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D2BD08-8D94-4C18-9070-3EDCD7A01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2DC2B2-295C-4C22-B1F4-6F56C7C5E62B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D2BD08-8D94-4C18-9070-3EDCD7A01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2DC2B2-295C-4C22-B1F4-6F56C7C5E62B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D2BD08-8D94-4C18-9070-3EDCD7A014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2DC2B2-295C-4C22-B1F4-6F56C7C5E62B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D2BD08-8D94-4C18-9070-3EDCD7A014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2DC2B2-295C-4C22-B1F4-6F56C7C5E62B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D2BD08-8D94-4C18-9070-3EDCD7A014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2DC2B2-295C-4C22-B1F4-6F56C7C5E62B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D2BD08-8D94-4C18-9070-3EDCD7A01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2DC2B2-295C-4C22-B1F4-6F56C7C5E62B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D2BD08-8D94-4C18-9070-3EDCD7A014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2DC2B2-295C-4C22-B1F4-6F56C7C5E62B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D2BD08-8D94-4C18-9070-3EDCD7A01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22DC2B2-295C-4C22-B1F4-6F56C7C5E62B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D2BD08-8D94-4C18-9070-3EDCD7A01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22DC2B2-295C-4C22-B1F4-6F56C7C5E62B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FD2BD08-8D94-4C18-9070-3EDCD7A014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22DC2B2-295C-4C22-B1F4-6F56C7C5E62B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FD2BD08-8D94-4C18-9070-3EDCD7A01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Реляционная модель данных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Каждый </a:t>
            </a:r>
            <a:r>
              <a:rPr lang="ru-RU" b="1" i="1" dirty="0"/>
              <a:t>кортеж, в свою очередь, содержит множество пар</a:t>
            </a:r>
          </a:p>
          <a:p>
            <a:r>
              <a:rPr lang="ru-RU" dirty="0"/>
              <a:t>&lt;</a:t>
            </a:r>
            <a:r>
              <a:rPr lang="ru-RU" dirty="0" err="1"/>
              <a:t>имя-атрибута</a:t>
            </a:r>
            <a:r>
              <a:rPr lang="ru-RU" dirty="0"/>
              <a:t> : </a:t>
            </a:r>
            <a:r>
              <a:rPr lang="ru-RU" dirty="0" err="1"/>
              <a:t>значение-атрибута</a:t>
            </a:r>
            <a:r>
              <a:rPr lang="ru-RU" dirty="0"/>
              <a:t>&gt;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401080" cy="569755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Атрибут, значение которого однозначно идентифицирует кортежи, называется </a:t>
            </a:r>
            <a:r>
              <a:rPr lang="ru-RU" b="1" i="1" dirty="0" smtClean="0"/>
              <a:t>ключевым</a:t>
            </a:r>
            <a:r>
              <a:rPr lang="ru-RU" dirty="0" smtClean="0"/>
              <a:t>(или </a:t>
            </a:r>
            <a:r>
              <a:rPr lang="ru-RU" dirty="0"/>
              <a:t>просто </a:t>
            </a:r>
            <a:r>
              <a:rPr lang="ru-RU" b="1" i="1" dirty="0"/>
              <a:t>ключом</a:t>
            </a:r>
            <a:r>
              <a:rPr lang="ru-RU" b="1" i="1" dirty="0" smtClean="0"/>
              <a:t>).</a:t>
            </a:r>
          </a:p>
          <a:p>
            <a:r>
              <a:rPr lang="ru-RU" b="1" i="1" dirty="0" smtClean="0"/>
              <a:t> </a:t>
            </a:r>
            <a:r>
              <a:rPr lang="ru-RU" b="1" i="1" dirty="0"/>
              <a:t>Если кортежи идентифицируются только сцеплением значений </a:t>
            </a:r>
            <a:r>
              <a:rPr lang="ru-RU" b="1" i="1" dirty="0" smtClean="0"/>
              <a:t>нескольких </a:t>
            </a:r>
            <a:r>
              <a:rPr lang="ru-RU" dirty="0" smtClean="0"/>
              <a:t>атрибутов</a:t>
            </a:r>
            <a:r>
              <a:rPr lang="ru-RU" dirty="0"/>
              <a:t>, то говорят, что отношение имеет составной ключ.</a:t>
            </a:r>
          </a:p>
          <a:p>
            <a:r>
              <a:rPr lang="ru-RU" dirty="0"/>
              <a:t>Отношение может содержать несколько ключей. Всегда один из ключей </a:t>
            </a:r>
            <a:r>
              <a:rPr lang="ru-RU" dirty="0" smtClean="0"/>
              <a:t>объявляется </a:t>
            </a:r>
            <a:r>
              <a:rPr lang="ru-RU" b="1" i="1" dirty="0" smtClean="0"/>
              <a:t>первичным</a:t>
            </a:r>
            <a:r>
              <a:rPr lang="ru-RU" b="1" i="1" dirty="0"/>
              <a:t>, его значения не могут обновляться. </a:t>
            </a:r>
            <a:endParaRPr lang="ru-RU" b="1" i="1" dirty="0" smtClean="0"/>
          </a:p>
          <a:p>
            <a:r>
              <a:rPr lang="ru-RU" b="1" i="1" dirty="0" smtClean="0"/>
              <a:t>Все </a:t>
            </a:r>
            <a:r>
              <a:rPr lang="ru-RU" b="1" i="1" dirty="0"/>
              <a:t>остальные ключи отношения </a:t>
            </a:r>
            <a:r>
              <a:rPr lang="ru-RU" b="1" i="1" dirty="0" smtClean="0"/>
              <a:t>называются </a:t>
            </a:r>
            <a:r>
              <a:rPr lang="ru-RU" i="1" dirty="0" smtClean="0"/>
              <a:t>возможными </a:t>
            </a:r>
            <a:r>
              <a:rPr lang="ru-RU" i="1" dirty="0"/>
              <a:t>(потенциальными или альтернативными) ключами.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11576" y="1481138"/>
            <a:ext cx="712084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 отношения «Ж/</a:t>
            </a:r>
            <a:r>
              <a:rPr lang="ru-RU" dirty="0" err="1" smtClean="0"/>
              <a:t>д</a:t>
            </a:r>
            <a:r>
              <a:rPr lang="ru-RU" dirty="0" smtClean="0"/>
              <a:t> расписание»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472518" cy="576899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Схема отношения (заголовок отношения) выглядит как </a:t>
            </a:r>
            <a:r>
              <a:rPr lang="ru-RU" dirty="0" smtClean="0"/>
              <a:t>(№ рейса, Пункт отправления, Пункт назначения, Время отправления, Время прибытия, Тип поезда) или по определению схема </a:t>
            </a:r>
          </a:p>
          <a:p>
            <a:pPr>
              <a:buNone/>
            </a:pPr>
            <a:r>
              <a:rPr lang="ru-RU" dirty="0" smtClean="0"/>
              <a:t>представляет собой набор упорядоченных пар:</a:t>
            </a:r>
          </a:p>
          <a:p>
            <a:r>
              <a:rPr lang="ru-RU" dirty="0" smtClean="0"/>
              <a:t>{&lt;</a:t>
            </a:r>
            <a:r>
              <a:rPr lang="ru-RU" dirty="0"/>
              <a:t>№ рейса : № </a:t>
            </a:r>
            <a:r>
              <a:rPr lang="ru-RU" dirty="0" err="1"/>
              <a:t>рейса</a:t>
            </a:r>
            <a:r>
              <a:rPr lang="ru-RU" dirty="0"/>
              <a:t>&gt;,</a:t>
            </a:r>
          </a:p>
          <a:p>
            <a:r>
              <a:rPr lang="ru-RU" dirty="0"/>
              <a:t>&lt;Пункт отправления : Населенные пункты&gt;,</a:t>
            </a:r>
          </a:p>
          <a:p>
            <a:r>
              <a:rPr lang="ru-RU" dirty="0"/>
              <a:t>&lt;Пункт назначения : Населенные пункты&gt;,</a:t>
            </a:r>
          </a:p>
          <a:p>
            <a:r>
              <a:rPr lang="ru-RU" dirty="0"/>
              <a:t>&lt;Время отправления : Время&gt;,</a:t>
            </a:r>
          </a:p>
          <a:p>
            <a:r>
              <a:rPr lang="ru-RU" dirty="0"/>
              <a:t>&lt;Время прибытия : Время&gt;,</a:t>
            </a:r>
          </a:p>
          <a:p>
            <a:r>
              <a:rPr lang="ru-RU" dirty="0"/>
              <a:t>&lt;Тип поезда : Тип поезда&gt;},</a:t>
            </a:r>
          </a:p>
          <a:p>
            <a:pPr>
              <a:buNone/>
            </a:pPr>
            <a:r>
              <a:rPr lang="ru-RU" dirty="0"/>
              <a:t>где первым компонентом каждой пары является имя атрибута, а вторым компонентом – </a:t>
            </a:r>
            <a:r>
              <a:rPr lang="ru-RU" dirty="0" smtClean="0"/>
              <a:t>имя соответствующего </a:t>
            </a:r>
            <a:r>
              <a:rPr lang="ru-RU" dirty="0"/>
              <a:t>домена. На практике чаще всего имена доменов в схеме опускают, и схема</a:t>
            </a:r>
          </a:p>
          <a:p>
            <a:pPr>
              <a:buNone/>
            </a:pPr>
            <a:r>
              <a:rPr lang="ru-RU" dirty="0"/>
              <a:t>отношения представляет собой перечень атрибутов отношения.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58204" cy="5578687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Тело отношения представляет собой набор строк (кортежей). Рассмотрим подробнее один </a:t>
            </a:r>
            <a:r>
              <a:rPr lang="ru-RU" b="1" dirty="0" smtClean="0"/>
              <a:t>из </a:t>
            </a:r>
            <a:r>
              <a:rPr lang="ru-RU" dirty="0" smtClean="0"/>
              <a:t>кортежей</a:t>
            </a:r>
            <a:r>
              <a:rPr lang="ru-RU" dirty="0"/>
              <a:t>:</a:t>
            </a:r>
          </a:p>
          <a:p>
            <a:r>
              <a:rPr lang="ru-RU" dirty="0"/>
              <a:t>(681, Владивосток, </a:t>
            </a:r>
            <a:r>
              <a:rPr lang="ru-RU" dirty="0" err="1"/>
              <a:t>Новочугуевка</a:t>
            </a:r>
            <a:r>
              <a:rPr lang="ru-RU" dirty="0"/>
              <a:t>, 22:05, 9:30, ПАСС)</a:t>
            </a:r>
          </a:p>
          <a:p>
            <a:pPr>
              <a:buNone/>
            </a:pPr>
            <a:r>
              <a:rPr lang="ru-RU" dirty="0"/>
              <a:t>по определению этот кортеж представляет собой набор упорядоченных пар:</a:t>
            </a:r>
          </a:p>
          <a:p>
            <a:r>
              <a:rPr lang="ru-RU" dirty="0"/>
              <a:t>{&lt;№ рейса : 681&gt;,</a:t>
            </a:r>
          </a:p>
          <a:p>
            <a:r>
              <a:rPr lang="ru-RU" dirty="0"/>
              <a:t>&lt;Пункт отправления : ‘Владивосток’&gt;,</a:t>
            </a:r>
          </a:p>
          <a:p>
            <a:r>
              <a:rPr lang="ru-RU" dirty="0"/>
              <a:t>&lt;Пункт назначения : ‘</a:t>
            </a:r>
            <a:r>
              <a:rPr lang="ru-RU" dirty="0" err="1"/>
              <a:t>Новочугуевка</a:t>
            </a:r>
            <a:r>
              <a:rPr lang="ru-RU" dirty="0"/>
              <a:t>’&gt;,</a:t>
            </a:r>
          </a:p>
          <a:p>
            <a:r>
              <a:rPr lang="ru-RU" dirty="0"/>
              <a:t>&lt;Время отправления : 22:05&gt;,</a:t>
            </a:r>
          </a:p>
          <a:p>
            <a:r>
              <a:rPr lang="ru-RU" dirty="0"/>
              <a:t>&lt;Время прибытия : 9:30&gt;,</a:t>
            </a:r>
          </a:p>
          <a:p>
            <a:r>
              <a:rPr lang="ru-RU" dirty="0"/>
              <a:t>&lt;Тип поезда : ‘ПАСС’&gt;},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>
              <a:buNone/>
            </a:pPr>
            <a:r>
              <a:rPr lang="ru-RU" b="1" dirty="0"/>
              <a:t>Ключевым атрибутом отношения </a:t>
            </a:r>
            <a:r>
              <a:rPr lang="ru-RU" b="1" i="1" dirty="0"/>
              <a:t>Расписание </a:t>
            </a:r>
            <a:r>
              <a:rPr lang="ru-RU" dirty="0"/>
              <a:t>будет атрибут № рейса, т.к. он </a:t>
            </a:r>
            <a:r>
              <a:rPr lang="ru-RU" dirty="0" smtClean="0"/>
              <a:t>однозначно идентифицирует </a:t>
            </a:r>
            <a:r>
              <a:rPr lang="ru-RU" dirty="0"/>
              <a:t>кортежи. В самом деле, нет ни одного повторяющегося номера рейса, и </a:t>
            </a:r>
            <a:r>
              <a:rPr lang="ru-RU" dirty="0" smtClean="0"/>
              <a:t>по конкретному </a:t>
            </a:r>
            <a:r>
              <a:rPr lang="ru-RU" dirty="0"/>
              <a:t>номеру рейса мы можем найти соответствующий кортеж отношения.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Отсутствуют одинаковые кортежи</a:t>
            </a:r>
          </a:p>
          <a:p>
            <a:r>
              <a:rPr lang="ru-RU" dirty="0" smtClean="0"/>
              <a:t> </a:t>
            </a:r>
            <a:r>
              <a:rPr lang="ru-RU" dirty="0"/>
              <a:t>Отсутствует упорядоченность кортежей</a:t>
            </a:r>
          </a:p>
          <a:p>
            <a:r>
              <a:rPr lang="ru-RU" dirty="0" smtClean="0"/>
              <a:t> </a:t>
            </a:r>
            <a:r>
              <a:rPr lang="ru-RU" dirty="0"/>
              <a:t>Отсутствует упорядоченность атрибутов</a:t>
            </a:r>
          </a:p>
          <a:p>
            <a:r>
              <a:rPr lang="ru-RU" dirty="0" smtClean="0"/>
              <a:t> </a:t>
            </a:r>
            <a:r>
              <a:rPr lang="ru-RU" dirty="0"/>
              <a:t>Все значения атрибутов атомарные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Свойства отношений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583853"/>
            <a:ext cx="8229600" cy="2320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Пример нормализации отношения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Целостность данных понимается как правильность данных в любой момент времени </a:t>
            </a:r>
            <a:r>
              <a:rPr lang="ru-RU" dirty="0" smtClean="0"/>
              <a:t>при манипулировании </a:t>
            </a:r>
            <a:r>
              <a:rPr lang="ru-RU" dirty="0"/>
              <a:t>данными. Поддержание целостности базы данных может рассматриваться </a:t>
            </a:r>
            <a:r>
              <a:rPr lang="ru-RU" dirty="0" smtClean="0"/>
              <a:t>как защита </a:t>
            </a:r>
            <a:r>
              <a:rPr lang="ru-RU" dirty="0"/>
              <a:t>данных от неверных изменений или разрушений.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Ограничения целостности в реляционной модели данных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Структурная целостность</a:t>
            </a:r>
          </a:p>
          <a:p>
            <a:r>
              <a:rPr lang="ru-RU" dirty="0" smtClean="0"/>
              <a:t>Языковая </a:t>
            </a:r>
            <a:r>
              <a:rPr lang="ru-RU" dirty="0"/>
              <a:t>целостность</a:t>
            </a:r>
          </a:p>
          <a:p>
            <a:r>
              <a:rPr lang="ru-RU" dirty="0" smtClean="0"/>
              <a:t> Ссылочная целостность</a:t>
            </a:r>
          </a:p>
          <a:p>
            <a:pPr>
              <a:buNone/>
            </a:pPr>
            <a:r>
              <a:rPr lang="ru-RU" dirty="0"/>
              <a:t>Для определения некоторых ограничений, связанных с содержанием БД, используется </a:t>
            </a:r>
            <a:r>
              <a:rPr lang="ru-RU" dirty="0" smtClean="0"/>
              <a:t>другой вид </a:t>
            </a:r>
            <a:r>
              <a:rPr lang="ru-RU" dirty="0"/>
              <a:t>целостности, а именно: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/>
              <a:t>Семантическая целостность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/>
              <a:t>В классическом понимании поддержка целостности включает 3 части: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329642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Основные понятия и ограничения реляционной модели (от английского </a:t>
            </a:r>
            <a:r>
              <a:rPr lang="ru-RU" dirty="0" err="1"/>
              <a:t>relation</a:t>
            </a:r>
            <a:r>
              <a:rPr lang="ru-RU" dirty="0"/>
              <a:t> – отношение</a:t>
            </a:r>
            <a:r>
              <a:rPr lang="ru-RU" dirty="0" smtClean="0"/>
              <a:t>) впервые </a:t>
            </a:r>
            <a:r>
              <a:rPr lang="ru-RU" dirty="0"/>
              <a:t>были сформулированы сотрудником компании IBM </a:t>
            </a:r>
            <a:r>
              <a:rPr lang="ru-RU" b="1" dirty="0" smtClean="0"/>
              <a:t>Эдгаром  Франком </a:t>
            </a:r>
            <a:r>
              <a:rPr lang="ru-RU" dirty="0" smtClean="0"/>
              <a:t>Коддом </a:t>
            </a:r>
            <a:r>
              <a:rPr lang="ru-RU" dirty="0"/>
              <a:t>в 1970 г.</a:t>
            </a:r>
          </a:p>
          <a:p>
            <a:pPr>
              <a:buNone/>
            </a:pPr>
            <a:r>
              <a:rPr lang="ru-RU" dirty="0"/>
              <a:t>Реляционная модель связана с тремя аспектами данных: </a:t>
            </a:r>
            <a:endParaRPr lang="ru-RU" dirty="0" smtClean="0"/>
          </a:p>
          <a:p>
            <a:r>
              <a:rPr lang="ru-RU" dirty="0" smtClean="0"/>
              <a:t>объектами </a:t>
            </a:r>
            <a:r>
              <a:rPr lang="ru-RU" dirty="0"/>
              <a:t>данных (</a:t>
            </a:r>
            <a:r>
              <a:rPr lang="ru-RU" dirty="0" smtClean="0"/>
              <a:t>структурой данных</a:t>
            </a:r>
            <a:r>
              <a:rPr lang="ru-RU" dirty="0"/>
              <a:t>), </a:t>
            </a:r>
            <a:endParaRPr lang="ru-RU" dirty="0" smtClean="0"/>
          </a:p>
          <a:p>
            <a:r>
              <a:rPr lang="ru-RU" dirty="0" smtClean="0"/>
              <a:t>целостностью данных,</a:t>
            </a:r>
          </a:p>
          <a:p>
            <a:r>
              <a:rPr lang="ru-RU" dirty="0" smtClean="0"/>
              <a:t>обработкой данных,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-69850">
              <a:buNone/>
            </a:pPr>
            <a:r>
              <a:rPr lang="ru-RU" dirty="0"/>
              <a:t>Структурная целостность подразумевает, что </a:t>
            </a:r>
            <a:r>
              <a:rPr lang="ru-RU" dirty="0" smtClean="0"/>
              <a:t>реляционная </a:t>
            </a:r>
            <a:r>
              <a:rPr lang="ru-RU" dirty="0"/>
              <a:t>СУБД может работать только с</a:t>
            </a:r>
          </a:p>
          <a:p>
            <a:pPr indent="-69850">
              <a:buNone/>
            </a:pPr>
            <a:r>
              <a:rPr lang="ru-RU" dirty="0"/>
              <a:t>реляционными отношениями. А реляционное отношение, в свою очередь, должно удовлетворять</a:t>
            </a:r>
          </a:p>
          <a:p>
            <a:pPr indent="-69850">
              <a:buNone/>
            </a:pPr>
            <a:r>
              <a:rPr lang="ru-RU" dirty="0"/>
              <a:t>ограничениям, накладываемым на него в классической теории реляционных БД (отсутствие</a:t>
            </a:r>
          </a:p>
          <a:p>
            <a:pPr indent="-69850">
              <a:buNone/>
            </a:pPr>
            <a:r>
              <a:rPr lang="ru-RU" dirty="0"/>
              <a:t>одинаковых кортежей и, следовательно, наличие первичного ключа, отсутствие упорядоченности</a:t>
            </a:r>
          </a:p>
          <a:p>
            <a:pPr indent="-69850">
              <a:buNone/>
            </a:pPr>
            <a:r>
              <a:rPr lang="ru-RU" dirty="0"/>
              <a:t>атрибутов и кортежей).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Структурная целостность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 добавлении кортежей в отношение проверяется уникальность их первичных </a:t>
            </a:r>
            <a:r>
              <a:rPr lang="ru-RU" dirty="0" smtClean="0"/>
              <a:t>ключей </a:t>
            </a:r>
          </a:p>
          <a:p>
            <a:r>
              <a:rPr lang="ru-RU" dirty="0" smtClean="0"/>
              <a:t> </a:t>
            </a:r>
            <a:r>
              <a:rPr lang="ru-RU" dirty="0"/>
              <a:t>не допускается, чтобы какой-либо атрибут, участвующий в первичном ключе, </a:t>
            </a:r>
            <a:r>
              <a:rPr lang="ru-RU" dirty="0" smtClean="0"/>
              <a:t>принимал неопределенное </a:t>
            </a:r>
            <a:r>
              <a:rPr lang="ru-RU" dirty="0"/>
              <a:t>значение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Требование структурной целостности осуществляется с помощью двух ограничений: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Неопределенное значение интерпретируется в реляционной модели как </a:t>
            </a:r>
            <a:r>
              <a:rPr lang="ru-RU" dirty="0" smtClean="0"/>
              <a:t>значение, неизвестное </a:t>
            </a:r>
            <a:r>
              <a:rPr lang="ru-RU" dirty="0"/>
              <a:t>на данный момент времени.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/>
              <a:t>сравнении неопределенных значений не </a:t>
            </a:r>
            <a:r>
              <a:rPr lang="ru-RU" dirty="0" smtClean="0"/>
              <a:t>действуют стандартные </a:t>
            </a:r>
            <a:r>
              <a:rPr lang="ru-RU" dirty="0"/>
              <a:t>правила сравнения: одно Null-значение никогда не считается равным другому </a:t>
            </a:r>
            <a:r>
              <a:rPr lang="ru-RU" dirty="0" smtClean="0"/>
              <a:t>Null-значению</a:t>
            </a:r>
            <a:r>
              <a:rPr lang="ru-RU" dirty="0"/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Null-</a:t>
            </a:r>
            <a:r>
              <a:rPr lang="ru-RU" dirty="0" smtClean="0"/>
              <a:t>значения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Языковая </a:t>
            </a:r>
            <a:r>
              <a:rPr lang="ru-RU" dirty="0"/>
              <a:t>целостность состоит в том, что реляционная СУБД должна обеспечивать </a:t>
            </a:r>
            <a:r>
              <a:rPr lang="ru-RU" dirty="0" smtClean="0"/>
              <a:t>языки описания </a:t>
            </a:r>
            <a:r>
              <a:rPr lang="ru-RU" dirty="0"/>
              <a:t>и манипулирования данными не ниже стандарта SQL. </a:t>
            </a:r>
            <a:r>
              <a:rPr lang="ru-RU" dirty="0" smtClean="0"/>
              <a:t>Не должны </a:t>
            </a:r>
            <a:r>
              <a:rPr lang="ru-RU" dirty="0"/>
              <a:t>быть доступны </a:t>
            </a:r>
            <a:r>
              <a:rPr lang="ru-RU" dirty="0" smtClean="0"/>
              <a:t>иные низкоуровневые </a:t>
            </a:r>
            <a:r>
              <a:rPr lang="ru-RU" dirty="0"/>
              <a:t>средства </a:t>
            </a:r>
            <a:r>
              <a:rPr lang="ru-RU" dirty="0" smtClean="0"/>
              <a:t>манипулирования </a:t>
            </a:r>
            <a:r>
              <a:rPr lang="ru-RU" dirty="0"/>
              <a:t>данными, не соответствующие стандарту.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Языковая целостность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 установлении связи между отношениями возникает необходимость </a:t>
            </a:r>
            <a:r>
              <a:rPr lang="ru-RU" dirty="0" smtClean="0"/>
              <a:t>поддержания целостности </a:t>
            </a:r>
            <a:r>
              <a:rPr lang="ru-RU" dirty="0"/>
              <a:t>по ссылкам. Отношение со стороны «один» будем называть – основным отношением, </a:t>
            </a:r>
            <a:r>
              <a:rPr lang="ru-RU" dirty="0" smtClean="0"/>
              <a:t>а отношение </a:t>
            </a:r>
            <a:r>
              <a:rPr lang="ru-RU" dirty="0"/>
              <a:t>со стороны «многие» – подчиненным.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Ссылочная целостность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3116"/>
            <a:ext cx="8258204" cy="3864175"/>
          </a:xfrm>
        </p:spPr>
        <p:txBody>
          <a:bodyPr/>
          <a:lstStyle/>
          <a:p>
            <a:r>
              <a:rPr lang="ru-RU" i="1" dirty="0" smtClean="0"/>
              <a:t>для </a:t>
            </a:r>
            <a:r>
              <a:rPr lang="ru-RU" i="1" dirty="0"/>
              <a:t>каждого значения </a:t>
            </a:r>
            <a:r>
              <a:rPr lang="ru-RU" i="1" dirty="0" smtClean="0"/>
              <a:t>внешнего ключа</a:t>
            </a:r>
            <a:r>
              <a:rPr lang="ru-RU" i="1" dirty="0"/>
              <a:t>, появляющегося в подчиненном отношении, в основном отношении должен </a:t>
            </a:r>
            <a:r>
              <a:rPr lang="ru-RU" i="1" dirty="0" smtClean="0"/>
              <a:t>существовать кортеж </a:t>
            </a:r>
            <a:r>
              <a:rPr lang="ru-RU" i="1" dirty="0"/>
              <a:t>с таким же значением первичного ключа.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Требование ссылочной целостности состоит в следующем: </a:t>
            </a:r>
            <a:endParaRPr lang="ru-RU" sz="32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У первичного и внешнего ключей, образующих связь, должен быть одинаковый тип данных.</a:t>
            </a:r>
          </a:p>
          <a:p>
            <a:pPr>
              <a:buNone/>
            </a:pPr>
            <a:r>
              <a:rPr lang="ru-RU" dirty="0"/>
              <a:t>То есть значение внешнего ключа должно либо:</a:t>
            </a:r>
          </a:p>
          <a:p>
            <a:r>
              <a:rPr lang="ru-RU" dirty="0" smtClean="0"/>
              <a:t> </a:t>
            </a:r>
            <a:r>
              <a:rPr lang="ru-RU" dirty="0"/>
              <a:t>быть равным значению первичного ключа</a:t>
            </a:r>
          </a:p>
          <a:p>
            <a:r>
              <a:rPr lang="ru-RU" dirty="0" smtClean="0"/>
              <a:t> </a:t>
            </a:r>
            <a:r>
              <a:rPr lang="ru-RU" dirty="0"/>
              <a:t>быть полностью неопределенным, т.е. каждое значение поля, участвующего во </a:t>
            </a:r>
            <a:r>
              <a:rPr lang="ru-RU" dirty="0" smtClean="0"/>
              <a:t>внешнем ключе </a:t>
            </a:r>
            <a:r>
              <a:rPr lang="ru-RU" dirty="0"/>
              <a:t>должно быть неопределенным.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Данный вид целостности задается разработчиком в процессе проектирования БД </a:t>
            </a:r>
            <a:r>
              <a:rPr lang="ru-RU" dirty="0" smtClean="0"/>
              <a:t>посредством задания </a:t>
            </a:r>
            <a:r>
              <a:rPr lang="ru-RU" dirty="0"/>
              <a:t>ограничений для свойств полей.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Семантическая целостность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dirty="0"/>
              <a:t>уникальность значений полей. </a:t>
            </a:r>
            <a:r>
              <a:rPr lang="ru-RU" i="1" dirty="0"/>
              <a:t>Например, в отношении Студент(№ зачетной книжки, </a:t>
            </a:r>
            <a:r>
              <a:rPr lang="ru-RU" i="1" dirty="0" err="1" smtClean="0"/>
              <a:t>ФИО,</a:t>
            </a:r>
            <a:r>
              <a:rPr lang="ru-RU" dirty="0" err="1" smtClean="0"/>
              <a:t>Паспорт</a:t>
            </a:r>
            <a:r>
              <a:rPr lang="ru-RU" dirty="0"/>
              <a:t>, Адрес) </a:t>
            </a:r>
            <a:r>
              <a:rPr lang="ru-RU" dirty="0" smtClean="0"/>
              <a:t>свойство </a:t>
            </a:r>
            <a:r>
              <a:rPr lang="ru-RU" dirty="0"/>
              <a:t>уникальности значений должно быть </a:t>
            </a:r>
            <a:r>
              <a:rPr lang="ru-RU" dirty="0" smtClean="0"/>
              <a:t>установлено </a:t>
            </a:r>
            <a:r>
              <a:rPr lang="ru-RU" dirty="0"/>
              <a:t>для атрибутов:</a:t>
            </a:r>
          </a:p>
          <a:p>
            <a:pPr>
              <a:buNone/>
            </a:pPr>
            <a:r>
              <a:rPr lang="ru-RU" i="1" dirty="0"/>
              <a:t>№ зачетной книжки (т.к. это первичный ключ) и Паспорт (т.к. номера всех </a:t>
            </a:r>
            <a:r>
              <a:rPr lang="ru-RU" i="1" dirty="0" smtClean="0"/>
              <a:t>паспортов </a:t>
            </a:r>
            <a:r>
              <a:rPr lang="ru-RU" dirty="0" smtClean="0"/>
              <a:t>уникальны</a:t>
            </a:r>
            <a:r>
              <a:rPr lang="ru-RU" dirty="0"/>
              <a:t>)</a:t>
            </a:r>
          </a:p>
          <a:p>
            <a:r>
              <a:rPr lang="ru-RU" b="1" i="1" dirty="0" smtClean="0"/>
              <a:t>обязательность </a:t>
            </a:r>
            <a:r>
              <a:rPr lang="ru-RU" b="1" i="1" dirty="0"/>
              <a:t>заполнения полей </a:t>
            </a:r>
            <a:r>
              <a:rPr lang="ru-RU" i="1" dirty="0"/>
              <a:t>(допустимость или недопустимость Null-значений).</a:t>
            </a:r>
          </a:p>
          <a:p>
            <a:pPr>
              <a:buNone/>
            </a:pPr>
            <a:r>
              <a:rPr lang="ru-RU" dirty="0"/>
              <a:t>Например, при вводе данных о поставщиках не вся информация может быть доступна</a:t>
            </a:r>
          </a:p>
          <a:p>
            <a:pPr>
              <a:buNone/>
            </a:pPr>
            <a:r>
              <a:rPr lang="ru-RU" dirty="0"/>
              <a:t>сразу: адрес, телефоны для связи могут быть уточнены позднее. Т.е. для атрибутов </a:t>
            </a:r>
            <a:r>
              <a:rPr lang="ru-RU" i="1" dirty="0"/>
              <a:t>Код</a:t>
            </a:r>
          </a:p>
          <a:p>
            <a:pPr>
              <a:buNone/>
            </a:pPr>
            <a:r>
              <a:rPr lang="ru-RU" i="1" dirty="0"/>
              <a:t>города, Адрес, Телефон устанавливается допустимость </a:t>
            </a:r>
            <a:r>
              <a:rPr lang="ru-RU" i="1" dirty="0" smtClean="0"/>
              <a:t>Null-значений</a:t>
            </a:r>
            <a:endParaRPr lang="ru-RU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Обычно задаются ограничения свойств: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значение по умолчанию. </a:t>
            </a:r>
            <a:r>
              <a:rPr lang="ru-RU" i="1" dirty="0" smtClean="0"/>
              <a:t>Задание значения по умолчанию по умолчания означает, что </a:t>
            </a:r>
            <a:r>
              <a:rPr lang="ru-RU" dirty="0" smtClean="0"/>
              <a:t>каждый раз при вводе новой строки в отношение, при отсутствии данных этому атрибуту присваивается значение по умолчанию. Например, если большинство поставщиков находятся во Владивостоке, то для атрибута </a:t>
            </a:r>
            <a:r>
              <a:rPr lang="ru-RU" i="1" dirty="0" smtClean="0"/>
              <a:t>Код города присваивается значение по </a:t>
            </a:r>
            <a:r>
              <a:rPr lang="ru-RU" dirty="0" smtClean="0"/>
              <a:t>умолчанию соответствующее коду Владивостока</a:t>
            </a:r>
          </a:p>
          <a:p>
            <a:r>
              <a:rPr lang="ru-RU" dirty="0" smtClean="0"/>
              <a:t> </a:t>
            </a:r>
            <a:r>
              <a:rPr lang="ru-RU" b="1" i="1" dirty="0" smtClean="0"/>
              <a:t>диапазон значений </a:t>
            </a:r>
            <a:r>
              <a:rPr lang="ru-RU" i="1" dirty="0" smtClean="0"/>
              <a:t>Например, оценки выставляются по пяти бальной шкале от 1 до 5, тогда </a:t>
            </a:r>
            <a:r>
              <a:rPr lang="ru-RU" dirty="0" smtClean="0"/>
              <a:t>Задается соответствующее условие </a:t>
            </a:r>
          </a:p>
          <a:p>
            <a:r>
              <a:rPr lang="ru-RU" dirty="0" smtClean="0"/>
              <a:t> </a:t>
            </a:r>
            <a:r>
              <a:rPr lang="ru-RU" b="1" i="1" dirty="0" smtClean="0"/>
              <a:t>принадлежность набору значений </a:t>
            </a:r>
            <a:r>
              <a:rPr lang="ru-RU" i="1" dirty="0" smtClean="0"/>
              <a:t>Например, атрибут </a:t>
            </a:r>
            <a:r>
              <a:rPr lang="ru-RU" i="1" dirty="0" err="1" smtClean="0"/>
              <a:t>РезультатЗачета</a:t>
            </a:r>
            <a:r>
              <a:rPr lang="ru-RU" i="1" dirty="0" smtClean="0"/>
              <a:t> может принимать </a:t>
            </a:r>
            <a:r>
              <a:rPr lang="ru-RU" dirty="0" smtClean="0"/>
              <a:t>значения только «Зачтено» или «Не зачтено»,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• </a:t>
            </a:r>
            <a:r>
              <a:rPr lang="ru-RU" b="1" dirty="0"/>
              <a:t>Первую часть реляционной модели – объекты (структура)</a:t>
            </a:r>
            <a:endParaRPr lang="ru-RU" dirty="0"/>
          </a:p>
          <a:p>
            <a:r>
              <a:rPr lang="en-US" dirty="0"/>
              <a:t>• </a:t>
            </a:r>
            <a:r>
              <a:rPr lang="ru-RU" dirty="0"/>
              <a:t>отношения</a:t>
            </a:r>
          </a:p>
          <a:p>
            <a:r>
              <a:rPr lang="en-US" dirty="0"/>
              <a:t>• </a:t>
            </a:r>
            <a:r>
              <a:rPr lang="ru-RU" dirty="0"/>
              <a:t>домены</a:t>
            </a:r>
          </a:p>
          <a:p>
            <a:r>
              <a:rPr lang="en-US" dirty="0"/>
              <a:t>• </a:t>
            </a:r>
            <a:r>
              <a:rPr lang="ru-RU" dirty="0"/>
              <a:t>кортежи</a:t>
            </a:r>
          </a:p>
          <a:p>
            <a:r>
              <a:rPr lang="en-US" dirty="0"/>
              <a:t>• </a:t>
            </a:r>
            <a:r>
              <a:rPr lang="ru-RU" dirty="0"/>
              <a:t>атрибуты</a:t>
            </a:r>
          </a:p>
          <a:p>
            <a:r>
              <a:rPr lang="en-US" dirty="0"/>
              <a:t>• </a:t>
            </a:r>
            <a:r>
              <a:rPr lang="ru-RU" dirty="0"/>
              <a:t>свойства отношений</a:t>
            </a:r>
          </a:p>
          <a:p>
            <a:r>
              <a:rPr lang="en-US" b="1" dirty="0"/>
              <a:t>• </a:t>
            </a:r>
            <a:r>
              <a:rPr lang="ru-RU" b="1" dirty="0"/>
              <a:t>Вторую часть реляционной модели – целостность</a:t>
            </a:r>
            <a:endParaRPr lang="ru-RU" dirty="0"/>
          </a:p>
          <a:p>
            <a:r>
              <a:rPr lang="en-US" dirty="0"/>
              <a:t>• </a:t>
            </a:r>
            <a:r>
              <a:rPr lang="ru-RU" dirty="0"/>
              <a:t>структурная целостность</a:t>
            </a:r>
          </a:p>
          <a:p>
            <a:r>
              <a:rPr lang="en-US" dirty="0"/>
              <a:t>• </a:t>
            </a:r>
            <a:r>
              <a:rPr lang="ru-RU" dirty="0"/>
              <a:t>языковая целостность</a:t>
            </a:r>
          </a:p>
          <a:p>
            <a:r>
              <a:rPr lang="en-US" dirty="0"/>
              <a:t>• </a:t>
            </a:r>
            <a:r>
              <a:rPr lang="ru-RU" dirty="0"/>
              <a:t>ссылочная целостность</a:t>
            </a:r>
          </a:p>
          <a:p>
            <a:r>
              <a:rPr lang="en-US" b="1" dirty="0"/>
              <a:t>• </a:t>
            </a:r>
            <a:r>
              <a:rPr lang="ru-RU" b="1" dirty="0"/>
              <a:t>Третью часть реляционной модели – операторы реляционной алгебры</a:t>
            </a:r>
            <a:endParaRPr lang="ru-RU" dirty="0"/>
          </a:p>
          <a:p>
            <a:r>
              <a:rPr lang="en-US" dirty="0"/>
              <a:t>• </a:t>
            </a:r>
            <a:r>
              <a:rPr lang="ru-RU" dirty="0"/>
              <a:t>теоретико-множественные операции</a:t>
            </a:r>
          </a:p>
          <a:p>
            <a:r>
              <a:rPr lang="en-US" dirty="0"/>
              <a:t>• </a:t>
            </a:r>
            <a:r>
              <a:rPr lang="ru-RU" dirty="0"/>
              <a:t>специальные операции реляционной алгебры</a:t>
            </a:r>
          </a:p>
          <a:p>
            <a:r>
              <a:rPr lang="en-US" dirty="0"/>
              <a:t>• </a:t>
            </a:r>
            <a:r>
              <a:rPr lang="ru-RU" dirty="0"/>
              <a:t>свойство замкнутости</a:t>
            </a:r>
          </a:p>
          <a:p>
            <a:r>
              <a:rPr lang="en-US" dirty="0"/>
              <a:t>• </a:t>
            </a:r>
            <a:r>
              <a:rPr lang="ru-RU" dirty="0"/>
              <a:t>совместимость по типу</a:t>
            </a:r>
          </a:p>
          <a:p>
            <a:r>
              <a:rPr lang="en-US" dirty="0"/>
              <a:t>• </a:t>
            </a:r>
            <a:r>
              <a:rPr lang="ru-RU" dirty="0"/>
              <a:t>свойства ассоциативности и коммутативности</a:t>
            </a:r>
          </a:p>
          <a:p>
            <a:r>
              <a:rPr lang="en-US" dirty="0"/>
              <a:t>• </a:t>
            </a:r>
            <a:r>
              <a:rPr lang="ru-RU" dirty="0"/>
              <a:t>примитивные операции</a:t>
            </a:r>
          </a:p>
          <a:p>
            <a:r>
              <a:rPr lang="en-US" dirty="0"/>
              <a:t>• </a:t>
            </a:r>
            <a:r>
              <a:rPr lang="ru-RU" dirty="0"/>
              <a:t>примеры использования реляционных операций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изучения модели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37499" y="1820369"/>
            <a:ext cx="6669001" cy="384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Элементы реляционной модели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i="1" dirty="0"/>
              <a:t>Отношением </a:t>
            </a:r>
            <a:r>
              <a:rPr lang="ru-RU" b="1" dirty="0"/>
              <a:t>R</a:t>
            </a:r>
            <a:r>
              <a:rPr lang="ru-RU" dirty="0"/>
              <a:t>, определенным на множествах </a:t>
            </a:r>
            <a:r>
              <a:rPr lang="ru-RU" b="1" dirty="0"/>
              <a:t>D1, D2,…,</a:t>
            </a:r>
            <a:r>
              <a:rPr lang="ru-RU" b="1" dirty="0" err="1"/>
              <a:t>Dn</a:t>
            </a:r>
            <a:r>
              <a:rPr lang="ru-RU" b="1" dirty="0"/>
              <a:t> </a:t>
            </a:r>
            <a:r>
              <a:rPr lang="ru-RU" dirty="0"/>
              <a:t>(</a:t>
            </a:r>
            <a:r>
              <a:rPr lang="ru-RU" dirty="0" err="1"/>
              <a:t>n</a:t>
            </a:r>
            <a:r>
              <a:rPr lang="ru-RU" dirty="0"/>
              <a:t> </a:t>
            </a:r>
            <a:r>
              <a:rPr lang="en-US" dirty="0"/>
              <a:t>≥ </a:t>
            </a:r>
            <a:r>
              <a:rPr lang="ru-RU" dirty="0"/>
              <a:t>1), необязательно различных,</a:t>
            </a:r>
          </a:p>
          <a:p>
            <a:r>
              <a:rPr lang="ru-RU" dirty="0"/>
              <a:t>называется подмножество декартова произведения </a:t>
            </a:r>
            <a:r>
              <a:rPr lang="ru-RU" b="1" dirty="0"/>
              <a:t>D1</a:t>
            </a:r>
            <a:r>
              <a:rPr lang="en-US" dirty="0"/>
              <a:t>× </a:t>
            </a:r>
            <a:r>
              <a:rPr lang="ru-RU" b="1" dirty="0"/>
              <a:t>D2</a:t>
            </a:r>
            <a:r>
              <a:rPr lang="en-US" dirty="0"/>
              <a:t>×</a:t>
            </a:r>
            <a:r>
              <a:rPr lang="ru-RU" b="1" dirty="0"/>
              <a:t>…</a:t>
            </a:r>
            <a:r>
              <a:rPr lang="en-US" dirty="0"/>
              <a:t>× </a:t>
            </a:r>
            <a:r>
              <a:rPr lang="ru-RU" b="1" dirty="0" err="1"/>
              <a:t>Dn</a:t>
            </a:r>
            <a:r>
              <a:rPr lang="ru-RU" dirty="0"/>
              <a:t>.</a:t>
            </a:r>
          </a:p>
          <a:p>
            <a:r>
              <a:rPr lang="ru-RU" dirty="0"/>
              <a:t>Исходные множества </a:t>
            </a:r>
            <a:r>
              <a:rPr lang="ru-RU" b="1" dirty="0"/>
              <a:t>D1, D2,…,</a:t>
            </a:r>
            <a:r>
              <a:rPr lang="ru-RU" b="1" dirty="0" err="1"/>
              <a:t>Dn</a:t>
            </a:r>
            <a:r>
              <a:rPr lang="ru-RU" b="1" dirty="0"/>
              <a:t> </a:t>
            </a:r>
            <a:r>
              <a:rPr lang="ru-RU" dirty="0"/>
              <a:t>называются </a:t>
            </a:r>
            <a:r>
              <a:rPr lang="ru-RU" b="1" dirty="0"/>
              <a:t>доменами </a:t>
            </a:r>
            <a:r>
              <a:rPr lang="ru-RU" dirty="0"/>
              <a:t>отношения</a:t>
            </a:r>
          </a:p>
          <a:p>
            <a:r>
              <a:rPr lang="ru-RU" dirty="0"/>
              <a:t>Элементы декартова произведения </a:t>
            </a:r>
            <a:r>
              <a:rPr lang="ru-RU" b="1" dirty="0"/>
              <a:t>d1</a:t>
            </a:r>
            <a:r>
              <a:rPr lang="en-US" dirty="0"/>
              <a:t>× </a:t>
            </a:r>
            <a:r>
              <a:rPr lang="ru-RU" b="1" dirty="0"/>
              <a:t>d2</a:t>
            </a:r>
            <a:r>
              <a:rPr lang="en-US" dirty="0"/>
              <a:t>×</a:t>
            </a:r>
            <a:r>
              <a:rPr lang="ru-RU" b="1" dirty="0"/>
              <a:t>…</a:t>
            </a:r>
            <a:r>
              <a:rPr lang="en-US" dirty="0"/>
              <a:t>× </a:t>
            </a:r>
            <a:r>
              <a:rPr lang="ru-RU" b="1" dirty="0" err="1"/>
              <a:t>dn</a:t>
            </a:r>
            <a:r>
              <a:rPr lang="ru-RU" b="1" dirty="0"/>
              <a:t> </a:t>
            </a:r>
            <a:r>
              <a:rPr lang="ru-RU" dirty="0"/>
              <a:t>называются </a:t>
            </a:r>
            <a:r>
              <a:rPr lang="ru-RU" b="1" dirty="0"/>
              <a:t>кортежами</a:t>
            </a:r>
            <a:endParaRPr lang="ru-RU" dirty="0"/>
          </a:p>
          <a:p>
            <a:r>
              <a:rPr lang="ru-RU" dirty="0"/>
              <a:t>Число </a:t>
            </a:r>
            <a:r>
              <a:rPr lang="ru-RU" i="1" dirty="0" err="1"/>
              <a:t>n</a:t>
            </a:r>
            <a:r>
              <a:rPr lang="ru-RU" i="1" dirty="0"/>
              <a:t> </a:t>
            </a:r>
            <a:r>
              <a:rPr lang="ru-RU" dirty="0"/>
              <a:t>определяет </a:t>
            </a:r>
            <a:r>
              <a:rPr lang="ru-RU" b="1" dirty="0"/>
              <a:t>степень отношения </a:t>
            </a:r>
            <a:r>
              <a:rPr lang="ru-RU" dirty="0"/>
              <a:t>( </a:t>
            </a:r>
            <a:r>
              <a:rPr lang="ru-RU" i="1" dirty="0"/>
              <a:t>n=1 </a:t>
            </a:r>
            <a:r>
              <a:rPr lang="ru-RU" dirty="0"/>
              <a:t>- унарное, </a:t>
            </a:r>
            <a:r>
              <a:rPr lang="ru-RU" i="1" dirty="0"/>
              <a:t>n=2 </a:t>
            </a:r>
            <a:r>
              <a:rPr lang="ru-RU" dirty="0"/>
              <a:t>- бинарное, ..., </a:t>
            </a:r>
            <a:r>
              <a:rPr lang="ru-RU" i="1" dirty="0" err="1"/>
              <a:t>n</a:t>
            </a:r>
            <a:r>
              <a:rPr lang="ru-RU" dirty="0" err="1"/>
              <a:t>-арное</a:t>
            </a:r>
            <a:r>
              <a:rPr lang="ru-RU" dirty="0"/>
              <a:t>)</a:t>
            </a:r>
          </a:p>
          <a:p>
            <a:r>
              <a:rPr lang="ru-RU" dirty="0"/>
              <a:t>Количество кортежей называется </a:t>
            </a:r>
            <a:r>
              <a:rPr lang="ru-RU" b="1" dirty="0"/>
              <a:t>кардинальным числом </a:t>
            </a:r>
            <a:r>
              <a:rPr lang="ru-RU" dirty="0"/>
              <a:t>или </a:t>
            </a:r>
            <a:r>
              <a:rPr lang="ru-RU" b="1" dirty="0"/>
              <a:t>мощностью отношения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Реляционные объекты данных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401080" cy="562612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/>
              <a:t>Домен </a:t>
            </a:r>
            <a:r>
              <a:rPr lang="ru-RU" dirty="0"/>
              <a:t>представляет собой именованное </a:t>
            </a:r>
            <a:r>
              <a:rPr lang="ru-RU" dirty="0" smtClean="0"/>
              <a:t>множество </a:t>
            </a:r>
            <a:r>
              <a:rPr lang="ru-RU" dirty="0"/>
              <a:t>атомарных значений одного типа. </a:t>
            </a:r>
            <a:r>
              <a:rPr lang="ru-RU" dirty="0" smtClean="0"/>
              <a:t>Под атомарным </a:t>
            </a:r>
            <a:r>
              <a:rPr lang="ru-RU" dirty="0"/>
              <a:t>значением понимается “наименьшая семантическая единица данных”, т.е. это </a:t>
            </a:r>
            <a:r>
              <a:rPr lang="ru-RU" dirty="0" smtClean="0"/>
              <a:t>значение, не </a:t>
            </a:r>
            <a:r>
              <a:rPr lang="ru-RU" dirty="0"/>
              <a:t>имеющее внутренней структуры при рассмотрении в реляционной модели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/>
              <a:t>Домены являются общими совокупностями значений, из которых берутся конкретные</a:t>
            </a:r>
          </a:p>
          <a:p>
            <a:pPr>
              <a:buNone/>
            </a:pPr>
            <a:r>
              <a:rPr lang="ru-RU" dirty="0"/>
              <a:t>значения атрибутов. Т.е. каждый </a:t>
            </a:r>
            <a:r>
              <a:rPr lang="ru-RU" i="1" dirty="0"/>
              <a:t>атрибут должен быть определен на основе одного домена; </a:t>
            </a:r>
            <a:r>
              <a:rPr lang="ru-RU" i="1" dirty="0" smtClean="0"/>
              <a:t>это </a:t>
            </a:r>
            <a:r>
              <a:rPr lang="ru-RU" dirty="0" smtClean="0"/>
              <a:t>значит</a:t>
            </a:r>
            <a:r>
              <a:rPr lang="ru-RU" dirty="0"/>
              <a:t>, что значения атрибута должны браться из этого домена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/>
              <a:t>Значение доменов заключается в том, что </a:t>
            </a:r>
            <a:r>
              <a:rPr lang="ru-RU" b="1" dirty="0"/>
              <a:t>домены ограничивают сравнения.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472518" cy="5768997"/>
          </a:xfrm>
        </p:spPr>
        <p:txBody>
          <a:bodyPr>
            <a:normAutofit/>
          </a:bodyPr>
          <a:lstStyle/>
          <a:p>
            <a:r>
              <a:rPr lang="ru-RU" dirty="0"/>
              <a:t>Отношение удобно представить в виде таблицы, столбцы которой соответствуют </a:t>
            </a:r>
            <a:r>
              <a:rPr lang="ru-RU" dirty="0" smtClean="0"/>
              <a:t>вхождениям доменов </a:t>
            </a:r>
            <a:r>
              <a:rPr lang="ru-RU" dirty="0"/>
              <a:t>в отношение, </a:t>
            </a:r>
            <a:r>
              <a:rPr lang="ru-RU" dirty="0" smtClean="0"/>
              <a:t>а </a:t>
            </a:r>
            <a:r>
              <a:rPr lang="ru-RU" dirty="0"/>
              <a:t>строки – наборам из </a:t>
            </a:r>
            <a:r>
              <a:rPr lang="ru-RU" i="1" dirty="0" err="1"/>
              <a:t>n</a:t>
            </a:r>
            <a:r>
              <a:rPr lang="ru-RU" i="1" dirty="0"/>
              <a:t> значений, взятых их исходных доменов, </a:t>
            </a:r>
            <a:r>
              <a:rPr lang="ru-RU" i="1" dirty="0" smtClean="0"/>
              <a:t>и </a:t>
            </a:r>
            <a:r>
              <a:rPr lang="ru-RU" dirty="0" smtClean="0"/>
              <a:t>расположенным </a:t>
            </a:r>
            <a:r>
              <a:rPr lang="ru-RU" dirty="0"/>
              <a:t>в соответствии с заголовком </a:t>
            </a:r>
            <a:r>
              <a:rPr lang="ru-RU" dirty="0" smtClean="0"/>
              <a:t>отношения.</a:t>
            </a:r>
          </a:p>
          <a:p>
            <a:r>
              <a:rPr lang="ru-RU" dirty="0" smtClean="0"/>
              <a:t> Столбцы </a:t>
            </a:r>
            <a:r>
              <a:rPr lang="ru-RU" dirty="0"/>
              <a:t>отношения </a:t>
            </a:r>
            <a:r>
              <a:rPr lang="ru-RU" dirty="0" smtClean="0"/>
              <a:t>называют </a:t>
            </a:r>
            <a:r>
              <a:rPr lang="ru-RU" b="1" dirty="0" smtClean="0"/>
              <a:t>атрибутами</a:t>
            </a:r>
            <a:r>
              <a:rPr lang="ru-RU" b="1" dirty="0"/>
              <a:t>, </a:t>
            </a:r>
            <a:endParaRPr lang="ru-RU" b="1" dirty="0" smtClean="0"/>
          </a:p>
          <a:p>
            <a:r>
              <a:rPr lang="ru-RU" b="1" dirty="0" smtClean="0"/>
              <a:t>а </a:t>
            </a:r>
            <a:r>
              <a:rPr lang="ru-RU" b="1" dirty="0"/>
              <a:t>строки – кортежами. </a:t>
            </a:r>
            <a:endParaRPr lang="ru-RU" b="1" dirty="0" smtClean="0"/>
          </a:p>
          <a:p>
            <a:r>
              <a:rPr lang="ru-RU" b="1" dirty="0" smtClean="0"/>
              <a:t>Однако </a:t>
            </a:r>
            <a:r>
              <a:rPr lang="ru-RU" b="1" dirty="0"/>
              <a:t>нельзя сказать, что отношение и таблица </a:t>
            </a:r>
            <a:r>
              <a:rPr lang="ru-RU" b="1" dirty="0" smtClean="0"/>
              <a:t>полностью </a:t>
            </a:r>
            <a:r>
              <a:rPr lang="ru-RU" dirty="0" smtClean="0"/>
              <a:t>идентичны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401080" cy="576899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Отношение содержит две части: </a:t>
            </a:r>
            <a:r>
              <a:rPr lang="ru-RU" i="1" dirty="0"/>
              <a:t>заголовок и </a:t>
            </a:r>
            <a:r>
              <a:rPr lang="ru-RU" i="1" dirty="0" smtClean="0"/>
              <a:t>тело.</a:t>
            </a:r>
          </a:p>
          <a:p>
            <a:r>
              <a:rPr lang="ru-RU" i="1" dirty="0" smtClean="0"/>
              <a:t>заголовок </a:t>
            </a:r>
            <a:r>
              <a:rPr lang="ru-RU" i="1" dirty="0"/>
              <a:t>– это строка </a:t>
            </a:r>
            <a:r>
              <a:rPr lang="ru-RU" i="1" dirty="0" smtClean="0"/>
              <a:t>заголовков </a:t>
            </a:r>
            <a:r>
              <a:rPr lang="ru-RU" dirty="0" smtClean="0"/>
              <a:t>столбцов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тело </a:t>
            </a:r>
            <a:r>
              <a:rPr lang="ru-RU" dirty="0"/>
              <a:t>– это множество строк </a:t>
            </a:r>
            <a:r>
              <a:rPr lang="ru-RU" dirty="0" smtClean="0"/>
              <a:t>данных.</a:t>
            </a:r>
            <a:endParaRPr lang="ru-RU" dirty="0"/>
          </a:p>
          <a:p>
            <a:r>
              <a:rPr lang="ru-RU" b="1" i="1" dirty="0"/>
              <a:t>Заголовок (или схема отношения) содержит фиксированное множество атрибутов или</a:t>
            </a:r>
            <a:r>
              <a:rPr lang="ru-RU" b="1" i="1" dirty="0" smtClean="0"/>
              <a:t>, </a:t>
            </a:r>
            <a:r>
              <a:rPr lang="ru-RU" dirty="0" smtClean="0"/>
              <a:t>точнее</a:t>
            </a:r>
            <a:r>
              <a:rPr lang="ru-RU" dirty="0"/>
              <a:t>, пар &lt;</a:t>
            </a:r>
            <a:r>
              <a:rPr lang="ru-RU" dirty="0" err="1"/>
              <a:t>имя-атрибута</a:t>
            </a:r>
            <a:r>
              <a:rPr lang="ru-RU" dirty="0"/>
              <a:t> : </a:t>
            </a:r>
            <a:r>
              <a:rPr lang="ru-RU" dirty="0" err="1"/>
              <a:t>имя-домена</a:t>
            </a:r>
            <a:r>
              <a:rPr lang="ru-RU" dirty="0"/>
              <a:t>&gt;:</a:t>
            </a:r>
          </a:p>
          <a:p>
            <a:r>
              <a:rPr lang="ru-RU" dirty="0" smtClean="0"/>
              <a:t>Схемы </a:t>
            </a:r>
            <a:r>
              <a:rPr lang="ru-RU" dirty="0"/>
              <a:t>двух отношений называются </a:t>
            </a:r>
            <a:r>
              <a:rPr lang="ru-RU" b="1" i="1" dirty="0"/>
              <a:t>эквивалентными, если они имеют одинаковую степень </a:t>
            </a:r>
            <a:r>
              <a:rPr lang="ru-RU" b="1" i="1" dirty="0" smtClean="0"/>
              <a:t>и </a:t>
            </a:r>
            <a:r>
              <a:rPr lang="ru-RU" dirty="0" smtClean="0"/>
              <a:t>возможно </a:t>
            </a:r>
            <a:r>
              <a:rPr lang="ru-RU" dirty="0"/>
              <a:t>такое упорядочение имен атрибутов в схемах, что на одинаковых местах будут </a:t>
            </a:r>
            <a:r>
              <a:rPr lang="ru-RU" dirty="0" smtClean="0"/>
              <a:t>находиться сравнимые </a:t>
            </a:r>
            <a:r>
              <a:rPr lang="ru-RU" dirty="0"/>
              <a:t>атрибуты, т.е. атрибуты, принимающие значения из одного домена.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Схема БД (в структурном смысле) - это набор именованных схем отношений. </a:t>
            </a:r>
          </a:p>
          <a:p>
            <a:r>
              <a:rPr lang="ru-RU" b="1" i="1" dirty="0"/>
              <a:t>реляционная БД – это набор отношений, имена которых совпадают с именами схем отношений </a:t>
            </a:r>
            <a:r>
              <a:rPr lang="ru-RU" b="1" i="1" dirty="0" smtClean="0"/>
              <a:t>в </a:t>
            </a:r>
            <a:r>
              <a:rPr lang="ru-RU" dirty="0" smtClean="0"/>
              <a:t>схеме </a:t>
            </a:r>
            <a:r>
              <a:rPr lang="ru-RU" dirty="0"/>
              <a:t>БД.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191</TotalTime>
  <Words>1359</Words>
  <Application>Microsoft Office PowerPoint</Application>
  <PresentationFormat>Экран (4:3)</PresentationFormat>
  <Paragraphs>123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Открытая</vt:lpstr>
      <vt:lpstr>Реляционная модель данных</vt:lpstr>
      <vt:lpstr>Слайд 2</vt:lpstr>
      <vt:lpstr>Структура изучения модели</vt:lpstr>
      <vt:lpstr>Элементы реляционной модели</vt:lpstr>
      <vt:lpstr>Реляционные объекты данных</vt:lpstr>
      <vt:lpstr>Слайд 6</vt:lpstr>
      <vt:lpstr>Слайд 7</vt:lpstr>
      <vt:lpstr>Слайд 8</vt:lpstr>
      <vt:lpstr>Слайд 9</vt:lpstr>
      <vt:lpstr>Слайд 10</vt:lpstr>
      <vt:lpstr>Слайд 11</vt:lpstr>
      <vt:lpstr>Пример отношения «Ж/д расписание»</vt:lpstr>
      <vt:lpstr>Слайд 13</vt:lpstr>
      <vt:lpstr>Слайд 14</vt:lpstr>
      <vt:lpstr>Слайд 15</vt:lpstr>
      <vt:lpstr>Свойства отношений</vt:lpstr>
      <vt:lpstr>Пример нормализации отношения</vt:lpstr>
      <vt:lpstr>Ограничения целостности в реляционной модели данных</vt:lpstr>
      <vt:lpstr>В классическом понимании поддержка целостности включает 3 части:</vt:lpstr>
      <vt:lpstr>Структурная целостность</vt:lpstr>
      <vt:lpstr>Требование структурной целостности осуществляется с помощью двух ограничений:</vt:lpstr>
      <vt:lpstr>Null-значения</vt:lpstr>
      <vt:lpstr>Языковая целостность </vt:lpstr>
      <vt:lpstr>Ссылочная целостность</vt:lpstr>
      <vt:lpstr>Требование ссылочной целостности состоит в следующем: </vt:lpstr>
      <vt:lpstr>Слайд 26</vt:lpstr>
      <vt:lpstr>Семантическая целостность</vt:lpstr>
      <vt:lpstr>Обычно задаются ограничения свойств:</vt:lpstr>
      <vt:lpstr>Слайд 29</vt:lpstr>
    </vt:vector>
  </TitlesOfParts>
  <Company>mmbp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Реляционная модель данных</dc:title>
  <dc:creator>teacher</dc:creator>
  <cp:lastModifiedBy>ПРЕПОДАВАТЕЛИ</cp:lastModifiedBy>
  <cp:revision>10</cp:revision>
  <dcterms:created xsi:type="dcterms:W3CDTF">2013-09-16T14:46:11Z</dcterms:created>
  <dcterms:modified xsi:type="dcterms:W3CDTF">2015-09-07T06:46:11Z</dcterms:modified>
</cp:coreProperties>
</file>