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94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4" r:id="rId30"/>
    <p:sldId id="285" r:id="rId31"/>
    <p:sldId id="283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5DF44A-830A-479E-84D4-59498366DE9E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024E81F-B453-40BE-9E1E-E8181C706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DF44A-830A-479E-84D4-59498366DE9E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4E81F-B453-40BE-9E1E-E8181C706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DF44A-830A-479E-84D4-59498366DE9E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4E81F-B453-40BE-9E1E-E8181C706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DF44A-830A-479E-84D4-59498366DE9E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4E81F-B453-40BE-9E1E-E8181C7069F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DF44A-830A-479E-84D4-59498366DE9E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4E81F-B453-40BE-9E1E-E8181C7069F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DF44A-830A-479E-84D4-59498366DE9E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4E81F-B453-40BE-9E1E-E8181C7069F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DF44A-830A-479E-84D4-59498366DE9E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4E81F-B453-40BE-9E1E-E8181C7069F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DF44A-830A-479E-84D4-59498366DE9E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4E81F-B453-40BE-9E1E-E8181C7069F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DF44A-830A-479E-84D4-59498366DE9E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4E81F-B453-40BE-9E1E-E8181C706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55DF44A-830A-479E-84D4-59498366DE9E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4E81F-B453-40BE-9E1E-E8181C7069F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5DF44A-830A-479E-84D4-59498366DE9E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024E81F-B453-40BE-9E1E-E8181C7069F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55DF44A-830A-479E-84D4-59498366DE9E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024E81F-B453-40BE-9E1E-E8181C7069F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Средства манипулирования данными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40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Пересечением двух совместимых по типу отношений А и В называется отношение с тем же заголовком, как в исходных отношениях, и с телом, состоящим из множества всех кортежей, принадлежащих одновременно обоим отношением А и 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Пересечение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653136"/>
            <a:ext cx="1800200" cy="1743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082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Пересечением отношений Продукты1 и Продукты2 (Рис. 1) станет отношение R2 (Рис. 3), содержащее продукты, имеющиеся в магазине и поставляемые поставщиком P2.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799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Продукты 1 </a:t>
            </a:r>
            <a:r>
              <a:rPr lang="en-US" sz="3200" dirty="0" smtClean="0"/>
              <a:t>INTERSECT </a:t>
            </a:r>
            <a:r>
              <a:rPr lang="ru-RU" sz="3200" dirty="0" smtClean="0"/>
              <a:t>Продукты </a:t>
            </a:r>
            <a:r>
              <a:rPr lang="en-US" sz="3200" dirty="0" smtClean="0"/>
              <a:t>2</a:t>
            </a:r>
            <a:endParaRPr lang="ru-RU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75"/>
          <a:stretch/>
        </p:blipFill>
        <p:spPr bwMode="auto">
          <a:xfrm>
            <a:off x="673555" y="2842054"/>
            <a:ext cx="7796898" cy="217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917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Вычитанием двух совместимых по типу отношений А и В называется отношение с тем же</a:t>
            </a:r>
            <a:r>
              <a:rPr lang="en-US" dirty="0" smtClean="0"/>
              <a:t> </a:t>
            </a:r>
            <a:r>
              <a:rPr lang="ru-RU" dirty="0" smtClean="0"/>
              <a:t>заголовком, как в исходных отношениях, и с телом, состоящим из множества всех кортежей,</a:t>
            </a:r>
            <a:r>
              <a:rPr lang="en-US" dirty="0" smtClean="0"/>
              <a:t> </a:t>
            </a:r>
            <a:r>
              <a:rPr lang="ru-RU" dirty="0" smtClean="0"/>
              <a:t>принадлежащих отношению А и не принадлежащих отношению В.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Вычитание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301208"/>
            <a:ext cx="11811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48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При </a:t>
            </a:r>
            <a:r>
              <a:rPr lang="ru-RU" dirty="0"/>
              <a:t>вычитании отношения </a:t>
            </a:r>
            <a:r>
              <a:rPr lang="ru-RU" i="1" dirty="0"/>
              <a:t>Продукты2 </a:t>
            </a:r>
            <a:r>
              <a:rPr lang="ru-RU" dirty="0"/>
              <a:t>из отношения </a:t>
            </a:r>
            <a:r>
              <a:rPr lang="ru-RU" i="1" dirty="0"/>
              <a:t>Продукты1 </a:t>
            </a:r>
            <a:r>
              <a:rPr lang="ru-RU" dirty="0"/>
              <a:t>(Рис. </a:t>
            </a:r>
            <a:r>
              <a:rPr lang="en-US" dirty="0" smtClean="0"/>
              <a:t>1</a:t>
            </a:r>
            <a:r>
              <a:rPr lang="ru-RU" dirty="0" smtClean="0"/>
              <a:t>) получится отношение </a:t>
            </a:r>
            <a:r>
              <a:rPr lang="ru-RU" i="1" dirty="0"/>
              <a:t>R3 </a:t>
            </a:r>
            <a:r>
              <a:rPr lang="ru-RU" dirty="0"/>
              <a:t>(</a:t>
            </a:r>
            <a:r>
              <a:rPr lang="ru-RU" dirty="0" smtClean="0"/>
              <a:t>Рис.</a:t>
            </a:r>
            <a:r>
              <a:rPr lang="en-US" dirty="0" smtClean="0"/>
              <a:t>4</a:t>
            </a:r>
            <a:r>
              <a:rPr lang="ru-RU" dirty="0" smtClean="0"/>
              <a:t>), </a:t>
            </a:r>
            <a:r>
              <a:rPr lang="ru-RU" dirty="0"/>
              <a:t>содержащее продукты, имеющиеся в магазине, кроме </a:t>
            </a:r>
            <a:r>
              <a:rPr lang="ru-RU" dirty="0" smtClean="0"/>
              <a:t>тех продуктов</a:t>
            </a:r>
            <a:r>
              <a:rPr lang="ru-RU" dirty="0"/>
              <a:t>, которые поставляет поставщик P2.</a:t>
            </a:r>
          </a:p>
          <a:p>
            <a:r>
              <a:rPr lang="ru-RU" dirty="0"/>
              <a:t>При вычитании отношения </a:t>
            </a:r>
            <a:r>
              <a:rPr lang="ru-RU" i="1" dirty="0"/>
              <a:t>Продукты1 </a:t>
            </a:r>
            <a:r>
              <a:rPr lang="ru-RU" dirty="0"/>
              <a:t>из отношения </a:t>
            </a:r>
            <a:r>
              <a:rPr lang="ru-RU" i="1" dirty="0"/>
              <a:t>Продукты2 </a:t>
            </a:r>
            <a:r>
              <a:rPr lang="ru-RU" dirty="0"/>
              <a:t>получится </a:t>
            </a:r>
            <a:r>
              <a:rPr lang="ru-RU" dirty="0" smtClean="0"/>
              <a:t>другое отношение </a:t>
            </a:r>
            <a:r>
              <a:rPr lang="ru-RU" i="1" dirty="0"/>
              <a:t>R4 </a:t>
            </a:r>
            <a:r>
              <a:rPr lang="ru-RU" dirty="0"/>
              <a:t>(поскольку операция вычитания не коммутативная). </a:t>
            </a:r>
            <a:endParaRPr lang="ru-RU" dirty="0" smtClean="0"/>
          </a:p>
          <a:p>
            <a:r>
              <a:rPr lang="ru-RU" dirty="0" smtClean="0"/>
              <a:t>Отношение </a:t>
            </a:r>
            <a:r>
              <a:rPr lang="ru-RU" i="1" dirty="0"/>
              <a:t>R4 </a:t>
            </a:r>
            <a:r>
              <a:rPr lang="ru-RU" dirty="0"/>
              <a:t>(Рис. </a:t>
            </a:r>
            <a:r>
              <a:rPr lang="en-US" dirty="0" smtClean="0"/>
              <a:t>4</a:t>
            </a:r>
            <a:r>
              <a:rPr lang="ru-RU" dirty="0" smtClean="0"/>
              <a:t>) будет содержать </a:t>
            </a:r>
            <a:r>
              <a:rPr lang="ru-RU" dirty="0"/>
              <a:t>продукты, поставляемые поставщиком P2, кроме тех продуктов, которые имеются </a:t>
            </a:r>
            <a:r>
              <a:rPr lang="ru-RU" dirty="0" smtClean="0"/>
              <a:t>в магазине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Пример</a:t>
            </a:r>
            <a:r>
              <a:rPr lang="ru-RU" dirty="0" smtClean="0"/>
              <a:t>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864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Продукты</a:t>
            </a:r>
            <a:r>
              <a:rPr lang="en-US" sz="2800" dirty="0" smtClean="0"/>
              <a:t> </a:t>
            </a:r>
            <a:r>
              <a:rPr lang="ru-RU" sz="2800" dirty="0" smtClean="0"/>
              <a:t>1 </a:t>
            </a:r>
            <a:r>
              <a:rPr lang="en-US" sz="2800" dirty="0" smtClean="0"/>
              <a:t>MINUS</a:t>
            </a:r>
            <a:r>
              <a:rPr lang="ru-RU" sz="2800" dirty="0" smtClean="0"/>
              <a:t> П</a:t>
            </a:r>
            <a:r>
              <a:rPr lang="ru-RU" sz="2800" dirty="0"/>
              <a:t>р</a:t>
            </a:r>
            <a:r>
              <a:rPr lang="ru-RU" sz="2800" dirty="0" smtClean="0"/>
              <a:t>одукты</a:t>
            </a:r>
            <a:r>
              <a:rPr lang="en-US" sz="2800" dirty="0" smtClean="0"/>
              <a:t> 2</a:t>
            </a:r>
            <a:br>
              <a:rPr lang="en-US" sz="2800" dirty="0" smtClean="0"/>
            </a:br>
            <a:r>
              <a:rPr lang="ru-RU" sz="2800" dirty="0" smtClean="0"/>
              <a:t>Продукты</a:t>
            </a:r>
            <a:r>
              <a:rPr lang="en-US" sz="2800" dirty="0" smtClean="0"/>
              <a:t> 2 MINUS</a:t>
            </a:r>
            <a:r>
              <a:rPr lang="ru-RU" sz="2800" dirty="0" smtClean="0"/>
              <a:t> Продукты</a:t>
            </a:r>
            <a:r>
              <a:rPr lang="en-US" sz="2800" dirty="0" smtClean="0"/>
              <a:t> 1</a:t>
            </a:r>
            <a:endParaRPr lang="ru-RU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69" y="1539040"/>
            <a:ext cx="7416824" cy="241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69" y="4293096"/>
            <a:ext cx="7479831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772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Расширенное декартово произведение двух отношений А и В, где А и В не имеют общих атрибутов, определяется как отношение с заголовком, который представляет собой сцепление двух заголовков исходных отношений А и В, и телом, состоящим из множества всех кортежей c, таких, что c представляет собой сцепление кортежа a, принадлежащего отношению A, и кортежа b, принадлежащего отношению B.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>Расширенное декартово произведение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9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4" r="1855"/>
          <a:stretch/>
        </p:blipFill>
        <p:spPr bwMode="auto">
          <a:xfrm>
            <a:off x="3275856" y="2071688"/>
            <a:ext cx="2867769" cy="2100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85360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кортежей c = &lt;c1,c2,…,</a:t>
            </a:r>
            <a:r>
              <a:rPr lang="ru-RU" dirty="0" err="1" smtClean="0"/>
              <a:t>cn</a:t>
            </a:r>
            <a:r>
              <a:rPr lang="ru-RU" dirty="0" smtClean="0"/>
              <a:t>&gt; и q = &lt;q1,q2,…,</a:t>
            </a:r>
            <a:r>
              <a:rPr lang="ru-RU" dirty="0" err="1" smtClean="0"/>
              <a:t>qm</a:t>
            </a:r>
            <a:r>
              <a:rPr lang="ru-RU" dirty="0" smtClean="0"/>
              <a:t>&gt; называется кортеж, полученный добавлением значений второго в конец первого. </a:t>
            </a:r>
          </a:p>
          <a:p>
            <a:r>
              <a:rPr lang="ru-RU" dirty="0" smtClean="0"/>
              <a:t>Сцепление кортежей c и q обозначается как (</a:t>
            </a:r>
            <a:r>
              <a:rPr lang="ru-RU" dirty="0" err="1" smtClean="0"/>
              <a:t>c,q</a:t>
            </a:r>
            <a:r>
              <a:rPr lang="ru-RU" dirty="0" smtClean="0"/>
              <a:t>).</a:t>
            </a:r>
          </a:p>
          <a:p>
            <a:r>
              <a:rPr lang="ru-RU" dirty="0" smtClean="0"/>
              <a:t>(</a:t>
            </a:r>
            <a:r>
              <a:rPr lang="ru-RU" dirty="0" err="1" smtClean="0"/>
              <a:t>c,q</a:t>
            </a:r>
            <a:r>
              <a:rPr lang="ru-RU" dirty="0" smtClean="0"/>
              <a:t>) = &lt;c1,c2,…,cn,q1,q2,…,</a:t>
            </a:r>
            <a:r>
              <a:rPr lang="ru-RU" dirty="0" err="1" smtClean="0"/>
              <a:t>qm</a:t>
            </a:r>
            <a:r>
              <a:rPr lang="ru-RU" dirty="0" smtClean="0"/>
              <a:t>&gt;</a:t>
            </a:r>
          </a:p>
          <a:p>
            <a:r>
              <a:rPr lang="ru-RU" dirty="0" smtClean="0"/>
              <a:t>здесь n – число элементов в первом кортеже c, m – число элементов во втором кортеже q.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Сцеплением, или конкатенацией,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1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Декартовым произведением отношений Поставщики и </a:t>
            </a:r>
            <a:r>
              <a:rPr lang="ru-RU" dirty="0" err="1" smtClean="0"/>
              <a:t>ВидПродукта</a:t>
            </a:r>
            <a:r>
              <a:rPr lang="ru-RU" dirty="0" smtClean="0"/>
              <a:t> (Рис. 1) будет отношение R5 (Рис.5). </a:t>
            </a:r>
          </a:p>
          <a:p>
            <a:r>
              <a:rPr lang="ru-RU" dirty="0" smtClean="0"/>
              <a:t>Отношение R5 соответствует ситуации, когда все поставщики поставляют все виды продуктов.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851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Реляционная алгебра т.е. алгебраическое изображение, в котором запросы выражаются с помощью специальных операторов отношений. </a:t>
            </a:r>
          </a:p>
          <a:p>
            <a:r>
              <a:rPr lang="ru-RU" dirty="0" smtClean="0"/>
              <a:t>Реляционное исчисление т.е. логическое изображение, в котором запросы выражаются с помощью формулирования некоторых логических ограничений, которым должны удовлетворять кортежи.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Алгебра Кодда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280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R5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Продукты</a:t>
            </a:r>
            <a:r>
              <a:rPr lang="en-US" dirty="0" smtClean="0"/>
              <a:t> </a:t>
            </a:r>
            <a:r>
              <a:rPr lang="ru-RU" dirty="0" smtClean="0"/>
              <a:t>1 </a:t>
            </a:r>
            <a:r>
              <a:rPr lang="en-US" dirty="0" smtClean="0"/>
              <a:t>TIMES </a:t>
            </a:r>
            <a:r>
              <a:rPr lang="ru-RU" dirty="0" smtClean="0"/>
              <a:t>Продукты</a:t>
            </a:r>
            <a:r>
              <a:rPr lang="en-US" dirty="0" smtClean="0"/>
              <a:t> 2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58" y="2276872"/>
            <a:ext cx="7863874" cy="3560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9815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Специальные реляционные операции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1669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Операция ограничения требует наличия двух операндов: ограничиваемого отношения и простого условия ограничения. </a:t>
            </a:r>
            <a:endParaRPr lang="en-US" dirty="0" smtClean="0"/>
          </a:p>
          <a:p>
            <a:r>
              <a:rPr lang="ru-RU" dirty="0" smtClean="0"/>
              <a:t>Простое условие ограничения может иметь либо вид (a </a:t>
            </a:r>
            <a:r>
              <a:rPr lang="ru-RU" dirty="0" err="1" smtClean="0"/>
              <a:t>comp-op</a:t>
            </a:r>
            <a:r>
              <a:rPr lang="ru-RU" dirty="0" smtClean="0"/>
              <a:t> b), где а и b - имена атрибутов ограничиваемого отношения, для которых осмысленна операция сравнения </a:t>
            </a:r>
            <a:r>
              <a:rPr lang="ru-RU" dirty="0" err="1" smtClean="0"/>
              <a:t>comp-op</a:t>
            </a:r>
            <a:r>
              <a:rPr lang="ru-RU" dirty="0" smtClean="0"/>
              <a:t>, либо вид (a </a:t>
            </a:r>
            <a:r>
              <a:rPr lang="ru-RU" dirty="0" err="1" smtClean="0"/>
              <a:t>comp-op</a:t>
            </a:r>
            <a:r>
              <a:rPr lang="ru-RU" dirty="0" smtClean="0"/>
              <a:t> </a:t>
            </a:r>
            <a:r>
              <a:rPr lang="ru-RU" dirty="0" err="1" smtClean="0"/>
              <a:t>const</a:t>
            </a:r>
            <a:r>
              <a:rPr lang="ru-RU" dirty="0" smtClean="0"/>
              <a:t>), где a - имя атрибута ограничиваемого отношения, а </a:t>
            </a:r>
            <a:r>
              <a:rPr lang="ru-RU" dirty="0" err="1" smtClean="0"/>
              <a:t>const</a:t>
            </a:r>
            <a:r>
              <a:rPr lang="ru-RU" dirty="0" smtClean="0"/>
              <a:t> - константа.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Операция ограничения</a:t>
            </a:r>
            <a:r>
              <a:rPr lang="en-US" dirty="0" smtClean="0"/>
              <a:t> (</a:t>
            </a:r>
            <a:r>
              <a:rPr lang="ru-RU" dirty="0" smtClean="0"/>
              <a:t>выборка</a:t>
            </a:r>
            <a:r>
              <a:rPr lang="en-US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96620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результате выполнения операции ограничения производится отношение, заголовок которого совпадает с заголовком отношения-операнда, а в тело входят те кортежи отношения-операнда, для которых значением условия ограничения является </a:t>
            </a:r>
            <a:r>
              <a:rPr lang="ru-RU" dirty="0" err="1" smtClean="0"/>
              <a:t>true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Операция ограничения</a:t>
            </a:r>
            <a:r>
              <a:rPr lang="en-US" dirty="0"/>
              <a:t> (</a:t>
            </a:r>
            <a:r>
              <a:rPr lang="ru-RU" dirty="0"/>
              <a:t>выборка</a:t>
            </a:r>
            <a:r>
              <a:rPr lang="en-US" dirty="0"/>
              <a:t>)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25144"/>
            <a:ext cx="1440160" cy="1758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28425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Пусть UNION обозначает операцию объединения, INTERSECT - операцию пересечения, а MINUS - операцию взятия разности. Для обозначения операции ограничения будем использовать конструкцию A WHERE </a:t>
            </a:r>
            <a:r>
              <a:rPr lang="ru-RU" dirty="0" err="1" smtClean="0"/>
              <a:t>comp</a:t>
            </a:r>
            <a:r>
              <a:rPr lang="ru-RU" dirty="0" smtClean="0"/>
              <a:t>, где A - ограничиваемое отношение, а </a:t>
            </a:r>
            <a:r>
              <a:rPr lang="ru-RU" dirty="0" err="1" smtClean="0"/>
              <a:t>comp</a:t>
            </a:r>
            <a:r>
              <a:rPr lang="ru-RU" dirty="0" smtClean="0"/>
              <a:t> - простое условие сравнения. Пусть comp1 и comp2 - два простых условия ограничения. Тогда по определению: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Операция ограничения</a:t>
            </a:r>
            <a:r>
              <a:rPr lang="en-US" dirty="0"/>
              <a:t> (</a:t>
            </a:r>
            <a:r>
              <a:rPr lang="ru-RU" dirty="0"/>
              <a:t>выборка</a:t>
            </a:r>
            <a:r>
              <a:rPr lang="en-US" dirty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6981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WHERE comp1 AND comp2 </a:t>
            </a:r>
            <a:r>
              <a:rPr lang="ru-RU" dirty="0" smtClean="0"/>
              <a:t>обозначает то же самое, что и (</a:t>
            </a:r>
            <a:r>
              <a:rPr lang="en-US" dirty="0" smtClean="0"/>
              <a:t>A WHERE comp1) INTERSECT (A WHERE comp2) </a:t>
            </a:r>
          </a:p>
          <a:p>
            <a:r>
              <a:rPr lang="en-US" dirty="0" smtClean="0"/>
              <a:t>A WHERE comp1 OR comp2 </a:t>
            </a:r>
            <a:r>
              <a:rPr lang="ru-RU" dirty="0" smtClean="0"/>
              <a:t>обозначает то же самое, что и (</a:t>
            </a:r>
            <a:r>
              <a:rPr lang="en-US" dirty="0" smtClean="0"/>
              <a:t>A WHERE comp1) UNION (A WHERE comp2) </a:t>
            </a:r>
          </a:p>
          <a:p>
            <a:r>
              <a:rPr lang="en-US" dirty="0" smtClean="0"/>
              <a:t>A WHERE NOT comp1 </a:t>
            </a:r>
            <a:r>
              <a:rPr lang="ru-RU" dirty="0" smtClean="0"/>
              <a:t>обозначает то же самое, что и </a:t>
            </a:r>
            <a:r>
              <a:rPr lang="en-US" dirty="0" smtClean="0"/>
              <a:t>A MINUS (A WHERE comp1)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Операция ограничения</a:t>
            </a:r>
            <a:r>
              <a:rPr lang="en-US" dirty="0"/>
              <a:t> (</a:t>
            </a:r>
            <a:r>
              <a:rPr lang="ru-RU" dirty="0"/>
              <a:t>выборка</a:t>
            </a:r>
            <a:r>
              <a:rPr lang="en-US" dirty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341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Результатом выборки продуктов, поставляемых поставщиком P3, из отношения Продукты1</a:t>
            </a:r>
            <a:r>
              <a:rPr lang="en-US" dirty="0" smtClean="0"/>
              <a:t> </a:t>
            </a:r>
            <a:r>
              <a:rPr lang="ru-RU" dirty="0" smtClean="0"/>
              <a:t>(Рис. 1) будет отношение R6 (Рис. 6, a)</a:t>
            </a:r>
          </a:p>
          <a:p>
            <a:r>
              <a:rPr lang="ru-RU" dirty="0" smtClean="0"/>
              <a:t> Результатом выборки Владивостокских поставщиков из отношения Поставщики (Рис. 1) будет отношение R7 (Рис. 6, b)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Пример: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832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Продукты</a:t>
            </a:r>
            <a:r>
              <a:rPr lang="en-US" sz="3200" dirty="0" smtClean="0"/>
              <a:t> </a:t>
            </a:r>
            <a:r>
              <a:rPr lang="ru-RU" sz="3200" dirty="0" smtClean="0"/>
              <a:t>1 </a:t>
            </a:r>
            <a:r>
              <a:rPr lang="en-US" sz="3200" dirty="0" smtClean="0"/>
              <a:t>WHERE </a:t>
            </a:r>
            <a:r>
              <a:rPr lang="ru-RU" sz="3200" dirty="0" err="1" smtClean="0"/>
              <a:t>КодПоставщика</a:t>
            </a:r>
            <a:r>
              <a:rPr lang="ru-RU" sz="3200" dirty="0" smtClean="0"/>
              <a:t>=«Р3»</a:t>
            </a:r>
            <a:br>
              <a:rPr lang="ru-RU" sz="3200" dirty="0" smtClean="0"/>
            </a:br>
            <a:r>
              <a:rPr lang="ru-RU" sz="3200" dirty="0" smtClean="0"/>
              <a:t>Поставщики </a:t>
            </a:r>
            <a:r>
              <a:rPr lang="en-US" sz="3200" dirty="0" smtClean="0"/>
              <a:t>WHERE </a:t>
            </a:r>
            <a:r>
              <a:rPr lang="ru-RU" sz="3200" dirty="0" smtClean="0"/>
              <a:t>Город=«Владивосток»</a:t>
            </a:r>
            <a:endParaRPr lang="ru-RU" sz="32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75572"/>
            <a:ext cx="7416824" cy="128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72181"/>
            <a:ext cx="7416824" cy="1470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17139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Результатом проекции отношения A по списку атрибутов a1, a2, ..., </a:t>
            </a:r>
            <a:r>
              <a:rPr lang="ru-RU" dirty="0" err="1" smtClean="0"/>
              <a:t>an</a:t>
            </a:r>
            <a:r>
              <a:rPr lang="ru-RU" dirty="0" smtClean="0"/>
              <a:t> является отношение, с заголовком, определяемым множеством атрибутов a1, a2, ..., </a:t>
            </a:r>
            <a:r>
              <a:rPr lang="ru-RU" dirty="0" err="1" smtClean="0"/>
              <a:t>an</a:t>
            </a:r>
            <a:r>
              <a:rPr lang="ru-RU" dirty="0" smtClean="0"/>
              <a:t>, и с телом, состоящим из кортежей вида &lt;a1:v1, a2:v2, ..., </a:t>
            </a:r>
            <a:r>
              <a:rPr lang="ru-RU" dirty="0" err="1" smtClean="0"/>
              <a:t>an:vn</a:t>
            </a:r>
            <a:r>
              <a:rPr lang="ru-RU" dirty="0" smtClean="0"/>
              <a:t>&gt; таких, что в отношении A имеется кортеж, атрибут a1 которого имеет значение v1, атрибут a2 имеет значение v2, ..., атрибут </a:t>
            </a:r>
            <a:r>
              <a:rPr lang="ru-RU" dirty="0" err="1" smtClean="0"/>
              <a:t>an</a:t>
            </a:r>
            <a:r>
              <a:rPr lang="ru-RU" dirty="0" smtClean="0"/>
              <a:t> имеет значение </a:t>
            </a:r>
            <a:r>
              <a:rPr lang="ru-RU" dirty="0" err="1" smtClean="0"/>
              <a:t>vn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Тем самым, при выполнении операции проекции выделяется "вертикальная" вырезка отношения-операнда с естественным уничтожением потенциально возникающих кортежей-дубликатов.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Операция взятия проекции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301208"/>
            <a:ext cx="926590" cy="1216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2797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Проекцией отношения Продукты1 (Рис. 1) по атрибуту </a:t>
            </a:r>
            <a:r>
              <a:rPr lang="ru-RU" dirty="0" err="1" smtClean="0"/>
              <a:t>КодПоставщика</a:t>
            </a:r>
            <a:r>
              <a:rPr lang="ru-RU" dirty="0" smtClean="0"/>
              <a:t> будет отношение R8 (Рис. 7, a). </a:t>
            </a:r>
          </a:p>
          <a:p>
            <a:r>
              <a:rPr lang="ru-RU" dirty="0" smtClean="0"/>
              <a:t>дублирующие кортежи исключены из отношения R8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PROJECT </a:t>
            </a:r>
            <a:r>
              <a:rPr lang="ru-RU" sz="3600" dirty="0" smtClean="0"/>
              <a:t>Продукты 1 </a:t>
            </a:r>
            <a:r>
              <a:rPr lang="en-US" sz="3600" dirty="0" smtClean="0"/>
              <a:t>{</a:t>
            </a:r>
            <a:r>
              <a:rPr lang="ru-RU" sz="3600" dirty="0" err="1" smtClean="0"/>
              <a:t>КодПоставщика</a:t>
            </a:r>
            <a:r>
              <a:rPr lang="en-US" sz="3600" dirty="0" smtClean="0"/>
              <a:t>}</a:t>
            </a:r>
            <a:endParaRPr lang="ru-RU" sz="36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861048"/>
            <a:ext cx="3816424" cy="225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9656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 состав теоретико-множественных операций входят операции: </a:t>
            </a:r>
          </a:p>
          <a:p>
            <a:r>
              <a:rPr lang="ru-RU" dirty="0" smtClean="0"/>
              <a:t>объединения отношений; </a:t>
            </a:r>
          </a:p>
          <a:p>
            <a:r>
              <a:rPr lang="ru-RU" dirty="0" smtClean="0"/>
              <a:t>пересечения отношений; </a:t>
            </a:r>
          </a:p>
          <a:p>
            <a:r>
              <a:rPr lang="ru-RU" dirty="0" smtClean="0"/>
              <a:t>взятия разности отношений; </a:t>
            </a:r>
          </a:p>
          <a:p>
            <a:r>
              <a:rPr lang="ru-RU" dirty="0" smtClean="0"/>
              <a:t>прямого произведения отношений. </a:t>
            </a:r>
          </a:p>
          <a:p>
            <a:endParaRPr lang="ru-RU" dirty="0" smtClean="0"/>
          </a:p>
          <a:p>
            <a:r>
              <a:rPr lang="ru-RU" dirty="0" smtClean="0"/>
              <a:t> Специальные реляционные операции включают: </a:t>
            </a:r>
          </a:p>
          <a:p>
            <a:r>
              <a:rPr lang="ru-RU" dirty="0" smtClean="0"/>
              <a:t>ограничение отношения; </a:t>
            </a:r>
          </a:p>
          <a:p>
            <a:r>
              <a:rPr lang="ru-RU" dirty="0" smtClean="0"/>
              <a:t>проекцию отношения; </a:t>
            </a:r>
          </a:p>
          <a:p>
            <a:r>
              <a:rPr lang="ru-RU" dirty="0" smtClean="0"/>
              <a:t>соединение отношений; </a:t>
            </a:r>
          </a:p>
          <a:p>
            <a:r>
              <a:rPr lang="ru-RU" dirty="0" smtClean="0"/>
              <a:t>деление отношений.</a:t>
            </a:r>
          </a:p>
          <a:p>
            <a:r>
              <a:rPr lang="ru-RU" dirty="0" smtClean="0"/>
              <a:t>Кроме того, в состав алгебры включается операция присваивания, позволяющая сохранить в базе данных результаты вычисления алгебраических выражений, и операция переименования атрибутов, дающая возможность корректно сформировать заголовок (схему) результирующего отношения.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79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Проекцией отношения Поставщики (Рис. 1) по атрибуту Город будет отношение R9 (Рис.7, b)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</a:t>
            </a:r>
            <a:r>
              <a:rPr lang="ru-RU" dirty="0" smtClean="0"/>
              <a:t>Поставщики </a:t>
            </a:r>
            <a:r>
              <a:rPr lang="en-US" dirty="0" smtClean="0"/>
              <a:t>{</a:t>
            </a:r>
            <a:r>
              <a:rPr lang="ru-RU" dirty="0" smtClean="0"/>
              <a:t>Город</a:t>
            </a:r>
            <a:r>
              <a:rPr lang="en-US" dirty="0" smtClean="0"/>
              <a:t>}</a:t>
            </a: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49" y="3133724"/>
            <a:ext cx="3034149" cy="2239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02531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Довольно часто операция проекции используется в сочетании с другими операциями.</a:t>
            </a:r>
          </a:p>
          <a:p>
            <a:r>
              <a:rPr lang="ru-RU" dirty="0" smtClean="0"/>
              <a:t>Например, нужно выбрать названия поставщиков из Владивостока (на основе отношения Поставщики – Рис. 1). Сначала выполняется операция выборки, а затем – проекции (Рис. 7, c).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Пример: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1487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R7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Поставщики </a:t>
            </a:r>
            <a:r>
              <a:rPr lang="en-US" sz="2800" dirty="0" smtClean="0"/>
              <a:t>WHERE </a:t>
            </a:r>
            <a:r>
              <a:rPr lang="ru-RU" sz="2800" dirty="0" smtClean="0"/>
              <a:t>Город=«Владивосток»</a:t>
            </a:r>
            <a:br>
              <a:rPr lang="ru-RU" sz="2800" dirty="0" smtClean="0"/>
            </a:br>
            <a:r>
              <a:rPr lang="en-US" sz="2800" dirty="0" smtClean="0"/>
              <a:t>PROJECT</a:t>
            </a:r>
            <a:r>
              <a:rPr lang="ru-RU" sz="2800" dirty="0" smtClean="0"/>
              <a:t> </a:t>
            </a:r>
            <a:r>
              <a:rPr lang="en-US" sz="2800" dirty="0" smtClean="0"/>
              <a:t>R7 {</a:t>
            </a:r>
            <a:r>
              <a:rPr lang="ru-RU" sz="2800" dirty="0" smtClean="0"/>
              <a:t>Наименование</a:t>
            </a:r>
            <a:r>
              <a:rPr lang="en-US" sz="2800" dirty="0" smtClean="0"/>
              <a:t>}</a:t>
            </a:r>
            <a:endParaRPr lang="ru-RU" sz="28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89" y="2345829"/>
            <a:ext cx="6736780" cy="1371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17" y="4338478"/>
            <a:ext cx="3656289" cy="1515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58047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Соединение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(естественное, условное)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628800"/>
            <a:ext cx="8180747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740" y="5158059"/>
            <a:ext cx="3168352" cy="1550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91157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Рассмотрим отношения Продукты1 и Поставщики (Рис. </a:t>
            </a:r>
            <a:r>
              <a:rPr lang="en-US" dirty="0" smtClean="0"/>
              <a:t>1</a:t>
            </a:r>
            <a:r>
              <a:rPr lang="ru-RU" dirty="0" smtClean="0"/>
              <a:t>). Атрибуты</a:t>
            </a:r>
            <a:r>
              <a:rPr lang="en-US" dirty="0" smtClean="0"/>
              <a:t> </a:t>
            </a:r>
            <a:r>
              <a:rPr lang="ru-RU" dirty="0" err="1" smtClean="0"/>
              <a:t>КодПоставщика</a:t>
            </a:r>
            <a:r>
              <a:rPr lang="ru-RU" dirty="0" smtClean="0"/>
              <a:t> и </a:t>
            </a:r>
            <a:r>
              <a:rPr lang="ru-RU" dirty="0" err="1" smtClean="0"/>
              <a:t>КодП</a:t>
            </a:r>
            <a:r>
              <a:rPr lang="ru-RU" dirty="0" smtClean="0"/>
              <a:t> определены на одном и том же домене кодов поставщиков. </a:t>
            </a:r>
            <a:endParaRPr lang="en-US" dirty="0" smtClean="0"/>
          </a:p>
          <a:p>
            <a:r>
              <a:rPr lang="ru-RU" dirty="0" smtClean="0"/>
              <a:t>Поскольку при</a:t>
            </a:r>
            <a:r>
              <a:rPr lang="en-US" dirty="0" smtClean="0"/>
              <a:t> </a:t>
            </a:r>
            <a:r>
              <a:rPr lang="ru-RU" dirty="0" smtClean="0"/>
              <a:t>естественном соединении также требуется, чтобы общие атрибуты соединяемых отношений имели</a:t>
            </a:r>
            <a:r>
              <a:rPr lang="en-US" dirty="0" smtClean="0"/>
              <a:t> </a:t>
            </a:r>
            <a:r>
              <a:rPr lang="ru-RU" dirty="0" smtClean="0"/>
              <a:t>одинаковые имена, переименуем атрибут </a:t>
            </a:r>
            <a:r>
              <a:rPr lang="ru-RU" dirty="0" err="1" smtClean="0"/>
              <a:t>КодП</a:t>
            </a:r>
            <a:r>
              <a:rPr lang="ru-RU" dirty="0" smtClean="0"/>
              <a:t> отношения Поставщики в </a:t>
            </a:r>
            <a:r>
              <a:rPr lang="ru-RU" dirty="0" err="1" smtClean="0"/>
              <a:t>КодПоставщика</a:t>
            </a:r>
            <a:r>
              <a:rPr lang="ru-RU" dirty="0" smtClean="0"/>
              <a:t>. Тогда</a:t>
            </a:r>
            <a:r>
              <a:rPr lang="en-US" dirty="0" smtClean="0"/>
              <a:t> </a:t>
            </a:r>
            <a:r>
              <a:rPr lang="ru-RU" dirty="0" smtClean="0"/>
              <a:t>естественным соединением отношений Продукты1 и Поставщики по атрибуту </a:t>
            </a:r>
            <a:r>
              <a:rPr lang="ru-RU" dirty="0" err="1" smtClean="0"/>
              <a:t>КодПоставщика</a:t>
            </a:r>
            <a:r>
              <a:rPr lang="en-US" dirty="0" smtClean="0"/>
              <a:t> </a:t>
            </a:r>
            <a:r>
              <a:rPr lang="ru-RU" dirty="0" smtClean="0"/>
              <a:t>будет отношение R11 (Рис. </a:t>
            </a:r>
            <a:r>
              <a:rPr lang="en-US" dirty="0" smtClean="0"/>
              <a:t>8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0569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835637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55170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Пусть заданы два отношения - A с заголовком {a1, a2, ..., </a:t>
            </a:r>
            <a:r>
              <a:rPr lang="ru-RU" dirty="0" err="1" smtClean="0"/>
              <a:t>an</a:t>
            </a:r>
            <a:r>
              <a:rPr lang="ru-RU" dirty="0" smtClean="0"/>
              <a:t>, b1, b2, ..., </a:t>
            </a:r>
            <a:r>
              <a:rPr lang="ru-RU" dirty="0" err="1" smtClean="0"/>
              <a:t>bm</a:t>
            </a:r>
            <a:r>
              <a:rPr lang="ru-RU" dirty="0" smtClean="0"/>
              <a:t>} и B с заголовком {b1, b2, ..., </a:t>
            </a:r>
            <a:r>
              <a:rPr lang="ru-RU" dirty="0" err="1" smtClean="0"/>
              <a:t>bm</a:t>
            </a:r>
            <a:r>
              <a:rPr lang="ru-RU" dirty="0" smtClean="0"/>
              <a:t>}. Будем считать, что атрибут </a:t>
            </a:r>
            <a:r>
              <a:rPr lang="ru-RU" dirty="0" err="1" smtClean="0"/>
              <a:t>bi</a:t>
            </a:r>
            <a:r>
              <a:rPr lang="ru-RU" dirty="0" smtClean="0"/>
              <a:t> отношения A и атрибут </a:t>
            </a:r>
            <a:r>
              <a:rPr lang="ru-RU" dirty="0" err="1" smtClean="0"/>
              <a:t>bi</a:t>
            </a:r>
            <a:r>
              <a:rPr lang="ru-RU" dirty="0" smtClean="0"/>
              <a:t> отношения B не только обладают одним и тем же именем, но и определены на одном и том же домене. </a:t>
            </a:r>
            <a:endParaRPr lang="en-US" dirty="0" smtClean="0"/>
          </a:p>
          <a:p>
            <a:r>
              <a:rPr lang="ru-RU" dirty="0" smtClean="0"/>
              <a:t>Назовем множество атрибутов {</a:t>
            </a:r>
            <a:r>
              <a:rPr lang="ru-RU" dirty="0" err="1" smtClean="0"/>
              <a:t>aj</a:t>
            </a:r>
            <a:r>
              <a:rPr lang="ru-RU" dirty="0" smtClean="0"/>
              <a:t>} составным атрибутом a, а множество атрибутов {</a:t>
            </a:r>
            <a:r>
              <a:rPr lang="ru-RU" dirty="0" err="1" smtClean="0"/>
              <a:t>bj</a:t>
            </a:r>
            <a:r>
              <a:rPr lang="ru-RU" dirty="0" smtClean="0"/>
              <a:t>} - составным атрибутом b. </a:t>
            </a:r>
            <a:endParaRPr lang="en-US" dirty="0" smtClean="0"/>
          </a:p>
          <a:p>
            <a:r>
              <a:rPr lang="ru-RU" dirty="0" smtClean="0"/>
              <a:t>После этого будем говорить о реляционном делении бинарного отношения A(</a:t>
            </a:r>
            <a:r>
              <a:rPr lang="ru-RU" dirty="0" err="1" smtClean="0"/>
              <a:t>a,b</a:t>
            </a:r>
            <a:r>
              <a:rPr lang="ru-RU" dirty="0" smtClean="0"/>
              <a:t>) на унарное отношение B(b).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Операция деления отношений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5039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Результатом деления A на B является унарное отношение C(a), состоящее из кортежей v таких, что в отношении A имеются кортежи &lt;v, w&gt; такие, что множество значений {w} включает множество значений атрибута b в отношении B.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Операция деления отношений</a:t>
            </a:r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725144"/>
            <a:ext cx="188595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40446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Пусть отношение R14 содержит поставщиков и виды поставляемых ими продуктов,</a:t>
            </a:r>
            <a:r>
              <a:rPr lang="en-US" dirty="0" smtClean="0"/>
              <a:t> </a:t>
            </a:r>
            <a:r>
              <a:rPr lang="ru-RU" dirty="0" smtClean="0"/>
              <a:t>а отношение </a:t>
            </a:r>
            <a:r>
              <a:rPr lang="ru-RU" dirty="0" err="1" smtClean="0"/>
              <a:t>ВидПродукта</a:t>
            </a:r>
            <a:r>
              <a:rPr lang="ru-RU" dirty="0" smtClean="0"/>
              <a:t> содержит виды продуктов (Рис. </a:t>
            </a:r>
            <a:r>
              <a:rPr lang="en-US" dirty="0" smtClean="0"/>
              <a:t>8</a:t>
            </a:r>
            <a:r>
              <a:rPr lang="ru-RU" dirty="0" smtClean="0"/>
              <a:t>). Тогда, чтобы получить</a:t>
            </a:r>
            <a:r>
              <a:rPr lang="en-US" dirty="0" smtClean="0"/>
              <a:t> </a:t>
            </a:r>
            <a:r>
              <a:rPr lang="ru-RU" dirty="0" smtClean="0"/>
              <a:t>поставщиков поставляющих ВСЕ виды продуктов, необходимо отношение R14 разделить на</a:t>
            </a:r>
            <a:r>
              <a:rPr lang="en-US" dirty="0" smtClean="0"/>
              <a:t> </a:t>
            </a:r>
            <a:r>
              <a:rPr lang="ru-RU" dirty="0" smtClean="0"/>
              <a:t>отношение </a:t>
            </a:r>
            <a:r>
              <a:rPr lang="ru-RU" dirty="0" err="1" smtClean="0"/>
              <a:t>ВидПродукта</a:t>
            </a:r>
            <a:r>
              <a:rPr lang="ru-RU" dirty="0" smtClean="0"/>
              <a:t> по атрибуту </a:t>
            </a:r>
            <a:r>
              <a:rPr lang="ru-RU" dirty="0" err="1" smtClean="0"/>
              <a:t>КодВида</a:t>
            </a:r>
            <a:r>
              <a:rPr lang="ru-RU" dirty="0" smtClean="0"/>
              <a:t> (Рис. </a:t>
            </a:r>
            <a:r>
              <a:rPr lang="en-US" dirty="0" smtClean="0"/>
              <a:t>8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91791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Рис.8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24138"/>
            <a:ext cx="8085975" cy="23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55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Операции объединения, пересечения и вычитания требуют от операндов совместимости по типу. </a:t>
            </a:r>
          </a:p>
          <a:p>
            <a:r>
              <a:rPr lang="ru-RU" dirty="0" smtClean="0"/>
              <a:t>Будет говорить, что два отношения совместимы по типу, если у них эквивалентные схемы, а точнее:</a:t>
            </a:r>
          </a:p>
          <a:p>
            <a:r>
              <a:rPr lang="ru-RU" dirty="0" smtClean="0"/>
              <a:t>1. если каждое их них имеет одно и то же множество атрибутов (а значит и одинаковую степень)</a:t>
            </a:r>
          </a:p>
          <a:p>
            <a:r>
              <a:rPr lang="ru-RU" dirty="0" smtClean="0"/>
              <a:t>2. если возможно такое упорядочение атрибутов в схемах, что на одинаковых местах будут находиться сравнимые атрибуты, т.е. атрибуты, определенные на одном и том же домене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Совместимость по типу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693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Рис.1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1509713"/>
            <a:ext cx="7124700" cy="383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295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Объединением двух совместимых по типу отношений А и В называется отношение с тем же заголовком, как в исходных отношениях, и с телом, состоящим из множества всех кортежей, принадлежащих А или В или обоим отношением (за исключением повторяющихся).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Объединение </a:t>
            </a:r>
            <a:r>
              <a:rPr lang="en-US" dirty="0" smtClean="0"/>
              <a:t>(UNION)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581128"/>
            <a:ext cx="1914897" cy="197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877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Объединим, приведенные на Рис. 1, отношения</a:t>
            </a:r>
          </a:p>
          <a:p>
            <a:r>
              <a:rPr lang="ru-RU" dirty="0" smtClean="0"/>
              <a:t>Продукты1 (содержащее продукты, имеющиеся в магазине) и Продукты2</a:t>
            </a:r>
          </a:p>
          <a:p>
            <a:r>
              <a:rPr lang="ru-RU" dirty="0" smtClean="0"/>
              <a:t>(содержащее продукты, поставляемые поставщиком P2). Результатом объединения станет отношение</a:t>
            </a:r>
          </a:p>
          <a:p>
            <a:r>
              <a:rPr lang="ru-RU" dirty="0" smtClean="0"/>
              <a:t>R1 (Рис.2), содержащее продукты, которые или имеются в магазине или поставляются</a:t>
            </a:r>
          </a:p>
          <a:p>
            <a:r>
              <a:rPr lang="ru-RU" dirty="0" smtClean="0"/>
              <a:t>поставщиком P2 (либо и то и другое).</a:t>
            </a:r>
          </a:p>
          <a:p>
            <a:r>
              <a:rPr lang="ru-RU" dirty="0" smtClean="0"/>
              <a:t>Обратите внимание, что дублирующие кортежи исключены из результирующего отношения</a:t>
            </a:r>
          </a:p>
          <a:p>
            <a:r>
              <a:rPr lang="ru-RU" dirty="0" smtClean="0"/>
              <a:t>R1.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24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имеются следующие отношения (Рис. 1)</a:t>
            </a:r>
          </a:p>
          <a:p>
            <a:r>
              <a:rPr lang="ru-RU" dirty="0" smtClean="0"/>
              <a:t>Отношение Продукты1 содержит продукты, имеющиеся в магазине Отношение Продукты2 содержит продукты, поставляемые поставщиком P2</a:t>
            </a:r>
          </a:p>
          <a:p>
            <a:r>
              <a:rPr lang="ru-RU" dirty="0" smtClean="0"/>
              <a:t>Отношение Поставщики содержит поставщиков продуктов Отношение </a:t>
            </a:r>
            <a:r>
              <a:rPr lang="ru-RU" dirty="0" err="1" smtClean="0"/>
              <a:t>ВидПродукта</a:t>
            </a:r>
            <a:r>
              <a:rPr lang="ru-RU" dirty="0" smtClean="0"/>
              <a:t> содержит виды продуктов</a:t>
            </a:r>
          </a:p>
          <a:p>
            <a:r>
              <a:rPr lang="ru-RU" dirty="0" smtClean="0"/>
              <a:t>Первые три отношения имеют одинаковую степень, т.е. выполняется первое условие совместимости по типу. </a:t>
            </a:r>
          </a:p>
          <a:p>
            <a:r>
              <a:rPr lang="ru-RU" dirty="0" smtClean="0"/>
              <a:t>Второе условие выполняется только для отношений Продукты1 и Продукты2, т.е. только эти отношения совместимы по типу, а значит с ними можно выполнять операции объединения, пересечения и вычитания.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041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Пример объединения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Продукты 1</a:t>
            </a:r>
            <a:r>
              <a:rPr lang="en-US" dirty="0" smtClean="0"/>
              <a:t> UNION </a:t>
            </a:r>
            <a:r>
              <a:rPr lang="ru-RU" dirty="0" smtClean="0"/>
              <a:t>Продукты 2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04864"/>
            <a:ext cx="676275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771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194</TotalTime>
  <Words>1573</Words>
  <Application>Microsoft Office PowerPoint</Application>
  <PresentationFormat>Экран (4:3)</PresentationFormat>
  <Paragraphs>106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Открытая</vt:lpstr>
      <vt:lpstr>Средства манипулирования данными</vt:lpstr>
      <vt:lpstr>Алгебра Кодда</vt:lpstr>
      <vt:lpstr>Презентация PowerPoint</vt:lpstr>
      <vt:lpstr>Совместимость по типу </vt:lpstr>
      <vt:lpstr>Рис.1 </vt:lpstr>
      <vt:lpstr>Объединение (UNION) </vt:lpstr>
      <vt:lpstr>Пример: </vt:lpstr>
      <vt:lpstr>Пример: </vt:lpstr>
      <vt:lpstr>Продукты 1 UNION Продукты 2</vt:lpstr>
      <vt:lpstr>Пересечение</vt:lpstr>
      <vt:lpstr>Пример: </vt:lpstr>
      <vt:lpstr>Продукты 1 INTERSECT Продукты 2</vt:lpstr>
      <vt:lpstr>Вычитание</vt:lpstr>
      <vt:lpstr>Пример: </vt:lpstr>
      <vt:lpstr>Продукты 1 MINUS Продукты 2 Продукты 2 MINUS Продукты 1</vt:lpstr>
      <vt:lpstr>Расширенное декартово произведение </vt:lpstr>
      <vt:lpstr>Презентация PowerPoint</vt:lpstr>
      <vt:lpstr>Сцеплением, или конкатенацией, </vt:lpstr>
      <vt:lpstr>Пример: </vt:lpstr>
      <vt:lpstr>Продукты 1 TIMES Продукты 2 </vt:lpstr>
      <vt:lpstr>Специальные реляционные операции</vt:lpstr>
      <vt:lpstr>Операция ограничения (выборка)</vt:lpstr>
      <vt:lpstr>Операция ограничения (выборка)</vt:lpstr>
      <vt:lpstr>Операция ограничения (выборка)</vt:lpstr>
      <vt:lpstr>Операция ограничения (выборка)</vt:lpstr>
      <vt:lpstr>Пример: </vt:lpstr>
      <vt:lpstr>Продукты 1 WHERE КодПоставщика=«Р3» Поставщики WHERE Город=«Владивосток»</vt:lpstr>
      <vt:lpstr>Операция взятия проекции</vt:lpstr>
      <vt:lpstr>PROJECT Продукты 1 {КодПоставщика}</vt:lpstr>
      <vt:lpstr>PROJECT Поставщики {Город}</vt:lpstr>
      <vt:lpstr>Пример: </vt:lpstr>
      <vt:lpstr>Поставщики WHERE Город=«Владивосток» PROJECT R7 {Наименование}</vt:lpstr>
      <vt:lpstr>Соединение  (естественное, условное)</vt:lpstr>
      <vt:lpstr>Пример: </vt:lpstr>
      <vt:lpstr>Презентация PowerPoint</vt:lpstr>
      <vt:lpstr>Операция деления отношений</vt:lpstr>
      <vt:lpstr>Операция деления отношений</vt:lpstr>
      <vt:lpstr>Пример: 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к12ян</dc:creator>
  <cp:lastModifiedBy>к12ян</cp:lastModifiedBy>
  <cp:revision>16</cp:revision>
  <dcterms:created xsi:type="dcterms:W3CDTF">2013-09-23T10:46:47Z</dcterms:created>
  <dcterms:modified xsi:type="dcterms:W3CDTF">2013-09-23T14:01:22Z</dcterms:modified>
</cp:coreProperties>
</file>