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9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010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A883E-1DC4-4454-AF57-2E599FFC6E42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052CE-61E1-4344-BD07-F00DB0D2A5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13A0BA-DBFB-4763-9A28-B33E1C4647D9}" type="datetime1">
              <a:rPr lang="ru-RU" smtClean="0"/>
              <a:t>03.12.2013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E06C2-A701-4576-A0FB-2F3B8DA38361}" type="datetime1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CC5787-C7E1-4B5E-842E-A259041EF0D7}" type="datetime1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95C04F-97F5-446E-90B7-0DCDE50382B5}" type="datetime1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A688E-5FC6-42ED-9ED3-EE771F951182}" type="datetime1">
              <a:rPr lang="ru-RU" smtClean="0"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772372-AC80-463B-8EA4-0915ACEFC565}" type="datetime1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1A1EFF-E548-4F06-B122-6CF7AE950A5F}" type="datetime1">
              <a:rPr lang="ru-RU" smtClean="0"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66617-CDA6-4EF5-A4ED-CAA074A3474D}" type="datetime1">
              <a:rPr lang="ru-RU" smtClean="0"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94F6A-A512-4342-A979-369B40768543}" type="datetime1">
              <a:rPr lang="ru-RU" smtClean="0"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442A82-49F8-43FA-A80A-B08C924E63D5}" type="datetime1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CD9F07-115D-49D1-AEA4-BA3C72CC9679}" type="datetime1">
              <a:rPr lang="ru-RU" smtClean="0"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3B2694-A9F5-4297-A0DF-44FCF8392B52}" type="datetime1">
              <a:rPr lang="ru-RU" smtClean="0"/>
              <a:t>03.12.2013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33F5CF-A629-43FF-A1B5-520B0CCF4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Выборка данных из нескольких таблиц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Дисциплина: Базы данных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Задача</a:t>
            </a:r>
          </a:p>
          <a:p>
            <a:pPr marL="0" indent="0">
              <a:buNone/>
            </a:pPr>
            <a:r>
              <a:rPr lang="ru-RU" dirty="0"/>
              <a:t>Требуется найти общие строки в двух таблицах, но объединение </a:t>
            </a:r>
            <a:r>
              <a:rPr lang="ru-RU" dirty="0" smtClean="0"/>
              <a:t>возможно </a:t>
            </a:r>
            <a:r>
              <a:rPr lang="ru-RU" dirty="0"/>
              <a:t>по нескольким столбцам. Например, рассмотрим такое </a:t>
            </a:r>
            <a:r>
              <a:rPr lang="ru-RU" dirty="0" smtClean="0"/>
              <a:t>представление </a:t>
            </a:r>
            <a:r>
              <a:rPr lang="en-US" dirty="0"/>
              <a:t>V:</a:t>
            </a:r>
          </a:p>
          <a:p>
            <a:pPr marL="0" indent="0">
              <a:buNone/>
            </a:pPr>
            <a:r>
              <a:rPr lang="en-US" b="1" dirty="0"/>
              <a:t>create view </a:t>
            </a:r>
            <a:r>
              <a:rPr lang="en-US" b="1" dirty="0" smtClean="0"/>
              <a:t>V</a:t>
            </a:r>
            <a:r>
              <a:rPr lang="ru-RU" b="1" dirty="0" smtClean="0"/>
              <a:t> а</a:t>
            </a:r>
            <a:r>
              <a:rPr lang="en-US" b="1" dirty="0" smtClean="0"/>
              <a:t>s</a:t>
            </a:r>
            <a:r>
              <a:rPr lang="ru-RU" b="1" dirty="0" smtClean="0"/>
              <a:t> </a:t>
            </a:r>
            <a:r>
              <a:rPr lang="en-US" b="1" dirty="0" smtClean="0"/>
              <a:t>select </a:t>
            </a:r>
            <a:r>
              <a:rPr lang="en-US" b="1" dirty="0" err="1"/>
              <a:t>ename</a:t>
            </a:r>
            <a:r>
              <a:rPr lang="en-US" b="1" dirty="0" smtClean="0"/>
              <a:t>,</a:t>
            </a:r>
            <a:r>
              <a:rPr lang="ru-RU" b="1" dirty="0" smtClean="0"/>
              <a:t> </a:t>
            </a:r>
            <a:r>
              <a:rPr lang="en-US" b="1" dirty="0" smtClean="0"/>
              <a:t>job,</a:t>
            </a:r>
            <a:r>
              <a:rPr lang="ru-RU" b="1" dirty="0" smtClean="0"/>
              <a:t> </a:t>
            </a:r>
            <a:r>
              <a:rPr lang="en-US" b="1" dirty="0" err="1" smtClean="0"/>
              <a:t>sal</a:t>
            </a:r>
            <a:r>
              <a:rPr lang="en-US" b="1" dirty="0" smtClean="0"/>
              <a:t> 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from </a:t>
            </a:r>
            <a:r>
              <a:rPr lang="en-US" b="1" dirty="0" err="1"/>
              <a:t>emp</a:t>
            </a: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b="1" dirty="0"/>
              <a:t>where job = 'CLERK'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Поиск одинаковых строк в двух таблицах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058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 * from V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621286" cy="213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87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Представление V содержит только строки для клерков. Но в </a:t>
            </a:r>
            <a:r>
              <a:rPr lang="ru-RU" dirty="0" smtClean="0"/>
              <a:t>него включены </a:t>
            </a:r>
            <a:r>
              <a:rPr lang="ru-RU" dirty="0"/>
              <a:t>не все столбцы EMP. Требуется выбрать значения </a:t>
            </a:r>
            <a:r>
              <a:rPr lang="ru-RU" dirty="0" smtClean="0"/>
              <a:t>столбцов EMPNO</a:t>
            </a:r>
            <a:r>
              <a:rPr lang="ru-RU" dirty="0"/>
              <a:t>, ENAME, JOB, SAL и </a:t>
            </a:r>
            <a:r>
              <a:rPr lang="en-US" dirty="0"/>
              <a:t>D</a:t>
            </a:r>
            <a:r>
              <a:rPr lang="ru-RU" dirty="0" smtClean="0"/>
              <a:t>EPTNO </a:t>
            </a:r>
            <a:r>
              <a:rPr lang="ru-RU" dirty="0"/>
              <a:t>для всех служащих </a:t>
            </a:r>
            <a:r>
              <a:rPr lang="ru-RU" dirty="0" smtClean="0"/>
              <a:t>таблицы</a:t>
            </a:r>
            <a:r>
              <a:rPr lang="en-US" dirty="0" smtClean="0"/>
              <a:t> </a:t>
            </a:r>
            <a:r>
              <a:rPr lang="ru-RU" dirty="0" smtClean="0"/>
              <a:t>EMP </a:t>
            </a:r>
            <a:r>
              <a:rPr lang="ru-RU" dirty="0"/>
              <a:t>соответственно строкам представления V.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3898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Результирующее </a:t>
            </a:r>
            <a:r>
              <a:rPr lang="ru-RU" dirty="0" smtClean="0"/>
              <a:t>множество </a:t>
            </a:r>
            <a:r>
              <a:rPr lang="ru-RU" dirty="0"/>
              <a:t>должно быть таким: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8017006" cy="21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432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Проведите </a:t>
            </a:r>
            <a:r>
              <a:rPr lang="ru-RU" dirty="0"/>
              <a:t>объединение таблиц по всем столбцам, необходимым </a:t>
            </a:r>
            <a:r>
              <a:rPr lang="ru-RU" dirty="0" smtClean="0"/>
              <a:t>для</a:t>
            </a:r>
            <a:r>
              <a:rPr lang="en-US" dirty="0" smtClean="0"/>
              <a:t> </a:t>
            </a:r>
            <a:r>
              <a:rPr lang="ru-RU" dirty="0" smtClean="0"/>
              <a:t>формирования </a:t>
            </a:r>
            <a:r>
              <a:rPr lang="ru-RU" dirty="0"/>
              <a:t>требуемого результата. Или используйте операцию </a:t>
            </a:r>
            <a:r>
              <a:rPr lang="ru-RU" dirty="0" smtClean="0"/>
              <a:t>над</a:t>
            </a:r>
            <a:r>
              <a:rPr lang="en-US" dirty="0" smtClean="0"/>
              <a:t> </a:t>
            </a:r>
            <a:r>
              <a:rPr lang="ru-RU" dirty="0" smtClean="0"/>
              <a:t>множествами </a:t>
            </a:r>
            <a:r>
              <a:rPr lang="ru-RU" dirty="0"/>
              <a:t>INTERSECT (пересекать), чтобы избежать </a:t>
            </a:r>
            <a:r>
              <a:rPr lang="ru-RU" dirty="0" smtClean="0"/>
              <a:t>объединения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dirty="0"/>
              <a:t>возвратить пересечение (общие строки) двух таблиц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select </a:t>
            </a:r>
            <a:r>
              <a:rPr lang="en-US" b="1" dirty="0" err="1"/>
              <a:t>empno,ename,job,sal,deptno</a:t>
            </a: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from </a:t>
            </a:r>
            <a:r>
              <a:rPr lang="en-US" b="1" dirty="0" err="1"/>
              <a:t>emp</a:t>
            </a: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where </a:t>
            </a:r>
            <a:r>
              <a:rPr lang="en-US" b="1" dirty="0"/>
              <a:t>(</a:t>
            </a:r>
            <a:r>
              <a:rPr lang="en-US" b="1" dirty="0" err="1"/>
              <a:t>ename,job,sal</a:t>
            </a:r>
            <a:r>
              <a:rPr lang="en-US" b="1" dirty="0"/>
              <a:t>) in (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select </a:t>
            </a:r>
            <a:r>
              <a:rPr lang="en-US" b="1" dirty="0" err="1"/>
              <a:t>ename,job,sal</a:t>
            </a:r>
            <a:r>
              <a:rPr lang="en-US" b="1" dirty="0"/>
              <a:t> from </a:t>
            </a:r>
            <a:r>
              <a:rPr lang="en-US" b="1" dirty="0" err="1"/>
              <a:t>emp</a:t>
            </a: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intersect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select </a:t>
            </a:r>
            <a:r>
              <a:rPr lang="en-US" b="1" dirty="0" err="1"/>
              <a:t>ename,job,sal</a:t>
            </a:r>
            <a:r>
              <a:rPr lang="en-US" b="1" dirty="0"/>
              <a:t> from V </a:t>
            </a:r>
            <a:r>
              <a:rPr lang="en-US" b="1" dirty="0" smtClean="0"/>
              <a:t> </a:t>
            </a:r>
            <a:r>
              <a:rPr lang="en-US" b="1" dirty="0"/>
              <a:t>)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Решение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774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Задача</a:t>
            </a:r>
            <a:endParaRPr lang="en-US" b="1" dirty="0" smtClean="0"/>
          </a:p>
          <a:p>
            <a:r>
              <a:rPr lang="ru-RU" dirty="0" smtClean="0"/>
              <a:t>необходимо </a:t>
            </a:r>
            <a:r>
              <a:rPr lang="ru-RU" dirty="0"/>
              <a:t>выяснить, каких отделов (если таковые имеются), </a:t>
            </a:r>
            <a:r>
              <a:rPr lang="ru-RU" dirty="0" smtClean="0"/>
              <a:t>представленных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таблице DEPT, нет в таблице EMP. В п</a:t>
            </a:r>
            <a:r>
              <a:rPr lang="ru-RU" dirty="0" smtClean="0"/>
              <a:t>римере </a:t>
            </a:r>
            <a:r>
              <a:rPr lang="ru-RU" dirty="0"/>
              <a:t>базы данных в </a:t>
            </a:r>
            <a:r>
              <a:rPr lang="ru-RU" dirty="0" smtClean="0"/>
              <a:t>таблице DEPT </a:t>
            </a:r>
            <a:r>
              <a:rPr lang="ru-RU" dirty="0"/>
              <a:t>есть DEPTNO 40, которого нет в EMP; таким образом, </a:t>
            </a:r>
            <a:r>
              <a:rPr lang="ru-RU" dirty="0" smtClean="0"/>
              <a:t>результирующее </a:t>
            </a:r>
            <a:r>
              <a:rPr lang="ru-RU" dirty="0"/>
              <a:t>множество должно быть следующим</a:t>
            </a:r>
            <a:r>
              <a:rPr lang="ru-RU" dirty="0" smtClean="0"/>
              <a:t>: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Извлечение из одной таблицы значений, </a:t>
            </a:r>
            <a:br>
              <a:rPr lang="ru-RU" sz="2800" dirty="0"/>
            </a:br>
            <a:r>
              <a:rPr lang="ru-RU" sz="2800" dirty="0"/>
              <a:t>которых нет в другой таблице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643446"/>
            <a:ext cx="1872208" cy="105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935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решения этой задачи очень полезны функции, </a:t>
            </a:r>
            <a:r>
              <a:rPr lang="ru-RU" dirty="0" smtClean="0"/>
              <a:t>осуществляющие операцию </a:t>
            </a:r>
            <a:r>
              <a:rPr lang="ru-RU" dirty="0"/>
              <a:t>вычитания множеств</a:t>
            </a:r>
            <a:r>
              <a:rPr lang="ru-RU" dirty="0" smtClean="0"/>
              <a:t>.</a:t>
            </a:r>
          </a:p>
          <a:p>
            <a:r>
              <a:rPr lang="ru-RU" dirty="0"/>
              <a:t>Используйте операцию над множествами </a:t>
            </a:r>
            <a:r>
              <a:rPr lang="en-US" dirty="0"/>
              <a:t>EXCEPT 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deptno</a:t>
            </a:r>
            <a:r>
              <a:rPr lang="en-US" b="1" dirty="0"/>
              <a:t> from </a:t>
            </a:r>
            <a:r>
              <a:rPr lang="en-US" b="1" dirty="0" err="1"/>
              <a:t>dept</a:t>
            </a:r>
            <a:r>
              <a:rPr lang="en-US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except 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select </a:t>
            </a:r>
            <a:r>
              <a:rPr lang="en-US" b="1" dirty="0" err="1"/>
              <a:t>deptno</a:t>
            </a:r>
            <a:r>
              <a:rPr lang="en-US" b="1" dirty="0"/>
              <a:t> from </a:t>
            </a:r>
            <a:r>
              <a:rPr lang="en-US" b="1" dirty="0" err="1"/>
              <a:t>emp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325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 smtClean="0"/>
              <a:t>использовании внешнего соединения результат запроса будет содержать </a:t>
            </a:r>
            <a:r>
              <a:rPr lang="ru-RU" dirty="0" smtClean="0"/>
              <a:t>все записи </a:t>
            </a:r>
            <a:r>
              <a:rPr lang="ru-RU" dirty="0" smtClean="0"/>
              <a:t>одной из таблиц, даже в том случае, если в связанной с ней таблице </a:t>
            </a:r>
            <a:r>
              <a:rPr lang="ru-RU" dirty="0" smtClean="0"/>
              <a:t>отсутствуют совпадающие </a:t>
            </a:r>
            <a:r>
              <a:rPr lang="ru-RU" dirty="0" smtClean="0"/>
              <a:t>значения. Этот тип соединения реализуется с помощью </a:t>
            </a:r>
            <a:r>
              <a:rPr lang="ru-RU" dirty="0" smtClean="0"/>
              <a:t>оператора </a:t>
            </a:r>
            <a:r>
              <a:rPr lang="en-US" b="1" dirty="0" smtClean="0"/>
              <a:t>OUTER </a:t>
            </a:r>
            <a:r>
              <a:rPr lang="en-US" b="1" dirty="0" smtClean="0"/>
              <a:t>JOIN.</a:t>
            </a:r>
          </a:p>
          <a:p>
            <a:r>
              <a:rPr lang="ru-RU" b="1" i="1" dirty="0" smtClean="0"/>
              <a:t>Внешние соединения подразделяются на три группы:</a:t>
            </a:r>
          </a:p>
          <a:p>
            <a:r>
              <a:rPr lang="ru-RU" dirty="0" smtClean="0"/>
              <a:t>левое </a:t>
            </a:r>
            <a:r>
              <a:rPr lang="ru-RU" dirty="0" smtClean="0"/>
              <a:t>внешнее соединение, LEFT OUTER JOIN — выборка будет содержать все </a:t>
            </a:r>
            <a:r>
              <a:rPr lang="ru-RU" dirty="0" smtClean="0"/>
              <a:t>записи таблицы</a:t>
            </a:r>
            <a:r>
              <a:rPr lang="ru-RU" dirty="0" smtClean="0"/>
              <a:t>, имя которой указано слева от оператора OUTER JOIN;</a:t>
            </a:r>
          </a:p>
          <a:p>
            <a:r>
              <a:rPr lang="ru-RU" dirty="0" smtClean="0"/>
              <a:t>правое </a:t>
            </a:r>
            <a:r>
              <a:rPr lang="ru-RU" dirty="0" smtClean="0"/>
              <a:t>внешнее соединение, RIGHT OUTER JOIN — выборка будет содержать </a:t>
            </a:r>
            <a:r>
              <a:rPr lang="ru-RU" dirty="0" smtClean="0"/>
              <a:t>все записи </a:t>
            </a:r>
            <a:r>
              <a:rPr lang="ru-RU" dirty="0" smtClean="0"/>
              <a:t>таблицы, имя которой указано справа от оператора OUTER JOIN;</a:t>
            </a:r>
          </a:p>
          <a:p>
            <a:r>
              <a:rPr lang="ru-RU" dirty="0" smtClean="0"/>
              <a:t>полное </a:t>
            </a:r>
            <a:r>
              <a:rPr lang="ru-RU" dirty="0" smtClean="0"/>
              <a:t>внешнее соединение, FULL OUTER JOIN — в выборку включаются все </a:t>
            </a:r>
            <a:r>
              <a:rPr lang="ru-RU" dirty="0" smtClean="0"/>
              <a:t>записи из </a:t>
            </a:r>
            <a:r>
              <a:rPr lang="ru-RU" dirty="0" smtClean="0"/>
              <a:t>правой и левой таблицы.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Внешние соединения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Задача</a:t>
            </a:r>
          </a:p>
          <a:p>
            <a:r>
              <a:rPr lang="ru-RU" dirty="0"/>
              <a:t>В одной из двух таблиц, имеющих общие ключи, требуется </a:t>
            </a:r>
            <a:r>
              <a:rPr lang="ru-RU" dirty="0" smtClean="0"/>
              <a:t>найти строки</a:t>
            </a:r>
            <a:r>
              <a:rPr lang="ru-RU" dirty="0"/>
              <a:t>, которых нет в другой таблице. Например, необходимо </a:t>
            </a:r>
            <a:r>
              <a:rPr lang="ru-RU" dirty="0" smtClean="0"/>
              <a:t>определить</a:t>
            </a:r>
            <a:r>
              <a:rPr lang="ru-RU" dirty="0"/>
              <a:t>, в каком отделе нет служащих. Результирующее </a:t>
            </a:r>
            <a:r>
              <a:rPr lang="ru-RU" dirty="0" smtClean="0"/>
              <a:t>множество должно </a:t>
            </a:r>
            <a:r>
              <a:rPr lang="ru-RU" dirty="0"/>
              <a:t>быть таким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Извлечение из таблицы строк, для которых </a:t>
            </a:r>
            <a:br>
              <a:rPr lang="ru-RU" sz="3200" dirty="0"/>
            </a:br>
            <a:r>
              <a:rPr lang="ru-RU" sz="3200" dirty="0"/>
              <a:t>нет соответствия в другой таблице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4714884"/>
            <a:ext cx="530240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334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Поиск отдела, в котором работает каждый из служащих, требует </a:t>
            </a:r>
            <a:r>
              <a:rPr lang="ru-RU" dirty="0" smtClean="0"/>
              <a:t>проведения </a:t>
            </a:r>
            <a:r>
              <a:rPr lang="ru-RU" dirty="0"/>
              <a:t>операции </a:t>
            </a:r>
            <a:r>
              <a:rPr lang="ru-RU" dirty="0" err="1"/>
              <a:t>эквиобъединения</a:t>
            </a:r>
            <a:r>
              <a:rPr lang="ru-RU" dirty="0"/>
              <a:t> таблиц EMP и DEPT по </a:t>
            </a:r>
            <a:r>
              <a:rPr lang="ru-RU" dirty="0" smtClean="0"/>
              <a:t>столбцу DEPTNO</a:t>
            </a:r>
            <a:r>
              <a:rPr lang="ru-RU" dirty="0"/>
              <a:t>. Столбец DEPTNO представляет общее значение для </a:t>
            </a:r>
            <a:r>
              <a:rPr lang="ru-RU" dirty="0" smtClean="0"/>
              <a:t>обеих таблиц</a:t>
            </a:r>
            <a:r>
              <a:rPr lang="ru-RU" dirty="0"/>
              <a:t>. К сожалению, </a:t>
            </a:r>
            <a:r>
              <a:rPr lang="ru-RU" dirty="0" err="1"/>
              <a:t>эквиобъединение</a:t>
            </a:r>
            <a:r>
              <a:rPr lang="ru-RU" dirty="0"/>
              <a:t> не даст информацию о том</a:t>
            </a:r>
            <a:r>
              <a:rPr lang="ru-RU" dirty="0" smtClean="0"/>
              <a:t>, в </a:t>
            </a:r>
            <a:r>
              <a:rPr lang="ru-RU" dirty="0"/>
              <a:t>каком отделе нет служащих, поскольку в результате этой </a:t>
            </a:r>
            <a:r>
              <a:rPr lang="ru-RU" dirty="0" smtClean="0"/>
              <a:t>операции будут </a:t>
            </a:r>
            <a:r>
              <a:rPr lang="ru-RU" dirty="0"/>
              <a:t>возвращены все строки, удовлетворяющие условию </a:t>
            </a:r>
            <a:r>
              <a:rPr lang="ru-RU" dirty="0" smtClean="0"/>
              <a:t>объединения</a:t>
            </a:r>
            <a:r>
              <a:rPr lang="ru-RU" dirty="0"/>
              <a:t>. А нам нужны только те </a:t>
            </a:r>
            <a:r>
              <a:rPr lang="ru-RU" dirty="0" smtClean="0"/>
              <a:t>строки таблицы </a:t>
            </a:r>
            <a:r>
              <a:rPr lang="ru-RU" dirty="0"/>
              <a:t>DEPT, которые не </a:t>
            </a:r>
            <a:r>
              <a:rPr lang="ru-RU" dirty="0" smtClean="0"/>
              <a:t>удовлетворяют </a:t>
            </a:r>
            <a:r>
              <a:rPr lang="ru-RU" dirty="0"/>
              <a:t>условию объединения.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0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Оператор </a:t>
            </a:r>
            <a:r>
              <a:rPr lang="ru-RU" dirty="0"/>
              <a:t>UNION </a:t>
            </a:r>
            <a:r>
              <a:rPr lang="ru-RU" dirty="0" smtClean="0"/>
              <a:t>используется для объединения выходных данных двух или более SQL-запросов </a:t>
            </a:r>
            <a:r>
              <a:rPr lang="ru-RU" dirty="0"/>
              <a:t>в </a:t>
            </a:r>
            <a:r>
              <a:rPr lang="ru-RU" dirty="0" smtClean="0"/>
              <a:t>единое множество </a:t>
            </a:r>
            <a:r>
              <a:rPr lang="ru-RU" dirty="0"/>
              <a:t>строк и </a:t>
            </a:r>
            <a:r>
              <a:rPr lang="ru-RU" dirty="0" smtClean="0"/>
              <a:t>столбцов.</a:t>
            </a:r>
            <a:endParaRPr lang="ru-RU" dirty="0"/>
          </a:p>
          <a:p>
            <a:r>
              <a:rPr lang="ru-RU" dirty="0" smtClean="0"/>
              <a:t>Использование оператора </a:t>
            </a:r>
            <a:r>
              <a:rPr lang="ru-RU" dirty="0"/>
              <a:t>UNION </a:t>
            </a:r>
            <a:r>
              <a:rPr lang="ru-RU" dirty="0" smtClean="0"/>
              <a:t>возможно </a:t>
            </a:r>
            <a:r>
              <a:rPr lang="ru-RU" dirty="0"/>
              <a:t>только </a:t>
            </a:r>
            <a:r>
              <a:rPr lang="ru-RU" dirty="0" smtClean="0"/>
              <a:t>при объединении запросов </a:t>
            </a:r>
            <a:r>
              <a:rPr lang="ru-RU" dirty="0"/>
              <a:t>, </a:t>
            </a:r>
            <a:r>
              <a:rPr lang="ru-RU" dirty="0" smtClean="0"/>
              <a:t>соответствующие  столбцы </a:t>
            </a:r>
            <a:r>
              <a:rPr lang="ru-RU" dirty="0"/>
              <a:t>которых </a:t>
            </a:r>
            <a:r>
              <a:rPr lang="ru-RU" dirty="0" smtClean="0"/>
              <a:t>совместимы </a:t>
            </a:r>
            <a:r>
              <a:rPr lang="ru-RU" dirty="0"/>
              <a:t>по </a:t>
            </a:r>
            <a:r>
              <a:rPr lang="ru-RU" dirty="0" smtClean="0"/>
              <a:t>объединению</a:t>
            </a:r>
            <a:r>
              <a:rPr lang="ru-RU" dirty="0"/>
              <a:t>.</a:t>
            </a:r>
          </a:p>
          <a:p>
            <a:r>
              <a:rPr lang="ru-RU" dirty="0"/>
              <a:t>То есть, </a:t>
            </a:r>
            <a:r>
              <a:rPr lang="ru-RU" dirty="0" smtClean="0"/>
              <a:t>соответствующие числовые поля должны </a:t>
            </a:r>
            <a:r>
              <a:rPr lang="ru-RU" dirty="0"/>
              <a:t>иметь </a:t>
            </a:r>
            <a:r>
              <a:rPr lang="ru-RU" dirty="0" smtClean="0"/>
              <a:t>полностью совпадающие </a:t>
            </a:r>
            <a:r>
              <a:rPr lang="ru-RU" dirty="0"/>
              <a:t>тип и </a:t>
            </a:r>
            <a:r>
              <a:rPr lang="ru-RU" dirty="0" smtClean="0"/>
              <a:t>размер</a:t>
            </a:r>
            <a:r>
              <a:rPr lang="ru-RU" dirty="0"/>
              <a:t>, </a:t>
            </a:r>
            <a:r>
              <a:rPr lang="ru-RU" dirty="0" smtClean="0"/>
              <a:t>символьные поля должны </a:t>
            </a:r>
            <a:r>
              <a:rPr lang="ru-RU" dirty="0"/>
              <a:t>иметь </a:t>
            </a:r>
            <a:r>
              <a:rPr lang="ru-RU" dirty="0" smtClean="0"/>
              <a:t>точно совпадающее количеств </a:t>
            </a:r>
            <a:r>
              <a:rPr lang="ru-RU" dirty="0"/>
              <a:t>о </a:t>
            </a:r>
            <a:r>
              <a:rPr lang="ru-RU" dirty="0" smtClean="0"/>
              <a:t>символов 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Оператор </a:t>
            </a:r>
            <a:r>
              <a:rPr lang="ru-RU" b="1" dirty="0"/>
              <a:t>объединения UNION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dirty="0"/>
              <a:t>Извлеките все строки одной таблицы и строки другой таблицы, </a:t>
            </a:r>
            <a:r>
              <a:rPr lang="ru-RU" dirty="0" smtClean="0"/>
              <a:t>которые </a:t>
            </a:r>
            <a:r>
              <a:rPr lang="ru-RU" dirty="0"/>
              <a:t>могут иметь или не иметь соответствия по общему столбцу. </a:t>
            </a:r>
            <a:r>
              <a:rPr lang="ru-RU" dirty="0" smtClean="0"/>
              <a:t>Затем оставьте </a:t>
            </a:r>
            <a:r>
              <a:rPr lang="ru-RU" dirty="0"/>
              <a:t>только те строки, которые не имеют соответствия.</a:t>
            </a:r>
          </a:p>
          <a:p>
            <a:r>
              <a:rPr lang="ru-RU" dirty="0" smtClean="0"/>
              <a:t>Используйте </a:t>
            </a:r>
            <a:r>
              <a:rPr lang="ru-RU" dirty="0"/>
              <a:t>внешнее объединение и фильтр для значений </a:t>
            </a:r>
            <a:r>
              <a:rPr lang="ru-RU" dirty="0" smtClean="0"/>
              <a:t>NULL (</a:t>
            </a:r>
            <a:r>
              <a:rPr lang="ru-RU" dirty="0"/>
              <a:t>ключевое слово OUTER (внешний) является необязательным):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select</a:t>
            </a:r>
            <a:r>
              <a:rPr lang="ru-RU" dirty="0"/>
              <a:t> d.* </a:t>
            </a:r>
          </a:p>
          <a:p>
            <a:pPr marL="0" indent="0">
              <a:buNone/>
            </a:pPr>
            <a:r>
              <a:rPr lang="ru-RU" dirty="0" err="1" smtClean="0"/>
              <a:t>from</a:t>
            </a:r>
            <a:r>
              <a:rPr lang="ru-RU" dirty="0" smtClean="0"/>
              <a:t> </a:t>
            </a:r>
            <a:r>
              <a:rPr lang="ru-RU" dirty="0" err="1"/>
              <a:t>dept</a:t>
            </a:r>
            <a:r>
              <a:rPr lang="ru-RU" dirty="0"/>
              <a:t> d </a:t>
            </a:r>
            <a:r>
              <a:rPr lang="ru-RU" dirty="0" err="1"/>
              <a:t>left</a:t>
            </a:r>
            <a:r>
              <a:rPr lang="ru-RU" dirty="0"/>
              <a:t> </a:t>
            </a:r>
            <a:r>
              <a:rPr lang="ru-RU" dirty="0" err="1"/>
              <a:t>outer</a:t>
            </a:r>
            <a:r>
              <a:rPr lang="ru-RU" dirty="0"/>
              <a:t> </a:t>
            </a:r>
            <a:r>
              <a:rPr lang="ru-RU" dirty="0" err="1"/>
              <a:t>join</a:t>
            </a:r>
            <a:r>
              <a:rPr lang="ru-RU" dirty="0"/>
              <a:t> </a:t>
            </a:r>
            <a:r>
              <a:rPr lang="ru-RU" dirty="0" err="1"/>
              <a:t>emp</a:t>
            </a:r>
            <a:r>
              <a:rPr lang="ru-RU" dirty="0"/>
              <a:t> e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err="1"/>
              <a:t>on</a:t>
            </a:r>
            <a:r>
              <a:rPr lang="ru-RU" dirty="0"/>
              <a:t> (</a:t>
            </a:r>
            <a:r>
              <a:rPr lang="ru-RU" dirty="0" err="1"/>
              <a:t>d.deptno</a:t>
            </a:r>
            <a:r>
              <a:rPr lang="ru-RU" dirty="0"/>
              <a:t> = </a:t>
            </a:r>
            <a:r>
              <a:rPr lang="ru-RU" dirty="0" err="1"/>
              <a:t>e.deptno</a:t>
            </a:r>
            <a:r>
              <a:rPr lang="ru-RU" dirty="0"/>
              <a:t>) </a:t>
            </a:r>
          </a:p>
          <a:p>
            <a:pPr marL="0" indent="0">
              <a:buNone/>
            </a:pPr>
            <a:r>
              <a:rPr lang="ru-RU" dirty="0" err="1" smtClean="0"/>
              <a:t>where</a:t>
            </a:r>
            <a:r>
              <a:rPr lang="ru-RU" dirty="0" smtClean="0"/>
              <a:t> </a:t>
            </a:r>
            <a:r>
              <a:rPr lang="ru-RU" dirty="0" err="1"/>
              <a:t>e.deptno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null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4697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Задача</a:t>
            </a:r>
          </a:p>
          <a:p>
            <a:r>
              <a:rPr lang="ru-RU" sz="2600" dirty="0"/>
              <a:t>найти сумму заработных плат </a:t>
            </a:r>
            <a:r>
              <a:rPr lang="ru-RU" sz="2600" dirty="0" smtClean="0"/>
              <a:t>служащих 10-го </a:t>
            </a:r>
            <a:r>
              <a:rPr lang="ru-RU" sz="2600" dirty="0"/>
              <a:t>отдела, а также сумму их премий. Некоторые служащие </a:t>
            </a:r>
            <a:r>
              <a:rPr lang="ru-RU" sz="2600" dirty="0" smtClean="0"/>
              <a:t>получили </a:t>
            </a:r>
            <a:r>
              <a:rPr lang="ru-RU" sz="2600" dirty="0"/>
              <a:t>не одну премию, и объединение таблиц EMP и </a:t>
            </a:r>
            <a:r>
              <a:rPr lang="ru-RU" sz="2600" dirty="0" smtClean="0"/>
              <a:t>EMP_BONUS приводит </a:t>
            </a:r>
            <a:r>
              <a:rPr lang="ru-RU" sz="2600" dirty="0"/>
              <a:t>к тому, что агрегатная функция SUM возвращает </a:t>
            </a:r>
            <a:r>
              <a:rPr lang="ru-RU" sz="2600" dirty="0" smtClean="0"/>
              <a:t>неверные значения.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Для обсуждаемой задачи таблица </a:t>
            </a:r>
            <a:r>
              <a:rPr lang="ru-RU" sz="2600" dirty="0" smtClean="0"/>
              <a:t>MP_BONUS содержит следующие </a:t>
            </a:r>
            <a:r>
              <a:rPr lang="ru-RU" sz="2600" dirty="0"/>
              <a:t>данные: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Осуществление объединений при использовании </a:t>
            </a:r>
            <a:r>
              <a:rPr lang="ru-RU" sz="3100" dirty="0" smtClean="0"/>
              <a:t>агрегатных </a:t>
            </a:r>
            <a:r>
              <a:rPr lang="ru-RU" sz="3100" dirty="0"/>
              <a:t>функций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786322"/>
            <a:ext cx="2448272" cy="172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7408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Необходимо </a:t>
            </a:r>
            <a:r>
              <a:rPr lang="ru-RU" dirty="0"/>
              <a:t>быть очень аккуратным при совместном использовании </a:t>
            </a:r>
            <a:r>
              <a:rPr lang="ru-RU" dirty="0" smtClean="0"/>
              <a:t>агрегатных </a:t>
            </a:r>
            <a:r>
              <a:rPr lang="ru-RU" dirty="0"/>
              <a:t>функций и объединений. Обычно избежать ошибок, </a:t>
            </a:r>
            <a:r>
              <a:rPr lang="ru-RU" dirty="0" smtClean="0"/>
              <a:t>обусловленных </a:t>
            </a:r>
            <a:r>
              <a:rPr lang="ru-RU" dirty="0"/>
              <a:t>дублированием строк, возникающим при объединении, </a:t>
            </a:r>
            <a:r>
              <a:rPr lang="ru-RU" dirty="0" smtClean="0"/>
              <a:t>можно двумя </a:t>
            </a:r>
            <a:r>
              <a:rPr lang="ru-RU" dirty="0"/>
              <a:t>способами: </a:t>
            </a:r>
            <a:endParaRPr lang="ru-RU" dirty="0" smtClean="0"/>
          </a:p>
          <a:p>
            <a:r>
              <a:rPr lang="ru-RU" dirty="0" smtClean="0"/>
              <a:t>или </a:t>
            </a:r>
            <a:r>
              <a:rPr lang="ru-RU" dirty="0"/>
              <a:t>просто использовать в вызове агрегатной </a:t>
            </a:r>
            <a:r>
              <a:rPr lang="ru-RU" dirty="0" smtClean="0"/>
              <a:t>функции </a:t>
            </a:r>
            <a:r>
              <a:rPr lang="ru-RU" dirty="0"/>
              <a:t>ключевое слово DISTINCT, чтобы в вычислении участвовали </a:t>
            </a:r>
            <a:r>
              <a:rPr lang="ru-RU" dirty="0" smtClean="0"/>
              <a:t>только </a:t>
            </a:r>
            <a:r>
              <a:rPr lang="ru-RU" dirty="0"/>
              <a:t>уникальные экземпляры значений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или сначала провести </a:t>
            </a:r>
            <a:r>
              <a:rPr lang="ru-RU" dirty="0" smtClean="0"/>
              <a:t>агрегацию (</a:t>
            </a:r>
            <a:r>
              <a:rPr lang="ru-RU" dirty="0"/>
              <a:t>во вложенном запросе), а потом объединение.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Решение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961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Используем  </a:t>
            </a:r>
            <a:r>
              <a:rPr lang="ru-RU" dirty="0"/>
              <a:t>альтернативное решение с применением </a:t>
            </a:r>
            <a:r>
              <a:rPr lang="ru-RU" dirty="0" smtClean="0"/>
              <a:t>оконной </a:t>
            </a:r>
            <a:r>
              <a:rPr lang="ru-RU" dirty="0"/>
              <a:t>функции </a:t>
            </a:r>
            <a:r>
              <a:rPr lang="en-US" dirty="0"/>
              <a:t>SUM OVER: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distinct </a:t>
            </a:r>
            <a:r>
              <a:rPr lang="en-US" dirty="0" err="1"/>
              <a:t>deptno,total_sal,total_bonus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from 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 err="1"/>
              <a:t>e.empno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err="1" smtClean="0"/>
              <a:t>e.ename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sum(distinct </a:t>
            </a:r>
            <a:r>
              <a:rPr lang="en-US" dirty="0" err="1"/>
              <a:t>e.sal</a:t>
            </a:r>
            <a:r>
              <a:rPr lang="en-US" dirty="0"/>
              <a:t>) over</a:t>
            </a:r>
          </a:p>
          <a:p>
            <a:pPr marL="0" indent="0">
              <a:buNone/>
            </a:pPr>
            <a:r>
              <a:rPr lang="en-US" dirty="0" smtClean="0"/>
              <a:t>(partition </a:t>
            </a:r>
            <a:r>
              <a:rPr lang="en-US" dirty="0"/>
              <a:t>by </a:t>
            </a:r>
            <a:r>
              <a:rPr lang="en-US" dirty="0" err="1"/>
              <a:t>e.deptno</a:t>
            </a:r>
            <a:r>
              <a:rPr lang="en-US" dirty="0"/>
              <a:t>) as </a:t>
            </a:r>
            <a:r>
              <a:rPr lang="en-US" dirty="0" err="1"/>
              <a:t>total_sal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err="1" smtClean="0"/>
              <a:t>e.deptno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sum(</a:t>
            </a:r>
            <a:r>
              <a:rPr lang="en-US" dirty="0" err="1" smtClean="0"/>
              <a:t>e.sal</a:t>
            </a:r>
            <a:r>
              <a:rPr lang="en-US" dirty="0" smtClean="0"/>
              <a:t>*case </a:t>
            </a:r>
            <a:r>
              <a:rPr lang="en-US" dirty="0"/>
              <a:t>when </a:t>
            </a:r>
            <a:r>
              <a:rPr lang="en-US" dirty="0" err="1"/>
              <a:t>eb.type</a:t>
            </a:r>
            <a:r>
              <a:rPr lang="en-US" dirty="0"/>
              <a:t> = 1 then .1</a:t>
            </a:r>
          </a:p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 err="1"/>
              <a:t>eb.type</a:t>
            </a:r>
            <a:r>
              <a:rPr lang="en-US" dirty="0"/>
              <a:t> = 2 then .2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else .3 end) over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(partition by </a:t>
            </a:r>
            <a:r>
              <a:rPr lang="en-US" dirty="0" err="1"/>
              <a:t>deptno</a:t>
            </a:r>
            <a:r>
              <a:rPr lang="en-US" dirty="0"/>
              <a:t>) as </a:t>
            </a:r>
            <a:r>
              <a:rPr lang="en-US" dirty="0" err="1"/>
              <a:t>total_bonus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dirty="0" err="1"/>
              <a:t>emp</a:t>
            </a:r>
            <a:r>
              <a:rPr lang="en-US" dirty="0"/>
              <a:t> e, </a:t>
            </a:r>
            <a:r>
              <a:rPr lang="en-US" dirty="0" err="1"/>
              <a:t>emp_bonus</a:t>
            </a:r>
            <a:r>
              <a:rPr lang="en-US" dirty="0"/>
              <a:t> </a:t>
            </a:r>
            <a:r>
              <a:rPr lang="en-US" dirty="0" err="1"/>
              <a:t>eb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where </a:t>
            </a:r>
            <a:r>
              <a:rPr lang="en-US" dirty="0" err="1"/>
              <a:t>e.empno</a:t>
            </a:r>
            <a:r>
              <a:rPr lang="en-US" dirty="0"/>
              <a:t> = </a:t>
            </a:r>
            <a:r>
              <a:rPr lang="en-US" dirty="0" err="1"/>
              <a:t>eb.empno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e.deptno</a:t>
            </a:r>
            <a:r>
              <a:rPr lang="en-US" dirty="0"/>
              <a:t> = 10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) </a:t>
            </a:r>
            <a:r>
              <a:rPr lang="en-US" dirty="0" smtClean="0"/>
              <a:t>x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OVER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3105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Задача</a:t>
            </a:r>
          </a:p>
          <a:p>
            <a:r>
              <a:rPr lang="ru-RU" dirty="0" smtClean="0"/>
              <a:t>Одновременно из нескольких таблиц требуется выбрать данные, </a:t>
            </a:r>
            <a:r>
              <a:rPr lang="ru-RU" dirty="0" smtClean="0"/>
              <a:t>отсутствующие </a:t>
            </a:r>
            <a:r>
              <a:rPr lang="ru-RU" dirty="0" smtClean="0"/>
              <a:t>в той или иной таблице. Чтобы возвратить строки </a:t>
            </a:r>
            <a:r>
              <a:rPr lang="ru-RU" dirty="0" smtClean="0"/>
              <a:t>таблицы DEPT</a:t>
            </a:r>
            <a:r>
              <a:rPr lang="ru-RU" dirty="0" smtClean="0"/>
              <a:t>, которых нет в таблице EMP (любой отдел, в котором нет </a:t>
            </a:r>
            <a:r>
              <a:rPr lang="ru-RU" dirty="0" smtClean="0"/>
              <a:t>служащих</a:t>
            </a:r>
            <a:r>
              <a:rPr lang="ru-RU" dirty="0" smtClean="0"/>
              <a:t>), необходимо провести внешнее объединение. Рассмотрим </a:t>
            </a:r>
            <a:r>
              <a:rPr lang="ru-RU" dirty="0" smtClean="0"/>
              <a:t>следующий </a:t>
            </a:r>
            <a:r>
              <a:rPr lang="ru-RU" dirty="0" smtClean="0"/>
              <a:t>запрос, в результате которого будут возвращены все </a:t>
            </a:r>
            <a:r>
              <a:rPr lang="ru-RU" dirty="0" smtClean="0"/>
              <a:t>значения столбцов </a:t>
            </a:r>
            <a:r>
              <a:rPr lang="ru-RU" dirty="0" smtClean="0"/>
              <a:t>DEPTNO и DNAME таблицы DEPT и имена всех </a:t>
            </a:r>
            <a:r>
              <a:rPr lang="ru-RU" dirty="0" smtClean="0"/>
              <a:t>служащих всех </a:t>
            </a:r>
            <a:r>
              <a:rPr lang="ru-RU" dirty="0" smtClean="0"/>
              <a:t>отделов (если в отделе есть служащие):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Возвращение отсутствующих данных </a:t>
            </a:r>
            <a:br>
              <a:rPr lang="ru-RU" sz="3600" dirty="0"/>
            </a:br>
            <a:r>
              <a:rPr lang="ru-RU" sz="3600" dirty="0"/>
              <a:t>из нескольких таблиц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0927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вместе с совпадающими строками возвратить из обеих </a:t>
            </a:r>
            <a:r>
              <a:rPr lang="ru-RU" dirty="0" smtClean="0"/>
              <a:t>таблиц отсутствующие </a:t>
            </a:r>
            <a:r>
              <a:rPr lang="ru-RU" dirty="0" smtClean="0"/>
              <a:t>в другой таблице строки, явно используйте </a:t>
            </a:r>
            <a:r>
              <a:rPr lang="ru-RU" dirty="0" smtClean="0"/>
              <a:t>команду FULL </a:t>
            </a:r>
            <a:r>
              <a:rPr lang="ru-RU" dirty="0" smtClean="0"/>
              <a:t>OUTER JOIN (полное внешнее объединение</a:t>
            </a:r>
            <a:r>
              <a:rPr lang="ru-RU" dirty="0" smtClean="0"/>
              <a:t>):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 smtClean="0"/>
              <a:t>d.deptno,d.dname,e.ename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 smtClean="0"/>
              <a:t>dept d full outer join </a:t>
            </a:r>
            <a:r>
              <a:rPr lang="en-US" b="1" dirty="0" err="1" smtClean="0"/>
              <a:t>emp</a:t>
            </a:r>
            <a:r>
              <a:rPr lang="en-US" b="1" dirty="0" smtClean="0"/>
              <a:t> e</a:t>
            </a:r>
          </a:p>
          <a:p>
            <a:pPr>
              <a:buNone/>
            </a:pPr>
            <a:r>
              <a:rPr lang="en-US" b="1" dirty="0" smtClean="0"/>
              <a:t>on </a:t>
            </a:r>
            <a:r>
              <a:rPr lang="en-US" b="1" dirty="0" smtClean="0"/>
              <a:t>(</a:t>
            </a:r>
            <a:r>
              <a:rPr lang="en-US" b="1" dirty="0" err="1" smtClean="0"/>
              <a:t>d.deptno</a:t>
            </a:r>
            <a:r>
              <a:rPr lang="en-US" b="1" dirty="0" smtClean="0"/>
              <a:t>=</a:t>
            </a:r>
            <a:r>
              <a:rPr lang="en-US" b="1" dirty="0" err="1" smtClean="0"/>
              <a:t>e.deptno</a:t>
            </a:r>
            <a:r>
              <a:rPr lang="en-US" b="1" dirty="0" smtClean="0"/>
              <a:t>)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Значение NULL никогда не бывает равным или не равным ни </a:t>
            </a:r>
            <a:r>
              <a:rPr lang="ru-RU" dirty="0" smtClean="0"/>
              <a:t>одному значению</a:t>
            </a:r>
            <a:r>
              <a:rPr lang="ru-RU" dirty="0" smtClean="0"/>
              <a:t>, даже самому себе, однако стоит задача проводить </a:t>
            </a:r>
            <a:r>
              <a:rPr lang="ru-RU" dirty="0" smtClean="0"/>
              <a:t>вычисления </a:t>
            </a:r>
            <a:r>
              <a:rPr lang="ru-RU" dirty="0" smtClean="0"/>
              <a:t>над данными столбца, который может содержать NULL значения.</a:t>
            </a:r>
          </a:p>
          <a:p>
            <a:r>
              <a:rPr lang="ru-RU" dirty="0" smtClean="0"/>
              <a:t>Например, требуется найти в таблице EMP всех служащих, сумма </a:t>
            </a:r>
            <a:r>
              <a:rPr lang="ru-RU" dirty="0" smtClean="0"/>
              <a:t>комиссионных </a:t>
            </a:r>
            <a:r>
              <a:rPr lang="ru-RU" dirty="0" smtClean="0"/>
              <a:t>(COMM) которых меньше, чем у служащего WARD. В </a:t>
            </a:r>
            <a:r>
              <a:rPr lang="ru-RU" dirty="0" smtClean="0"/>
              <a:t>результирующее </a:t>
            </a:r>
            <a:r>
              <a:rPr lang="ru-RU" dirty="0" smtClean="0"/>
              <a:t>множество должны быть включены и служащие, </a:t>
            </a:r>
            <a:r>
              <a:rPr lang="ru-RU" dirty="0" smtClean="0"/>
              <a:t>для которых </a:t>
            </a:r>
            <a:r>
              <a:rPr lang="ru-RU" dirty="0" smtClean="0"/>
              <a:t>значение комиссионных не определено (NULL).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Значения NULL в операциях и сравнениях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</a:t>
            </a:r>
            <a:r>
              <a:rPr lang="ru-RU" dirty="0" smtClean="0"/>
              <a:t>помощью такой функции, как COALESCE, преобразуйте </a:t>
            </a:r>
            <a:r>
              <a:rPr lang="ru-RU" dirty="0" smtClean="0"/>
              <a:t>значение NULL </a:t>
            </a:r>
            <a:r>
              <a:rPr lang="ru-RU" dirty="0" smtClean="0"/>
              <a:t>в действительное значение, которое может </a:t>
            </a:r>
            <a:r>
              <a:rPr lang="ru-RU" dirty="0" smtClean="0"/>
              <a:t>использоваться в </a:t>
            </a:r>
            <a:r>
              <a:rPr lang="ru-RU" dirty="0" smtClean="0"/>
              <a:t>обычных вычислениях: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ename,comm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from </a:t>
            </a:r>
            <a:r>
              <a:rPr lang="en-US" dirty="0" err="1" smtClean="0"/>
              <a:t>emp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dirty="0" smtClean="0"/>
              <a:t>coalesce(comm,0) &lt; ( select </a:t>
            </a:r>
            <a:r>
              <a:rPr lang="en-US" dirty="0" err="1" smtClean="0"/>
              <a:t>comm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from </a:t>
            </a:r>
            <a:r>
              <a:rPr lang="en-US" dirty="0" err="1" smtClean="0"/>
              <a:t>emp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dirty="0" err="1" smtClean="0"/>
              <a:t>ename</a:t>
            </a:r>
            <a:r>
              <a:rPr lang="en-US" dirty="0" smtClean="0"/>
              <a:t> = 'WARD' )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Запрос  </a:t>
            </a:r>
            <a:r>
              <a:rPr lang="ru-RU" b="1" dirty="0"/>
              <a:t>UNION </a:t>
            </a:r>
            <a:r>
              <a:rPr lang="ru-RU" b="1" dirty="0" smtClean="0"/>
              <a:t> автоматически исключает из  </a:t>
            </a:r>
            <a:r>
              <a:rPr lang="ru-RU" dirty="0" smtClean="0"/>
              <a:t>выходных данных дубликаты строк, если необходимо </a:t>
            </a:r>
            <a:r>
              <a:rPr lang="ru-RU" dirty="0"/>
              <a:t>в </a:t>
            </a:r>
            <a:r>
              <a:rPr lang="ru-RU" dirty="0" smtClean="0"/>
              <a:t>каждом запросе вывести все строки, то используется  конструкция с оператором </a:t>
            </a:r>
            <a:r>
              <a:rPr lang="en-US" b="1" dirty="0" smtClean="0"/>
              <a:t>UNION ALL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UNION ALL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Необходимо </a:t>
            </a:r>
            <a:r>
              <a:rPr lang="ru-RU" dirty="0"/>
              <a:t>вывести на экран имена </a:t>
            </a:r>
            <a:r>
              <a:rPr lang="ru-RU" dirty="0" smtClean="0"/>
              <a:t>и номер отдела служащих 10-го </a:t>
            </a:r>
            <a:r>
              <a:rPr lang="ru-RU" dirty="0"/>
              <a:t>отдела, хранящиеся в таблице EMP, а также </a:t>
            </a:r>
            <a:r>
              <a:rPr lang="ru-RU" dirty="0" smtClean="0"/>
              <a:t>названия </a:t>
            </a:r>
            <a:r>
              <a:rPr lang="ru-RU" dirty="0"/>
              <a:t>и номера всех отделов из таблицы DEPT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/>
              <a:t>Решение</a:t>
            </a:r>
          </a:p>
          <a:p>
            <a:r>
              <a:rPr lang="ru-RU" dirty="0"/>
              <a:t>Объединение строк из нескольких таблиц осуществляется с </a:t>
            </a:r>
            <a:r>
              <a:rPr lang="ru-RU" dirty="0" smtClean="0"/>
              <a:t>помощью операции </a:t>
            </a:r>
            <a:r>
              <a:rPr lang="ru-RU" dirty="0"/>
              <a:t>над множествами UNION ALL (объединить все):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ename</a:t>
            </a:r>
            <a:r>
              <a:rPr lang="en-US" b="1" dirty="0"/>
              <a:t> as </a:t>
            </a:r>
            <a:r>
              <a:rPr lang="en-US" b="1" dirty="0" err="1" smtClean="0"/>
              <a:t>ename</a:t>
            </a:r>
            <a:r>
              <a:rPr lang="ru-RU" b="1" dirty="0" smtClean="0"/>
              <a:t>_</a:t>
            </a:r>
            <a:r>
              <a:rPr lang="en-US" b="1" dirty="0" err="1" smtClean="0"/>
              <a:t>and_dname</a:t>
            </a:r>
            <a:r>
              <a:rPr lang="en-US" b="1" dirty="0"/>
              <a:t>, </a:t>
            </a:r>
            <a:r>
              <a:rPr lang="en-US" b="1" dirty="0" err="1"/>
              <a:t>deptno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 err="1"/>
              <a:t>emp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where </a:t>
            </a:r>
            <a:r>
              <a:rPr lang="en-US" b="1" dirty="0" err="1"/>
              <a:t>deptno</a:t>
            </a:r>
            <a:r>
              <a:rPr lang="en-US" b="1" dirty="0"/>
              <a:t> = 10</a:t>
            </a:r>
          </a:p>
          <a:p>
            <a:pPr>
              <a:buNone/>
            </a:pPr>
            <a:r>
              <a:rPr lang="en-US" b="1" dirty="0" smtClean="0"/>
              <a:t>union </a:t>
            </a:r>
            <a:r>
              <a:rPr lang="en-US" b="1" dirty="0"/>
              <a:t>all</a:t>
            </a:r>
          </a:p>
          <a:p>
            <a:pPr>
              <a:buNone/>
            </a:pPr>
            <a:r>
              <a:rPr lang="en-US" b="1" dirty="0" smtClean="0"/>
              <a:t>select ‘</a:t>
            </a:r>
            <a:r>
              <a:rPr lang="ru-RU" b="1" dirty="0" smtClean="0"/>
              <a:t>- - - - - -</a:t>
            </a:r>
            <a:r>
              <a:rPr lang="en-US" b="1" dirty="0" smtClean="0"/>
              <a:t>', </a:t>
            </a:r>
            <a:r>
              <a:rPr lang="en-US" b="1" dirty="0"/>
              <a:t>null</a:t>
            </a:r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/>
              <a:t>t1</a:t>
            </a:r>
          </a:p>
          <a:p>
            <a:pPr>
              <a:buNone/>
            </a:pPr>
            <a:r>
              <a:rPr lang="en-US" b="1" dirty="0" smtClean="0"/>
              <a:t>union </a:t>
            </a:r>
            <a:r>
              <a:rPr lang="en-US" b="1" dirty="0"/>
              <a:t>all</a:t>
            </a:r>
          </a:p>
          <a:p>
            <a:pPr>
              <a:buNone/>
            </a:pPr>
            <a:r>
              <a:rPr lang="en-US" b="1" dirty="0" smtClean="0"/>
              <a:t>select </a:t>
            </a:r>
            <a:r>
              <a:rPr lang="en-US" b="1" dirty="0" err="1"/>
              <a:t>dname</a:t>
            </a:r>
            <a:r>
              <a:rPr lang="en-US" b="1" dirty="0"/>
              <a:t>, </a:t>
            </a:r>
            <a:r>
              <a:rPr lang="en-US" b="1" dirty="0" err="1"/>
              <a:t>deptno</a:t>
            </a:r>
            <a:endParaRPr lang="en-US" b="1" dirty="0"/>
          </a:p>
          <a:p>
            <a:pPr>
              <a:buNone/>
            </a:pPr>
            <a:r>
              <a:rPr lang="en-US" b="1" dirty="0" smtClean="0"/>
              <a:t>from </a:t>
            </a:r>
            <a:r>
              <a:rPr lang="en-US" b="1" dirty="0"/>
              <a:t>dept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Существует несколько способов соединения таблиц. Наиболее часто встречаются</a:t>
            </a:r>
          </a:p>
          <a:p>
            <a:r>
              <a:rPr lang="ru-RU" dirty="0"/>
              <a:t>следующие:</a:t>
            </a:r>
          </a:p>
          <a:p>
            <a:r>
              <a:rPr lang="ru-RU" dirty="0" smtClean="0"/>
              <a:t>соединение </a:t>
            </a:r>
            <a:r>
              <a:rPr lang="ru-RU" dirty="0"/>
              <a:t>равенства;</a:t>
            </a:r>
          </a:p>
          <a:p>
            <a:r>
              <a:rPr lang="ru-RU" dirty="0" smtClean="0"/>
              <a:t>соединение </a:t>
            </a:r>
            <a:r>
              <a:rPr lang="ru-RU" dirty="0"/>
              <a:t>неравенства;</a:t>
            </a:r>
          </a:p>
          <a:p>
            <a:r>
              <a:rPr lang="ru-RU" dirty="0" smtClean="0"/>
              <a:t>внешние </a:t>
            </a:r>
            <a:r>
              <a:rPr lang="ru-RU" dirty="0"/>
              <a:t>соединения.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соединения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Данное </a:t>
            </a:r>
            <a:r>
              <a:rPr lang="ru-RU" dirty="0"/>
              <a:t>соединение является наиболее часто используемым. Соединение </a:t>
            </a:r>
            <a:r>
              <a:rPr lang="ru-RU" dirty="0" smtClean="0"/>
              <a:t>равенства обычно </a:t>
            </a:r>
            <a:r>
              <a:rPr lang="ru-RU" dirty="0"/>
              <a:t>производится по общему для нескольких таблиц полю (которое, </a:t>
            </a:r>
            <a:r>
              <a:rPr lang="ru-RU" dirty="0" smtClean="0"/>
              <a:t>как правило</a:t>
            </a:r>
            <a:r>
              <a:rPr lang="ru-RU" dirty="0"/>
              <a:t>, является первичным ключом</a:t>
            </a:r>
            <a:r>
              <a:rPr lang="ru-RU" dirty="0" smtClean="0"/>
              <a:t>).</a:t>
            </a:r>
          </a:p>
          <a:p>
            <a:r>
              <a:rPr lang="ru-RU" dirty="0"/>
              <a:t>При формировании запроса на выборку из нескольких таблиц в списке полей </a:t>
            </a:r>
            <a:r>
              <a:rPr lang="ru-RU" dirty="0" smtClean="0"/>
              <a:t>после слова </a:t>
            </a:r>
            <a:r>
              <a:rPr lang="ru-RU" dirty="0"/>
              <a:t>SELECT перед именем поля обычно указывается имя таблицы, к </a:t>
            </a:r>
            <a:r>
              <a:rPr lang="ru-RU" dirty="0" smtClean="0"/>
              <a:t>которой это </a:t>
            </a:r>
            <a:r>
              <a:rPr lang="ru-RU" dirty="0"/>
              <a:t>поле относится. Такое действие называется </a:t>
            </a:r>
            <a:r>
              <a:rPr lang="ru-RU" i="1" dirty="0"/>
              <a:t>квалификацией полей запроса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 Квалификация </a:t>
            </a:r>
            <a:r>
              <a:rPr lang="ru-RU" dirty="0" smtClean="0"/>
              <a:t>обязательна </a:t>
            </a:r>
            <a:r>
              <a:rPr lang="ru-RU" dirty="0"/>
              <a:t>только для полей, имеющих одинаковые имена в </a:t>
            </a:r>
            <a:r>
              <a:rPr lang="ru-RU" dirty="0" smtClean="0"/>
              <a:t>разных таблицах</a:t>
            </a:r>
            <a:r>
              <a:rPr lang="ru-RU" dirty="0"/>
              <a:t>, из которых производится выборка.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Соединение равенства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Необходимо </a:t>
            </a:r>
            <a:r>
              <a:rPr lang="ru-RU" dirty="0"/>
              <a:t>вывести имена всех служащих </a:t>
            </a:r>
            <a:r>
              <a:rPr lang="ru-RU" dirty="0" smtClean="0"/>
              <a:t>10-го </a:t>
            </a:r>
            <a:r>
              <a:rPr lang="ru-RU" dirty="0"/>
              <a:t>отдела, а </a:t>
            </a:r>
            <a:r>
              <a:rPr lang="ru-RU" dirty="0" smtClean="0"/>
              <a:t>так же </a:t>
            </a:r>
            <a:r>
              <a:rPr lang="ru-RU" dirty="0"/>
              <a:t>местонахождение отдела для каждого служащего, но эти </a:t>
            </a:r>
            <a:r>
              <a:rPr lang="ru-RU" dirty="0" smtClean="0"/>
              <a:t>данные хранятся </a:t>
            </a:r>
            <a:r>
              <a:rPr lang="ru-RU" dirty="0"/>
              <a:t>в двух разных таблицах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Объедините </a:t>
            </a:r>
            <a:r>
              <a:rPr lang="ru-RU" dirty="0"/>
              <a:t>таблицу EMP с таблицей DEPT по столбцу DEPTNO:</a:t>
            </a:r>
          </a:p>
          <a:p>
            <a:pPr>
              <a:buNone/>
            </a:pPr>
            <a:r>
              <a:rPr lang="en-US" b="1" dirty="0"/>
              <a:t>select </a:t>
            </a:r>
            <a:r>
              <a:rPr lang="en-US" b="1" dirty="0" err="1"/>
              <a:t>e.ename</a:t>
            </a:r>
            <a:r>
              <a:rPr lang="en-US" b="1" dirty="0"/>
              <a:t>, d.loc,</a:t>
            </a:r>
          </a:p>
          <a:p>
            <a:pPr>
              <a:buNone/>
            </a:pPr>
            <a:r>
              <a:rPr lang="en-US" b="1" dirty="0" err="1"/>
              <a:t>e.deptno</a:t>
            </a:r>
            <a:r>
              <a:rPr lang="en-US" b="1" dirty="0"/>
              <a:t> as </a:t>
            </a:r>
            <a:r>
              <a:rPr lang="en-US" b="1" dirty="0" err="1"/>
              <a:t>emp_deptno</a:t>
            </a:r>
            <a:r>
              <a:rPr lang="en-US" b="1" dirty="0"/>
              <a:t>,</a:t>
            </a:r>
          </a:p>
          <a:p>
            <a:pPr>
              <a:buNone/>
            </a:pPr>
            <a:r>
              <a:rPr lang="en-US" b="1" dirty="0" err="1"/>
              <a:t>d.deptno</a:t>
            </a:r>
            <a:r>
              <a:rPr lang="en-US" b="1" dirty="0"/>
              <a:t> as </a:t>
            </a:r>
            <a:r>
              <a:rPr lang="en-US" b="1" dirty="0" err="1"/>
              <a:t>dept_deptno</a:t>
            </a:r>
            <a:endParaRPr lang="en-US" b="1" dirty="0"/>
          </a:p>
          <a:p>
            <a:pPr>
              <a:buNone/>
            </a:pPr>
            <a:r>
              <a:rPr lang="pt-BR" b="1" dirty="0"/>
              <a:t>from emp e, dept d</a:t>
            </a:r>
          </a:p>
          <a:p>
            <a:pPr>
              <a:buNone/>
            </a:pPr>
            <a:r>
              <a:rPr lang="en-US" b="1" dirty="0"/>
              <a:t>where </a:t>
            </a:r>
            <a:r>
              <a:rPr lang="en-US" b="1" dirty="0" err="1"/>
              <a:t>e.deptno</a:t>
            </a:r>
            <a:r>
              <a:rPr lang="en-US" b="1" dirty="0"/>
              <a:t> = </a:t>
            </a:r>
            <a:r>
              <a:rPr lang="en-US" b="1" dirty="0" err="1"/>
              <a:t>d.deptno</a:t>
            </a:r>
            <a:endParaRPr lang="en-US" b="1" dirty="0"/>
          </a:p>
          <a:p>
            <a:pPr>
              <a:buNone/>
            </a:pPr>
            <a:r>
              <a:rPr lang="en-US" b="1" dirty="0"/>
              <a:t>and </a:t>
            </a:r>
            <a:r>
              <a:rPr lang="en-US" b="1" dirty="0" err="1"/>
              <a:t>e.deptno</a:t>
            </a:r>
            <a:r>
              <a:rPr lang="en-US" b="1" dirty="0"/>
              <a:t> = 10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Решение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/>
          </a:bodyPr>
          <a:lstStyle/>
          <a:p>
            <a:r>
              <a:rPr lang="ru-RU" dirty="0"/>
              <a:t>Концептуально при выполнении объединения сначала создается </a:t>
            </a:r>
            <a:r>
              <a:rPr lang="ru-RU" dirty="0" smtClean="0"/>
              <a:t>декартово </a:t>
            </a:r>
            <a:r>
              <a:rPr lang="ru-RU" dirty="0"/>
              <a:t>произведение (все возможные сочетания строк) таблиц, </a:t>
            </a:r>
            <a:r>
              <a:rPr lang="ru-RU" dirty="0" smtClean="0"/>
              <a:t>перечисленных </a:t>
            </a:r>
            <a:r>
              <a:rPr lang="ru-RU" dirty="0"/>
              <a:t>в конструкции FROM, как показано ниже:</a:t>
            </a:r>
          </a:p>
          <a:p>
            <a:pPr marL="0" indent="0">
              <a:buNone/>
            </a:pPr>
            <a:r>
              <a:rPr lang="en-US" b="1" dirty="0"/>
              <a:t>select </a:t>
            </a:r>
            <a:r>
              <a:rPr lang="en-US" b="1" dirty="0" err="1"/>
              <a:t>e.ename</a:t>
            </a:r>
            <a:r>
              <a:rPr lang="en-US" b="1" dirty="0"/>
              <a:t>, d.loc,</a:t>
            </a:r>
          </a:p>
          <a:p>
            <a:pPr marL="0" indent="0">
              <a:buNone/>
            </a:pPr>
            <a:r>
              <a:rPr lang="en-US" b="1" dirty="0" err="1"/>
              <a:t>e.deptno</a:t>
            </a:r>
            <a:r>
              <a:rPr lang="en-US" b="1" dirty="0"/>
              <a:t> as </a:t>
            </a:r>
            <a:r>
              <a:rPr lang="en-US" b="1" dirty="0" err="1"/>
              <a:t>emp_deptno</a:t>
            </a:r>
            <a:r>
              <a:rPr lang="en-US" b="1" dirty="0"/>
              <a:t>,</a:t>
            </a:r>
          </a:p>
          <a:p>
            <a:pPr marL="0" indent="0">
              <a:buNone/>
            </a:pPr>
            <a:r>
              <a:rPr lang="en-US" b="1" dirty="0" err="1"/>
              <a:t>d.deptno</a:t>
            </a:r>
            <a:r>
              <a:rPr lang="en-US" b="1" dirty="0"/>
              <a:t> as </a:t>
            </a:r>
            <a:r>
              <a:rPr lang="en-US" b="1" dirty="0" err="1"/>
              <a:t>dept_deptno</a:t>
            </a:r>
            <a:endParaRPr lang="en-US" b="1" dirty="0"/>
          </a:p>
          <a:p>
            <a:pPr marL="0" indent="0">
              <a:buNone/>
            </a:pPr>
            <a:r>
              <a:rPr lang="pt-BR" b="1" dirty="0"/>
              <a:t>from emp e, dept d</a:t>
            </a:r>
          </a:p>
          <a:p>
            <a:pPr marL="0" indent="0">
              <a:buNone/>
            </a:pPr>
            <a:r>
              <a:rPr lang="en-US" b="1" dirty="0"/>
              <a:t>where </a:t>
            </a:r>
            <a:r>
              <a:rPr lang="en-US" b="1" dirty="0" err="1"/>
              <a:t>e.deptno</a:t>
            </a:r>
            <a:r>
              <a:rPr lang="en-US" b="1" dirty="0"/>
              <a:t> = 10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F5CF-A629-43FF-A1B5-520B0CCF49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395</TotalTime>
  <Words>1416</Words>
  <Application>Microsoft Office PowerPoint</Application>
  <PresentationFormat>Экран (4:3)</PresentationFormat>
  <Paragraphs>160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Открытая</vt:lpstr>
      <vt:lpstr>Выборка данных из нескольких таблиц</vt:lpstr>
      <vt:lpstr>Оператор объединения UNION</vt:lpstr>
      <vt:lpstr>UNION ALL</vt:lpstr>
      <vt:lpstr>Задача</vt:lpstr>
      <vt:lpstr>Способы соединения</vt:lpstr>
      <vt:lpstr>Соединение равенства </vt:lpstr>
      <vt:lpstr>Задача</vt:lpstr>
      <vt:lpstr>Решение </vt:lpstr>
      <vt:lpstr>Слайд 9</vt:lpstr>
      <vt:lpstr>Поиск одинаковых строк в двух таблицах</vt:lpstr>
      <vt:lpstr>select * from V </vt:lpstr>
      <vt:lpstr>Слайд 12</vt:lpstr>
      <vt:lpstr>Результирующее множество должно быть таким: </vt:lpstr>
      <vt:lpstr>Решение </vt:lpstr>
      <vt:lpstr>Извлечение из одной таблицы значений,  которых нет в другой таблице </vt:lpstr>
      <vt:lpstr>Решение</vt:lpstr>
      <vt:lpstr>Внешние соединения </vt:lpstr>
      <vt:lpstr>Извлечение из таблицы строк, для которых  нет соответствия в другой таблице</vt:lpstr>
      <vt:lpstr>задача</vt:lpstr>
      <vt:lpstr>Слайд 20</vt:lpstr>
      <vt:lpstr>Осуществление объединений при использовании агрегатных функций </vt:lpstr>
      <vt:lpstr>Решение </vt:lpstr>
      <vt:lpstr>SUM OVER</vt:lpstr>
      <vt:lpstr>Возвращение отсутствующих данных  из нескольких таблиц </vt:lpstr>
      <vt:lpstr>Решение</vt:lpstr>
      <vt:lpstr>Значения NULL в операциях и сравнениях </vt:lpstr>
      <vt:lpstr>Решение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Выборка данных из нескольких таблиц</dc:title>
  <dc:creator>ПРЕПОДАВАТЕЛИ</dc:creator>
  <cp:lastModifiedBy>ПРЕПОДАВАТЕЛИ</cp:lastModifiedBy>
  <cp:revision>33</cp:revision>
  <dcterms:created xsi:type="dcterms:W3CDTF">2013-12-02T03:39:54Z</dcterms:created>
  <dcterms:modified xsi:type="dcterms:W3CDTF">2013-12-03T02:38:03Z</dcterms:modified>
</cp:coreProperties>
</file>