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2" r:id="rId36"/>
    <p:sldId id="290" r:id="rId37"/>
    <p:sldId id="291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42CCD-455F-44FF-9109-2EFEAC7F862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845A2-4FA5-4B7E-BAA8-9E82DCAB8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839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845A2-4FA5-4B7E-BAA8-9E82DCAB87A2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7940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D1EFB2-1151-4467-B1DB-3EF785C83ECF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6AEC706-D5D0-496F-BE11-125011CED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Выборка данных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 логическим относятся операторы, в которых для задания ограничений на отбор данных используются специальные ключевые слова. </a:t>
            </a:r>
          </a:p>
          <a:p>
            <a:r>
              <a:rPr lang="ru-RU" dirty="0" smtClean="0"/>
              <a:t>В SQL определены следующие логические операторы: 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nul</a:t>
            </a:r>
            <a:r>
              <a:rPr lang="ru-RU" dirty="0" smtClean="0"/>
              <a:t> I, BETWEEN...AND , IN, LIKE, EXISTS, UNIQUE , ALL , ANY 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Логические операторы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Оператор IS NUL L предназначен для сравнения текущего значения поля со значением NULL . </a:t>
            </a:r>
          </a:p>
          <a:p>
            <a:r>
              <a:rPr lang="ru-RU" dirty="0" smtClean="0"/>
              <a:t>Он используется для отбора записей, в некоторое поле которых не занесено никакое значение.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Оператор IS NULL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Мз</a:t>
            </a:r>
            <a:r>
              <a:rPr lang="ru-RU" dirty="0" smtClean="0"/>
              <a:t> таблицы «Клиенты». С помощью приведенного ниже запроса произведем выборку из записей клиентов, у которых не указано название предприятия, которое они представляют: </a:t>
            </a:r>
          </a:p>
          <a:p>
            <a:pPr>
              <a:buNone/>
            </a:pPr>
            <a:r>
              <a:rPr lang="ru-RU" dirty="0" smtClean="0"/>
              <a:t>SELECT Фамилия. Имя. Отчество. Телефон. Город. Адрес </a:t>
            </a:r>
          </a:p>
          <a:p>
            <a:pPr>
              <a:buNone/>
            </a:pPr>
            <a:r>
              <a:rPr lang="ru-RU" dirty="0" smtClean="0"/>
              <a:t>FROM Клиенты </a:t>
            </a:r>
          </a:p>
          <a:p>
            <a:pPr>
              <a:buNone/>
            </a:pPr>
            <a:r>
              <a:rPr lang="ru-RU" dirty="0" smtClean="0"/>
              <a:t>WHERE Предприятие IS NULL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Оператор BETWEEN..AN D применяется для отбора записей, в которых значения поля находятся внутри заданного диапазона. </a:t>
            </a:r>
          </a:p>
          <a:p>
            <a:r>
              <a:rPr lang="ru-RU" dirty="0" smtClean="0"/>
              <a:t>Границы диапазона включаются в условие отбора.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/>
              <a:t>Пример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Из таблицы «Товары»  выберем товары, цена которых находится в диапазоне от 200 до 2000.</a:t>
            </a:r>
          </a:p>
          <a:p>
            <a:pPr>
              <a:buNone/>
            </a:pPr>
            <a:r>
              <a:rPr lang="ru-RU" dirty="0" smtClean="0"/>
              <a:t>SELECT * </a:t>
            </a:r>
          </a:p>
          <a:p>
            <a:pPr>
              <a:buNone/>
            </a:pPr>
            <a:r>
              <a:rPr lang="ru-RU" dirty="0" smtClean="0"/>
              <a:t>FROM Товары </a:t>
            </a:r>
          </a:p>
          <a:p>
            <a:pPr>
              <a:buNone/>
            </a:pPr>
            <a:r>
              <a:rPr lang="ru-RU" dirty="0" smtClean="0"/>
              <a:t>WHERE Цена BETWEEN 200 AND 2000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Оператор BETWEEN...AND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Оператор IN используется для выборки записей, в которых значение некоторого поля соответствует хотя бы одному из значений заданного списка. </a:t>
            </a:r>
          </a:p>
          <a:p>
            <a:endParaRPr lang="ru-RU" dirty="0" smtClean="0"/>
          </a:p>
          <a:p>
            <a:pPr>
              <a:buNone/>
            </a:pPr>
            <a:r>
              <a:rPr lang="ru-RU" u="sng" dirty="0" smtClean="0"/>
              <a:t>Пример</a:t>
            </a:r>
          </a:p>
          <a:p>
            <a:endParaRPr lang="ru-RU" dirty="0" smtClean="0"/>
          </a:p>
          <a:p>
            <a:r>
              <a:rPr lang="ru-RU" dirty="0" smtClean="0"/>
              <a:t>Выберем из таблицы «Клиенты» список клиентов, которые живут в Беларуси, Украине или Казахстане: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SELECT Фамилия. Имя. Отчество. Страна </a:t>
            </a:r>
          </a:p>
          <a:p>
            <a:pPr>
              <a:buNone/>
            </a:pPr>
            <a:r>
              <a:rPr lang="ru-RU" dirty="0" smtClean="0"/>
              <a:t>FROM Клиенты </a:t>
            </a:r>
          </a:p>
          <a:p>
            <a:pPr>
              <a:buNone/>
            </a:pPr>
            <a:r>
              <a:rPr lang="ru-RU" dirty="0" smtClean="0"/>
              <a:t>WHERE Страна IN ('Беларусь'.'Украина'.'Казахстан')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Оператор IN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Оператор LIKE применяется для сравнения значения поля со значением, заданным при помощи шаблонов. Для задания шаблонов используются два символа: </a:t>
            </a:r>
          </a:p>
          <a:p>
            <a:r>
              <a:rPr lang="ru-RU" dirty="0" smtClean="0"/>
              <a:t>знак процента «%» — заменяет последовательность символов любой (в том числе и нулевой) длины; </a:t>
            </a:r>
          </a:p>
          <a:p>
            <a:r>
              <a:rPr lang="ru-RU" dirty="0" smtClean="0"/>
              <a:t>символ подчеркивания «_» — заменяет любой единичный символ.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Оператор LIKE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Найдем в таблице «Клиенты» записи, в которых фамилия клиента начинается с буквы «М»: </a:t>
            </a:r>
          </a:p>
          <a:p>
            <a:pPr>
              <a:buNone/>
            </a:pPr>
            <a:r>
              <a:rPr lang="ru-RU" sz="1600" dirty="0" smtClean="0"/>
              <a:t>SELECT Фамилия, Имя. Отчество. Телефон </a:t>
            </a:r>
          </a:p>
          <a:p>
            <a:pPr>
              <a:buNone/>
            </a:pPr>
            <a:r>
              <a:rPr lang="ru-RU" sz="1600" dirty="0" smtClean="0"/>
              <a:t>FROM Клиенты </a:t>
            </a:r>
          </a:p>
          <a:p>
            <a:pPr>
              <a:buNone/>
            </a:pPr>
            <a:r>
              <a:rPr lang="ru-RU" sz="1600" dirty="0" smtClean="0"/>
              <a:t>WHERE Фамилия LIKE 'М</a:t>
            </a:r>
            <a:r>
              <a:rPr lang="en-US" sz="1600" dirty="0" smtClean="0"/>
              <a:t>’</a:t>
            </a:r>
            <a:r>
              <a:rPr lang="ru-RU" sz="1600" dirty="0" smtClean="0"/>
              <a:t>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А теперь найдем в этой же таблице записи, для которых номер телефона </a:t>
            </a:r>
            <a:r>
              <a:rPr lang="ru-RU" sz="1600" dirty="0" err="1" smtClean="0"/>
              <a:t>начинаеся</a:t>
            </a:r>
            <a:r>
              <a:rPr lang="ru-RU" sz="1600" dirty="0" smtClean="0"/>
              <a:t> на цифры (816)025-61, а две последние цифры неизвестны: </a:t>
            </a:r>
          </a:p>
          <a:p>
            <a:pPr>
              <a:buNone/>
            </a:pPr>
            <a:r>
              <a:rPr lang="ru-RU" sz="1600" dirty="0" smtClean="0"/>
              <a:t>SELECT Фамилия, Имя, Отчество, Телефон </a:t>
            </a:r>
          </a:p>
          <a:p>
            <a:pPr>
              <a:buNone/>
            </a:pPr>
            <a:r>
              <a:rPr lang="ru-RU" sz="1600" dirty="0" smtClean="0"/>
              <a:t>FROM Клиенты </a:t>
            </a:r>
          </a:p>
          <a:p>
            <a:pPr>
              <a:buNone/>
            </a:pPr>
            <a:r>
              <a:rPr lang="ru-RU" sz="1600" dirty="0" smtClean="0"/>
              <a:t>WHERE Телефон LIKE ' (816)025-61 ' 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/>
              <a:t>Приме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85992"/>
            <a:ext cx="53112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5286388"/>
            <a:ext cx="5715040" cy="13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Оператор EXISTS используется для отбора записей, соответствующих заданному  критерию. </a:t>
            </a:r>
          </a:p>
          <a:p>
            <a:r>
              <a:rPr lang="ru-RU" dirty="0" smtClean="0"/>
              <a:t>Из таблицы «Товары» требуется отобрать список товаров, количество продаж которых превышает 10. Сведения о продажах содержатся в таблице «Продажи» в поле «Продано». </a:t>
            </a:r>
          </a:p>
          <a:p>
            <a:pPr>
              <a:buNone/>
            </a:pPr>
            <a:r>
              <a:rPr lang="ru-RU" dirty="0" smtClean="0"/>
              <a:t>SELECT Наименование. Цена </a:t>
            </a:r>
          </a:p>
          <a:p>
            <a:pPr>
              <a:buNone/>
            </a:pPr>
            <a:r>
              <a:rPr lang="ru-RU" dirty="0" smtClean="0"/>
              <a:t>FROM Товары </a:t>
            </a:r>
          </a:p>
          <a:p>
            <a:pPr>
              <a:buNone/>
            </a:pPr>
            <a:r>
              <a:rPr lang="ru-RU" dirty="0" smtClean="0"/>
              <a:t>WHERE EXISTS (SELECT [Код товара] </a:t>
            </a:r>
          </a:p>
          <a:p>
            <a:pPr>
              <a:buNone/>
            </a:pPr>
            <a:r>
              <a:rPr lang="ru-RU" dirty="0" smtClean="0"/>
              <a:t>FROM Продажи </a:t>
            </a:r>
          </a:p>
          <a:p>
            <a:pPr>
              <a:buNone/>
            </a:pPr>
            <a:r>
              <a:rPr lang="ru-RU" dirty="0" smtClean="0"/>
              <a:t>WHERE (</a:t>
            </a:r>
            <a:r>
              <a:rPr lang="ru-RU" dirty="0" err="1" smtClean="0"/>
              <a:t>Продажи.Продано</a:t>
            </a:r>
            <a:r>
              <a:rPr lang="ru-RU" dirty="0" smtClean="0"/>
              <a:t>&gt;10) AND </a:t>
            </a:r>
          </a:p>
          <a:p>
            <a:pPr>
              <a:buNone/>
            </a:pPr>
            <a:r>
              <a:rPr lang="ru-RU" dirty="0" smtClean="0"/>
              <a:t>Товары.[Код товара]</a:t>
            </a:r>
            <a:r>
              <a:rPr lang="ru-RU" dirty="0" err="1" smtClean="0"/>
              <a:t>=Продажи</a:t>
            </a:r>
            <a:r>
              <a:rPr lang="ru-RU" dirty="0" smtClean="0"/>
              <a:t>.[Код товара]) </a:t>
            </a:r>
          </a:p>
          <a:p>
            <a:r>
              <a:rPr lang="ru-RU" dirty="0" smtClean="0"/>
              <a:t>В этом запросе после ключевого слова EXISTS следует оператор SELECT, отбирающий из таблицы «Продажи» записи, для которых количество продаж превышает 10. </a:t>
            </a:r>
          </a:p>
          <a:p>
            <a:r>
              <a:rPr lang="ru-RU" dirty="0" smtClean="0"/>
              <a:t>Оператор EXISTS отбирает из таблицы «Товары» записи, в которых значение поля «Код товара» соответствует отобранным из таблицы «Продажи».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Оператор EXISTS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Оператор </a:t>
            </a:r>
            <a:r>
              <a:rPr lang="ru-RU" dirty="0"/>
              <a:t>UNIQU E используется для проверки записи таблицы на уникальность. </a:t>
            </a:r>
            <a:endParaRPr lang="ru-RU" dirty="0" smtClean="0"/>
          </a:p>
          <a:p>
            <a:r>
              <a:rPr lang="ru-RU" dirty="0" smtClean="0"/>
              <a:t>По своему </a:t>
            </a:r>
            <a:r>
              <a:rPr lang="ru-RU" dirty="0"/>
              <a:t>действию он аналогичен оператору EXISTS . Единственное отличие </a:t>
            </a:r>
            <a:r>
              <a:rPr lang="ru-RU" dirty="0" smtClean="0"/>
              <a:t>заключается </a:t>
            </a:r>
            <a:r>
              <a:rPr lang="ru-RU" dirty="0"/>
              <a:t>в том, что подзапрос, задаваемый после ключевого слова </a:t>
            </a:r>
            <a:r>
              <a:rPr lang="ru-RU" dirty="0" smtClean="0"/>
              <a:t>UNIQUE, </a:t>
            </a:r>
            <a:r>
              <a:rPr lang="ru-RU" dirty="0"/>
              <a:t>не должен </a:t>
            </a:r>
            <a:r>
              <a:rPr lang="ru-RU" dirty="0" smtClean="0"/>
              <a:t>возвращать </a:t>
            </a:r>
            <a:r>
              <a:rPr lang="ru-RU" dirty="0"/>
              <a:t>более одной записи.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Оператор UNIQUE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Оператор </a:t>
            </a:r>
            <a:r>
              <a:rPr lang="ru-RU" dirty="0"/>
              <a:t>AL L используется для сравнения исходного значения со всеми другими </a:t>
            </a:r>
            <a:r>
              <a:rPr lang="ru-RU" dirty="0" smtClean="0"/>
              <a:t>значениями</a:t>
            </a:r>
            <a:r>
              <a:rPr lang="ru-RU" dirty="0"/>
              <a:t>, входящими в некоторый набор данных. </a:t>
            </a:r>
          </a:p>
          <a:p>
            <a:pPr marL="109728" indent="0">
              <a:buNone/>
            </a:pPr>
            <a:r>
              <a:rPr lang="ru-RU" u="sng" dirty="0" smtClean="0"/>
              <a:t>Пример</a:t>
            </a:r>
          </a:p>
          <a:p>
            <a:r>
              <a:rPr lang="ru-RU" dirty="0" smtClean="0"/>
              <a:t>Выбрать </a:t>
            </a:r>
            <a:r>
              <a:rPr lang="ru-RU" dirty="0"/>
              <a:t>из таблицы «Товары» те товары, которые </a:t>
            </a:r>
            <a:r>
              <a:rPr lang="ru-RU" dirty="0" smtClean="0"/>
              <a:t>имеют </a:t>
            </a:r>
            <a:r>
              <a:rPr lang="ru-RU" dirty="0"/>
              <a:t>цену большую, чем цена всех товаров, проданных в количестве более </a:t>
            </a:r>
            <a:r>
              <a:rPr lang="ru-RU" dirty="0" smtClean="0"/>
              <a:t>10: 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SELECT * </a:t>
            </a:r>
          </a:p>
          <a:p>
            <a:pPr marL="109728" indent="0">
              <a:buNone/>
            </a:pPr>
            <a:r>
              <a:rPr lang="ru-RU" dirty="0"/>
              <a:t>FROM Товары </a:t>
            </a:r>
          </a:p>
          <a:p>
            <a:pPr marL="109728" indent="0">
              <a:buNone/>
            </a:pPr>
            <a:r>
              <a:rPr lang="ru-RU" dirty="0"/>
              <a:t>WHERE </a:t>
            </a:r>
            <a:r>
              <a:rPr lang="ru-RU" dirty="0" smtClean="0"/>
              <a:t>Цена&gt;ALL </a:t>
            </a:r>
            <a:r>
              <a:rPr lang="ru-RU" dirty="0"/>
              <a:t>(SELECT </a:t>
            </a:r>
            <a:r>
              <a:rPr lang="ru-RU" dirty="0" err="1"/>
              <a:t>Продажи.Цена</a:t>
            </a:r>
            <a:r>
              <a:rPr lang="ru-RU" dirty="0"/>
              <a:t> </a:t>
            </a:r>
          </a:p>
          <a:p>
            <a:pPr marL="109728" indent="0">
              <a:buNone/>
            </a:pPr>
            <a:r>
              <a:rPr lang="ru-RU" dirty="0"/>
              <a:t>FROM Продажи </a:t>
            </a:r>
          </a:p>
          <a:p>
            <a:pPr marL="109728" indent="0">
              <a:buNone/>
            </a:pPr>
            <a:r>
              <a:rPr lang="ru-RU" dirty="0"/>
              <a:t>WHERE </a:t>
            </a:r>
            <a:r>
              <a:rPr lang="ru-RU" dirty="0" err="1"/>
              <a:t>Продажи.Продано</a:t>
            </a:r>
            <a:r>
              <a:rPr lang="ru-RU" dirty="0"/>
              <a:t>&gt;10)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Оператор ALL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1774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Запросы формируются для извлечения из таблиц базы данных информации, соответствующей некоторым требованиям, задаваемым пользователем. </a:t>
            </a:r>
          </a:p>
          <a:p>
            <a:r>
              <a:rPr lang="ru-RU" dirty="0" smtClean="0"/>
              <a:t>Оператор SELEC T не используется автономно, вместе с ним обязательно должны задаваться уточняющие предложения. </a:t>
            </a:r>
          </a:p>
          <a:p>
            <a:r>
              <a:rPr lang="ru-RU" dirty="0" smtClean="0"/>
              <a:t>Предложения, используемые совместно с командой SELECT , могут быть обязательными и дополнительными.</a:t>
            </a:r>
          </a:p>
          <a:p>
            <a:r>
              <a:rPr lang="ru-RU" dirty="0" smtClean="0"/>
              <a:t> Обязательны</a:t>
            </a:r>
            <a:r>
              <a:rPr lang="en-US" dirty="0" smtClean="0"/>
              <a:t> </a:t>
            </a:r>
            <a:r>
              <a:rPr lang="ru-RU" dirty="0" smtClean="0"/>
              <a:t>является только одно предложение — FROM , без которого оператор SELEC T не может использоваться.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 выполнения SQL-запроса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Оператор ANY </a:t>
            </a:r>
            <a:r>
              <a:rPr lang="ru-RU" dirty="0"/>
              <a:t>применяется для сравнения заданного значения с каждым из </a:t>
            </a:r>
            <a:r>
              <a:rPr lang="ru-RU" dirty="0" smtClean="0"/>
              <a:t>значений </a:t>
            </a:r>
            <a:r>
              <a:rPr lang="ru-RU" dirty="0"/>
              <a:t>некоторого набора данных. 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в предыдущем примере заменить оператор </a:t>
            </a:r>
          </a:p>
          <a:p>
            <a:r>
              <a:rPr lang="ru-RU" dirty="0" smtClean="0"/>
              <a:t>ALL </a:t>
            </a:r>
            <a:r>
              <a:rPr lang="ru-RU" dirty="0"/>
              <a:t>на ANY , то будет возвращен список товаров, цена которых больше, чем хотя бы у одного из товаров, проданных в количестве больше 10.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Оператор ANY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6688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Часто при написании запроса на выборку данных требуется задать сложное </a:t>
            </a:r>
            <a:r>
              <a:rPr lang="ru-RU" dirty="0" smtClean="0"/>
              <a:t>условие</a:t>
            </a:r>
            <a:r>
              <a:rPr lang="ru-RU" dirty="0"/>
              <a:t>, для которого недостаточно использовать только один оператор.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SQL определены два таких оператора: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Оператор AND </a:t>
            </a:r>
            <a:r>
              <a:rPr lang="ru-RU" dirty="0"/>
              <a:t>используется в тех случаях, когда необходимо отобрать </a:t>
            </a:r>
            <a:r>
              <a:rPr lang="ru-RU" dirty="0" smtClean="0"/>
              <a:t>записи, соответствующие </a:t>
            </a:r>
            <a:r>
              <a:rPr lang="ru-RU" dirty="0"/>
              <a:t>нескольким условиям. Причем для каждой записи, </a:t>
            </a:r>
            <a:r>
              <a:rPr lang="ru-RU" dirty="0" smtClean="0"/>
              <a:t>включаемой </a:t>
            </a:r>
            <a:r>
              <a:rPr lang="ru-RU" dirty="0"/>
              <a:t>в результат выборки, должны выполняться все заданные ограничения. 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Оператор </a:t>
            </a:r>
            <a:r>
              <a:rPr lang="ru-RU" dirty="0" smtClean="0"/>
              <a:t>AND </a:t>
            </a:r>
            <a:r>
              <a:rPr lang="ru-RU" dirty="0"/>
              <a:t>объединяет несколько условий путем выполнения операции </a:t>
            </a:r>
            <a:r>
              <a:rPr lang="ru-RU" dirty="0" smtClean="0"/>
              <a:t>логи­ческого </a:t>
            </a:r>
            <a:r>
              <a:rPr lang="ru-RU" dirty="0"/>
              <a:t>умножения результатов всех заданных ограничений. Результат </a:t>
            </a:r>
            <a:r>
              <a:rPr lang="ru-RU" dirty="0" err="1"/>
              <a:t>true</a:t>
            </a:r>
            <a:r>
              <a:rPr lang="ru-RU" dirty="0"/>
              <a:t>, </a:t>
            </a:r>
            <a:r>
              <a:rPr lang="ru-RU" dirty="0" smtClean="0"/>
              <a:t>со­ответственно</a:t>
            </a:r>
            <a:r>
              <a:rPr lang="ru-RU" dirty="0"/>
              <a:t>, будет получен только в том случае, если все объединяемые </a:t>
            </a:r>
            <a:r>
              <a:rPr lang="ru-RU" dirty="0" smtClean="0"/>
              <a:t>усло­вия </a:t>
            </a:r>
            <a:r>
              <a:rPr lang="ru-RU" dirty="0"/>
              <a:t>принимают значение </a:t>
            </a:r>
            <a:r>
              <a:rPr lang="ru-RU" dirty="0" err="1"/>
              <a:t>true</a:t>
            </a:r>
            <a:r>
              <a:rPr lang="ru-RU" dirty="0"/>
              <a:t>.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Оператор </a:t>
            </a:r>
            <a:r>
              <a:rPr lang="ru-RU" dirty="0" smtClean="0"/>
              <a:t>OR </a:t>
            </a:r>
            <a:r>
              <a:rPr lang="ru-RU" dirty="0"/>
              <a:t>выполняет операцию логического сложения результатов всех за</a:t>
            </a:r>
            <a:r>
              <a:rPr lang="ru-RU" dirty="0" smtClean="0"/>
              <a:t>­ данных </a:t>
            </a:r>
            <a:r>
              <a:rPr lang="ru-RU" dirty="0"/>
              <a:t>условий. При использовании данного оператора запись включается в </a:t>
            </a:r>
            <a:r>
              <a:rPr lang="ru-RU" dirty="0" smtClean="0"/>
              <a:t>результирующую </a:t>
            </a:r>
            <a:r>
              <a:rPr lang="ru-RU" dirty="0"/>
              <a:t>выборку в случае выполнения хотя бы одного из заданных </a:t>
            </a:r>
            <a:r>
              <a:rPr lang="ru-RU" dirty="0" smtClean="0"/>
              <a:t>ограничений</a:t>
            </a:r>
            <a:r>
              <a:rPr lang="ru-RU" dirty="0"/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Операторы объединения </a:t>
            </a:r>
          </a:p>
        </p:txBody>
      </p:sp>
    </p:spTree>
    <p:extLst>
      <p:ext uri="{BB962C8B-B14F-4D97-AF65-F5344CB8AC3E}">
        <p14:creationId xmlns:p14="http://schemas.microsoft.com/office/powerpoint/2010/main" xmlns="" val="2879652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использовании операторов объединения каждое логическое выражение </a:t>
            </a:r>
            <a:r>
              <a:rPr lang="ru-RU" dirty="0" smtClean="0"/>
              <a:t>сле­дует </a:t>
            </a:r>
            <a:r>
              <a:rPr lang="ru-RU" dirty="0"/>
              <a:t>заключать в круглые скобки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Произведем </a:t>
            </a:r>
            <a:r>
              <a:rPr lang="ru-RU" dirty="0"/>
              <a:t>выборку данных о </a:t>
            </a:r>
            <a:r>
              <a:rPr lang="ru-RU" dirty="0" smtClean="0"/>
              <a:t>то­варах</a:t>
            </a:r>
            <a:r>
              <a:rPr lang="ru-RU" dirty="0"/>
              <a:t>, цена которых больше 50, но меньше 1000: </a:t>
            </a:r>
          </a:p>
          <a:p>
            <a:pPr marL="109728" indent="0">
              <a:buNone/>
            </a:pPr>
            <a:r>
              <a:rPr lang="ru-RU" dirty="0"/>
              <a:t>SELECT * </a:t>
            </a:r>
          </a:p>
          <a:p>
            <a:pPr marL="109728" indent="0">
              <a:buNone/>
            </a:pPr>
            <a:r>
              <a:rPr lang="ru-RU" dirty="0"/>
              <a:t>FROM Товары </a:t>
            </a:r>
          </a:p>
          <a:p>
            <a:pPr marL="109728" indent="0">
              <a:buNone/>
            </a:pPr>
            <a:r>
              <a:rPr lang="ru-RU" dirty="0"/>
              <a:t>WHERE (Цена&gt;50) AND (Цена&lt;1000)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8044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Для </a:t>
            </a:r>
            <a:r>
              <a:rPr lang="ru-RU" dirty="0"/>
              <a:t>каждого из рассматриваемых операторов может быть выполнена операция </a:t>
            </a:r>
            <a:r>
              <a:rPr lang="ru-RU" dirty="0" smtClean="0"/>
              <a:t>отрицания</a:t>
            </a:r>
            <a:r>
              <a:rPr lang="ru-RU" dirty="0"/>
              <a:t>, меняющая результат выполнения оператора на противоположный. Для </a:t>
            </a:r>
            <a:r>
              <a:rPr lang="ru-RU" dirty="0" smtClean="0"/>
              <a:t>реализации </a:t>
            </a:r>
            <a:r>
              <a:rPr lang="ru-RU" dirty="0"/>
              <a:t>этой используется оператор NOT . </a:t>
            </a:r>
            <a:endParaRPr lang="ru-RU" dirty="0" smtClean="0"/>
          </a:p>
          <a:p>
            <a:r>
              <a:rPr lang="ru-RU" dirty="0" smtClean="0"/>
              <a:t>IS </a:t>
            </a:r>
            <a:r>
              <a:rPr lang="ru-RU" dirty="0"/>
              <a:t>NOT NULL </a:t>
            </a:r>
          </a:p>
          <a:p>
            <a:r>
              <a:rPr lang="ru-RU" dirty="0"/>
              <a:t>NOT BETWEEN </a:t>
            </a:r>
          </a:p>
          <a:p>
            <a:r>
              <a:rPr lang="ru-RU" dirty="0"/>
              <a:t>NOT IN </a:t>
            </a:r>
          </a:p>
          <a:p>
            <a:r>
              <a:rPr lang="ru-RU" dirty="0"/>
              <a:t>NOT LIKE </a:t>
            </a:r>
          </a:p>
          <a:p>
            <a:r>
              <a:rPr lang="ru-RU" dirty="0"/>
              <a:t>NOT EXISTS </a:t>
            </a:r>
          </a:p>
          <a:p>
            <a:r>
              <a:rPr lang="ru-RU" dirty="0"/>
              <a:t>NOT UNIQUE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Оператор отрицания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2586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</a:t>
            </a:r>
            <a:r>
              <a:rPr lang="ru-RU" dirty="0"/>
              <a:t>упорядочения данных в выборке, полученной в результате выполнения за</a:t>
            </a:r>
            <a:r>
              <a:rPr lang="ru-RU" dirty="0" smtClean="0"/>
              <a:t>­ проса</a:t>
            </a:r>
            <a:r>
              <a:rPr lang="ru-RU" dirty="0"/>
              <a:t>, используется предложение </a:t>
            </a:r>
            <a:r>
              <a:rPr lang="en-US" dirty="0" smtClean="0"/>
              <a:t>ORDER </a:t>
            </a:r>
            <a:r>
              <a:rPr lang="en-US" dirty="0"/>
              <a:t>BY. </a:t>
            </a:r>
            <a:endParaRPr lang="ru-RU" dirty="0" smtClean="0"/>
          </a:p>
          <a:p>
            <a:r>
              <a:rPr lang="ru-RU" dirty="0" smtClean="0"/>
              <a:t>Синтаксис </a:t>
            </a:r>
            <a:r>
              <a:rPr lang="ru-RU" dirty="0"/>
              <a:t>оператора </a:t>
            </a:r>
            <a:r>
              <a:rPr lang="en-US" dirty="0" smtClean="0"/>
              <a:t>SELECT </a:t>
            </a:r>
            <a:r>
              <a:rPr lang="ru-RU" dirty="0" smtClean="0"/>
              <a:t>следующий: </a:t>
            </a:r>
            <a:endParaRPr lang="ru-RU" dirty="0"/>
          </a:p>
          <a:p>
            <a:pPr marL="109728" indent="0">
              <a:buNone/>
            </a:pPr>
            <a:r>
              <a:rPr lang="en-US" dirty="0"/>
              <a:t>SELECT {* | ALL | DISTINCT </a:t>
            </a:r>
            <a:r>
              <a:rPr lang="en-US" dirty="0" err="1"/>
              <a:t>fieldl</a:t>
            </a:r>
            <a:r>
              <a:rPr lang="en-US" dirty="0"/>
              <a:t> . field2 </a:t>
            </a:r>
            <a:r>
              <a:rPr lang="en-US" dirty="0" err="1"/>
              <a:t>fieldN</a:t>
            </a:r>
            <a:r>
              <a:rPr lang="en-US" dirty="0"/>
              <a:t>} </a:t>
            </a:r>
          </a:p>
          <a:p>
            <a:pPr marL="109728" indent="0">
              <a:buNone/>
            </a:pPr>
            <a:r>
              <a:rPr lang="en-US" dirty="0"/>
              <a:t>FRO M </a:t>
            </a:r>
            <a:r>
              <a:rPr lang="en-US" dirty="0" err="1"/>
              <a:t>tablel</a:t>
            </a:r>
            <a:r>
              <a:rPr lang="en-US" dirty="0"/>
              <a:t> {. table2 </a:t>
            </a:r>
            <a:r>
              <a:rPr lang="en-US" dirty="0" err="1"/>
              <a:t>tableN</a:t>
            </a:r>
            <a:r>
              <a:rPr lang="en-US" dirty="0"/>
              <a:t>} </a:t>
            </a:r>
          </a:p>
          <a:p>
            <a:pPr marL="109728" indent="0">
              <a:buNone/>
            </a:pPr>
            <a:r>
              <a:rPr lang="en-US" dirty="0"/>
              <a:t>WHER E </a:t>
            </a:r>
            <a:r>
              <a:rPr lang="ru-RU" dirty="0"/>
              <a:t>условие </a:t>
            </a:r>
          </a:p>
          <a:p>
            <a:pPr marL="109728" indent="0">
              <a:buNone/>
            </a:pPr>
            <a:r>
              <a:rPr lang="en-US" dirty="0"/>
              <a:t>ORDE R B Y field {ASC | DESC}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Упорядочение данных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21808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После ключевых слов </a:t>
            </a:r>
            <a:r>
              <a:rPr lang="ru-RU" dirty="0" smtClean="0"/>
              <a:t>ORDER BY </a:t>
            </a:r>
            <a:r>
              <a:rPr lang="ru-RU" dirty="0"/>
              <a:t>указывается имя поля (полей), по которому </a:t>
            </a:r>
            <a:r>
              <a:rPr lang="ru-RU" dirty="0" smtClean="0"/>
              <a:t>произ­водится </a:t>
            </a:r>
            <a:r>
              <a:rPr lang="ru-RU" dirty="0"/>
              <a:t>сортировка, а затем указывается режим сортировки: </a:t>
            </a:r>
          </a:p>
          <a:p>
            <a:r>
              <a:rPr lang="ru-RU" dirty="0" smtClean="0"/>
              <a:t>ASC </a:t>
            </a:r>
            <a:r>
              <a:rPr lang="ru-RU" dirty="0"/>
              <a:t>— режим, используемый по умолчанию. При этом информация </a:t>
            </a:r>
            <a:r>
              <a:rPr lang="ru-RU" dirty="0" smtClean="0"/>
              <a:t>располага­ется </a:t>
            </a:r>
            <a:r>
              <a:rPr lang="ru-RU" dirty="0"/>
              <a:t>в порядке возрастания значения указанного поля (для текстовых полей — </a:t>
            </a:r>
            <a:r>
              <a:rPr lang="ru-RU" dirty="0" smtClean="0"/>
              <a:t>в </a:t>
            </a:r>
            <a:r>
              <a:rPr lang="ru-RU" dirty="0"/>
              <a:t>алфавитном порядке). </a:t>
            </a:r>
          </a:p>
          <a:p>
            <a:r>
              <a:rPr lang="ru-RU" dirty="0" smtClean="0"/>
              <a:t>DESC </a:t>
            </a:r>
            <a:r>
              <a:rPr lang="ru-RU" dirty="0"/>
              <a:t>— используется для вывода информации в порядке убывания значений </a:t>
            </a:r>
            <a:r>
              <a:rPr lang="ru-RU" dirty="0" smtClean="0"/>
              <a:t>указанного </a:t>
            </a:r>
            <a:r>
              <a:rPr lang="ru-RU" dirty="0"/>
              <a:t>поля (для текстовых полей — в порядке, обратном </a:t>
            </a:r>
            <a:r>
              <a:rPr lang="ru-RU" dirty="0" smtClean="0"/>
              <a:t>алфавитно­му</a:t>
            </a:r>
            <a:r>
              <a:rPr lang="ru-RU" dirty="0"/>
              <a:t>).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Упорядочение данных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96067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отсортировать </a:t>
            </a:r>
            <a:r>
              <a:rPr lang="ru-RU" dirty="0"/>
              <a:t>список товаров по </a:t>
            </a:r>
            <a:r>
              <a:rPr lang="ru-RU" dirty="0" smtClean="0"/>
              <a:t>алфавиту</a:t>
            </a:r>
          </a:p>
          <a:p>
            <a:pPr marL="109728" indent="0">
              <a:buNone/>
            </a:pPr>
            <a:r>
              <a:rPr lang="ru-RU" dirty="0" smtClean="0"/>
              <a:t>SELECT </a:t>
            </a:r>
            <a:r>
              <a:rPr lang="ru-RU" dirty="0"/>
              <a:t>Категория. Наименование. Цена </a:t>
            </a:r>
          </a:p>
          <a:p>
            <a:pPr marL="109728" indent="0">
              <a:buNone/>
            </a:pPr>
            <a:r>
              <a:rPr lang="ru-RU" dirty="0"/>
              <a:t>FROM Товары </a:t>
            </a:r>
          </a:p>
          <a:p>
            <a:pPr marL="109728" indent="0">
              <a:buNone/>
            </a:pPr>
            <a:r>
              <a:rPr lang="ru-RU" dirty="0"/>
              <a:t>ORDE R B Y Наименование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5566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Вместо имени поля в предложении ORDE R </a:t>
            </a:r>
            <a:r>
              <a:rPr lang="ru-RU" dirty="0" smtClean="0"/>
              <a:t>BY </a:t>
            </a:r>
            <a:r>
              <a:rPr lang="ru-RU" dirty="0"/>
              <a:t>можно использовать целое число, </a:t>
            </a:r>
            <a:r>
              <a:rPr lang="ru-RU" dirty="0" smtClean="0"/>
              <a:t>определяющее </a:t>
            </a:r>
            <a:r>
              <a:rPr lang="ru-RU" dirty="0"/>
              <a:t>порядковый номер поля в списке после ключевого слова SELECT </a:t>
            </a:r>
            <a:r>
              <a:rPr lang="ru-RU" dirty="0" smtClean="0"/>
              <a:t>(</a:t>
            </a:r>
            <a:r>
              <a:rPr lang="ru-RU" dirty="0"/>
              <a:t>если производится выборка всех полей таблицы с помощью символа «*», то </a:t>
            </a:r>
            <a:r>
              <a:rPr lang="ru-RU" dirty="0" smtClean="0"/>
              <a:t>число указывает </a:t>
            </a:r>
            <a:r>
              <a:rPr lang="ru-RU" dirty="0"/>
              <a:t>порядковый номер поля в таблице базы данных). </a:t>
            </a:r>
            <a:endParaRPr lang="ru-RU" dirty="0" smtClean="0"/>
          </a:p>
          <a:p>
            <a:pPr marL="109728" indent="0">
              <a:buNone/>
            </a:pPr>
            <a:r>
              <a:rPr lang="ru-RU" u="sng" dirty="0" smtClean="0"/>
              <a:t>Пример</a:t>
            </a:r>
          </a:p>
          <a:p>
            <a:r>
              <a:rPr lang="ru-RU" dirty="0" smtClean="0"/>
              <a:t>для вывода </a:t>
            </a:r>
            <a:r>
              <a:rPr lang="ru-RU" dirty="0"/>
              <a:t>списка товаров в порядке убывания цены можно использовать следующий </a:t>
            </a:r>
            <a:r>
              <a:rPr lang="ru-RU" dirty="0" smtClean="0"/>
              <a:t>запрос</a:t>
            </a:r>
            <a:r>
              <a:rPr lang="ru-RU" dirty="0"/>
              <a:t>: </a:t>
            </a:r>
          </a:p>
          <a:p>
            <a:pPr marL="109728" indent="0">
              <a:buNone/>
            </a:pPr>
            <a:r>
              <a:rPr lang="ru-RU" dirty="0"/>
              <a:t>SELECT Категория. Наименование. Цена </a:t>
            </a:r>
          </a:p>
          <a:p>
            <a:pPr marL="109728" indent="0">
              <a:buNone/>
            </a:pPr>
            <a:r>
              <a:rPr lang="ru-RU" dirty="0"/>
              <a:t>FROM Товары </a:t>
            </a:r>
          </a:p>
          <a:p>
            <a:pPr marL="109728" indent="0">
              <a:buNone/>
            </a:pPr>
            <a:r>
              <a:rPr lang="ru-RU" dirty="0"/>
              <a:t>ORDER BY 3 DESC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Упорядочение данных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57478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Язык SQL позволяет создавать вычисляемые поля в тексте запроса. Для реализации этой функции в запросе просто приводится выражение, в котором используются арифметические и математические операторы, а также имена полей в качестве переменных. В результате выполнения запроса с вычисляемыми полями выборка будет содержать не только ту информацию, которая содержится в таблицах базы данных, но и дополнительную информацию, полученную в результате вычисления заданного выражения.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Использование вычисляемых полей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Кроме математических операций в SQL поддерживается ряд строковых функций, выполняющий такие операции, как конкатенация строк, выделение подстроки, поиск подстроки внутри строки и ряд других. В запросах SQL также могут применяться функции преобразования символьного типа в числовой, и наоборот, символьного типа в дату и т. п.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SELECT {* | ALL | DISTINCT </a:t>
            </a:r>
            <a:r>
              <a:rPr lang="ru-RU" dirty="0" err="1" smtClean="0"/>
              <a:t>fieldl</a:t>
            </a:r>
            <a:r>
              <a:rPr lang="ru-RU" dirty="0" smtClean="0"/>
              <a:t>, field2 </a:t>
            </a:r>
            <a:r>
              <a:rPr lang="ru-RU" dirty="0" err="1" smtClean="0"/>
              <a:t>fieldN</a:t>
            </a:r>
            <a:r>
              <a:rPr lang="ru-RU" dirty="0" smtClean="0"/>
              <a:t>} </a:t>
            </a:r>
          </a:p>
          <a:p>
            <a:pPr>
              <a:buNone/>
            </a:pPr>
            <a:r>
              <a:rPr lang="ru-RU" dirty="0" smtClean="0"/>
              <a:t>FROM </a:t>
            </a:r>
            <a:r>
              <a:rPr lang="ru-RU" dirty="0" err="1" smtClean="0"/>
              <a:t>tablel</a:t>
            </a:r>
            <a:r>
              <a:rPr lang="ru-RU" dirty="0" smtClean="0"/>
              <a:t> {. table2 </a:t>
            </a:r>
            <a:r>
              <a:rPr lang="ru-RU" dirty="0" err="1" smtClean="0"/>
              <a:t>tableN</a:t>
            </a:r>
            <a:r>
              <a:rPr lang="ru-RU" dirty="0" smtClean="0"/>
              <a:t>}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Т.е указываем:</a:t>
            </a:r>
          </a:p>
          <a:p>
            <a:pPr>
              <a:buNone/>
            </a:pPr>
            <a:r>
              <a:rPr lang="ru-RU" dirty="0" smtClean="0"/>
              <a:t>SELECT </a:t>
            </a:r>
            <a:r>
              <a:rPr lang="ru-RU" dirty="0" err="1" smtClean="0"/>
              <a:t>что_выбрать</a:t>
            </a:r>
            <a:r>
              <a:rPr lang="ru-RU" dirty="0" smtClean="0"/>
              <a:t> FROM </a:t>
            </a:r>
            <a:r>
              <a:rPr lang="ru-RU" dirty="0" err="1" smtClean="0"/>
              <a:t>откуда_выбрать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Здесь за ключевым словом SELEC T следует список полей, которые возвращаются в результате выполнения запроса: 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имена полей в списке разделяются через запятую;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для выборки всех полей таблицы (таблиц) используется символ подстановки «*»;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опция AL L (задана по умолчанию) означает, что результат выборки будет содержать все записи, включая дублирующие друг друга;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 использовании опции DISTINCT результат запроса не будет содержать дублирующихся строк. </a:t>
            </a:r>
          </a:p>
          <a:p>
            <a:endParaRPr lang="ru-RU" dirty="0" smtClean="0"/>
          </a:p>
          <a:p>
            <a:r>
              <a:rPr lang="ru-RU" dirty="0" smtClean="0"/>
              <a:t>Совместно с командой SELEC T всегда используется предложение FROM , с помощью  которого указывается имя таблицы (таблиц), из которой производится выборка. </a:t>
            </a:r>
          </a:p>
          <a:p>
            <a:r>
              <a:rPr lang="ru-RU" dirty="0" smtClean="0"/>
              <a:t>Если в предложении FRO M указывается несколько таблиц, то их имена разделяются  запятыми.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/>
              <a:t>Оператор SELEC T вместе с предложением </a:t>
            </a:r>
            <a:r>
              <a:rPr lang="ru-RU" sz="1800" b="1" dirty="0" smtClean="0"/>
              <a:t>FROM </a:t>
            </a:r>
            <a:r>
              <a:rPr lang="ru-RU" sz="1800" b="1" dirty="0" smtClean="0"/>
              <a:t>используется для получения </a:t>
            </a:r>
            <a:r>
              <a:rPr lang="ru-RU" sz="1800" b="1" dirty="0" smtClean="0"/>
              <a:t>информации </a:t>
            </a:r>
            <a:r>
              <a:rPr lang="ru-RU" sz="1800" b="1" dirty="0" smtClean="0"/>
              <a:t>из базы данных. Синтаксис простейшей формы оператора </a:t>
            </a:r>
            <a:r>
              <a:rPr lang="ru-RU" sz="1800" b="1" dirty="0" smtClean="0"/>
              <a:t>SELECT </a:t>
            </a:r>
            <a:r>
              <a:rPr lang="ru-RU" sz="1800" b="1" dirty="0" smtClean="0"/>
              <a:t>приведен </a:t>
            </a:r>
            <a:r>
              <a:rPr lang="ru-RU" sz="1800" b="1" dirty="0" smtClean="0"/>
              <a:t>ниже</a:t>
            </a:r>
            <a:r>
              <a:rPr lang="ru-RU" sz="1800" b="1" dirty="0" smtClean="0"/>
              <a:t>: </a:t>
            </a:r>
            <a:br>
              <a:rPr lang="ru-RU" sz="1800" b="1" dirty="0" smtClean="0"/>
            </a:br>
            <a:endParaRPr lang="ru-RU" sz="18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оператор сложения «+»;</a:t>
            </a:r>
          </a:p>
          <a:p>
            <a:r>
              <a:rPr lang="ru-RU" dirty="0" smtClean="0"/>
              <a:t>оператор вычитания «-»;</a:t>
            </a:r>
          </a:p>
          <a:p>
            <a:r>
              <a:rPr lang="ru-RU" dirty="0" smtClean="0"/>
              <a:t>оператор умножения «*»;</a:t>
            </a:r>
          </a:p>
          <a:p>
            <a:r>
              <a:rPr lang="ru-RU" dirty="0" smtClean="0"/>
              <a:t>оператор деления «/».</a:t>
            </a:r>
          </a:p>
          <a:p>
            <a:r>
              <a:rPr lang="ru-RU" dirty="0" smtClean="0"/>
              <a:t>Приоритет перечисленных операторов соответствует общепринятому: умножение</a:t>
            </a:r>
          </a:p>
          <a:p>
            <a:pPr>
              <a:buNone/>
            </a:pPr>
            <a:r>
              <a:rPr lang="ru-RU" dirty="0" smtClean="0"/>
              <a:t>и деление, затем сложение и вычитание.</a:t>
            </a:r>
          </a:p>
          <a:p>
            <a:r>
              <a:rPr lang="ru-RU" dirty="0" smtClean="0"/>
              <a:t>Порядком выполнения операторов можно</a:t>
            </a:r>
          </a:p>
          <a:p>
            <a:pPr>
              <a:buNone/>
            </a:pPr>
            <a:r>
              <a:rPr lang="ru-RU" dirty="0" smtClean="0"/>
              <a:t>управлять с помощью круглых скобок.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При создании вычисляемого поля можно использовать следующие арифметические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операторы: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Из таблицы «Продажи» вычислим для каждого товара сумму денег, полученных за проданный товар (произведение цены на количество проданного товара), и сумму, на которую заказано товаров (произведение цены на количество заказанного товара), а также разность между ними:</a:t>
            </a:r>
          </a:p>
          <a:p>
            <a:pPr>
              <a:buNone/>
            </a:pPr>
            <a:r>
              <a:rPr lang="ru-RU" sz="1800" dirty="0" smtClean="0"/>
              <a:t>SELECT [Код товара], Цена. Заказано. Продано.</a:t>
            </a:r>
          </a:p>
          <a:p>
            <a:pPr>
              <a:buNone/>
            </a:pPr>
            <a:r>
              <a:rPr lang="ru-RU" sz="1800" dirty="0" smtClean="0"/>
              <a:t>Цена*Продано. Цена*Заказано,</a:t>
            </a:r>
          </a:p>
          <a:p>
            <a:pPr>
              <a:buNone/>
            </a:pPr>
            <a:r>
              <a:rPr lang="ru-RU" sz="1800" dirty="0" smtClean="0"/>
              <a:t>Цена*</a:t>
            </a:r>
            <a:r>
              <a:rPr lang="ru-RU" sz="1800" dirty="0" err="1" smtClean="0"/>
              <a:t>Заказано-Цена</a:t>
            </a:r>
            <a:r>
              <a:rPr lang="ru-RU" sz="1800" dirty="0" smtClean="0"/>
              <a:t>*Продано</a:t>
            </a:r>
          </a:p>
          <a:p>
            <a:pPr>
              <a:buNone/>
            </a:pPr>
            <a:r>
              <a:rPr lang="en-US" sz="1800" dirty="0" smtClean="0"/>
              <a:t>FROM </a:t>
            </a:r>
            <a:r>
              <a:rPr lang="ru-RU" sz="1800" dirty="0" smtClean="0"/>
              <a:t>Продажи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344" y="3573016"/>
            <a:ext cx="5904656" cy="286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ABS — </a:t>
            </a:r>
            <a:r>
              <a:rPr lang="ru-RU" dirty="0" smtClean="0"/>
              <a:t>вычисление абсолютного значения;</a:t>
            </a:r>
          </a:p>
          <a:p>
            <a:r>
              <a:rPr lang="en-US" dirty="0" smtClean="0"/>
              <a:t>ROUND — </a:t>
            </a:r>
            <a:r>
              <a:rPr lang="ru-RU" dirty="0" smtClean="0"/>
              <a:t>округление;</a:t>
            </a:r>
          </a:p>
          <a:p>
            <a:r>
              <a:rPr lang="en-US" dirty="0" smtClean="0"/>
              <a:t>SQR — </a:t>
            </a:r>
            <a:r>
              <a:rPr lang="ru-RU" dirty="0" smtClean="0"/>
              <a:t>извлечение квадратного корня;</a:t>
            </a:r>
          </a:p>
          <a:p>
            <a:r>
              <a:rPr lang="ru-RU" dirty="0" smtClean="0"/>
              <a:t>ЕХР — экспонента;</a:t>
            </a:r>
          </a:p>
          <a:p>
            <a:r>
              <a:rPr lang="en-US" dirty="0" smtClean="0"/>
              <a:t>LOG — </a:t>
            </a:r>
            <a:r>
              <a:rPr lang="ru-RU" dirty="0" smtClean="0"/>
              <a:t>натуральный логарифм;</a:t>
            </a:r>
          </a:p>
          <a:p>
            <a:r>
              <a:rPr lang="ru-RU" dirty="0" smtClean="0"/>
              <a:t>SIN, COS, TAN — тригонометрические функции.</a:t>
            </a:r>
          </a:p>
          <a:p>
            <a:r>
              <a:rPr lang="ru-RU" dirty="0" smtClean="0"/>
              <a:t>Арифметические операторы и математические функции можно использовать как в списке полей после ключевого слова SELECT, так и в предложении, задающем условие выборки (</a:t>
            </a:r>
            <a:r>
              <a:rPr lang="en-US" dirty="0" smtClean="0"/>
              <a:t>WHERE).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Кроме арифметических операторов допускается использование ряда математических</a:t>
            </a:r>
            <a:br>
              <a:rPr lang="ru-RU" sz="2400" dirty="0" smtClean="0"/>
            </a:br>
            <a:r>
              <a:rPr lang="ru-RU" sz="2400" dirty="0" smtClean="0"/>
              <a:t>функций, например:</a:t>
            </a:r>
            <a:endParaRPr lang="ru-RU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r>
              <a:rPr lang="ru-RU" dirty="0" smtClean="0"/>
              <a:t>В запросах SQL можно изменять имена полей. Задаваемые при этом новые имена называются </a:t>
            </a:r>
            <a:r>
              <a:rPr lang="ru-RU" i="1" dirty="0" smtClean="0"/>
              <a:t>псевдонимами (</a:t>
            </a:r>
            <a:r>
              <a:rPr lang="ru-RU" i="1" dirty="0" err="1" smtClean="0"/>
              <a:t>aliases</a:t>
            </a:r>
            <a:r>
              <a:rPr lang="ru-RU" i="1" dirty="0" smtClean="0"/>
              <a:t>). Их удобно применять при задании в запросе </a:t>
            </a:r>
            <a:r>
              <a:rPr lang="ru-RU" dirty="0" smtClean="0"/>
              <a:t>вычисляемых полей. С помощью псевдонимов этим полям можно присваивать осмысленные имена. Псевдоним помещается после имени поля или после вычисляемого выражения через ключевое слово AS.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Псевдонимы полей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воспользуемся предыдущим запросом, задав в нем псевдонимы</a:t>
            </a:r>
            <a:br>
              <a:rPr lang="ru-RU" sz="2800" dirty="0" smtClean="0"/>
            </a:br>
            <a:r>
              <a:rPr lang="ru-RU" sz="2800" dirty="0" smtClean="0"/>
              <a:t>для вычисляемых полей: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SELECT [Код товара]. Цена. Заказано. Продано.</a:t>
            </a:r>
          </a:p>
          <a:p>
            <a:pPr>
              <a:buNone/>
            </a:pPr>
            <a:r>
              <a:rPr lang="ru-RU" dirty="0" smtClean="0"/>
              <a:t>Цена*Продано </a:t>
            </a:r>
            <a:r>
              <a:rPr lang="en-US" dirty="0" smtClean="0"/>
              <a:t>AS [</a:t>
            </a:r>
            <a:r>
              <a:rPr lang="ru-RU" dirty="0" smtClean="0"/>
              <a:t>Сумма продажи],</a:t>
            </a:r>
          </a:p>
          <a:p>
            <a:pPr>
              <a:buNone/>
            </a:pPr>
            <a:r>
              <a:rPr lang="ru-RU" dirty="0" smtClean="0"/>
              <a:t>Цена*Заказано </a:t>
            </a:r>
            <a:r>
              <a:rPr lang="en-US" dirty="0" smtClean="0"/>
              <a:t>AS [</a:t>
            </a:r>
            <a:r>
              <a:rPr lang="ru-RU" dirty="0" smtClean="0"/>
              <a:t>Сумма заказа].</a:t>
            </a:r>
          </a:p>
          <a:p>
            <a:pPr>
              <a:buNone/>
            </a:pPr>
            <a:r>
              <a:rPr lang="ru-RU" dirty="0" smtClean="0"/>
              <a:t>Цена*</a:t>
            </a:r>
            <a:r>
              <a:rPr lang="ru-RU" dirty="0" err="1" smtClean="0"/>
              <a:t>Заказано-Цена</a:t>
            </a:r>
            <a:r>
              <a:rPr lang="ru-RU" dirty="0" smtClean="0"/>
              <a:t>*Продано </a:t>
            </a:r>
            <a:r>
              <a:rPr lang="en-US" dirty="0" smtClean="0"/>
              <a:t>AS [</a:t>
            </a:r>
            <a:r>
              <a:rPr lang="ru-RU" dirty="0" smtClean="0"/>
              <a:t>Разность]</a:t>
            </a:r>
          </a:p>
          <a:p>
            <a:pPr>
              <a:buNone/>
            </a:pPr>
            <a:r>
              <a:rPr lang="en-US" dirty="0" smtClean="0"/>
              <a:t>FROM </a:t>
            </a:r>
            <a:r>
              <a:rPr lang="ru-RU" dirty="0" smtClean="0"/>
              <a:t>Продажи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пример 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запроса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6725709" cy="29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Функциями агрегирования называются функции, которые позволяют определить </a:t>
            </a:r>
            <a:r>
              <a:rPr lang="ru-RU" dirty="0" smtClean="0"/>
              <a:t>количество записей в таблице или количество значений в столбце таблицы, находят минимальное, максимальное и среднее значение для столбца таблицы, а также вычисляют сумму данных для столбца. Таким образом, агрегирующие </a:t>
            </a:r>
            <a:r>
              <a:rPr lang="ru-RU" dirty="0" err="1" smtClean="0"/>
              <a:t>функцииобеспечивают</a:t>
            </a:r>
            <a:r>
              <a:rPr lang="ru-RU" dirty="0" smtClean="0"/>
              <a:t> получение некоторой обобщенной информации.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агрегирования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COUNT — выполняет подсчет записей в таблице или подсчет ненулевых значений в столбце таблицы;</a:t>
            </a:r>
          </a:p>
          <a:p>
            <a:r>
              <a:rPr lang="ru-RU" dirty="0" smtClean="0"/>
              <a:t>SUM — возвращает сумму содержащихся в столбце значений;</a:t>
            </a:r>
          </a:p>
          <a:p>
            <a:r>
              <a:rPr lang="ru-RU" dirty="0" smtClean="0"/>
              <a:t>MIN — возвращает минимальное значение в столбце;</a:t>
            </a:r>
          </a:p>
          <a:p>
            <a:r>
              <a:rPr lang="ru-RU" dirty="0" smtClean="0"/>
              <a:t>МАХ — возвращает максимальное значение в столбце;</a:t>
            </a:r>
          </a:p>
          <a:p>
            <a:r>
              <a:rPr lang="ru-RU" dirty="0" smtClean="0"/>
              <a:t>AVG — вычисляет среднее значение для содержащихся в столбце значений.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SQL определены следующие стандартные функции агрегирования: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>
            <a:normAutofit/>
          </a:bodyPr>
          <a:lstStyle/>
          <a:p>
            <a:r>
              <a:rPr lang="ru-RU" sz="1900" dirty="0" smtClean="0"/>
              <a:t>Рассмотрим таблицу «Продажи». Подсчитаем количество записей в поле «Продано», минимальное и максимальное количество проданных товаров, общую сумму проданных товаров и среднее значение проданных товаров.</a:t>
            </a:r>
          </a:p>
          <a:p>
            <a:r>
              <a:rPr lang="ru-RU" dirty="0" smtClean="0"/>
              <a:t>SELECT </a:t>
            </a:r>
            <a:r>
              <a:rPr lang="en-US" dirty="0" smtClean="0"/>
              <a:t>COUNT</a:t>
            </a:r>
            <a:r>
              <a:rPr lang="ru-RU" dirty="0" smtClean="0"/>
              <a:t>(Продано) AS [Всего записей].</a:t>
            </a:r>
          </a:p>
          <a:p>
            <a:r>
              <a:rPr lang="en-US" dirty="0" smtClean="0"/>
              <a:t>MIN (</a:t>
            </a:r>
            <a:r>
              <a:rPr lang="ru-RU" dirty="0" smtClean="0"/>
              <a:t>Продано) </a:t>
            </a:r>
            <a:r>
              <a:rPr lang="en-US" dirty="0" smtClean="0"/>
              <a:t>AS min.</a:t>
            </a:r>
          </a:p>
          <a:p>
            <a:r>
              <a:rPr lang="ru-RU" dirty="0" smtClean="0"/>
              <a:t>МАХ(Продано) </a:t>
            </a:r>
            <a:r>
              <a:rPr lang="en-US" dirty="0" smtClean="0"/>
              <a:t>AS max,</a:t>
            </a:r>
          </a:p>
          <a:p>
            <a:r>
              <a:rPr lang="en-US" dirty="0" smtClean="0"/>
              <a:t>SUM(</a:t>
            </a:r>
            <a:r>
              <a:rPr lang="ru-RU" dirty="0" smtClean="0"/>
              <a:t>Продано) </a:t>
            </a:r>
            <a:r>
              <a:rPr lang="en-US" dirty="0" smtClean="0"/>
              <a:t>AS [</a:t>
            </a:r>
            <a:r>
              <a:rPr lang="ru-RU" dirty="0" smtClean="0"/>
              <a:t>Всего продано].</a:t>
            </a:r>
          </a:p>
          <a:p>
            <a:r>
              <a:rPr lang="ru-RU" dirty="0" smtClean="0"/>
              <a:t>AVG(Продано) AS [Среднее количество продаж]</a:t>
            </a:r>
          </a:p>
          <a:p>
            <a:r>
              <a:rPr lang="en-US" dirty="0" smtClean="0"/>
              <a:t>FROM </a:t>
            </a:r>
            <a:r>
              <a:rPr lang="ru-RU" dirty="0" smtClean="0"/>
              <a:t>Продажи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229200"/>
            <a:ext cx="640769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Группировка данных — это объединение записей в соответствии со значениями</a:t>
            </a:r>
            <a:r>
              <a:rPr lang="en-US" i="1" dirty="0" smtClean="0"/>
              <a:t> </a:t>
            </a:r>
            <a:r>
              <a:rPr lang="ru-RU" dirty="0" smtClean="0"/>
              <a:t>некоторого заданного поля. </a:t>
            </a:r>
            <a:endParaRPr lang="en-US" dirty="0" smtClean="0"/>
          </a:p>
          <a:p>
            <a:r>
              <a:rPr lang="ru-RU" dirty="0" smtClean="0"/>
              <a:t>Для группировки результатов выборки совместно с</a:t>
            </a:r>
            <a:r>
              <a:rPr lang="en-US" dirty="0" smtClean="0"/>
              <a:t> </a:t>
            </a:r>
            <a:r>
              <a:rPr lang="ru-RU" dirty="0" smtClean="0"/>
              <a:t>оператором SELECT используется предложение GROUP BY. </a:t>
            </a:r>
            <a:endParaRPr lang="en-US" dirty="0" smtClean="0"/>
          </a:p>
          <a:p>
            <a:r>
              <a:rPr lang="ru-RU" dirty="0" smtClean="0"/>
              <a:t>Данное предложение должно</a:t>
            </a:r>
          </a:p>
          <a:p>
            <a:r>
              <a:rPr lang="ru-RU" dirty="0" smtClean="0"/>
              <a:t>следовать после предложения WHERE, но перед </a:t>
            </a:r>
            <a:r>
              <a:rPr lang="en-US" dirty="0" smtClean="0"/>
              <a:t> </a:t>
            </a:r>
            <a:r>
              <a:rPr lang="ru-RU" dirty="0" smtClean="0"/>
              <a:t>предложением ORDER BY. После ключевых</a:t>
            </a:r>
            <a:r>
              <a:rPr lang="en-US" dirty="0" smtClean="0"/>
              <a:t> </a:t>
            </a:r>
            <a:r>
              <a:rPr lang="ru-RU" dirty="0" smtClean="0"/>
              <a:t>слов GROUP BY указывается список полей, включенных в выборку с помощью</a:t>
            </a:r>
            <a:r>
              <a:rPr lang="en-US" dirty="0" smtClean="0"/>
              <a:t> </a:t>
            </a:r>
            <a:r>
              <a:rPr lang="ru-RU" dirty="0" smtClean="0"/>
              <a:t>оператора SELECT. </a:t>
            </a:r>
            <a:endParaRPr lang="en-US" dirty="0" smtClean="0"/>
          </a:p>
          <a:p>
            <a:r>
              <a:rPr lang="ru-RU" dirty="0" smtClean="0"/>
              <a:t>Причем нужно обязательно указывать </a:t>
            </a:r>
            <a:r>
              <a:rPr lang="ru-RU" i="1" dirty="0" smtClean="0"/>
              <a:t>все отбираемые поля (за</a:t>
            </a:r>
            <a:r>
              <a:rPr lang="en-US" i="1" dirty="0" smtClean="0"/>
              <a:t> </a:t>
            </a:r>
            <a:r>
              <a:rPr lang="ru-RU" dirty="0" smtClean="0"/>
              <a:t>исключением полей, относящихся к агрегирующим функциям), хотя порядок их</a:t>
            </a:r>
            <a:r>
              <a:rPr lang="en-US" dirty="0" smtClean="0"/>
              <a:t> </a:t>
            </a:r>
            <a:r>
              <a:rPr lang="ru-RU" dirty="0" smtClean="0"/>
              <a:t>перечисления после предложения GROUP BY может не соответствовать порядку списка</a:t>
            </a:r>
            <a:r>
              <a:rPr lang="en-US" dirty="0" smtClean="0"/>
              <a:t> </a:t>
            </a:r>
            <a:r>
              <a:rPr lang="ru-RU" dirty="0" smtClean="0"/>
              <a:t>после слова </a:t>
            </a:r>
            <a:r>
              <a:rPr lang="en-US" dirty="0" smtClean="0"/>
              <a:t>SELECT.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Группировка данных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Autofit/>
          </a:bodyPr>
          <a:lstStyle/>
          <a:p>
            <a:r>
              <a:rPr lang="ru-RU" sz="1600" dirty="0" smtClean="0"/>
              <a:t>Чтобы выбрать все поля из таблицы Товары</a:t>
            </a:r>
          </a:p>
          <a:p>
            <a:pPr>
              <a:buNone/>
            </a:pPr>
            <a:r>
              <a:rPr lang="ru-RU" sz="1600" dirty="0" smtClean="0"/>
              <a:t>SELECT*</a:t>
            </a:r>
          </a:p>
          <a:p>
            <a:pPr>
              <a:buNone/>
            </a:pPr>
            <a:r>
              <a:rPr lang="ru-RU" sz="1600" dirty="0" smtClean="0"/>
              <a:t>FROM Товары </a:t>
            </a:r>
          </a:p>
          <a:p>
            <a:r>
              <a:rPr lang="ru-RU" sz="1600" dirty="0" smtClean="0"/>
              <a:t>Чтобы </a:t>
            </a:r>
            <a:r>
              <a:rPr lang="ru-RU" sz="1600" dirty="0" smtClean="0"/>
              <a:t>выбрать не все поля, а лишь некоторые, необходимо после слова SELEC T указать имена полей, которые будут включены в результат выборки. </a:t>
            </a:r>
          </a:p>
          <a:p>
            <a:r>
              <a:rPr lang="ru-RU" sz="1600" dirty="0" smtClean="0"/>
              <a:t>В качестве примера ниже приведен запрос, возвращающий значения только трех полей: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«Код товара»,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«Наименование» и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«Цена»: </a:t>
            </a:r>
          </a:p>
          <a:p>
            <a:pPr>
              <a:buNone/>
            </a:pPr>
            <a:r>
              <a:rPr lang="ru-RU" sz="1600" dirty="0" smtClean="0"/>
              <a:t>SELECT [Код товара]. Наименование. Цена </a:t>
            </a:r>
          </a:p>
          <a:p>
            <a:pPr>
              <a:buNone/>
            </a:pPr>
            <a:r>
              <a:rPr lang="ru-RU" sz="1600" dirty="0" smtClean="0"/>
              <a:t>FROM Товары </a:t>
            </a:r>
          </a:p>
          <a:p>
            <a:pPr>
              <a:buNone/>
            </a:pPr>
            <a:r>
              <a:rPr lang="ru-RU" sz="1600" i="1" dirty="0" smtClean="0"/>
              <a:t>Обратите </a:t>
            </a:r>
            <a:r>
              <a:rPr lang="ru-RU" sz="1600" i="1" dirty="0" smtClean="0"/>
              <a:t>внимание, что при указании в списке оператора SELECT имен полей, </a:t>
            </a:r>
            <a:r>
              <a:rPr lang="ru-RU" sz="1600" i="1" dirty="0" smtClean="0"/>
              <a:t>содержащих </a:t>
            </a:r>
            <a:r>
              <a:rPr lang="ru-RU" sz="1600" i="1" dirty="0" smtClean="0"/>
              <a:t>пробел, их необходимо заключать в квадратные скобки. Это правило </a:t>
            </a:r>
            <a:r>
              <a:rPr lang="ru-RU" sz="1600" i="1" dirty="0" smtClean="0"/>
              <a:t>необходимо </a:t>
            </a:r>
            <a:r>
              <a:rPr lang="ru-RU" sz="1600" i="1" dirty="0" smtClean="0"/>
              <a:t>выполнять и для имен таблиц с пробелами, указываемых, например, в </a:t>
            </a:r>
            <a:r>
              <a:rPr lang="ru-RU" sz="1600" i="1" dirty="0" smtClean="0"/>
              <a:t>предложении </a:t>
            </a:r>
            <a:r>
              <a:rPr lang="ru-RU" sz="1600" i="1" dirty="0" smtClean="0"/>
              <a:t>FROM. </a:t>
            </a:r>
            <a:endParaRPr lang="ru-RU" sz="16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field1, field2,…. </a:t>
            </a:r>
            <a:r>
              <a:rPr lang="en-US" dirty="0" err="1" smtClean="0"/>
              <a:t>fieldN</a:t>
            </a:r>
            <a:endParaRPr lang="en-US" dirty="0" smtClean="0"/>
          </a:p>
          <a:p>
            <a:r>
              <a:rPr lang="en-US" dirty="0" smtClean="0"/>
              <a:t>FROM table1 {. Table2… </a:t>
            </a:r>
            <a:r>
              <a:rPr lang="en-US" dirty="0" err="1" smtClean="0"/>
              <a:t>tableN</a:t>
            </a:r>
            <a:r>
              <a:rPr lang="en-US" dirty="0" smtClean="0"/>
              <a:t>}</a:t>
            </a:r>
          </a:p>
          <a:p>
            <a:r>
              <a:rPr lang="en-US" dirty="0" smtClean="0"/>
              <a:t>WHERE </a:t>
            </a:r>
            <a:r>
              <a:rPr lang="ru-RU" dirty="0" smtClean="0"/>
              <a:t>условие</a:t>
            </a:r>
          </a:p>
          <a:p>
            <a:r>
              <a:rPr lang="en-US" dirty="0" smtClean="0"/>
              <a:t>GROUP BY field1, field2,…. </a:t>
            </a:r>
            <a:r>
              <a:rPr lang="en-US" dirty="0" err="1" smtClean="0"/>
              <a:t>fieldN</a:t>
            </a:r>
            <a:endParaRPr lang="en-US" dirty="0" smtClean="0"/>
          </a:p>
          <a:p>
            <a:r>
              <a:rPr lang="en-US" dirty="0" smtClean="0"/>
              <a:t>ORDER BY field1 {ASC | DESC}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Синтаксис оператора SELECT с предложением GROUP BY следующий: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/>
          </a:bodyPr>
          <a:lstStyle/>
          <a:p>
            <a:r>
              <a:rPr lang="ru-RU" dirty="0" smtClean="0"/>
              <a:t>если выбрать из таблицы «Товары» два поля — «Наименование» и «Категория», а затем сгруппировать их с помощью запроса:</a:t>
            </a:r>
          </a:p>
          <a:p>
            <a:pPr>
              <a:buNone/>
            </a:pPr>
            <a:r>
              <a:rPr lang="en-US" dirty="0" smtClean="0"/>
              <a:t>SELECT </a:t>
            </a:r>
            <a:r>
              <a:rPr lang="ru-RU" dirty="0" smtClean="0"/>
              <a:t>Наименование. Категория</a:t>
            </a:r>
          </a:p>
          <a:p>
            <a:pPr>
              <a:buNone/>
            </a:pPr>
            <a:r>
              <a:rPr lang="en-US" dirty="0" smtClean="0"/>
              <a:t>FROM </a:t>
            </a:r>
            <a:r>
              <a:rPr lang="ru-RU" dirty="0" smtClean="0"/>
              <a:t>Товары</a:t>
            </a:r>
          </a:p>
          <a:p>
            <a:pPr>
              <a:buNone/>
            </a:pPr>
            <a:r>
              <a:rPr lang="en-US" dirty="0" smtClean="0"/>
              <a:t>GROUP BY </a:t>
            </a:r>
            <a:r>
              <a:rPr lang="ru-RU" dirty="0" smtClean="0"/>
              <a:t>Категория. Наименование.</a:t>
            </a:r>
          </a:p>
          <a:p>
            <a:r>
              <a:rPr lang="ru-RU" dirty="0" smtClean="0"/>
              <a:t>то результат выборки будет упорядочен по значению первого поля, указанного в предложении</a:t>
            </a:r>
            <a:r>
              <a:rPr lang="en-US" dirty="0" smtClean="0"/>
              <a:t> GROUP BY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Например 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/>
          </a:bodyPr>
          <a:lstStyle/>
          <a:p>
            <a:r>
              <a:rPr lang="ru-RU" dirty="0" smtClean="0"/>
              <a:t>Если в запросе выбрать только одно поле и выполнить для него группировку, то</a:t>
            </a:r>
            <a:r>
              <a:rPr lang="en-US" dirty="0" smtClean="0"/>
              <a:t> </a:t>
            </a:r>
            <a:r>
              <a:rPr lang="ru-RU" dirty="0" smtClean="0"/>
              <a:t>результирующая выборка не будет содержать дублирующих друг друга записей.</a:t>
            </a:r>
          </a:p>
          <a:p>
            <a:r>
              <a:rPr lang="ru-RU" dirty="0" smtClean="0"/>
              <a:t>если выполнить запрос, аналогичный предыдущему, но</a:t>
            </a:r>
            <a:r>
              <a:rPr lang="en-US" dirty="0" smtClean="0"/>
              <a:t> </a:t>
            </a:r>
            <a:r>
              <a:rPr lang="ru-RU" dirty="0" smtClean="0"/>
              <a:t>выбрать только поле «Категория»:</a:t>
            </a:r>
          </a:p>
          <a:p>
            <a:pPr>
              <a:buNone/>
            </a:pPr>
            <a:r>
              <a:rPr lang="en-US" dirty="0" smtClean="0"/>
              <a:t>SELECT </a:t>
            </a:r>
            <a:r>
              <a:rPr lang="ru-RU" dirty="0" smtClean="0"/>
              <a:t>Категория</a:t>
            </a:r>
          </a:p>
          <a:p>
            <a:pPr>
              <a:buNone/>
            </a:pPr>
            <a:r>
              <a:rPr lang="en-US" dirty="0" smtClean="0"/>
              <a:t>FROM </a:t>
            </a:r>
            <a:r>
              <a:rPr lang="ru-RU" dirty="0" smtClean="0"/>
              <a:t>Товары</a:t>
            </a:r>
          </a:p>
          <a:p>
            <a:pPr>
              <a:buNone/>
            </a:pPr>
            <a:r>
              <a:rPr lang="en-US" dirty="0" smtClean="0"/>
              <a:t>GROUP BY </a:t>
            </a:r>
            <a:r>
              <a:rPr lang="ru-RU" dirty="0" smtClean="0"/>
              <a:t>Категория.</a:t>
            </a:r>
          </a:p>
          <a:p>
            <a:r>
              <a:rPr lang="ru-RU" dirty="0" smtClean="0"/>
              <a:t>то выборка будет содержать только три записи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r>
              <a:rPr lang="ru-RU" dirty="0" smtClean="0"/>
              <a:t>В этом случае группировка дает такой же результат, как применение оператора</a:t>
            </a:r>
            <a:r>
              <a:rPr lang="en-US" dirty="0" smtClean="0"/>
              <a:t> </a:t>
            </a:r>
            <a:r>
              <a:rPr lang="ru-RU" dirty="0" smtClean="0"/>
              <a:t>SELECT с опцией DISTINCT и предложением ORDER BY.</a:t>
            </a:r>
          </a:p>
          <a:p>
            <a:r>
              <a:rPr lang="ru-RU" dirty="0" smtClean="0"/>
              <a:t>Поскольку применение одного предложения GROUP BY не дает никакого нового результата,</a:t>
            </a:r>
            <a:r>
              <a:rPr lang="en-US" dirty="0" smtClean="0"/>
              <a:t> </a:t>
            </a:r>
            <a:r>
              <a:rPr lang="ru-RU" dirty="0" smtClean="0"/>
              <a:t>то совместно с ним, как правило, используются функции агрегирования.</a:t>
            </a:r>
          </a:p>
          <a:p>
            <a:r>
              <a:rPr lang="ru-RU" dirty="0" smtClean="0"/>
              <a:t>В этом случае они применяются для вычисления итоговых значений по отдельным</a:t>
            </a:r>
            <a:r>
              <a:rPr lang="en-US" dirty="0" smtClean="0"/>
              <a:t> </a:t>
            </a:r>
            <a:r>
              <a:rPr lang="ru-RU" dirty="0" smtClean="0"/>
              <a:t>группам данных.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подсчитать количество покупок товаров, сделанных каждым из</a:t>
            </a:r>
            <a:r>
              <a:rPr lang="en-US" sz="1800" dirty="0" smtClean="0"/>
              <a:t> </a:t>
            </a:r>
            <a:r>
              <a:rPr lang="ru-RU" sz="1800" dirty="0" smtClean="0"/>
              <a:t>клиентов:</a:t>
            </a:r>
          </a:p>
          <a:p>
            <a:r>
              <a:rPr lang="en-US" sz="1800" dirty="0" smtClean="0"/>
              <a:t>SELECT [</a:t>
            </a:r>
            <a:r>
              <a:rPr lang="ru-RU" sz="1800" dirty="0" smtClean="0"/>
              <a:t>Код клиента],</a:t>
            </a:r>
          </a:p>
          <a:p>
            <a:r>
              <a:rPr lang="en-US" sz="1800" dirty="0" smtClean="0"/>
              <a:t>SUM(</a:t>
            </a:r>
            <a:r>
              <a:rPr lang="ru-RU" sz="1800" dirty="0" smtClean="0"/>
              <a:t>Продано) </a:t>
            </a:r>
            <a:r>
              <a:rPr lang="en-US" sz="1800" dirty="0" smtClean="0"/>
              <a:t>AS [</a:t>
            </a:r>
            <a:r>
              <a:rPr lang="ru-RU" sz="1800" dirty="0" smtClean="0"/>
              <a:t>Количество покупок]</a:t>
            </a:r>
          </a:p>
          <a:p>
            <a:r>
              <a:rPr lang="en-US" sz="1800" dirty="0" smtClean="0"/>
              <a:t>FROM </a:t>
            </a:r>
            <a:r>
              <a:rPr lang="ru-RU" sz="1800" dirty="0" smtClean="0"/>
              <a:t>Продажи</a:t>
            </a:r>
          </a:p>
          <a:p>
            <a:r>
              <a:rPr lang="en-US" sz="1800" dirty="0" smtClean="0"/>
              <a:t>GROUP BY [</a:t>
            </a:r>
            <a:r>
              <a:rPr lang="ru-RU" sz="1800" dirty="0" smtClean="0"/>
              <a:t>Код клиента]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Например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068960"/>
            <a:ext cx="6120680" cy="308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/>
          </a:bodyPr>
          <a:lstStyle/>
          <a:p>
            <a:r>
              <a:rPr lang="ru-RU" dirty="0" smtClean="0"/>
              <a:t>Результаты группировки можно упорядочить с помощью ключевого слова ORDER BY, а в операторе SELECT, содержащем предложение группировки, можно использовать предложение</a:t>
            </a:r>
            <a:r>
              <a:rPr lang="en-US" dirty="0" smtClean="0"/>
              <a:t> </a:t>
            </a:r>
            <a:r>
              <a:rPr lang="ru-RU" dirty="0" smtClean="0"/>
              <a:t>WHERE. выберем только тех клиентов, которые сделали за один раз</a:t>
            </a:r>
            <a:r>
              <a:rPr lang="en-US" dirty="0" smtClean="0"/>
              <a:t> </a:t>
            </a:r>
            <a:r>
              <a:rPr lang="ru-RU" dirty="0" smtClean="0"/>
              <a:t>более 10 покупок, и упорядочим результаты выборки в порядке возрастания: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выберем только тех клиентов, которые сделали за один раз</a:t>
            </a:r>
            <a:r>
              <a:rPr lang="en-US" dirty="0" smtClean="0"/>
              <a:t> </a:t>
            </a:r>
            <a:r>
              <a:rPr lang="ru-RU" dirty="0" smtClean="0"/>
              <a:t>более 10 покупок, и упорядочим результаты выборки в порядке возрастания:</a:t>
            </a:r>
            <a:endParaRPr lang="en-US" dirty="0" smtClean="0"/>
          </a:p>
          <a:p>
            <a:r>
              <a:rPr lang="en-US" dirty="0" smtClean="0"/>
              <a:t>SELECT [</a:t>
            </a:r>
            <a:r>
              <a:rPr lang="ru-RU" dirty="0" smtClean="0"/>
              <a:t>Код клиента].</a:t>
            </a:r>
          </a:p>
          <a:p>
            <a:r>
              <a:rPr lang="en-US" dirty="0" smtClean="0"/>
              <a:t>SUM(</a:t>
            </a:r>
            <a:r>
              <a:rPr lang="ru-RU" dirty="0" smtClean="0"/>
              <a:t>Продано) </a:t>
            </a:r>
            <a:r>
              <a:rPr lang="en-US" dirty="0" smtClean="0"/>
              <a:t>AS [</a:t>
            </a:r>
            <a:r>
              <a:rPr lang="ru-RU" dirty="0" smtClean="0"/>
              <a:t>Количество покупок]</a:t>
            </a:r>
          </a:p>
          <a:p>
            <a:r>
              <a:rPr lang="en-US" dirty="0" smtClean="0"/>
              <a:t>FROM </a:t>
            </a:r>
            <a:r>
              <a:rPr lang="ru-RU" dirty="0" smtClean="0"/>
              <a:t>Продажи</a:t>
            </a:r>
          </a:p>
          <a:p>
            <a:r>
              <a:rPr lang="en-US" dirty="0" smtClean="0"/>
              <a:t>WHERE </a:t>
            </a:r>
            <a:r>
              <a:rPr lang="ru-RU" dirty="0" smtClean="0"/>
              <a:t>Продано&gt;10</a:t>
            </a:r>
          </a:p>
          <a:p>
            <a:r>
              <a:rPr lang="en-US" dirty="0" smtClean="0"/>
              <a:t>GROUP BY [</a:t>
            </a:r>
            <a:r>
              <a:rPr lang="ru-RU" dirty="0" smtClean="0"/>
              <a:t>Код клиента]</a:t>
            </a:r>
          </a:p>
          <a:p>
            <a:r>
              <a:rPr lang="en-US" dirty="0" smtClean="0"/>
              <a:t>ORDER BY 2 DESC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модифицируем предыдущий запрос</a:t>
            </a:r>
            <a:r>
              <a:rPr lang="en-US" dirty="0" smtClean="0"/>
              <a:t> </a:t>
            </a:r>
            <a:r>
              <a:rPr lang="ru-RU" dirty="0" smtClean="0"/>
              <a:t>следующим образом: 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6840760" cy="287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Для задания ограничений на создаваемые группы совместно с ключевым словом</a:t>
            </a:r>
            <a:r>
              <a:rPr lang="en-US" dirty="0" smtClean="0"/>
              <a:t> </a:t>
            </a:r>
            <a:r>
              <a:rPr lang="ru-RU" dirty="0" smtClean="0"/>
              <a:t>GROUP BY может использоваться предложение HAVING.</a:t>
            </a:r>
            <a:endParaRPr lang="en-US" dirty="0" smtClean="0"/>
          </a:p>
          <a:p>
            <a:r>
              <a:rPr lang="ru-RU" dirty="0" smtClean="0"/>
              <a:t> Оно должно следовать после</a:t>
            </a:r>
            <a:r>
              <a:rPr lang="en-US" dirty="0" smtClean="0"/>
              <a:t> </a:t>
            </a:r>
            <a:r>
              <a:rPr lang="ru-RU" dirty="0" smtClean="0"/>
              <a:t>GROUP BY, но до предложения ORDER BY (если оно присутствует в запросе).</a:t>
            </a:r>
          </a:p>
          <a:p>
            <a:r>
              <a:rPr lang="ru-RU" dirty="0" smtClean="0"/>
              <a:t>В предыдущем примере в качестве условия было задано количество покупок за</a:t>
            </a:r>
            <a:r>
              <a:rPr lang="en-US" dirty="0" smtClean="0"/>
              <a:t> </a:t>
            </a:r>
            <a:r>
              <a:rPr lang="ru-RU" dirty="0" smtClean="0"/>
              <a:t>один раз. </a:t>
            </a:r>
            <a:endParaRPr lang="en-US" dirty="0" smtClean="0"/>
          </a:p>
          <a:p>
            <a:r>
              <a:rPr lang="ru-RU" dirty="0" smtClean="0"/>
              <a:t>Если мы хотим установить ограничение на общее количество покупок,</a:t>
            </a:r>
            <a:r>
              <a:rPr lang="en-US" dirty="0" smtClean="0"/>
              <a:t> </a:t>
            </a:r>
            <a:r>
              <a:rPr lang="ru-RU" dirty="0" smtClean="0"/>
              <a:t>то необходимо применить предложение HAVING: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HAVING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Рассмотрим теперь пример использования опции DISTINCT. </a:t>
            </a:r>
          </a:p>
          <a:p>
            <a:r>
              <a:rPr lang="ru-RU" dirty="0" smtClean="0"/>
              <a:t>Для этого выберем только одно поле — «Наименование», в котором содержатся дублирующие строки: </a:t>
            </a:r>
          </a:p>
          <a:p>
            <a:pPr>
              <a:buNone/>
            </a:pPr>
            <a:r>
              <a:rPr lang="ru-RU" dirty="0" smtClean="0"/>
              <a:t>SELECT DISTINCT Наименование </a:t>
            </a:r>
          </a:p>
          <a:p>
            <a:pPr>
              <a:buNone/>
            </a:pPr>
            <a:r>
              <a:rPr lang="ru-RU" dirty="0" smtClean="0"/>
              <a:t>FROM Товары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DISTINCT</a:t>
            </a: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предыдущем примере в качестве условия было задано количество покупок за</a:t>
            </a:r>
            <a:r>
              <a:rPr lang="en-US" dirty="0" smtClean="0"/>
              <a:t> </a:t>
            </a:r>
            <a:r>
              <a:rPr lang="ru-RU" dirty="0" smtClean="0"/>
              <a:t>один раз. </a:t>
            </a:r>
            <a:endParaRPr lang="en-US" dirty="0" smtClean="0"/>
          </a:p>
          <a:p>
            <a:r>
              <a:rPr lang="ru-RU" dirty="0" smtClean="0"/>
              <a:t>Если мы хотим установить ограничение на общее количество покупок,</a:t>
            </a:r>
            <a:r>
              <a:rPr lang="en-US" dirty="0" smtClean="0"/>
              <a:t> </a:t>
            </a:r>
            <a:r>
              <a:rPr lang="ru-RU" dirty="0" smtClean="0"/>
              <a:t>то необходимо применить предложение HAVING:</a:t>
            </a:r>
            <a:endParaRPr lang="en-US" dirty="0" smtClean="0"/>
          </a:p>
          <a:p>
            <a:r>
              <a:rPr lang="en-US" dirty="0" smtClean="0"/>
              <a:t>SELECT [</a:t>
            </a:r>
            <a:r>
              <a:rPr lang="ru-RU" dirty="0" smtClean="0"/>
              <a:t>Код клиента].</a:t>
            </a:r>
          </a:p>
          <a:p>
            <a:r>
              <a:rPr lang="en-US" dirty="0" smtClean="0"/>
              <a:t>SUM(</a:t>
            </a:r>
            <a:r>
              <a:rPr lang="ru-RU" dirty="0" smtClean="0"/>
              <a:t>Продано) </a:t>
            </a:r>
            <a:r>
              <a:rPr lang="en-US" dirty="0" smtClean="0"/>
              <a:t>AS [</a:t>
            </a:r>
            <a:r>
              <a:rPr lang="ru-RU" dirty="0" smtClean="0"/>
              <a:t>Количество покупок]</a:t>
            </a:r>
          </a:p>
          <a:p>
            <a:r>
              <a:rPr lang="en-US" dirty="0" smtClean="0"/>
              <a:t>FROM </a:t>
            </a:r>
            <a:r>
              <a:rPr lang="ru-RU" dirty="0" smtClean="0"/>
              <a:t>Продажи</a:t>
            </a:r>
          </a:p>
          <a:p>
            <a:r>
              <a:rPr lang="en-US" dirty="0" smtClean="0"/>
              <a:t>WHERE </a:t>
            </a:r>
            <a:r>
              <a:rPr lang="ru-RU" dirty="0" smtClean="0"/>
              <a:t>Продано&gt;10</a:t>
            </a:r>
          </a:p>
          <a:p>
            <a:r>
              <a:rPr lang="en-US" dirty="0" smtClean="0"/>
              <a:t>GROUP BY [</a:t>
            </a:r>
            <a:r>
              <a:rPr lang="ru-RU" dirty="0" smtClean="0"/>
              <a:t>Код клиента]</a:t>
            </a:r>
          </a:p>
          <a:p>
            <a:r>
              <a:rPr lang="en-US" dirty="0" smtClean="0"/>
              <a:t>HAVING SUM(</a:t>
            </a:r>
            <a:r>
              <a:rPr lang="ru-RU" dirty="0" smtClean="0"/>
              <a:t>Продано</a:t>
            </a:r>
            <a:r>
              <a:rPr lang="en-US" dirty="0" smtClean="0"/>
              <a:t>)&gt;20</a:t>
            </a:r>
          </a:p>
          <a:p>
            <a:r>
              <a:rPr lang="en-US" dirty="0" smtClean="0"/>
              <a:t>ORDER BY 2 DESC</a:t>
            </a:r>
            <a:endParaRPr lang="ru-RU" dirty="0" smtClean="0"/>
          </a:p>
          <a:p>
            <a:pPr>
              <a:buNone/>
            </a:pPr>
            <a:endParaRPr lang="en-US" sz="1700" dirty="0" smtClean="0"/>
          </a:p>
          <a:p>
            <a:pPr>
              <a:buNone/>
            </a:pPr>
            <a:r>
              <a:rPr lang="ru-RU" sz="1700" i="1" dirty="0" smtClean="0"/>
              <a:t>В предложении HAVING не обязательно использовать только те поля, которые заданы</a:t>
            </a:r>
            <a:r>
              <a:rPr lang="en-US" sz="1700" i="1" dirty="0" smtClean="0"/>
              <a:t> </a:t>
            </a:r>
            <a:r>
              <a:rPr lang="ru-RU" sz="1700" i="1" dirty="0" smtClean="0"/>
              <a:t>в списке оператора </a:t>
            </a:r>
            <a:r>
              <a:rPr lang="en-US" sz="1700" i="1" dirty="0" smtClean="0"/>
              <a:t>SELECT.</a:t>
            </a:r>
            <a:endParaRPr lang="ru-RU" sz="17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dirty="0" smtClean="0"/>
              <a:t>Для ограничения отбираемой из базы данных информации оператор SELEC T позволяет использовать условие, которое задается с помощью предложения WHERE . </a:t>
            </a:r>
          </a:p>
          <a:p>
            <a:r>
              <a:rPr lang="ru-RU" dirty="0" smtClean="0"/>
              <a:t>В случае реализации условной выборки оператор SELECT имеет следующий вид: </a:t>
            </a:r>
          </a:p>
          <a:p>
            <a:pPr>
              <a:buNone/>
            </a:pPr>
            <a:r>
              <a:rPr lang="ru-RU" dirty="0" smtClean="0"/>
              <a:t>SELECT {* | ALL | DISTINCT </a:t>
            </a:r>
            <a:r>
              <a:rPr lang="ru-RU" dirty="0" err="1" smtClean="0"/>
              <a:t>fieldl</a:t>
            </a:r>
            <a:r>
              <a:rPr lang="ru-RU" dirty="0" smtClean="0"/>
              <a:t> . field2 </a:t>
            </a:r>
            <a:r>
              <a:rPr lang="ru-RU" dirty="0" err="1" smtClean="0"/>
              <a:t>fieldN</a:t>
            </a:r>
            <a:r>
              <a:rPr lang="ru-RU" dirty="0" smtClean="0"/>
              <a:t>} </a:t>
            </a:r>
          </a:p>
          <a:p>
            <a:pPr>
              <a:buNone/>
            </a:pPr>
            <a:r>
              <a:rPr lang="ru-RU" dirty="0" smtClean="0"/>
              <a:t>FROM </a:t>
            </a:r>
            <a:r>
              <a:rPr lang="ru-RU" dirty="0" err="1" smtClean="0"/>
              <a:t>tablel</a:t>
            </a:r>
            <a:r>
              <a:rPr lang="ru-RU" dirty="0" smtClean="0"/>
              <a:t> { table2,…</a:t>
            </a:r>
            <a:r>
              <a:rPr lang="ru-RU" dirty="0" err="1" smtClean="0"/>
              <a:t>tableN</a:t>
            </a:r>
            <a:r>
              <a:rPr lang="ru-RU" dirty="0" smtClean="0"/>
              <a:t>} </a:t>
            </a:r>
          </a:p>
          <a:p>
            <a:pPr>
              <a:buNone/>
            </a:pPr>
            <a:r>
              <a:rPr lang="ru-RU" dirty="0" smtClean="0"/>
              <a:t>WHERE условие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Задание условий при выборке данных 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операторы сравнения; </a:t>
            </a:r>
          </a:p>
          <a:p>
            <a:r>
              <a:rPr lang="ru-RU" dirty="0" smtClean="0"/>
              <a:t>логические операторы; </a:t>
            </a:r>
          </a:p>
          <a:p>
            <a:r>
              <a:rPr lang="ru-RU" dirty="0" smtClean="0"/>
              <a:t>операторы объединения; </a:t>
            </a:r>
          </a:p>
          <a:p>
            <a:r>
              <a:rPr lang="ru-RU" dirty="0" smtClean="0"/>
              <a:t>операторы отрицания.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Специальные операторы языка SQL, применяемые для задания условия, можно </a:t>
            </a:r>
            <a:br>
              <a:rPr lang="ru-RU" sz="3200" dirty="0" smtClean="0"/>
            </a:br>
            <a:r>
              <a:rPr lang="ru-RU" sz="3200" dirty="0" smtClean="0"/>
              <a:t>разделить на следующие группы: 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Операторы сравнения используются в запросах SQL для наложения ограничений на информацию, возвращаемую в результате выполнения запроса. Это типичные операторы, существующие во всех алгоритмических языках: </a:t>
            </a:r>
          </a:p>
          <a:p>
            <a:r>
              <a:rPr lang="ru-RU" dirty="0" smtClean="0"/>
              <a:t>оператор равенства «=» используется для отбора записей, в которых значение определенного поля точно соответствует заданному; </a:t>
            </a:r>
          </a:p>
          <a:p>
            <a:r>
              <a:rPr lang="ru-RU" dirty="0" smtClean="0"/>
              <a:t>оператор неравенства «&lt;&gt;» возвращает значение </a:t>
            </a:r>
            <a:r>
              <a:rPr lang="ru-RU" dirty="0" err="1" smtClean="0"/>
              <a:t>true</a:t>
            </a:r>
            <a:r>
              <a:rPr lang="ru-RU" dirty="0" smtClean="0"/>
              <a:t>, если значение поля не совпадает с заданным значением;</a:t>
            </a:r>
          </a:p>
          <a:p>
            <a:r>
              <a:rPr lang="ru-RU" dirty="0" smtClean="0"/>
              <a:t>операторы «меньше» и «больше» (соответственно, «&lt;» и «&gt;») позволяют отбирать записи, в которых значение определенного поля меньше или больше некоторой заданной величины; </a:t>
            </a:r>
          </a:p>
          <a:p>
            <a:r>
              <a:rPr lang="ru-RU" dirty="0" smtClean="0"/>
              <a:t>операторы «меньше или равно» и «больше или равно» соответственно, «&lt;=» и «&gt;=») представляют собой объединение операторов «меньше» и «равно», «больше» и «равно». </a:t>
            </a:r>
          </a:p>
          <a:p>
            <a:r>
              <a:rPr lang="ru-RU" dirty="0" smtClean="0"/>
              <a:t>В отличие от операторов «&lt;» и «&gt;» операторы «&lt;=» и «&gt;=» возвращают значение </a:t>
            </a:r>
            <a:r>
              <a:rPr lang="ru-RU" dirty="0" err="1" smtClean="0"/>
              <a:t>true</a:t>
            </a:r>
            <a:r>
              <a:rPr lang="ru-RU" dirty="0" smtClean="0"/>
              <a:t>, если значение поля совпадает с заданным значением.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Операторы сравнения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Запрос, выбирающий из таблицы «Товары» только те записи, категория товаров в которых равна 2: </a:t>
            </a:r>
          </a:p>
          <a:p>
            <a:pPr>
              <a:buNone/>
            </a:pPr>
            <a:r>
              <a:rPr lang="ru-RU" dirty="0" smtClean="0"/>
              <a:t>SELEC T * </a:t>
            </a:r>
          </a:p>
          <a:p>
            <a:pPr>
              <a:buNone/>
            </a:pPr>
            <a:r>
              <a:rPr lang="ru-RU" dirty="0" smtClean="0"/>
              <a:t>FRO M Товары </a:t>
            </a:r>
          </a:p>
          <a:p>
            <a:pPr>
              <a:buNone/>
            </a:pPr>
            <a:r>
              <a:rPr lang="ru-RU" dirty="0" smtClean="0"/>
              <a:t>WHER E Категория=2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143380"/>
            <a:ext cx="5857916" cy="256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</TotalTime>
  <Words>2848</Words>
  <Application>Microsoft Office PowerPoint</Application>
  <PresentationFormat>Экран (4:3)</PresentationFormat>
  <Paragraphs>293</Paragraphs>
  <Slides>50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Открытая</vt:lpstr>
      <vt:lpstr>Выборка данных </vt:lpstr>
      <vt:lpstr>Результат выполнения SQL-запроса.  </vt:lpstr>
      <vt:lpstr>Оператор SELEC T вместе с предложением FROM используется для получения информации из базы данных. Синтаксис простейшей формы оператора SELECT приведен ниже:  </vt:lpstr>
      <vt:lpstr>Пример</vt:lpstr>
      <vt:lpstr>DISTINCT</vt:lpstr>
      <vt:lpstr>Задание условий при выборке данных  </vt:lpstr>
      <vt:lpstr>Специальные операторы языка SQL, применяемые для задания условия, можно  разделить на следующие группы: </vt:lpstr>
      <vt:lpstr>Операторы сравнения  </vt:lpstr>
      <vt:lpstr>Пример</vt:lpstr>
      <vt:lpstr>Логические операторы  </vt:lpstr>
      <vt:lpstr>Оператор IS NULL  </vt:lpstr>
      <vt:lpstr>Пример</vt:lpstr>
      <vt:lpstr>Оператор BETWEEN...AND  </vt:lpstr>
      <vt:lpstr>Оператор IN  </vt:lpstr>
      <vt:lpstr>Оператор LIKE  </vt:lpstr>
      <vt:lpstr>Приме</vt:lpstr>
      <vt:lpstr>Оператор EXISTS  </vt:lpstr>
      <vt:lpstr>Оператор UNIQUE  </vt:lpstr>
      <vt:lpstr>Оператор ALL  </vt:lpstr>
      <vt:lpstr>Оператор ANY  </vt:lpstr>
      <vt:lpstr>Операторы объединения </vt:lpstr>
      <vt:lpstr>Пример</vt:lpstr>
      <vt:lpstr>Оператор отрицания  </vt:lpstr>
      <vt:lpstr>Упорядочение данных  </vt:lpstr>
      <vt:lpstr>Упорядочение данных  </vt:lpstr>
      <vt:lpstr>пример</vt:lpstr>
      <vt:lpstr>Упорядочение данных  </vt:lpstr>
      <vt:lpstr>Использование вычисляемых полей</vt:lpstr>
      <vt:lpstr>Слайд 29</vt:lpstr>
      <vt:lpstr>При создании вычисляемого поля можно использовать следующие арифметические операторы: </vt:lpstr>
      <vt:lpstr>Пример</vt:lpstr>
      <vt:lpstr>Кроме арифметических операторов допускается использование ряда математических функций, например:</vt:lpstr>
      <vt:lpstr>Псевдонимы полей</vt:lpstr>
      <vt:lpstr>пример  </vt:lpstr>
      <vt:lpstr>Результат запроса</vt:lpstr>
      <vt:lpstr>Функции агрегирования</vt:lpstr>
      <vt:lpstr>В SQL определены следующие стандартные функции агрегирования: </vt:lpstr>
      <vt:lpstr>пример</vt:lpstr>
      <vt:lpstr>Группировка данных </vt:lpstr>
      <vt:lpstr>Синтаксис оператора SELECT с предложением GROUP BY следующий: </vt:lpstr>
      <vt:lpstr>Например </vt:lpstr>
      <vt:lpstr>Слайд 42</vt:lpstr>
      <vt:lpstr>Слайд 43</vt:lpstr>
      <vt:lpstr>Например</vt:lpstr>
      <vt:lpstr>Слайд 45</vt:lpstr>
      <vt:lpstr>модифицируем предыдущий запрос следующим образом: </vt:lpstr>
      <vt:lpstr>Слайд 47</vt:lpstr>
      <vt:lpstr>HAVING</vt:lpstr>
      <vt:lpstr>Слайд 49</vt:lpstr>
      <vt:lpstr>Слайд 50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Выборка данных </dc:title>
  <dc:creator>Admin</dc:creator>
  <cp:lastModifiedBy>ПРЕПОДАВАТЕЛИ</cp:lastModifiedBy>
  <cp:revision>15</cp:revision>
  <dcterms:created xsi:type="dcterms:W3CDTF">2014-11-12T03:04:34Z</dcterms:created>
  <dcterms:modified xsi:type="dcterms:W3CDTF">2015-11-30T08:03:04Z</dcterms:modified>
</cp:coreProperties>
</file>