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1" r:id="rId8"/>
    <p:sldId id="262" r:id="rId9"/>
    <p:sldId id="263" r:id="rId10"/>
    <p:sldId id="267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87" r:id="rId19"/>
    <p:sldId id="276" r:id="rId20"/>
    <p:sldId id="277" r:id="rId21"/>
    <p:sldId id="278" r:id="rId22"/>
    <p:sldId id="280" r:id="rId23"/>
    <p:sldId id="279" r:id="rId24"/>
    <p:sldId id="282" r:id="rId25"/>
    <p:sldId id="281" r:id="rId26"/>
    <p:sldId id="284" r:id="rId27"/>
    <p:sldId id="283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8ED1AEF-D0DF-49E4-94E3-909D1D781474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CCDD902-5B04-4168-B49B-64B2D553D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Модели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Классификация моделей данных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сложной сетевой структуры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структура базы данных, содержащая сведения о студентах, участвующих в научно-исследовательских работах (НИРС). Возможно участие одного студента в нескольких НИРС, а также участие нескольких студентов в разработке одной НИРС.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сетевой структуры БД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0100" y="2169015"/>
            <a:ext cx="7143799" cy="448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сетевых СУБД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СООБЗ </a:t>
            </a:r>
            <a:r>
              <a:rPr lang="en-US" dirty="0" smtClean="0"/>
              <a:t>Cerebrum[1]</a:t>
            </a:r>
          </a:p>
          <a:p>
            <a:r>
              <a:rPr lang="ru-RU" dirty="0" smtClean="0"/>
              <a:t>ИСУБД «</a:t>
            </a:r>
            <a:r>
              <a:rPr lang="en-US" dirty="0" err="1" smtClean="0"/>
              <a:t>CronosPRO</a:t>
            </a:r>
            <a:r>
              <a:rPr lang="en-US" dirty="0" smtClean="0"/>
              <a:t>»</a:t>
            </a:r>
          </a:p>
          <a:p>
            <a:r>
              <a:rPr lang="en-US" dirty="0" err="1" smtClean="0"/>
              <a:t>dbVista</a:t>
            </a:r>
            <a:endParaRPr lang="en-US" dirty="0" smtClean="0"/>
          </a:p>
          <a:p>
            <a:r>
              <a:rPr lang="en-US" dirty="0" err="1" smtClean="0"/>
              <a:t>Caché</a:t>
            </a:r>
            <a:endParaRPr lang="en-US" dirty="0" smtClean="0"/>
          </a:p>
          <a:p>
            <a:r>
              <a:rPr lang="en-US" dirty="0" smtClean="0"/>
              <a:t>GT.M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/>
          <a:lstStyle/>
          <a:p>
            <a:r>
              <a:rPr lang="ru-RU" dirty="0" smtClean="0"/>
              <a:t>Реляционная модель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1927138"/>
            <a:ext cx="4286280" cy="496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Постреляционная</a:t>
            </a:r>
            <a:r>
              <a:rPr lang="ru-RU" dirty="0" smtClean="0"/>
              <a:t>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Представляет собой расширенную реляционную модель, снимающая ограничения неделимости данных, хранящихся в записях таблиц. </a:t>
            </a:r>
            <a:r>
              <a:rPr lang="ru-RU" dirty="0" err="1" smtClean="0"/>
              <a:t>Постреляционная</a:t>
            </a:r>
            <a:r>
              <a:rPr lang="ru-RU" dirty="0" smtClean="0"/>
              <a:t>  модель допускает многозначные поля-поля, значения которых состоят из </a:t>
            </a:r>
            <a:r>
              <a:rPr lang="ru-RU" dirty="0" err="1" smtClean="0"/>
              <a:t>подзначений</a:t>
            </a:r>
            <a:r>
              <a:rPr lang="ru-RU" dirty="0" smtClean="0"/>
              <a:t>. Набор значений многозначных полей считается самостоятельной таблицей, встроенной в основную таблицу.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данных реляционной и </a:t>
            </a:r>
            <a:r>
              <a:rPr lang="ru-RU" dirty="0" err="1" smtClean="0"/>
              <a:t>постреляционной</a:t>
            </a:r>
            <a:r>
              <a:rPr lang="ru-RU" dirty="0" smtClean="0"/>
              <a:t> моделей.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90104" y="2249488"/>
            <a:ext cx="276379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Многомерная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Позволяют оперативно обрабатывать информацию для проведения анализа и принятия решения.</a:t>
            </a:r>
          </a:p>
          <a:p>
            <a:pPr>
              <a:buNone/>
            </a:pPr>
            <a:r>
              <a:rPr lang="ru-RU" dirty="0" smtClean="0"/>
              <a:t>Направления концепции ИС</a:t>
            </a:r>
          </a:p>
          <a:p>
            <a:r>
              <a:rPr lang="ru-RU" dirty="0" smtClean="0"/>
              <a:t>Системы оперативной (транзакционной) обработки</a:t>
            </a:r>
          </a:p>
          <a:p>
            <a:r>
              <a:rPr lang="ru-RU" dirty="0" smtClean="0"/>
              <a:t>Системы аналитической обработки(системы поддержки принятия решений)</a:t>
            </a:r>
          </a:p>
          <a:p>
            <a:pPr>
              <a:buNone/>
            </a:pPr>
            <a:r>
              <a:rPr lang="ru-RU" sz="2200" dirty="0" smtClean="0"/>
              <a:t>*транзакция- минимальная логически осмысленная операция, которая имеет смысл и может быть совершена только полностью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понятия для многомерной 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Агрегируемость</a:t>
            </a:r>
            <a:r>
              <a:rPr lang="ru-RU" dirty="0" smtClean="0"/>
              <a:t> данных означает рассмотрение и возможность анализа данных на разных уровнях обобщения: для пользователя, аналитика, руководителя.</a:t>
            </a:r>
          </a:p>
          <a:p>
            <a:r>
              <a:rPr lang="ru-RU" dirty="0" smtClean="0"/>
              <a:t> Историчность данных обозначает привязку их ко времени и высокий уровень неизменности (статичности) данных и их взаимосвязей. Временная привязка позволяет выполнять запросы, имеющие значения даты и времени. А статичность – использовать специализированные методы загрузки, хранения, выборки. </a:t>
            </a:r>
          </a:p>
          <a:p>
            <a:r>
              <a:rPr lang="ru-RU" dirty="0" smtClean="0"/>
              <a:t>Прогнозируемость данных предполагает задание функций прогнозирования и применение их к различным временным интервалам.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 сравнению с реляционной многомерная организация данных обладает более высокой  информативностью.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624078" indent="-514350">
              <a:buFont typeface="+mj-lt"/>
              <a:buAutoNum type="alphaLcParenR"/>
            </a:pPr>
            <a:r>
              <a:rPr lang="ru-RU" dirty="0" smtClean="0"/>
              <a:t>реляционная</a:t>
            </a:r>
          </a:p>
          <a:p>
            <a:pPr marL="624078" indent="-514350">
              <a:buFont typeface="+mj-lt"/>
              <a:buAutoNum type="alphaLcParenR"/>
            </a:pPr>
            <a:r>
              <a:rPr lang="ru-RU" dirty="0" smtClean="0"/>
              <a:t>многомерная</a:t>
            </a:r>
          </a:p>
          <a:p>
            <a:pPr marL="624078" indent="-51435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43306" y="2709136"/>
            <a:ext cx="4643470" cy="37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Информация в многомерной модели представляется в виде многомерных массивов, называемых гиперкубами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21" y="1941815"/>
            <a:ext cx="8302507" cy="398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</a:t>
            </a:r>
            <a:r>
              <a:rPr lang="ru-RU" sz="3600" dirty="0"/>
              <a:t>«данные» </a:t>
            </a:r>
            <a:r>
              <a:rPr lang="ru-RU" sz="3600" dirty="0" smtClean="0"/>
              <a:t>(в  </a:t>
            </a:r>
            <a:r>
              <a:rPr lang="ru-RU" sz="3600" dirty="0"/>
              <a:t>концепции  </a:t>
            </a:r>
            <a:r>
              <a:rPr lang="ru-RU" sz="3600" dirty="0" smtClean="0"/>
              <a:t>баз данных)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 набор  конкретных  значений,  параметров, характеризующих объект, условие, ситуацию или любые другие факторы.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понятия многомерной модели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Измерение – это множество однотипных данных, образующих одну из граней </a:t>
            </a:r>
            <a:r>
              <a:rPr lang="ru-RU" dirty="0" err="1" smtClean="0"/>
              <a:t>метакуба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Ячейка (или показатель) – это поле, значение которого однозначно определяется фиксированным набором измерения.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Объектно-ориентированная модель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представляет структуру, которую  можно изобразить графически в виде дерева, узлами которого являются объекты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Объектно-ориентированная база данных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95525" y="2285992"/>
            <a:ext cx="5792290" cy="350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Базовыми понятиями  этой модели являются следующие: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объекты, классы,  методы, инкапсуляция, наследование, полиморфизм.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 обладает следующими свойствами: идентифицируется уникальным неизменным образом, принадлежит к определенному классу,  может посылать сообщения другим объектам, имеет внутреннее состояние.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объекта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состоит из его интерфейса и закрытой области. </a:t>
            </a:r>
          </a:p>
          <a:p>
            <a:r>
              <a:rPr lang="ru-RU" dirty="0" smtClean="0"/>
              <a:t>Интерфейс класса – это то, что видно другим объектам. Он, в свою очередь, состоит из двух частей: свойства класса и м</a:t>
            </a:r>
          </a:p>
          <a:p>
            <a:r>
              <a:rPr lang="ru-RU" dirty="0" smtClean="0"/>
              <a:t>Закрытая область – это та часть определения класса, которая не видна другим объектам. Пользователю объекта предоставляется информация только о том, как работать с объектом при помощи его методов. Сама же работа объекта скрыта от пользователя. </a:t>
            </a:r>
            <a:r>
              <a:rPr lang="ru-RU" dirty="0" err="1" smtClean="0"/>
              <a:t>етодов</a:t>
            </a:r>
            <a:r>
              <a:rPr lang="ru-RU" dirty="0" smtClean="0"/>
              <a:t> класса.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служат для передачи объектам сообщений. Другими словами, метод представляет то, что, по мнению пользователя, должен делать объект.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Инкапсуляция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означает объединение  в единое целое данных и алгоритмов (функций и методов)  их обработки, а также скрытие данных внутри объектов, что повышает надежность разрабатываемого программного обеспечения. </a:t>
            </a:r>
          </a:p>
          <a:p>
            <a:pPr algn="just">
              <a:buNone/>
            </a:pPr>
            <a:r>
              <a:rPr lang="ru-RU" dirty="0" smtClean="0"/>
              <a:t>     То есть вся информация об объекте заключена в определении его класса. Доступ к объекту может осуществляться только через его интерфейс. Поведение объекта полностью определяется принадлежностью к конкретному классу.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Наследование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распространяет множество свойств и методов на всех потомков объекта.  Аналогом наследования можно считать разбиение на подтипы. Например, можно определить классы Мужчина  и Женщина как наследующие класс Человек. Все эти классы будут иметь общие свойства и методы.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Полиморфизм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опускает в объектах разных типов иметь методы (процедуры и функции) с одинаковыми именами, что  означает способность одного и того же программного кода работать с разнотипными данными.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 данных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 </a:t>
            </a:r>
            <a:r>
              <a:rPr lang="ru-RU" dirty="0"/>
              <a:t>некоторая  абстракция,  которая,  присваивается  конкретным данным,  позволяет  пользователям  и  разработчикам  трактовать  их  уже  как  информацию,  то  есть сведения, содержащие не только данные, но и взаимосвязь между ними.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классификация моделей данных.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7224" y="1928802"/>
            <a:ext cx="7043763" cy="458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логических моделей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Иерархическая</a:t>
            </a:r>
          </a:p>
          <a:p>
            <a:r>
              <a:rPr lang="ru-RU" dirty="0" smtClean="0"/>
              <a:t>Сетевая</a:t>
            </a:r>
          </a:p>
          <a:p>
            <a:r>
              <a:rPr lang="ru-RU" dirty="0" smtClean="0"/>
              <a:t>Реляционная</a:t>
            </a:r>
          </a:p>
          <a:p>
            <a:r>
              <a:rPr lang="ru-RU" dirty="0" err="1" smtClean="0"/>
              <a:t>Постреляционная</a:t>
            </a:r>
            <a:endParaRPr lang="ru-RU" dirty="0" smtClean="0"/>
          </a:p>
          <a:p>
            <a:r>
              <a:rPr lang="ru-RU" dirty="0" smtClean="0"/>
              <a:t>Многомерная</a:t>
            </a:r>
          </a:p>
          <a:p>
            <a:r>
              <a:rPr lang="ru-RU" dirty="0" smtClean="0"/>
              <a:t>Объектно-ориентированная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Иерархическая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модель в которой связь между данными можно описать с помощью упорядоченного графа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71800" y="4005064"/>
            <a:ext cx="37052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типа «дерево»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059498"/>
            <a:ext cx="8229600" cy="270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Известные иерархические СУБД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Типичным представителем (наиболее известным и распространенным) является </a:t>
            </a:r>
            <a:r>
              <a:rPr lang="en-US" dirty="0" smtClean="0"/>
              <a:t>Information Management System (IMS) </a:t>
            </a:r>
            <a:r>
              <a:rPr lang="ru-RU" dirty="0" smtClean="0"/>
              <a:t>фирмы </a:t>
            </a:r>
            <a:r>
              <a:rPr lang="en-US" dirty="0" smtClean="0"/>
              <a:t>IBM.</a:t>
            </a:r>
          </a:p>
          <a:p>
            <a:r>
              <a:rPr lang="en-US" dirty="0" smtClean="0"/>
              <a:t>Time-Shared Date Management System (TDMS) </a:t>
            </a:r>
            <a:r>
              <a:rPr lang="ru-RU" dirty="0" smtClean="0"/>
              <a:t>компании </a:t>
            </a:r>
            <a:r>
              <a:rPr lang="en-US" dirty="0" smtClean="0"/>
              <a:t>Development Corporation;</a:t>
            </a:r>
          </a:p>
          <a:p>
            <a:r>
              <a:rPr lang="en-US" dirty="0" smtClean="0"/>
              <a:t>Mark IV </a:t>
            </a:r>
            <a:r>
              <a:rPr lang="en-US" dirty="0" err="1" smtClean="0"/>
              <a:t>MultiAccess</a:t>
            </a:r>
            <a:r>
              <a:rPr lang="en-US" dirty="0" smtClean="0"/>
              <a:t> Retrieval System </a:t>
            </a:r>
            <a:r>
              <a:rPr lang="ru-RU" dirty="0" smtClean="0"/>
              <a:t>компании </a:t>
            </a:r>
            <a:r>
              <a:rPr lang="en-US" dirty="0" smtClean="0"/>
              <a:t>Control Data Corporation;</a:t>
            </a:r>
          </a:p>
          <a:p>
            <a:r>
              <a:rPr lang="en-US" dirty="0" smtClean="0"/>
              <a:t>System 2000 </a:t>
            </a:r>
            <a:r>
              <a:rPr lang="ru-RU" dirty="0" smtClean="0"/>
              <a:t>разработки </a:t>
            </a:r>
            <a:r>
              <a:rPr lang="en-US" dirty="0" smtClean="0"/>
              <a:t>SAS Institute;</a:t>
            </a:r>
          </a:p>
          <a:p>
            <a:r>
              <a:rPr lang="ru-RU" dirty="0" smtClean="0"/>
              <a:t>Серверы каталогов, такие, как </a:t>
            </a:r>
            <a:r>
              <a:rPr lang="en-US" dirty="0" smtClean="0"/>
              <a:t>LDAP </a:t>
            </a:r>
            <a:r>
              <a:rPr lang="ru-RU" dirty="0" smtClean="0"/>
              <a:t>и </a:t>
            </a:r>
            <a:r>
              <a:rPr lang="en-US" dirty="0" smtClean="0"/>
              <a:t>Active Directory (</a:t>
            </a:r>
            <a:r>
              <a:rPr lang="ru-RU" dirty="0" smtClean="0"/>
              <a:t>допускают чёткое представление в виде дерева)</a:t>
            </a:r>
          </a:p>
          <a:p>
            <a:r>
              <a:rPr lang="ru-RU" dirty="0" smtClean="0"/>
              <a:t>По принципу иерархической БД построены иерархические файловые системы и Реестр </a:t>
            </a:r>
            <a:r>
              <a:rPr lang="en-US" dirty="0" smtClean="0"/>
              <a:t>Windows.</a:t>
            </a:r>
          </a:p>
          <a:p>
            <a:r>
              <a:rPr lang="en-US" dirty="0" err="1" smtClean="0"/>
              <a:t>InterSystems</a:t>
            </a:r>
            <a:r>
              <a:rPr lang="en-US" dirty="0" smtClean="0"/>
              <a:t> </a:t>
            </a:r>
            <a:r>
              <a:rPr lang="en-US" dirty="0" err="1" smtClean="0"/>
              <a:t>Caché</a:t>
            </a:r>
            <a:endParaRPr lang="en-US" dirty="0" smtClean="0"/>
          </a:p>
          <a:p>
            <a:r>
              <a:rPr lang="en-US" dirty="0" smtClean="0"/>
              <a:t>Google App Engine </a:t>
            </a:r>
            <a:r>
              <a:rPr lang="en-US" dirty="0" err="1" smtClean="0"/>
              <a:t>Datastore</a:t>
            </a:r>
            <a:r>
              <a:rPr lang="en-US" dirty="0" smtClean="0"/>
              <a:t> API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Сетевая 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Позволяет отображать разнообразные взаимосвязи элементов данных в виде произвольного графа.</a:t>
            </a:r>
          </a:p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05064"/>
            <a:ext cx="3214710" cy="241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225</TotalTime>
  <Words>801</Words>
  <Application>Microsoft Office PowerPoint</Application>
  <PresentationFormat>Экран (4:3)</PresentationFormat>
  <Paragraphs>80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Модели данных</vt:lpstr>
      <vt:lpstr> «данные» (в  концепции  баз данных)  </vt:lpstr>
      <vt:lpstr>Модель  данных </vt:lpstr>
      <vt:lpstr>классификация моделей данных.</vt:lpstr>
      <vt:lpstr>Типы логических моделей</vt:lpstr>
      <vt:lpstr>Иерархическая модель</vt:lpstr>
      <vt:lpstr>Пример типа «дерево»</vt:lpstr>
      <vt:lpstr>Известные иерархические СУБД</vt:lpstr>
      <vt:lpstr>Сетевая модель</vt:lpstr>
      <vt:lpstr>Пример сложной сетевой структуры </vt:lpstr>
      <vt:lpstr>Пример сетевой структуры БД</vt:lpstr>
      <vt:lpstr>Примеры сетевых СУБД </vt:lpstr>
      <vt:lpstr>Реляционная модель</vt:lpstr>
      <vt:lpstr>Постреляционная модель</vt:lpstr>
      <vt:lpstr>Структура данных реляционной и постреляционной моделей.</vt:lpstr>
      <vt:lpstr>Многомерная модель</vt:lpstr>
      <vt:lpstr>Основные понятия для многомерной модели</vt:lpstr>
      <vt:lpstr>По сравнению с реляционной многомерная организация данных обладает более высокой  информативностью.</vt:lpstr>
      <vt:lpstr>Информация в многомерной модели представляется в виде многомерных массивов, называемых гиперкубами.</vt:lpstr>
      <vt:lpstr>основные понятия многомерной модели данных</vt:lpstr>
      <vt:lpstr>Объектно-ориентированная модель </vt:lpstr>
      <vt:lpstr>Объектно-ориентированная база данных</vt:lpstr>
      <vt:lpstr>Базовыми понятиями  этой модели являются следующие: </vt:lpstr>
      <vt:lpstr>Объекты </vt:lpstr>
      <vt:lpstr>Класс объекта</vt:lpstr>
      <vt:lpstr>Методы</vt:lpstr>
      <vt:lpstr>Инкапсуляция </vt:lpstr>
      <vt:lpstr>Наследование </vt:lpstr>
      <vt:lpstr>Полиморфизм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данных</dc:title>
  <dc:creator>Пользователь Windows</dc:creator>
  <cp:lastModifiedBy>ПРЕПОДАВАТЕЛИ</cp:lastModifiedBy>
  <cp:revision>20</cp:revision>
  <dcterms:created xsi:type="dcterms:W3CDTF">2004-01-04T11:36:21Z</dcterms:created>
  <dcterms:modified xsi:type="dcterms:W3CDTF">2014-09-03T04:29:28Z</dcterms:modified>
</cp:coreProperties>
</file>