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57" r:id="rId4"/>
    <p:sldId id="260" r:id="rId5"/>
    <p:sldId id="288" r:id="rId6"/>
    <p:sldId id="259" r:id="rId7"/>
    <p:sldId id="305" r:id="rId8"/>
    <p:sldId id="306" r:id="rId9"/>
    <p:sldId id="258" r:id="rId10"/>
    <p:sldId id="261" r:id="rId11"/>
    <p:sldId id="262" r:id="rId12"/>
    <p:sldId id="263" r:id="rId13"/>
    <p:sldId id="265" r:id="rId14"/>
    <p:sldId id="266" r:id="rId15"/>
    <p:sldId id="286" r:id="rId16"/>
    <p:sldId id="267" r:id="rId17"/>
    <p:sldId id="287" r:id="rId18"/>
    <p:sldId id="268" r:id="rId19"/>
    <p:sldId id="269" r:id="rId20"/>
    <p:sldId id="270" r:id="rId21"/>
    <p:sldId id="271" r:id="rId22"/>
    <p:sldId id="279" r:id="rId23"/>
    <p:sldId id="314" r:id="rId24"/>
    <p:sldId id="315" r:id="rId25"/>
    <p:sldId id="316" r:id="rId26"/>
    <p:sldId id="290" r:id="rId27"/>
    <p:sldId id="291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8" r:id="rId38"/>
    <p:sldId id="329" r:id="rId39"/>
    <p:sldId id="293" r:id="rId40"/>
    <p:sldId id="294" r:id="rId41"/>
    <p:sldId id="295" r:id="rId42"/>
    <p:sldId id="296" r:id="rId43"/>
    <p:sldId id="297" r:id="rId44"/>
    <p:sldId id="298" r:id="rId45"/>
    <p:sldId id="330" r:id="rId46"/>
    <p:sldId id="281" r:id="rId47"/>
    <p:sldId id="282" r:id="rId48"/>
    <p:sldId id="283" r:id="rId49"/>
    <p:sldId id="331" r:id="rId50"/>
    <p:sldId id="332" r:id="rId51"/>
    <p:sldId id="333" r:id="rId52"/>
    <p:sldId id="284" r:id="rId5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20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26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1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505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96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4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58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19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68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36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EFAD-75C9-4A2E-BAEC-B4EF79794E4E}" type="datetimeFigureOut">
              <a:rPr lang="ru-RU" smtClean="0"/>
              <a:t>25.02.2024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E96A0-0767-4641-BA01-6664EF479B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54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hyperlink" Target="https://lpi.sfu-kras.ru/files/psihologiya_socialnoy_raboty_2014.pdf" TargetMode="External"/><Relationship Id="rId3" Type="http://schemas.openxmlformats.org/officeDocument/2006/relationships/hyperlink" Target="https://cyberleninka.ru/article/n/tehnologii-psihosotsialnoy-raboty-i-psihologicheskoy-pomoschi-v-krizisnyh-i-ekstremalnyh-situatsiyah" TargetMode="External"/><Relationship Id="rId7" Type="http://schemas.openxmlformats.org/officeDocument/2006/relationships/hyperlink" Target="https://www.elibrary.ru/item.asp?id=28965072" TargetMode="External"/><Relationship Id="rId2" Type="http://schemas.openxmlformats.org/officeDocument/2006/relationships/hyperlink" Target="https://cyberleninka.ru/article/n/gnoseologicheskaya-harakteristika-ponyatiya-chrezvychaynaya-situatsiy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space.kpfu.ru/xmlui/bitstream/handle/net/21266/20_219_000306.pdf" TargetMode="External"/><Relationship Id="rId5" Type="http://schemas.openxmlformats.org/officeDocument/2006/relationships/hyperlink" Target="https://www.studentlibrary.ru/book/ISBN9785970462331.html" TargetMode="External"/><Relationship Id="rId10" Type="http://schemas.openxmlformats.org/officeDocument/2006/relationships/hyperlink" Target="https://cyberleninka.ru/article/n/stress-individ-lichnost-ot-distressa-k-eustressu" TargetMode="External"/><Relationship Id="rId4" Type="http://schemas.openxmlformats.org/officeDocument/2006/relationships/hyperlink" Target="https://cyberleninka.ru/article/n/psihologiya-ekstremalnoy-situatsii" TargetMode="External"/><Relationship Id="rId9" Type="http://schemas.openxmlformats.org/officeDocument/2006/relationships/hyperlink" Target="http://www.unn.ru/books/met_files/Psychosocial.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42900"/>
            <a:ext cx="9144000" cy="2498271"/>
          </a:xfrm>
        </p:spPr>
        <p:txBody>
          <a:bodyPr>
            <a:noAutofit/>
          </a:bodyPr>
          <a:lstStyle/>
          <a:p>
            <a:r>
              <a:rPr lang="ru-RU" sz="4000" b="1" dirty="0"/>
              <a:t>ТЕМА ЛЕКЦИИ </a:t>
            </a:r>
            <a:r>
              <a:rPr lang="ru-RU" sz="4000" b="1" dirty="0" smtClean="0"/>
              <a:t>3. </a:t>
            </a:r>
            <a:r>
              <a:rPr lang="ru-RU" sz="4000" b="1" smtClean="0"/>
              <a:t>ХАРАКТЕРИСТИКА </a:t>
            </a:r>
            <a:r>
              <a:rPr lang="ru-RU" sz="4000" b="1" dirty="0"/>
              <a:t>СОЦИАЛЬНО-ПСИХОЛОГИЧЕСКОЙ ПОМОЩИ ГРАЖДАНАМ В ЧРЕЗВЫЧАЙНЫХ И </a:t>
            </a:r>
            <a:r>
              <a:rPr lang="ru-RU" sz="4000" b="1" dirty="0" smtClean="0"/>
              <a:t>ТРУДНЫХ ЖИЗНЕННЫХ </a:t>
            </a:r>
            <a:r>
              <a:rPr lang="ru-RU" sz="4000" b="1" dirty="0"/>
              <a:t>СИТУАЦИЯХ</a:t>
            </a:r>
            <a:endParaRPr lang="ru-RU" sz="4000" dirty="0"/>
          </a:p>
        </p:txBody>
      </p:sp>
      <p:pic>
        <p:nvPicPr>
          <p:cNvPr id="1026" name="Picture 2" descr="https://sun9-4.userapi.com/impg/p8kXYnSb7cicvUxEqJ-2WecUi_khW9XbiHM9rw/MkI_beC2hAk.jpg?size=1170x598&amp;quality=96&amp;sign=47f0d954d8f61a848f8201ac4bd619e9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916" y="2841171"/>
            <a:ext cx="7838168" cy="368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10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 типовым источникам чрезвычайных ситуаций природного характера </a:t>
            </a:r>
            <a:r>
              <a:rPr lang="ru-RU" b="1" dirty="0" smtClean="0"/>
              <a:t>отнесены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1114314" cy="5167311"/>
          </a:xfrm>
        </p:spPr>
        <p:txBody>
          <a:bodyPr>
            <a:normAutofit fontScale="77500" lnSpcReduction="20000"/>
          </a:bodyPr>
          <a:lstStyle/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геофизические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геологические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метеорологические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агрометеорологические </a:t>
            </a:r>
            <a:r>
              <a:rPr lang="ru-RU" sz="4500" dirty="0" smtClean="0"/>
              <a:t>явления</a:t>
            </a:r>
            <a:endParaRPr lang="ru-RU" sz="4500" dirty="0"/>
          </a:p>
          <a:p>
            <a:pPr lvl="0" fontAlgn="t"/>
            <a:r>
              <a:rPr lang="ru-RU" sz="4500" dirty="0"/>
              <a:t>опасные гидрологические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морские гидрометеорологические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опасные </a:t>
            </a:r>
            <a:r>
              <a:rPr lang="ru-RU" sz="4500" dirty="0"/>
              <a:t>космические явления </a:t>
            </a:r>
            <a:endParaRPr lang="ru-RU" sz="4500" dirty="0" smtClean="0"/>
          </a:p>
          <a:p>
            <a:pPr lvl="0" fontAlgn="t"/>
            <a:r>
              <a:rPr lang="ru-RU" sz="4500" dirty="0" smtClean="0"/>
              <a:t>источники </a:t>
            </a:r>
            <a:r>
              <a:rPr lang="ru-RU" sz="4500" dirty="0"/>
              <a:t>чрезвычайных ситуаций природного характера, не вошедшие в выше установленный </a:t>
            </a:r>
            <a:r>
              <a:rPr lang="ru-RU" sz="4500" dirty="0" smtClean="0"/>
              <a:t>перечень</a:t>
            </a:r>
            <a:endParaRPr lang="ru-RU" sz="45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48314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 </a:t>
            </a:r>
            <a:r>
              <a:rPr lang="ru-RU" b="1" dirty="0"/>
              <a:t>типовым источникам чрезвычайных ситуаций техногенного характера </a:t>
            </a:r>
            <a:r>
              <a:rPr lang="ru-RU" b="1" dirty="0" smtClean="0"/>
              <a:t>относятся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5157" y="1420586"/>
            <a:ext cx="10515600" cy="5176157"/>
          </a:xfrm>
        </p:spPr>
        <p:txBody>
          <a:bodyPr>
            <a:normAutofit/>
          </a:bodyPr>
          <a:lstStyle/>
          <a:p>
            <a:pPr lvl="0" fontAlgn="t"/>
            <a:r>
              <a:rPr lang="ru-RU" dirty="0" smtClean="0"/>
              <a:t>транспортные </a:t>
            </a:r>
            <a:r>
              <a:rPr lang="ru-RU" dirty="0"/>
              <a:t>аварии и катастрофы </a:t>
            </a:r>
            <a:endParaRPr lang="ru-RU" dirty="0" smtClean="0"/>
          </a:p>
          <a:p>
            <a:pPr lvl="0" fontAlgn="t"/>
            <a:r>
              <a:rPr lang="ru-RU" dirty="0" smtClean="0"/>
              <a:t>аварии </a:t>
            </a:r>
            <a:r>
              <a:rPr lang="ru-RU" dirty="0"/>
              <a:t>на потенциально опасных объектах </a:t>
            </a:r>
            <a:endParaRPr lang="ru-RU" dirty="0" smtClean="0"/>
          </a:p>
          <a:p>
            <a:pPr lvl="0" fontAlgn="t"/>
            <a:r>
              <a:rPr lang="ru-RU" dirty="0" smtClean="0"/>
              <a:t>аварии </a:t>
            </a:r>
            <a:r>
              <a:rPr lang="ru-RU" dirty="0"/>
              <a:t>на электроэнергетических </a:t>
            </a:r>
            <a:r>
              <a:rPr lang="ru-RU" dirty="0" smtClean="0"/>
              <a:t>системах </a:t>
            </a:r>
          </a:p>
          <a:p>
            <a:pPr lvl="0" fontAlgn="t"/>
            <a:r>
              <a:rPr lang="ru-RU" dirty="0" smtClean="0"/>
              <a:t>гидродинамические аварии</a:t>
            </a:r>
            <a:endParaRPr lang="ru-RU" dirty="0"/>
          </a:p>
          <a:p>
            <a:pPr lvl="0" fontAlgn="t"/>
            <a:r>
              <a:rPr lang="ru-RU" dirty="0"/>
              <a:t>аварии на объектах жилищно-коммунального </a:t>
            </a:r>
            <a:r>
              <a:rPr lang="ru-RU" dirty="0" smtClean="0"/>
              <a:t>хозяйства</a:t>
            </a:r>
          </a:p>
          <a:p>
            <a:pPr lvl="0" fontAlgn="t"/>
            <a:r>
              <a:rPr lang="ru-RU" dirty="0" smtClean="0"/>
              <a:t>аварии </a:t>
            </a:r>
            <a:r>
              <a:rPr lang="ru-RU" dirty="0"/>
              <a:t>на объектах социально-культурной </a:t>
            </a:r>
            <a:r>
              <a:rPr lang="ru-RU" dirty="0" smtClean="0"/>
              <a:t>сферы</a:t>
            </a:r>
            <a:endParaRPr lang="ru-RU" dirty="0"/>
          </a:p>
          <a:p>
            <a:pPr lvl="0" fontAlgn="t"/>
            <a:r>
              <a:rPr lang="ru-RU" dirty="0" smtClean="0"/>
              <a:t>источники </a:t>
            </a:r>
            <a:r>
              <a:rPr lang="ru-RU" dirty="0"/>
              <a:t>чрезвычайных ситуаций техногенного характера, не вошедшие в выше установленный </a:t>
            </a:r>
            <a:r>
              <a:rPr lang="ru-RU" dirty="0" smtClean="0"/>
              <a:t>перечень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814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Две категории людей по их реакциям на чрезвычайные ситуации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 fontAlgn="t"/>
            <a:r>
              <a:rPr lang="ru-RU" sz="4000" b="1" dirty="0" smtClean="0"/>
              <a:t>Первая </a:t>
            </a:r>
            <a:r>
              <a:rPr lang="ru-RU" sz="4000" b="1" dirty="0"/>
              <a:t>группа</a:t>
            </a:r>
            <a:r>
              <a:rPr lang="ru-RU" sz="4000" dirty="0"/>
              <a:t> – это люди, способные сохранять самообладание в таких экстремальных кризисных ситуациях, которые сохраняют активность, понимают происходящее, участвуют в каких-то мероприятиях по ликвидации этих ситуаций, помогают другим людям, могут повести их за </a:t>
            </a:r>
            <a:r>
              <a:rPr lang="ru-RU" sz="4000" dirty="0" smtClean="0"/>
              <a:t>собой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44885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643" y="381454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Две </a:t>
            </a:r>
            <a:r>
              <a:rPr lang="ru-RU" b="1" dirty="0"/>
              <a:t>категории </a:t>
            </a:r>
            <a:r>
              <a:rPr lang="ru-RU" b="1" dirty="0" smtClean="0"/>
              <a:t>людей по </a:t>
            </a:r>
            <a:r>
              <a:rPr lang="ru-RU" b="1" dirty="0"/>
              <a:t>их реакциям на чрезвычайные </a:t>
            </a:r>
            <a:r>
              <a:rPr lang="ru-RU" b="1" dirty="0" smtClean="0"/>
              <a:t>ситуации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t"/>
            <a:r>
              <a:rPr lang="ru-RU" sz="4000" dirty="0"/>
              <a:t>В</a:t>
            </a:r>
            <a:r>
              <a:rPr lang="ru-RU" sz="4000" b="1" dirty="0"/>
              <a:t>торая группа</a:t>
            </a:r>
            <a:r>
              <a:rPr lang="ru-RU" sz="4000" dirty="0"/>
              <a:t> – это люди, которые теряются и демонстрируют так называемое </a:t>
            </a:r>
            <a:r>
              <a:rPr lang="ru-RU" sz="4000" b="1" dirty="0" err="1"/>
              <a:t>дезадаптивное</a:t>
            </a:r>
            <a:r>
              <a:rPr lang="ru-RU" sz="4000" b="1" dirty="0"/>
              <a:t> </a:t>
            </a:r>
            <a:r>
              <a:rPr lang="ru-RU" sz="4000" b="1" dirty="0" smtClean="0"/>
              <a:t>поведение</a:t>
            </a:r>
            <a:endParaRPr lang="ru-RU" sz="4000" dirty="0"/>
          </a:p>
          <a:p>
            <a:pPr marL="0" indent="0" algn="just" fontAlgn="t">
              <a:buNone/>
            </a:pPr>
            <a:r>
              <a:rPr lang="ru-RU" sz="4000" dirty="0" smtClean="0"/>
              <a:t>Это </a:t>
            </a:r>
            <a:r>
              <a:rPr lang="ru-RU" sz="4000" dirty="0"/>
              <a:t>люди, которые своим поведением никак не способствуют собственному выживанию и выживанию других людей, близких и просто рядом находящихся с </a:t>
            </a:r>
            <a:r>
              <a:rPr lang="ru-RU" sz="4000" dirty="0" smtClean="0"/>
              <a:t>ними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1627289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развитии чрезвычайной ситуации выделяют три </a:t>
            </a:r>
            <a:r>
              <a:rPr lang="ru-RU" b="1" dirty="0" smtClean="0"/>
              <a:t>периода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3200" b="1" u="sng" dirty="0" smtClean="0"/>
              <a:t>Острый </a:t>
            </a:r>
            <a:r>
              <a:rPr lang="ru-RU" sz="3200" b="1" u="sng" dirty="0"/>
              <a:t>период</a:t>
            </a:r>
            <a:r>
              <a:rPr lang="ru-RU" sz="3200" u="sng" dirty="0"/>
              <a:t> </a:t>
            </a:r>
            <a:r>
              <a:rPr lang="ru-RU" sz="3200" dirty="0"/>
              <a:t>- длится от начала воздействия ситуации до организации спасательных </a:t>
            </a:r>
            <a:r>
              <a:rPr lang="ru-RU" sz="3200" dirty="0" smtClean="0"/>
              <a:t>работ</a:t>
            </a:r>
          </a:p>
          <a:p>
            <a:pPr marL="0" indent="0" algn="just" fontAlgn="t">
              <a:buNone/>
            </a:pPr>
            <a:r>
              <a:rPr lang="ru-RU" sz="3200" b="1" dirty="0" smtClean="0"/>
              <a:t>Основные </a:t>
            </a:r>
            <a:r>
              <a:rPr lang="ru-RU" sz="3200" b="1" dirty="0"/>
              <a:t>травмирующие </a:t>
            </a:r>
            <a:r>
              <a:rPr lang="ru-RU" sz="3200" b="1" dirty="0" smtClean="0"/>
              <a:t>факторы</a:t>
            </a:r>
          </a:p>
          <a:p>
            <a:pPr marL="0" indent="0" algn="just" fontAlgn="t">
              <a:buNone/>
            </a:pPr>
            <a:r>
              <a:rPr lang="ru-RU" sz="3200" dirty="0" smtClean="0"/>
              <a:t>внезапно </a:t>
            </a:r>
            <a:r>
              <a:rPr lang="ru-RU" sz="3200" dirty="0"/>
              <a:t>возникшая угроза собственной </a:t>
            </a:r>
            <a:r>
              <a:rPr lang="ru-RU" sz="3200" dirty="0" smtClean="0"/>
              <a:t>жизни</a:t>
            </a:r>
          </a:p>
          <a:p>
            <a:pPr marL="0" indent="0" algn="just" fontAlgn="t">
              <a:buNone/>
            </a:pPr>
            <a:r>
              <a:rPr lang="ru-RU" sz="3200" dirty="0" smtClean="0"/>
              <a:t>физические </a:t>
            </a:r>
            <a:r>
              <a:rPr lang="ru-RU" sz="3200" dirty="0"/>
              <a:t>травмы самого </a:t>
            </a:r>
            <a:r>
              <a:rPr lang="ru-RU" sz="3200" dirty="0" smtClean="0"/>
              <a:t>пострадавшего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 smtClean="0"/>
              <a:t>физические </a:t>
            </a:r>
            <a:r>
              <a:rPr lang="ru-RU" sz="3200" dirty="0"/>
              <a:t>травмы или гибель близких </a:t>
            </a:r>
            <a:r>
              <a:rPr lang="ru-RU" sz="3200" dirty="0" smtClean="0"/>
              <a:t>родственников</a:t>
            </a:r>
          </a:p>
          <a:p>
            <a:pPr marL="0" indent="0" algn="just" fontAlgn="t">
              <a:buNone/>
            </a:pPr>
            <a:r>
              <a:rPr lang="ru-RU" sz="3200" dirty="0" smtClean="0"/>
              <a:t>сильное </a:t>
            </a:r>
            <a:r>
              <a:rPr lang="ru-RU" sz="3200" dirty="0"/>
              <a:t>повреждение или гибель имущества и иных материальных </a:t>
            </a:r>
            <a:r>
              <a:rPr lang="ru-RU" sz="3200" dirty="0" smtClean="0"/>
              <a:t>ценностей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38091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психические реакции </a:t>
            </a:r>
            <a:r>
              <a:rPr lang="ru-RU" b="1" dirty="0" smtClean="0"/>
              <a:t>участников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04026"/>
          </a:xfrm>
        </p:spPr>
        <p:txBody>
          <a:bodyPr>
            <a:normAutofit/>
          </a:bodyPr>
          <a:lstStyle/>
          <a:p>
            <a:pPr algn="just" fontAlgn="t"/>
            <a:r>
              <a:rPr lang="ru-RU" sz="3200" dirty="0" smtClean="0"/>
              <a:t>непатологическая </a:t>
            </a:r>
            <a:r>
              <a:rPr lang="ru-RU" sz="3200" dirty="0"/>
              <a:t>невротическая реакция, в основе которой лежит страх, психическая напряженность, чувство </a:t>
            </a:r>
            <a:r>
              <a:rPr lang="ru-RU" sz="3200" dirty="0" smtClean="0"/>
              <a:t>тревоги, сохраняется </a:t>
            </a:r>
            <a:r>
              <a:rPr lang="ru-RU" sz="3200" dirty="0"/>
              <a:t>адекватное </a:t>
            </a:r>
            <a:r>
              <a:rPr lang="ru-RU" sz="3200" dirty="0" smtClean="0"/>
              <a:t>поведение</a:t>
            </a:r>
            <a:endParaRPr lang="ru-RU" sz="3200" dirty="0"/>
          </a:p>
          <a:p>
            <a:pPr algn="just" fontAlgn="t"/>
            <a:r>
              <a:rPr lang="ru-RU" sz="3200" dirty="0" smtClean="0"/>
              <a:t>острые </a:t>
            </a:r>
            <a:r>
              <a:rPr lang="ru-RU" sz="3200" dirty="0"/>
              <a:t>реактивные психозы в форме аффективно-шоковых состояний с двигательным возбуждением или </a:t>
            </a:r>
            <a:r>
              <a:rPr lang="ru-RU" sz="3200" dirty="0" smtClean="0"/>
              <a:t>заторможенностью</a:t>
            </a:r>
            <a:endParaRPr lang="ru-RU" sz="3200" dirty="0"/>
          </a:p>
          <a:p>
            <a:pPr algn="just" fontAlgn="t"/>
            <a:r>
              <a:rPr lang="ru-RU" sz="3200" dirty="0" smtClean="0"/>
              <a:t>потеря </a:t>
            </a:r>
            <a:r>
              <a:rPr lang="ru-RU" sz="3200" dirty="0"/>
              <a:t>контроля над своими </a:t>
            </a:r>
            <a:r>
              <a:rPr lang="ru-RU" sz="3200" dirty="0" smtClean="0"/>
              <a:t>поступками</a:t>
            </a:r>
            <a:endParaRPr lang="ru-RU" sz="3200" dirty="0"/>
          </a:p>
          <a:p>
            <a:pPr algn="just" fontAlgn="t"/>
            <a:r>
              <a:rPr lang="ru-RU" sz="3200" dirty="0" smtClean="0"/>
              <a:t>смена </a:t>
            </a:r>
            <a:r>
              <a:rPr lang="ru-RU" sz="3200" dirty="0"/>
              <a:t>ступора (обездвиженности), бесцельными движениями, бегством, криками, состоянием </a:t>
            </a:r>
            <a:r>
              <a:rPr lang="ru-RU" sz="3200" dirty="0" smtClean="0"/>
              <a:t>паники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109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развитии чрезвычайной ситуации выделяют три </a:t>
            </a:r>
            <a:r>
              <a:rPr lang="ru-RU" b="1" dirty="0" smtClean="0"/>
              <a:t>периода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186" y="1338943"/>
            <a:ext cx="10961914" cy="4821691"/>
          </a:xfrm>
        </p:spPr>
        <p:txBody>
          <a:bodyPr>
            <a:noAutofit/>
          </a:bodyPr>
          <a:lstStyle/>
          <a:p>
            <a:pPr marL="0" indent="0" algn="just" fontAlgn="t">
              <a:buNone/>
            </a:pPr>
            <a:r>
              <a:rPr lang="ru-RU" sz="3600" b="1" u="sng" dirty="0"/>
              <a:t>Период организации спасательных работ</a:t>
            </a:r>
            <a:r>
              <a:rPr lang="ru-RU" sz="3600" u="sng" dirty="0"/>
              <a:t> </a:t>
            </a:r>
            <a:r>
              <a:rPr lang="ru-RU" sz="3600" dirty="0"/>
              <a:t>- происходит налаживание жизнедеятельности в экстремальных </a:t>
            </a:r>
            <a:r>
              <a:rPr lang="ru-RU" sz="3600" dirty="0" smtClean="0"/>
              <a:t>условиях</a:t>
            </a:r>
          </a:p>
          <a:p>
            <a:pPr marL="0" indent="0" algn="just" fontAlgn="t">
              <a:buNone/>
            </a:pPr>
            <a:r>
              <a:rPr lang="ru-RU" sz="3600" dirty="0" smtClean="0"/>
              <a:t>Длится </a:t>
            </a:r>
            <a:r>
              <a:rPr lang="ru-RU" sz="3600" dirty="0"/>
              <a:t>до окончания спасательных </a:t>
            </a:r>
            <a:r>
              <a:rPr lang="ru-RU" sz="3600" dirty="0" smtClean="0"/>
              <a:t>работ</a:t>
            </a:r>
            <a:endParaRPr lang="ru-RU" sz="3600" dirty="0"/>
          </a:p>
          <a:p>
            <a:pPr marL="0" indent="0" algn="just" fontAlgn="t">
              <a:buNone/>
            </a:pPr>
            <a:r>
              <a:rPr lang="ru-RU" sz="3600" b="1" dirty="0" smtClean="0"/>
              <a:t>Основные травмирующие факторы</a:t>
            </a:r>
            <a:r>
              <a:rPr lang="ru-RU" sz="3600" dirty="0" smtClean="0"/>
              <a:t> </a:t>
            </a:r>
          </a:p>
          <a:p>
            <a:pPr marL="0" indent="0" algn="just" fontAlgn="t">
              <a:buNone/>
            </a:pPr>
            <a:r>
              <a:rPr lang="ru-RU" sz="3600" dirty="0" smtClean="0"/>
              <a:t>ожидание </a:t>
            </a:r>
            <a:r>
              <a:rPr lang="ru-RU" sz="3600" dirty="0"/>
              <a:t>повторных физических и психических </a:t>
            </a:r>
            <a:r>
              <a:rPr lang="ru-RU" sz="3600" dirty="0" smtClean="0"/>
              <a:t>воздействий, </a:t>
            </a:r>
            <a:r>
              <a:rPr lang="ru-RU" sz="3600" dirty="0"/>
              <a:t>опознание погибших </a:t>
            </a:r>
            <a:r>
              <a:rPr lang="ru-RU" sz="3600" dirty="0" smtClean="0"/>
              <a:t>родственников, </a:t>
            </a:r>
            <a:r>
              <a:rPr lang="ru-RU" sz="3600" dirty="0"/>
              <a:t>потеря </a:t>
            </a:r>
            <a:r>
              <a:rPr lang="ru-RU" sz="3600" dirty="0" smtClean="0"/>
              <a:t>имущества, </a:t>
            </a:r>
            <a:r>
              <a:rPr lang="ru-RU" sz="3600" dirty="0"/>
              <a:t>разобщение </a:t>
            </a:r>
            <a:r>
              <a:rPr lang="ru-RU" sz="3600" dirty="0" smtClean="0"/>
              <a:t>семьи, </a:t>
            </a:r>
            <a:r>
              <a:rPr lang="ru-RU" sz="3600" dirty="0"/>
              <a:t>несовпадение ожидаемого с результатами спасательных </a:t>
            </a:r>
            <a:r>
              <a:rPr lang="ru-RU" sz="3600" dirty="0" smtClean="0"/>
              <a:t>работ </a:t>
            </a:r>
            <a:endParaRPr lang="ru-RU" sz="3600" dirty="0"/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12921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психические реакции </a:t>
            </a:r>
            <a:r>
              <a:rPr lang="ru-RU" b="1" dirty="0" smtClean="0"/>
              <a:t>участников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323114"/>
          </a:xfrm>
        </p:spPr>
        <p:txBody>
          <a:bodyPr>
            <a:normAutofit/>
          </a:bodyPr>
          <a:lstStyle/>
          <a:p>
            <a:pPr lvl="0" algn="just" fontAlgn="t"/>
            <a:r>
              <a:rPr lang="ru-RU" sz="3600" dirty="0"/>
              <a:t>хаотичные </a:t>
            </a:r>
            <a:r>
              <a:rPr lang="ru-RU" sz="3600" dirty="0" smtClean="0"/>
              <a:t>движения</a:t>
            </a:r>
            <a:endParaRPr lang="ru-RU" sz="3600" dirty="0"/>
          </a:p>
          <a:p>
            <a:pPr lvl="0" algn="just" fontAlgn="t"/>
            <a:r>
              <a:rPr lang="ru-RU" sz="3600" dirty="0"/>
              <a:t>неадекватный характер поведения </a:t>
            </a:r>
            <a:r>
              <a:rPr lang="ru-RU" sz="3600" dirty="0" smtClean="0"/>
              <a:t>пострадавших</a:t>
            </a:r>
            <a:endParaRPr lang="ru-RU" sz="3600" dirty="0"/>
          </a:p>
          <a:p>
            <a:pPr lvl="0" algn="just" fontAlgn="t"/>
            <a:r>
              <a:rPr lang="ru-RU" sz="3600" dirty="0"/>
              <a:t>непатологические невротические реакции с преобладанием эмоциональной </a:t>
            </a:r>
            <a:r>
              <a:rPr lang="ru-RU" sz="3600" dirty="0" smtClean="0"/>
              <a:t>напряженности</a:t>
            </a:r>
            <a:endParaRPr lang="ru-RU" sz="3600" dirty="0"/>
          </a:p>
          <a:p>
            <a:pPr lvl="0" algn="just" fontAlgn="t"/>
            <a:r>
              <a:rPr lang="ru-RU" sz="3600" dirty="0"/>
              <a:t>проявления </a:t>
            </a:r>
            <a:r>
              <a:rPr lang="ru-RU" sz="3600" dirty="0" err="1"/>
              <a:t>фобических</a:t>
            </a:r>
            <a:r>
              <a:rPr lang="ru-RU" sz="3600" dirty="0"/>
              <a:t> </a:t>
            </a:r>
            <a:r>
              <a:rPr lang="ru-RU" sz="3600" dirty="0" smtClean="0"/>
              <a:t>неврозов</a:t>
            </a:r>
            <a:endParaRPr lang="ru-RU" sz="3600" dirty="0"/>
          </a:p>
          <a:p>
            <a:pPr lvl="0" algn="just" fontAlgn="t"/>
            <a:r>
              <a:rPr lang="ru-RU" sz="3600" dirty="0"/>
              <a:t>состояние </a:t>
            </a:r>
            <a:r>
              <a:rPr lang="ru-RU" sz="3600" dirty="0" smtClean="0"/>
              <a:t>онемения</a:t>
            </a:r>
            <a:endParaRPr lang="ru-RU" sz="3600" dirty="0"/>
          </a:p>
          <a:p>
            <a:pPr lvl="0" algn="just" fontAlgn="t"/>
            <a:r>
              <a:rPr lang="ru-RU" sz="3600" dirty="0"/>
              <a:t>сохранение адекватной самооценки и способности к целенаправленной </a:t>
            </a:r>
            <a:r>
              <a:rPr lang="ru-RU" sz="3600" dirty="0" smtClean="0"/>
              <a:t>деятельности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673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развитии чрезвычайной ситуации выделяют три </a:t>
            </a:r>
            <a:r>
              <a:rPr lang="ru-RU" b="1" dirty="0" smtClean="0"/>
              <a:t>периода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b="1" u="sng" dirty="0"/>
              <a:t>Период эвакуации пострадавших в безопасные </a:t>
            </a:r>
            <a:r>
              <a:rPr lang="ru-RU" sz="4000" b="1" u="sng" dirty="0" smtClean="0"/>
              <a:t>районы</a:t>
            </a:r>
            <a:endParaRPr lang="ru-RU" sz="4000" u="sng" dirty="0"/>
          </a:p>
          <a:p>
            <a:pPr marL="0" indent="0" algn="just">
              <a:buNone/>
            </a:pPr>
            <a:r>
              <a:rPr lang="ru-RU" sz="4000" b="1" dirty="0" smtClean="0"/>
              <a:t>Основные </a:t>
            </a:r>
            <a:r>
              <a:rPr lang="ru-RU" sz="4000" b="1" dirty="0"/>
              <a:t>травмирующие </a:t>
            </a:r>
            <a:r>
              <a:rPr lang="ru-RU" sz="4000" b="1" dirty="0" smtClean="0"/>
              <a:t>факторы</a:t>
            </a:r>
          </a:p>
          <a:p>
            <a:pPr marL="0" indent="0" algn="just">
              <a:buNone/>
            </a:pPr>
            <a:r>
              <a:rPr lang="ru-RU" sz="4000" dirty="0" smtClean="0"/>
              <a:t>страх </a:t>
            </a:r>
            <a:r>
              <a:rPr lang="ru-RU" sz="4000" dirty="0"/>
              <a:t>за состояние своего здоровья и здоровья </a:t>
            </a:r>
            <a:r>
              <a:rPr lang="ru-RU" sz="4000" dirty="0" smtClean="0"/>
              <a:t>близких, переживание </a:t>
            </a:r>
            <a:r>
              <a:rPr lang="ru-RU" sz="4000" dirty="0"/>
              <a:t>утраты близких, разобщения семей, материальных </a:t>
            </a:r>
            <a:r>
              <a:rPr lang="ru-RU" sz="4000" dirty="0" smtClean="0"/>
              <a:t>потерь, изменение </a:t>
            </a:r>
            <a:r>
              <a:rPr lang="ru-RU" sz="4000" dirty="0"/>
              <a:t>жизненного </a:t>
            </a:r>
            <a:r>
              <a:rPr lang="ru-RU" sz="4000" dirty="0" smtClean="0"/>
              <a:t>стереотипа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458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психические реакции </a:t>
            </a:r>
            <a:r>
              <a:rPr lang="ru-RU" b="1" dirty="0" smtClean="0"/>
              <a:t>участников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04257"/>
            <a:ext cx="10515600" cy="5192486"/>
          </a:xfrm>
        </p:spPr>
        <p:txBody>
          <a:bodyPr>
            <a:normAutofit/>
          </a:bodyPr>
          <a:lstStyle/>
          <a:p>
            <a:pPr fontAlgn="t"/>
            <a:r>
              <a:rPr lang="ru-RU" dirty="0" smtClean="0"/>
              <a:t>«соматизация</a:t>
            </a:r>
            <a:r>
              <a:rPr lang="ru-RU" dirty="0"/>
              <a:t>» невротических </a:t>
            </a:r>
            <a:r>
              <a:rPr lang="ru-RU" dirty="0" smtClean="0"/>
              <a:t>состояний</a:t>
            </a:r>
            <a:endParaRPr lang="ru-RU" dirty="0"/>
          </a:p>
          <a:p>
            <a:pPr fontAlgn="t"/>
            <a:r>
              <a:rPr lang="ru-RU" dirty="0" smtClean="0"/>
              <a:t>заострение </a:t>
            </a:r>
            <a:r>
              <a:rPr lang="ru-RU" dirty="0"/>
              <a:t>характерологических </a:t>
            </a:r>
            <a:r>
              <a:rPr lang="ru-RU" dirty="0" smtClean="0"/>
              <a:t>черт</a:t>
            </a:r>
            <a:endParaRPr lang="ru-RU" dirty="0"/>
          </a:p>
          <a:p>
            <a:pPr fontAlgn="t"/>
            <a:r>
              <a:rPr lang="ru-RU" dirty="0" smtClean="0"/>
              <a:t>затяжные </a:t>
            </a:r>
            <a:r>
              <a:rPr lang="ru-RU" dirty="0"/>
              <a:t>реактивные психозы с депрессивным, паранойяльным </a:t>
            </a:r>
            <a:r>
              <a:rPr lang="ru-RU" dirty="0" smtClean="0"/>
              <a:t>синдромом</a:t>
            </a:r>
            <a:endParaRPr lang="ru-RU" dirty="0"/>
          </a:p>
          <a:p>
            <a:pPr fontAlgn="t"/>
            <a:r>
              <a:rPr lang="ru-RU" dirty="0" smtClean="0"/>
              <a:t>невротическое </a:t>
            </a:r>
            <a:r>
              <a:rPr lang="ru-RU" dirty="0"/>
              <a:t>развитие </a:t>
            </a:r>
            <a:r>
              <a:rPr lang="ru-RU" dirty="0" smtClean="0"/>
              <a:t>личности</a:t>
            </a:r>
            <a:endParaRPr lang="ru-RU" dirty="0"/>
          </a:p>
          <a:p>
            <a:pPr fontAlgn="t"/>
            <a:r>
              <a:rPr lang="ru-RU" dirty="0" smtClean="0"/>
              <a:t>появление </a:t>
            </a:r>
            <a:r>
              <a:rPr lang="ru-RU" dirty="0"/>
              <a:t>соматогенных психических </a:t>
            </a:r>
            <a:r>
              <a:rPr lang="ru-RU" dirty="0" smtClean="0"/>
              <a:t>нарушений</a:t>
            </a:r>
          </a:p>
          <a:p>
            <a:pPr fontAlgn="t"/>
            <a:r>
              <a:rPr lang="ru-RU" dirty="0" err="1" smtClean="0"/>
              <a:t>психопатизация</a:t>
            </a:r>
            <a:r>
              <a:rPr lang="ru-RU" dirty="0" smtClean="0"/>
              <a:t> личности</a:t>
            </a:r>
            <a:endParaRPr lang="ru-RU" dirty="0"/>
          </a:p>
          <a:p>
            <a:pPr fontAlgn="t"/>
            <a:r>
              <a:rPr lang="ru-RU" dirty="0" err="1" smtClean="0"/>
              <a:t>психоэмоцинальное</a:t>
            </a:r>
            <a:r>
              <a:rPr lang="ru-RU" dirty="0" smtClean="0"/>
              <a:t> </a:t>
            </a:r>
            <a:r>
              <a:rPr lang="ru-RU" dirty="0"/>
              <a:t>напряжение, сменяющееся </a:t>
            </a:r>
            <a:r>
              <a:rPr lang="ru-RU" dirty="0" err="1"/>
              <a:t>астено</a:t>
            </a:r>
            <a:r>
              <a:rPr lang="ru-RU" dirty="0"/>
              <a:t>-депрессивным </a:t>
            </a:r>
            <a:r>
              <a:rPr lang="ru-RU" dirty="0" smtClean="0"/>
              <a:t>состоянием</a:t>
            </a:r>
            <a:endParaRPr lang="ru-RU" dirty="0"/>
          </a:p>
          <a:p>
            <a:pPr fontAlgn="t"/>
            <a:r>
              <a:rPr lang="ru-RU" dirty="0" err="1" smtClean="0"/>
              <a:t>фобические</a:t>
            </a:r>
            <a:r>
              <a:rPr lang="ru-RU" dirty="0" smtClean="0"/>
              <a:t> неврозы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7094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Вопросы для обсуждения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4000" b="1" dirty="0"/>
              <a:t>Понятие и особенности чрезвычайных </a:t>
            </a:r>
            <a:r>
              <a:rPr lang="ru-RU" sz="4000" b="1" dirty="0" smtClean="0"/>
              <a:t>ситуаций</a:t>
            </a:r>
            <a:endParaRPr lang="ru-RU" sz="4000" b="1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4000" b="1" dirty="0"/>
              <a:t>Характеристика трудных жизненных ситуаций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4000" b="1" dirty="0"/>
              <a:t>Технологии психосоциальной работы </a:t>
            </a:r>
            <a:r>
              <a:rPr lang="ru-RU" sz="4000" b="1" dirty="0" smtClean="0"/>
              <a:t>в чрезвычайных и </a:t>
            </a:r>
            <a:r>
              <a:rPr lang="ru-RU" sz="4000" b="1" dirty="0"/>
              <a:t>трудных жизненных ситуациях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730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Поведенческие реакции </a:t>
            </a:r>
            <a:r>
              <a:rPr lang="ru-RU" b="1" dirty="0" smtClean="0"/>
              <a:t>пострадавших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800" dirty="0" smtClean="0"/>
              <a:t>увеличение </a:t>
            </a:r>
            <a:r>
              <a:rPr lang="ru-RU" sz="4800" dirty="0"/>
              <a:t>употребления алкоголя, табака, </a:t>
            </a:r>
            <a:r>
              <a:rPr lang="ru-RU" sz="4800" dirty="0" smtClean="0"/>
              <a:t>медикаментов, </a:t>
            </a:r>
            <a:r>
              <a:rPr lang="ru-RU" sz="4800" dirty="0"/>
              <a:t>активизация межличностных </a:t>
            </a:r>
            <a:r>
              <a:rPr lang="ru-RU" sz="4800" dirty="0" smtClean="0"/>
              <a:t>контактов, </a:t>
            </a:r>
            <a:r>
              <a:rPr lang="ru-RU" sz="4800" dirty="0"/>
              <a:t>нормализация эмоциональной окраски речи, восстановление </a:t>
            </a:r>
            <a:r>
              <a:rPr lang="ru-RU" sz="4800" dirty="0" smtClean="0"/>
              <a:t>сновидений, </a:t>
            </a:r>
            <a:r>
              <a:rPr lang="ru-RU" sz="4800" dirty="0"/>
              <a:t>возрастание конфликтных </a:t>
            </a:r>
            <a:r>
              <a:rPr lang="ru-RU" sz="4800" dirty="0" smtClean="0"/>
              <a:t>ситуаций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10262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Посттравматические психопатологические последствия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бессонница</a:t>
            </a:r>
            <a:r>
              <a:rPr lang="ru-RU" sz="3600" dirty="0"/>
              <a:t>, трудности с засыпанием и прерывистый </a:t>
            </a:r>
            <a:r>
              <a:rPr lang="ru-RU" sz="3600" dirty="0" smtClean="0"/>
              <a:t>сон, </a:t>
            </a:r>
            <a:r>
              <a:rPr lang="ru-RU" sz="3600" dirty="0"/>
              <a:t>галлюцинаторные </a:t>
            </a:r>
            <a:r>
              <a:rPr lang="ru-RU" sz="3600" dirty="0" smtClean="0"/>
              <a:t>переживания, </a:t>
            </a:r>
            <a:r>
              <a:rPr lang="ru-RU" sz="3600" dirty="0"/>
              <a:t>кошмарные </a:t>
            </a:r>
            <a:r>
              <a:rPr lang="ru-RU" sz="3600" dirty="0" smtClean="0"/>
              <a:t>сны, </a:t>
            </a:r>
            <a:r>
              <a:rPr lang="ru-RU" sz="3600" dirty="0"/>
              <a:t>нарушения памяти и концентрации </a:t>
            </a:r>
            <a:r>
              <a:rPr lang="ru-RU" sz="3600" dirty="0" smtClean="0"/>
              <a:t>восприятия, </a:t>
            </a:r>
            <a:r>
              <a:rPr lang="ru-RU" sz="3600" dirty="0"/>
              <a:t>непрошенные воспоминания, связанные с психотравмирующей ситуацией, сопровождаемые сильным чувством тревоги и </a:t>
            </a:r>
            <a:r>
              <a:rPr lang="ru-RU" sz="3600" dirty="0" smtClean="0"/>
              <a:t>страха, чувство </a:t>
            </a:r>
            <a:r>
              <a:rPr lang="ru-RU" sz="3600" dirty="0"/>
              <a:t>вины по поводу того, что пострадавший выжил, а его родные </a:t>
            </a:r>
            <a:r>
              <a:rPr lang="ru-RU" sz="3600" dirty="0" smtClean="0"/>
              <a:t>погибли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9076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/>
              <a:t>Термин «стресс»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используется </a:t>
            </a:r>
            <a:r>
              <a:rPr lang="ru-RU" sz="5400" dirty="0"/>
              <a:t>для обозначения широкого круга состояний и действий человека, возникающих в ответ на разнообразные экстремальные воздействия (стрессоры</a:t>
            </a:r>
            <a:r>
              <a:rPr lang="ru-RU" sz="5400" dirty="0" smtClean="0"/>
              <a:t>)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21364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Стресс</a:t>
            </a:r>
            <a:r>
              <a:rPr lang="ru-RU" dirty="0"/>
              <a:t> – </a:t>
            </a:r>
            <a:r>
              <a:rPr lang="ru-RU" b="1" dirty="0"/>
              <a:t>неспецифическая реакция организма на изменение требований </a:t>
            </a:r>
            <a:r>
              <a:rPr lang="ru-RU" b="1" dirty="0" smtClean="0"/>
              <a:t>среды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3600" dirty="0" err="1" smtClean="0"/>
              <a:t>Неспецифичность</a:t>
            </a:r>
            <a:r>
              <a:rPr lang="ru-RU" sz="3600" dirty="0" smtClean="0"/>
              <a:t> </a:t>
            </a:r>
            <a:r>
              <a:rPr lang="ru-RU" sz="3600" dirty="0"/>
              <a:t>реакции стресса проявляется в том, </a:t>
            </a:r>
            <a:r>
              <a:rPr lang="ru-RU" sz="3600" dirty="0" smtClean="0"/>
              <a:t>что</a:t>
            </a:r>
            <a:endParaRPr lang="ru-RU" sz="3600" dirty="0"/>
          </a:p>
          <a:p>
            <a:pPr algn="just" fontAlgn="t"/>
            <a:r>
              <a:rPr lang="ru-RU" sz="3600" dirty="0" smtClean="0"/>
              <a:t>реакция </a:t>
            </a:r>
            <a:r>
              <a:rPr lang="ru-RU" sz="3600" dirty="0"/>
              <a:t>стресса присуща всем позвоночным </a:t>
            </a:r>
            <a:r>
              <a:rPr lang="ru-RU" sz="3600" dirty="0" smtClean="0"/>
              <a:t>животным</a:t>
            </a:r>
            <a:endParaRPr lang="ru-RU" sz="3600" dirty="0"/>
          </a:p>
          <a:p>
            <a:pPr algn="just" fontAlgn="t"/>
            <a:r>
              <a:rPr lang="ru-RU" sz="3600" dirty="0" smtClean="0"/>
              <a:t>реакция </a:t>
            </a:r>
            <a:r>
              <a:rPr lang="ru-RU" sz="3600" dirty="0"/>
              <a:t>стресса не зависит от половой принадлежности </a:t>
            </a:r>
            <a:r>
              <a:rPr lang="ru-RU" sz="3600" dirty="0" smtClean="0"/>
              <a:t>особи</a:t>
            </a:r>
            <a:endParaRPr lang="ru-RU" sz="3600" dirty="0"/>
          </a:p>
          <a:p>
            <a:pPr algn="just" fontAlgn="t"/>
            <a:r>
              <a:rPr lang="ru-RU" sz="3600" dirty="0" smtClean="0"/>
              <a:t>реакция </a:t>
            </a:r>
            <a:r>
              <a:rPr lang="ru-RU" sz="3600" dirty="0"/>
              <a:t>стресса происходит в любом возрасте (от стадии зародыша до смерти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092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Стрессовые реакции могут </a:t>
            </a:r>
            <a:r>
              <a:rPr lang="ru-RU" b="1" dirty="0" smtClean="0"/>
              <a:t>быть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t"/>
            <a:r>
              <a:rPr lang="ru-RU" sz="3600" dirty="0" smtClean="0"/>
              <a:t>физиологическими </a:t>
            </a:r>
            <a:r>
              <a:rPr lang="ru-RU" sz="3600" dirty="0"/>
              <a:t>(автономное возбуждение, нейроэндокринные изменения</a:t>
            </a:r>
            <a:r>
              <a:rPr lang="ru-RU" sz="3600" dirty="0" smtClean="0"/>
              <a:t>)</a:t>
            </a:r>
            <a:endParaRPr lang="ru-RU" sz="3600" dirty="0"/>
          </a:p>
          <a:p>
            <a:pPr algn="just" fontAlgn="t"/>
            <a:r>
              <a:rPr lang="ru-RU" sz="3600" dirty="0"/>
              <a:t>поведенческими (агрессия, бегство, дезорганизация поведения</a:t>
            </a:r>
            <a:r>
              <a:rPr lang="ru-RU" sz="3600" dirty="0" smtClean="0"/>
              <a:t>)</a:t>
            </a:r>
            <a:endParaRPr lang="ru-RU" sz="3600" dirty="0"/>
          </a:p>
          <a:p>
            <a:pPr algn="just" fontAlgn="t"/>
            <a:r>
              <a:rPr lang="ru-RU" sz="3600" dirty="0"/>
              <a:t>когнитивными (нарушения концентрации внимания, памяти, неверное истолкование</a:t>
            </a:r>
            <a:r>
              <a:rPr lang="ru-RU" sz="3600" dirty="0" smtClean="0"/>
              <a:t>)</a:t>
            </a:r>
            <a:endParaRPr lang="ru-RU" sz="3600" dirty="0"/>
          </a:p>
          <a:p>
            <a:pPr algn="just" fontAlgn="t"/>
            <a:r>
              <a:rPr lang="ru-RU" sz="3600" dirty="0"/>
              <a:t>эмоциональными (страх, гнев, тоска</a:t>
            </a:r>
            <a:r>
              <a:rPr lang="ru-RU" sz="3600" dirty="0" smtClean="0"/>
              <a:t>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1122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2. Характеристика </a:t>
            </a:r>
            <a:r>
              <a:rPr lang="ru-RU" b="1" i="1" dirty="0"/>
              <a:t>трудных жизненных ситуаций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b="1" dirty="0"/>
              <a:t>Трудная жизненная ситуация</a:t>
            </a:r>
            <a:r>
              <a:rPr lang="ru-RU" sz="3200" dirty="0"/>
              <a:t> – ситуация, объективно нарушающая жизнедеятельность гражданина (инвалидность, неспособность к самообслуживанию в связи с преклонным возрастом, болезнью, сиротство, безнадзорность, </a:t>
            </a:r>
            <a:r>
              <a:rPr lang="ru-RU" sz="3200" dirty="0" err="1"/>
              <a:t>малообеспеченность</a:t>
            </a:r>
            <a:r>
              <a:rPr lang="ru-RU" sz="3200" dirty="0"/>
              <a:t>, безработица, отсутствие определенного места жительства, конфликты и жестокое обращение в семье, одиночество и тому подобное), которую он не может преодолеть </a:t>
            </a:r>
            <a:r>
              <a:rPr lang="ru-RU" sz="3200" dirty="0" smtClean="0"/>
              <a:t>самостоятельно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287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Психопатологизирующие</a:t>
            </a:r>
            <a:r>
              <a:rPr lang="ru-RU" b="1" dirty="0" smtClean="0"/>
              <a:t> объективные факторы, обусловливающие </a:t>
            </a:r>
            <a:r>
              <a:rPr lang="ru-RU" b="1" dirty="0" err="1"/>
              <a:t>психопатологизацию</a:t>
            </a:r>
            <a:r>
              <a:rPr lang="ru-RU" b="1" dirty="0"/>
              <a:t> личности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908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600" dirty="0" smtClean="0"/>
              <a:t>сложное </a:t>
            </a:r>
            <a:r>
              <a:rPr lang="ru-RU" sz="3600" dirty="0"/>
              <a:t>материальное положение </a:t>
            </a:r>
            <a:r>
              <a:rPr lang="ru-RU" sz="3600" dirty="0" smtClean="0"/>
              <a:t>семьи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бытовые </a:t>
            </a:r>
            <a:r>
              <a:rPr lang="ru-RU" sz="3600" dirty="0" smtClean="0"/>
              <a:t>трудности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аномальный тип родительской семьи, воспроизводимый в собственной </a:t>
            </a:r>
            <a:r>
              <a:rPr lang="ru-RU" sz="3600" dirty="0" smtClean="0"/>
              <a:t>семье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крайности в отношениях между членами </a:t>
            </a:r>
            <a:r>
              <a:rPr lang="ru-RU" sz="3600" dirty="0" smtClean="0"/>
              <a:t>семьи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потеря работы, </a:t>
            </a:r>
            <a:r>
              <a:rPr lang="ru-RU" sz="3600" dirty="0" smtClean="0"/>
              <a:t>близких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инвалидность, хроническая </a:t>
            </a:r>
            <a:r>
              <a:rPr lang="ru-RU" sz="3600" dirty="0" smtClean="0"/>
              <a:t>болезнь</a:t>
            </a:r>
          </a:p>
          <a:p>
            <a:pPr algn="just"/>
            <a:r>
              <a:rPr lang="ru-RU" sz="3600" dirty="0" smtClean="0"/>
              <a:t>адаптация </a:t>
            </a:r>
            <a:r>
              <a:rPr lang="ru-RU" sz="3600" dirty="0"/>
              <a:t>после </a:t>
            </a:r>
            <a:r>
              <a:rPr lang="ru-RU" sz="3600" dirty="0" smtClean="0"/>
              <a:t>травм</a:t>
            </a:r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возвращение из мест лишения </a:t>
            </a:r>
            <a:r>
              <a:rPr lang="ru-RU" sz="3600" dirty="0" smtClean="0"/>
              <a:t>свободы и  </a:t>
            </a:r>
            <a:r>
              <a:rPr lang="ru-RU" sz="3600" dirty="0"/>
              <a:t>т. п.</a:t>
            </a:r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1155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Совокупность </a:t>
            </a:r>
            <a:r>
              <a:rPr lang="ru-RU" b="1" dirty="0" smtClean="0"/>
              <a:t>субъективных </a:t>
            </a:r>
            <a:r>
              <a:rPr lang="ru-RU" b="1" dirty="0"/>
              <a:t>причин </a:t>
            </a:r>
            <a:r>
              <a:rPr lang="ru-RU" b="1" dirty="0" smtClean="0"/>
              <a:t>составляют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3600" dirty="0" smtClean="0"/>
              <a:t>психопатологические </a:t>
            </a:r>
            <a:r>
              <a:rPr lang="ru-RU" sz="3600" dirty="0"/>
              <a:t>особенности личности (ипохондрия, депрессия, истерия и пр</a:t>
            </a:r>
            <a:r>
              <a:rPr lang="ru-RU" sz="3600" dirty="0" smtClean="0"/>
              <a:t>.)</a:t>
            </a:r>
          </a:p>
          <a:p>
            <a:pPr algn="just"/>
            <a:r>
              <a:rPr lang="ru-RU" sz="3600" dirty="0" err="1" smtClean="0"/>
              <a:t>фрустрированность</a:t>
            </a:r>
            <a:r>
              <a:rPr lang="ru-RU" sz="3600" dirty="0"/>
              <a:t>, сопровождающаяся коммуникативной </a:t>
            </a:r>
            <a:r>
              <a:rPr lang="ru-RU" sz="3600" dirty="0" err="1"/>
              <a:t>интолерантностью</a:t>
            </a:r>
            <a:r>
              <a:rPr lang="ru-RU" sz="3600" dirty="0"/>
              <a:t>, враждебностью, цинизмом, недоверием к людям, неприятием </a:t>
            </a:r>
            <a:r>
              <a:rPr lang="ru-RU" sz="3600" dirty="0" smtClean="0"/>
              <a:t>других</a:t>
            </a:r>
          </a:p>
          <a:p>
            <a:pPr algn="just"/>
            <a:r>
              <a:rPr lang="ru-RU" sz="3600" dirty="0" err="1"/>
              <a:t>д</a:t>
            </a:r>
            <a:r>
              <a:rPr lang="ru-RU" sz="3600" dirty="0" err="1" smtClean="0"/>
              <a:t>езадаптированность</a:t>
            </a:r>
            <a:endParaRPr lang="ru-RU" sz="3600" dirty="0"/>
          </a:p>
          <a:p>
            <a:pPr algn="just"/>
            <a:r>
              <a:rPr lang="ru-RU" sz="3600" dirty="0" smtClean="0"/>
              <a:t> </a:t>
            </a:r>
            <a:r>
              <a:rPr lang="ru-RU" sz="3600" dirty="0"/>
              <a:t>ограниченное саморазвитие (низкая самооценка, неадекватная агрессия, чрезмерная уступчивость, неприятие других и пр</a:t>
            </a:r>
            <a:r>
              <a:rPr lang="ru-RU" sz="3600" dirty="0" smtClean="0"/>
              <a:t>.)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9676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16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Субъективным результатом встречи с объективно трудной ситуацией могут стать отклонения в функционировании личности разной степени </a:t>
            </a:r>
            <a:r>
              <a:rPr lang="ru-RU" sz="4000" b="1" dirty="0" smtClean="0"/>
              <a:t>сложности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61557"/>
            <a:ext cx="10515600" cy="351540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Временное </a:t>
            </a:r>
            <a:r>
              <a:rPr lang="ru-RU" sz="4400" dirty="0"/>
              <a:t>отклонение </a:t>
            </a:r>
            <a:endParaRPr lang="ru-RU" sz="4400" dirty="0" smtClean="0"/>
          </a:p>
          <a:p>
            <a:r>
              <a:rPr lang="ru-RU" sz="4400" dirty="0"/>
              <a:t>Хронические отклонения </a:t>
            </a:r>
            <a:endParaRPr lang="ru-RU" sz="4400" dirty="0" smtClean="0"/>
          </a:p>
          <a:p>
            <a:r>
              <a:rPr lang="ru-RU" sz="4400" dirty="0" smtClean="0"/>
              <a:t>Кризис</a:t>
            </a:r>
          </a:p>
          <a:p>
            <a:r>
              <a:rPr lang="ru-RU" sz="4400" dirty="0"/>
              <a:t>Слом</a:t>
            </a:r>
          </a:p>
        </p:txBody>
      </p:sp>
    </p:spTree>
    <p:extLst>
      <p:ext uri="{BB962C8B-B14F-4D97-AF65-F5344CB8AC3E}">
        <p14:creationId xmlns:p14="http://schemas.microsoft.com/office/powerpoint/2010/main" val="25371811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Кризис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4800" dirty="0" smtClean="0"/>
              <a:t>представляет </a:t>
            </a:r>
            <a:r>
              <a:rPr lang="ru-RU" sz="4800" dirty="0"/>
              <a:t>собой состояние длительного личностного дисбаланса, который является результатом сильного по степени воздействия или неожиданного события, а также связано с резким изменением социального статуса </a:t>
            </a:r>
            <a:r>
              <a:rPr lang="ru-RU" sz="4800" dirty="0" smtClean="0"/>
              <a:t>личности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244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6277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/>
              <a:t>1</a:t>
            </a:r>
            <a:r>
              <a:rPr lang="ru-RU" b="1" i="1" dirty="0" smtClean="0"/>
              <a:t>. Понятие </a:t>
            </a:r>
            <a:r>
              <a:rPr lang="ru-RU" b="1" i="1" dirty="0"/>
              <a:t>и особенности </a:t>
            </a:r>
            <a:r>
              <a:rPr lang="ru-RU" b="1" i="1" dirty="0" smtClean="0"/>
              <a:t>чрезвычайных ситуаций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Одним из основных признаков </a:t>
            </a:r>
            <a:r>
              <a:rPr lang="ru-RU" sz="4000" b="1" dirty="0"/>
              <a:t>чрезвычайной ситуации</a:t>
            </a:r>
            <a:r>
              <a:rPr lang="ru-RU" sz="4000" dirty="0"/>
              <a:t>, отличающих ее от других явлений выступает </a:t>
            </a:r>
            <a:r>
              <a:rPr lang="ru-RU" sz="4000" b="1" dirty="0"/>
              <a:t>опасность этой </a:t>
            </a:r>
            <a:r>
              <a:rPr lang="ru-RU" sz="4000" b="1" dirty="0" smtClean="0"/>
              <a:t>ситуации </a:t>
            </a:r>
            <a:r>
              <a:rPr lang="ru-RU" sz="4000" dirty="0" smtClean="0"/>
              <a:t>(стихийные </a:t>
            </a:r>
            <a:r>
              <a:rPr lang="ru-RU" sz="4000" dirty="0"/>
              <a:t>бедствия, техногенные катастрофы и аварии, захват заложников, террористические акции создают ситуации, опасные для здоровья и благополучия </a:t>
            </a:r>
            <a:r>
              <a:rPr lang="ru-RU" sz="4000" dirty="0" smtClean="0"/>
              <a:t>человека)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76321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Детерминантой</a:t>
            </a:r>
            <a:r>
              <a:rPr lang="ru-RU" b="1" dirty="0"/>
              <a:t> любого кризиса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выступает </a:t>
            </a:r>
            <a:r>
              <a:rPr lang="ru-RU" sz="3600" dirty="0"/>
              <a:t>событие, которое приобрело для личности кризисный </a:t>
            </a:r>
            <a:r>
              <a:rPr lang="ru-RU" sz="3600" dirty="0" smtClean="0"/>
              <a:t>характер</a:t>
            </a:r>
          </a:p>
          <a:p>
            <a:pPr marL="0" indent="0" algn="just">
              <a:buNone/>
            </a:pPr>
            <a:r>
              <a:rPr lang="ru-RU" sz="3600" dirty="0" smtClean="0"/>
              <a:t>Не </a:t>
            </a:r>
            <a:r>
              <a:rPr lang="ru-RU" sz="3600" dirty="0"/>
              <a:t>всякое жизненное затруднение способно привести к кризису, для этого в событии должен присутствовать «потрясающий основы существования человека вызов его представлениям о себе и своем месте в мире</a:t>
            </a:r>
            <a:r>
              <a:rPr lang="ru-RU" sz="3600" dirty="0" smtClean="0"/>
              <a:t>»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793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качестве основных «кризис–факторов» (эмпирических событий), способных привести к кризису, </a:t>
            </a:r>
            <a:r>
              <a:rPr lang="ru-RU" b="1" dirty="0" smtClean="0"/>
              <a:t>выделяют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7446"/>
          </a:xfrm>
        </p:spPr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dirty="0" smtClean="0"/>
              <a:t>1</a:t>
            </a:r>
            <a:r>
              <a:rPr lang="ru-RU" dirty="0"/>
              <a:t>) смерть родственников, близких и </a:t>
            </a:r>
            <a:r>
              <a:rPr lang="ru-RU" dirty="0" smtClean="0"/>
              <a:t>друзей</a:t>
            </a:r>
          </a:p>
          <a:p>
            <a:pPr marL="0" indent="0" algn="just" fontAlgn="t">
              <a:buNone/>
            </a:pPr>
            <a:r>
              <a:rPr lang="ru-RU" dirty="0" smtClean="0"/>
              <a:t>2</a:t>
            </a:r>
            <a:r>
              <a:rPr lang="ru-RU" dirty="0"/>
              <a:t>) тяжелое заболевание, в результате которого человек становится частично или полностью нетрудоспособным, остро </a:t>
            </a:r>
            <a:r>
              <a:rPr lang="ru-RU" dirty="0" smtClean="0"/>
              <a:t>ощущает </a:t>
            </a:r>
            <a:r>
              <a:rPr lang="ru-RU" dirty="0"/>
              <a:t>беспомощность и зависимость от значимых </a:t>
            </a:r>
            <a:r>
              <a:rPr lang="ru-RU" dirty="0" smtClean="0"/>
              <a:t>других </a:t>
            </a:r>
          </a:p>
          <a:p>
            <a:pPr marL="0" indent="0" algn="just" fontAlgn="t">
              <a:buNone/>
            </a:pPr>
            <a:r>
              <a:rPr lang="ru-RU" dirty="0"/>
              <a:t>3) обособление детей от родителей, семьи, </a:t>
            </a:r>
            <a:r>
              <a:rPr lang="ru-RU" dirty="0" smtClean="0"/>
              <a:t>друзей</a:t>
            </a:r>
          </a:p>
          <a:p>
            <a:pPr marL="0" indent="0" algn="just" fontAlgn="t">
              <a:buNone/>
            </a:pPr>
            <a:r>
              <a:rPr lang="ru-RU" dirty="0" smtClean="0"/>
              <a:t>4</a:t>
            </a:r>
            <a:r>
              <a:rPr lang="ru-RU" dirty="0"/>
              <a:t>) половое </a:t>
            </a:r>
            <a:r>
              <a:rPr lang="ru-RU" dirty="0" smtClean="0"/>
              <a:t>созревание</a:t>
            </a:r>
          </a:p>
          <a:p>
            <a:pPr marL="0" indent="0" algn="just" fontAlgn="t">
              <a:buNone/>
            </a:pPr>
            <a:r>
              <a:rPr lang="ru-RU" dirty="0"/>
              <a:t>5) физические изъяны и последующее изменение </a:t>
            </a:r>
            <a:r>
              <a:rPr lang="ru-RU" dirty="0" smtClean="0"/>
              <a:t>внешности</a:t>
            </a:r>
          </a:p>
          <a:p>
            <a:pPr marL="0" indent="0" algn="just" fontAlgn="t">
              <a:buNone/>
            </a:pPr>
            <a:r>
              <a:rPr lang="ru-RU" dirty="0" smtClean="0"/>
              <a:t>6</a:t>
            </a:r>
            <a:r>
              <a:rPr lang="ru-RU" dirty="0"/>
              <a:t>) ряд </a:t>
            </a:r>
            <a:r>
              <a:rPr lang="ru-RU" dirty="0" err="1"/>
              <a:t>предсемейных</a:t>
            </a:r>
            <a:r>
              <a:rPr lang="ru-RU" dirty="0"/>
              <a:t> и семейных </a:t>
            </a:r>
            <a:r>
              <a:rPr lang="ru-RU" dirty="0" smtClean="0"/>
              <a:t>событий</a:t>
            </a:r>
          </a:p>
          <a:p>
            <a:pPr marL="0" indent="0" algn="just" fontAlgn="t">
              <a:buNone/>
            </a:pPr>
            <a:r>
              <a:rPr lang="ru-RU" dirty="0"/>
              <a:t>7) резкие изменения социального статуса </a:t>
            </a:r>
            <a:endParaRPr lang="ru-RU" dirty="0" smtClean="0"/>
          </a:p>
          <a:p>
            <a:pPr marL="0" indent="0" algn="just" fontAlgn="t">
              <a:buNone/>
            </a:pPr>
            <a:r>
              <a:rPr lang="ru-RU" dirty="0" smtClean="0"/>
              <a:t>8</a:t>
            </a:r>
            <a:r>
              <a:rPr lang="ru-RU" dirty="0"/>
              <a:t>) травматические события </a:t>
            </a:r>
          </a:p>
        </p:txBody>
      </p:sp>
    </p:spTree>
    <p:extLst>
      <p:ext uri="{BB962C8B-B14F-4D97-AF65-F5344CB8AC3E}">
        <p14:creationId xmlns:p14="http://schemas.microsoft.com/office/powerpoint/2010/main" val="22191025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106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Процесс переживания кризиса усугубляется действием ряда факторов, к которым можно отнести </a:t>
            </a:r>
            <a:r>
              <a:rPr lang="ru-RU" b="1" dirty="0" smtClean="0"/>
              <a:t>следующие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03211"/>
            <a:ext cx="10515600" cy="4351338"/>
          </a:xfrm>
        </p:spPr>
        <p:txBody>
          <a:bodyPr>
            <a:normAutofit lnSpcReduction="10000"/>
          </a:bodyPr>
          <a:lstStyle/>
          <a:p>
            <a:pPr lvl="0" fontAlgn="t"/>
            <a:r>
              <a:rPr lang="ru-RU" dirty="0" smtClean="0"/>
              <a:t>Когнитивная ригидность</a:t>
            </a:r>
            <a:endParaRPr lang="ru-RU" dirty="0"/>
          </a:p>
          <a:p>
            <a:pPr lvl="0" fontAlgn="t"/>
            <a:r>
              <a:rPr lang="ru-RU" dirty="0"/>
              <a:t>Категоричность в восприятии </a:t>
            </a:r>
            <a:r>
              <a:rPr lang="ru-RU" dirty="0" smtClean="0"/>
              <a:t>альтернатив</a:t>
            </a:r>
            <a:endParaRPr lang="ru-RU" dirty="0"/>
          </a:p>
          <a:p>
            <a:pPr lvl="0" fontAlgn="t"/>
            <a:r>
              <a:rPr lang="ru-RU" dirty="0"/>
              <a:t>Наличие неверных представлений и установок («относительно безвредные в обычных обстоятельствах, они могут создавать проблемы на фоне сильного стресса</a:t>
            </a:r>
            <a:r>
              <a:rPr lang="ru-RU" dirty="0" smtClean="0"/>
              <a:t>»)</a:t>
            </a:r>
            <a:endParaRPr lang="ru-RU" dirty="0"/>
          </a:p>
          <a:p>
            <a:pPr lvl="0" fontAlgn="t"/>
            <a:r>
              <a:rPr lang="ru-RU" dirty="0"/>
              <a:t>Инерция </a:t>
            </a:r>
            <a:r>
              <a:rPr lang="ru-RU" dirty="0" smtClean="0"/>
              <a:t>мышления</a:t>
            </a:r>
            <a:endParaRPr lang="ru-RU" dirty="0"/>
          </a:p>
          <a:p>
            <a:pPr lvl="0" fontAlgn="t"/>
            <a:r>
              <a:rPr lang="ru-RU" dirty="0"/>
              <a:t>Стремление избежать болезненных эмоциональных </a:t>
            </a:r>
            <a:r>
              <a:rPr lang="ru-RU" dirty="0" smtClean="0"/>
              <a:t>переживаний</a:t>
            </a:r>
          </a:p>
          <a:p>
            <a:pPr lvl="0" fontAlgn="t"/>
            <a:r>
              <a:rPr lang="ru-RU" dirty="0" smtClean="0"/>
              <a:t>Радикальное </a:t>
            </a:r>
            <a:r>
              <a:rPr lang="ru-RU" dirty="0"/>
              <a:t>несоответствие между внутренней картиной мира и сигналами, которые поступают извне вызывают </a:t>
            </a:r>
            <a:r>
              <a:rPr lang="ru-RU" dirty="0" smtClean="0"/>
              <a:t>эмоции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6810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Существуют естественные </a:t>
            </a:r>
            <a:r>
              <a:rPr lang="ru-RU" b="1" dirty="0"/>
              <a:t>для нормального развития личности кризисы (например, возрастные кризисы</a:t>
            </a:r>
            <a:r>
              <a:rPr lang="ru-RU" b="1" dirty="0" smtClean="0"/>
              <a:t>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37113"/>
            <a:ext cx="10515600" cy="31398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Для </a:t>
            </a:r>
            <a:r>
              <a:rPr lang="ru-RU" sz="4400" dirty="0"/>
              <a:t>них характерны физиологические сдвиги, морфофункциональные изменения, которые обусловлены, прежде всего, </a:t>
            </a:r>
            <a:r>
              <a:rPr lang="ru-RU" sz="4400" dirty="0" smtClean="0"/>
              <a:t>природой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9590985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Кризисы могут быть связаны с </a:t>
            </a:r>
            <a:r>
              <a:rPr lang="ru-RU" b="1" dirty="0"/>
              <a:t>некоторой потерей кого-либо или </a:t>
            </a:r>
            <a:r>
              <a:rPr lang="ru-RU" b="1" dirty="0" smtClean="0"/>
              <a:t>чего-либо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Такие </a:t>
            </a:r>
            <a:r>
              <a:rPr lang="ru-RU" sz="3600" dirty="0"/>
              <a:t>кризисы рассматриваются не только в контексте индивидуального развития </a:t>
            </a:r>
            <a:r>
              <a:rPr lang="ru-RU" sz="3600" dirty="0" smtClean="0"/>
              <a:t>личности</a:t>
            </a:r>
          </a:p>
          <a:p>
            <a:pPr marL="0" indent="0" algn="just">
              <a:buNone/>
            </a:pPr>
            <a:r>
              <a:rPr lang="ru-RU" sz="3600" dirty="0" smtClean="0"/>
              <a:t>При </a:t>
            </a:r>
            <a:r>
              <a:rPr lang="ru-RU" sz="3600" dirty="0"/>
              <a:t>таком виде кризиса анализируются и системные </a:t>
            </a:r>
            <a:r>
              <a:rPr lang="ru-RU" sz="3600" dirty="0" smtClean="0"/>
              <a:t>отношения</a:t>
            </a:r>
          </a:p>
          <a:p>
            <a:pPr marL="0" indent="0" algn="just">
              <a:buNone/>
            </a:pPr>
            <a:r>
              <a:rPr lang="ru-RU" sz="3600" dirty="0" smtClean="0"/>
              <a:t>Например</a:t>
            </a:r>
            <a:r>
              <a:rPr lang="ru-RU" sz="3600" dirty="0"/>
              <a:t>, семейные кризисы, кризисы производственные, экономические и политические кризисы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1166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Кризисы могут быть связаны и с </a:t>
            </a:r>
            <a:r>
              <a:rPr lang="ru-RU" b="1" dirty="0" smtClean="0"/>
              <a:t>травмой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Причинами </a:t>
            </a:r>
            <a:r>
              <a:rPr lang="ru-RU" sz="4800" dirty="0" err="1"/>
              <a:t>психо</a:t>
            </a:r>
            <a:r>
              <a:rPr lang="ru-RU" sz="4800" dirty="0"/>
              <a:t>-травмирующих ситуаций могут быть обусловлены как природными обстоятельствами, так и человеческим фактором: аварии, терроризм, массовые беспорядки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7090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Стресс </a:t>
            </a:r>
            <a:r>
              <a:rPr lang="ru-RU" b="1" dirty="0"/>
              <a:t>(англ. </a:t>
            </a:r>
            <a:r>
              <a:rPr lang="ru-RU" b="1" dirty="0" err="1"/>
              <a:t>stress</a:t>
            </a:r>
            <a:r>
              <a:rPr lang="ru-RU" b="1" dirty="0"/>
              <a:t> — напряжение)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/>
              <a:t>— </a:t>
            </a:r>
            <a:r>
              <a:rPr lang="ru-RU" sz="5400" dirty="0"/>
              <a:t>неспецифическая реакция организма на ситуацию, которая требует большей или меньшей функциональной перестройки организма, соответствующей адаптации</a:t>
            </a:r>
          </a:p>
        </p:txBody>
      </p:sp>
    </p:spTree>
    <p:extLst>
      <p:ext uri="{BB962C8B-B14F-4D97-AF65-F5344CB8AC3E}">
        <p14:creationId xmlns:p14="http://schemas.microsoft.com/office/powerpoint/2010/main" val="11306068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Фрустрация</a:t>
            </a:r>
            <a:r>
              <a:rPr lang="ru-RU" dirty="0" smtClean="0"/>
              <a:t> </a:t>
            </a:r>
            <a:r>
              <a:rPr lang="ru-RU" dirty="0"/>
              <a:t>(лат. </a:t>
            </a:r>
            <a:r>
              <a:rPr lang="ru-RU" dirty="0" err="1"/>
              <a:t>frustratio</a:t>
            </a:r>
            <a:r>
              <a:rPr lang="ru-RU" dirty="0"/>
              <a:t> — обман, расстройство, тщетное ожидание)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— </a:t>
            </a:r>
            <a:r>
              <a:rPr lang="ru-RU" sz="3600" dirty="0"/>
              <a:t>определяется как состояние, вызванное противоречием между сильной мотивацией удовлетворить потребность, с одной стороны, и преградой, невозможностью достичь ее — с </a:t>
            </a:r>
            <a:r>
              <a:rPr lang="ru-RU" sz="3600" dirty="0" smtClean="0"/>
              <a:t>другой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dirty="0"/>
              <a:t>Человек, будучи </a:t>
            </a:r>
            <a:r>
              <a:rPr lang="ru-RU" sz="3600" dirty="0" err="1"/>
              <a:t>фрустрирован</a:t>
            </a:r>
            <a:r>
              <a:rPr lang="ru-RU" sz="3600" dirty="0"/>
              <a:t>, испытывает беспокойство и напряжение, безразличие, апатию, чувство вины, тревогу, ярость и враждебность, зависть и ревность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4070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Конфликт </a:t>
            </a:r>
            <a:r>
              <a:rPr lang="ru-RU" b="1" dirty="0"/>
              <a:t>(лат. </a:t>
            </a:r>
            <a:r>
              <a:rPr lang="ru-RU" b="1" dirty="0" err="1"/>
              <a:t>konflictus</a:t>
            </a:r>
            <a:r>
              <a:rPr lang="ru-RU" b="1" dirty="0"/>
              <a:t> — столкновение)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— </a:t>
            </a:r>
            <a:r>
              <a:rPr lang="ru-RU" sz="4400" dirty="0"/>
              <a:t>это такое отношение между субъектами социального взаимодействия, которое характеризуется их противоборством на основе противоположно направленных мотивов (потребностей, интересов, целей, идеалов, убеждений) или суждений (мнений, взглядов, оценок</a:t>
            </a:r>
            <a:r>
              <a:rPr lang="ru-RU" sz="4400" dirty="0" smtClean="0"/>
              <a:t>)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17821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Социальная </a:t>
            </a:r>
            <a:r>
              <a:rPr lang="ru-RU" b="1" dirty="0" err="1"/>
              <a:t>дезадаптация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связана </a:t>
            </a:r>
            <a:r>
              <a:rPr lang="ru-RU" sz="4000" dirty="0"/>
              <a:t>с </a:t>
            </a:r>
            <a:r>
              <a:rPr lang="ru-RU" sz="4000" dirty="0" err="1"/>
              <a:t>дисфункциональностью</a:t>
            </a:r>
            <a:r>
              <a:rPr lang="ru-RU" sz="4000" dirty="0"/>
              <a:t> социальных процессов, дезорганизацией отношений индивида и социума, когда ситуация рассогласования их взаимных ожиданий приводит индивида к большому количеству внутренних и внешних конфликтов без нахождения механизмов, условий, необходимых для их </a:t>
            </a:r>
            <a:r>
              <a:rPr lang="ru-RU" sz="4000" dirty="0" smtClean="0"/>
              <a:t>разрешения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87790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Опасность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56818"/>
          </a:xfrm>
        </p:spPr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4400" dirty="0" smtClean="0"/>
              <a:t>может </a:t>
            </a:r>
            <a:r>
              <a:rPr lang="ru-RU" sz="4400" dirty="0"/>
              <a:t>быть не только </a:t>
            </a:r>
            <a:r>
              <a:rPr lang="ru-RU" sz="4400" b="1" dirty="0"/>
              <a:t>реальной</a:t>
            </a:r>
            <a:r>
              <a:rPr lang="ru-RU" sz="4400" dirty="0"/>
              <a:t>, но и </a:t>
            </a:r>
            <a:r>
              <a:rPr lang="ru-RU" sz="4400" b="1" dirty="0"/>
              <a:t>потенциальной</a:t>
            </a:r>
            <a:r>
              <a:rPr lang="ru-RU" sz="4400" dirty="0"/>
              <a:t> (возможной), а также </a:t>
            </a:r>
            <a:r>
              <a:rPr lang="ru-RU" sz="4400" b="1" dirty="0"/>
              <a:t>неизбежной</a:t>
            </a:r>
            <a:r>
              <a:rPr lang="ru-RU" sz="4400" dirty="0"/>
              <a:t> (т.е. наступления которой неизбежно произойдет</a:t>
            </a:r>
            <a:r>
              <a:rPr lang="ru-RU" sz="4400" dirty="0" smtClean="0"/>
              <a:t>)</a:t>
            </a:r>
            <a:endParaRPr lang="ru-RU" sz="4400" dirty="0"/>
          </a:p>
          <a:p>
            <a:pPr marL="0" indent="0" algn="just" fontAlgn="t">
              <a:buNone/>
            </a:pPr>
            <a:r>
              <a:rPr lang="ru-RU" sz="4400" dirty="0"/>
              <a:t>При этом, опасность возникает для жиз</a:t>
            </a:r>
            <a:r>
              <a:rPr lang="ru-RU" sz="4400" b="1" dirty="0"/>
              <a:t>ненно важных интересов личности и </a:t>
            </a:r>
            <a:r>
              <a:rPr lang="ru-RU" sz="4400" b="1" dirty="0" smtClean="0"/>
              <a:t>общества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440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Суть социальной </a:t>
            </a:r>
            <a:r>
              <a:rPr lang="ru-RU" b="1" dirty="0" err="1"/>
              <a:t>дезадаптации</a:t>
            </a:r>
            <a:r>
              <a:rPr lang="ru-RU" b="1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— </a:t>
            </a:r>
            <a:r>
              <a:rPr lang="ru-RU" sz="3600" dirty="0"/>
              <a:t>в рассогласовании мироощущения и миропонимания с явлениями окружающей среды, ее традициями и нормами, в ослаблении и утрате социальных связей с семьей, и другими социальными </a:t>
            </a:r>
            <a:r>
              <a:rPr lang="ru-RU" sz="3600" dirty="0" smtClean="0"/>
              <a:t>институтами</a:t>
            </a:r>
          </a:p>
          <a:p>
            <a:pPr marL="0" indent="0" algn="just">
              <a:buNone/>
            </a:pPr>
            <a:r>
              <a:rPr lang="ru-RU" sz="3600" dirty="0" smtClean="0"/>
              <a:t>Происходит </a:t>
            </a:r>
            <a:r>
              <a:rPr lang="ru-RU" sz="3600" dirty="0"/>
              <a:t>вытеснение человека из ситуации личностного развития, стремление к самоутверждению общественно приемлемым способом не поддерживается и не </a:t>
            </a:r>
            <a:r>
              <a:rPr lang="ru-RU" sz="3600" dirty="0" smtClean="0"/>
              <a:t>стимулируется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1820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Патогенная </a:t>
            </a:r>
            <a:r>
              <a:rPr lang="ru-RU" b="1" dirty="0" err="1"/>
              <a:t>дезадаптация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/>
              <a:t>вызвана </a:t>
            </a:r>
            <a:r>
              <a:rPr lang="ru-RU" sz="3600" dirty="0"/>
              <a:t>отклонениями, патологиями психического развития и нервно-психическими заболеваниями, в основе которых лежат функционально-органические поражения нервной </a:t>
            </a:r>
            <a:r>
              <a:rPr lang="ru-RU" sz="3600" dirty="0" smtClean="0"/>
              <a:t>системы</a:t>
            </a:r>
          </a:p>
          <a:p>
            <a:pPr marL="0" indent="0" algn="just">
              <a:buNone/>
            </a:pPr>
            <a:r>
              <a:rPr lang="ru-RU" sz="3600" dirty="0" smtClean="0"/>
              <a:t>В </a:t>
            </a:r>
            <a:r>
              <a:rPr lang="ru-RU" sz="3600" dirty="0"/>
              <a:t>свою очередь, патогенная </a:t>
            </a:r>
            <a:r>
              <a:rPr lang="ru-RU" sz="3600" dirty="0" err="1"/>
              <a:t>дезадаптация</a:t>
            </a:r>
            <a:r>
              <a:rPr lang="ru-RU" sz="3600" dirty="0"/>
              <a:t> по степени и глубине своего проявления может носить устойчивый, хронический характер (психозы, психопатии и др</a:t>
            </a:r>
            <a:r>
              <a:rPr lang="ru-RU" sz="3600" dirty="0" smtClean="0"/>
              <a:t>.)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647348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Психосоциальная </a:t>
            </a:r>
            <a:r>
              <a:rPr lang="ru-RU" b="1" dirty="0" err="1"/>
              <a:t>дезадаптация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5400" dirty="0" smtClean="0"/>
              <a:t>связана </a:t>
            </a:r>
            <a:r>
              <a:rPr lang="ru-RU" sz="5400" dirty="0"/>
              <a:t>с половозрастными и индивидуально-психологическими особенностями </a:t>
            </a:r>
            <a:r>
              <a:rPr lang="ru-RU" sz="5400" dirty="0" smtClean="0"/>
              <a:t>человека 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28672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Социальная </a:t>
            </a:r>
            <a:r>
              <a:rPr lang="ru-RU" b="1" dirty="0" err="1"/>
              <a:t>дезадаптация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проявляется </a:t>
            </a:r>
            <a:r>
              <a:rPr lang="ru-RU" sz="4400" dirty="0"/>
              <a:t>в нарушении норм морали и права, асоциальных формах поведения и деформации системы внутренней регуляции, </a:t>
            </a:r>
            <a:r>
              <a:rPr lang="ru-RU" sz="4400" dirty="0" err="1"/>
              <a:t>референтных</a:t>
            </a:r>
            <a:r>
              <a:rPr lang="ru-RU" sz="4400" dirty="0"/>
              <a:t> и ценностных ориентаций, социальных </a:t>
            </a:r>
            <a:r>
              <a:rPr lang="ru-RU" sz="4400" dirty="0" smtClean="0"/>
              <a:t>установок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913982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Депривация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трактуется </a:t>
            </a:r>
            <a:r>
              <a:rPr lang="ru-RU" sz="3200" dirty="0"/>
              <a:t>как многоуровневое индивидуальное или групповое состояние вынужденного лишения, ограничения возможностей, недостаточного удовлетворения своих основных жизненных потребностей в течение длительного </a:t>
            </a:r>
            <a:r>
              <a:rPr lang="ru-RU" sz="3200" dirty="0" smtClean="0"/>
              <a:t>времени</a:t>
            </a:r>
          </a:p>
          <a:p>
            <a:pPr marL="0" indent="0" algn="just">
              <a:buNone/>
            </a:pPr>
            <a:r>
              <a:rPr lang="ru-RU" sz="3200" dirty="0" smtClean="0"/>
              <a:t>Она </a:t>
            </a:r>
            <a:r>
              <a:rPr lang="ru-RU" sz="3200" dirty="0"/>
              <a:t>проявляется в отклонении от реальных общепринятых норм и стандартов в сообществе, что вызывает ощущение собственной обездоленности в сравнении с другими индивидами (или группами</a:t>
            </a:r>
            <a:r>
              <a:rPr lang="ru-RU" sz="3200" dirty="0" smtClean="0"/>
              <a:t>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3087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Совладание</a:t>
            </a:r>
            <a:r>
              <a:rPr lang="ru-RU" b="1" dirty="0"/>
              <a:t> с жизненными трудностями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трактуется </a:t>
            </a:r>
            <a:r>
              <a:rPr lang="ru-RU" sz="4000" dirty="0"/>
              <a:t>как «постоянно изменяющиеся когнитивные и поведенческие усилия индивида с целью управления специфическими внешними или внутренними требованиями, которые оцениваются им как подвергающие его испытанию или превышающие его ресурсы</a:t>
            </a:r>
            <a:r>
              <a:rPr lang="ru-RU" sz="4000" dirty="0" smtClean="0"/>
              <a:t>»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0390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Преодоление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3600" dirty="0" smtClean="0"/>
              <a:t>– </a:t>
            </a:r>
            <a:r>
              <a:rPr lang="ru-RU" sz="3600" dirty="0"/>
              <a:t>это стратегия преобразования трудных жизненных ситуаций посредством материальных или символических действий (коммуникации, языка) в пространстве внешнего </a:t>
            </a:r>
            <a:r>
              <a:rPr lang="ru-RU" sz="3600" dirty="0" smtClean="0"/>
              <a:t>мира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b="1" dirty="0"/>
              <a:t>Цель преодоления</a:t>
            </a:r>
            <a:r>
              <a:rPr lang="ru-RU" sz="3600" dirty="0"/>
              <a:t> – привести мир в соответствие со своими жизненными потребностями. Используя стратегию преодоления, человек активно действует во внешнем </a:t>
            </a:r>
            <a:r>
              <a:rPr lang="ru-RU" sz="3600" dirty="0" smtClean="0"/>
              <a:t>мире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78222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Приспособление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ru-RU" sz="4800" dirty="0" smtClean="0"/>
              <a:t>это </a:t>
            </a:r>
            <a:r>
              <a:rPr lang="ru-RU" sz="4800" dirty="0"/>
              <a:t>стратегия </a:t>
            </a:r>
            <a:r>
              <a:rPr lang="ru-RU" sz="4800" dirty="0" err="1"/>
              <a:t>совладания</a:t>
            </a:r>
            <a:r>
              <a:rPr lang="ru-RU" sz="4800" dirty="0"/>
              <a:t>, направленная на изменение человеком собственных характеристик и/или своего отношения к </a:t>
            </a:r>
            <a:r>
              <a:rPr lang="ru-RU" sz="4800" dirty="0" smtClean="0"/>
              <a:t>ситуации</a:t>
            </a:r>
          </a:p>
          <a:p>
            <a:pPr marL="0" indent="0" algn="just">
              <a:buNone/>
            </a:pPr>
            <a:r>
              <a:rPr lang="ru-RU" sz="4800" dirty="0" smtClean="0"/>
              <a:t> </a:t>
            </a:r>
            <a:r>
              <a:rPr lang="ru-RU" sz="4800" dirty="0"/>
              <a:t>В отличие от преодоления, она </a:t>
            </a:r>
            <a:r>
              <a:rPr lang="ru-RU" sz="4800" dirty="0" smtClean="0"/>
              <a:t>пассивна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4030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6986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3. Технологии психосоциальной работы 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в чрезвычайных и трудных жизненных ситуациях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19816"/>
            <a:ext cx="10515600" cy="3636055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/>
              <a:t>Под </a:t>
            </a:r>
            <a:r>
              <a:rPr lang="ru-RU" sz="3200" b="1" dirty="0"/>
              <a:t>экстренной психологической помощью</a:t>
            </a:r>
            <a:r>
              <a:rPr lang="ru-RU" sz="3200" dirty="0"/>
              <a:t> понимается система краткосрочных мероприятий, направленных на регуляцию актуального психологического, психофизиологического состояния и негативных эмоциональных переживаний человека или группы людей, пострадавших в результате кризисного или чрезвычайного события при помощи профессиональных методов, соответствующих требованиям </a:t>
            </a:r>
            <a:r>
              <a:rPr lang="ru-RU" sz="3200" dirty="0" smtClean="0"/>
              <a:t>ситуации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2789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/>
              <a:t>Задачами специалистов психологической службы при оказании экстренной психологической помощи в режиме чрезвычайной ситуации </a:t>
            </a:r>
            <a:r>
              <a:rPr lang="ru-RU" sz="3200" b="1" dirty="0" smtClean="0"/>
              <a:t>являются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5478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создание </a:t>
            </a:r>
            <a:r>
              <a:rPr lang="ru-RU" dirty="0"/>
              <a:t>психологической обстановки, обеспечивающей оптимальные условия для проведения </a:t>
            </a:r>
            <a:r>
              <a:rPr lang="ru-RU" dirty="0" err="1"/>
              <a:t>аварийно</a:t>
            </a:r>
            <a:r>
              <a:rPr lang="ru-RU" dirty="0"/>
              <a:t> – спасательных и других неотложных </a:t>
            </a:r>
            <a:r>
              <a:rPr lang="ru-RU" dirty="0" smtClean="0"/>
              <a:t>работ</a:t>
            </a:r>
            <a:endParaRPr lang="ru-RU" dirty="0"/>
          </a:p>
          <a:p>
            <a:pPr algn="just"/>
            <a:r>
              <a:rPr lang="ru-RU" dirty="0"/>
              <a:t>снижение интенсивности острых реакций на стресс у пострадавших, а также у родственников и близких погибших и пострадавших в результате ЧС, оптимизация их актуального психического </a:t>
            </a:r>
            <a:r>
              <a:rPr lang="ru-RU" dirty="0" smtClean="0"/>
              <a:t>состояния </a:t>
            </a:r>
            <a:endParaRPr lang="ru-RU" dirty="0"/>
          </a:p>
          <a:p>
            <a:pPr algn="just"/>
            <a:r>
              <a:rPr lang="ru-RU" dirty="0"/>
              <a:t>снижение риска возникновения массовых негативных </a:t>
            </a:r>
            <a:r>
              <a:rPr lang="ru-RU" dirty="0" smtClean="0"/>
              <a:t>реакций</a:t>
            </a:r>
            <a:endParaRPr lang="ru-RU" dirty="0"/>
          </a:p>
          <a:p>
            <a:pPr algn="just"/>
            <a:r>
              <a:rPr lang="ru-RU" dirty="0"/>
              <a:t>профилактика возникновения у пострадавших, а также у родственников и близких погибших и пострадавших в результате ЧС отдаленных психических последствий в результате воздействия травмирующего </a:t>
            </a:r>
            <a:r>
              <a:rPr lang="ru-RU" dirty="0" smtClean="0"/>
              <a:t>события</a:t>
            </a:r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64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Жизненно </a:t>
            </a:r>
            <a:r>
              <a:rPr lang="ru-RU" b="1" dirty="0"/>
              <a:t>важные интересы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представляют </a:t>
            </a:r>
            <a:r>
              <a:rPr lang="ru-RU" sz="4800" dirty="0"/>
              <a:t>систему потребностей, удовлетворение которых обеспечивает существование и возможность прогрессивного развития личности, общества и государства в целом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7612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Два основных вида психологической </a:t>
            </a:r>
            <a:r>
              <a:rPr lang="ru-RU" b="1" dirty="0" smtClean="0"/>
              <a:t>помощи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/>
              <a:t> </a:t>
            </a:r>
            <a:r>
              <a:rPr lang="ru-RU" sz="3200" b="1" dirty="0"/>
              <a:t>Кризисное консультирование</a:t>
            </a:r>
            <a:r>
              <a:rPr lang="ru-RU" sz="3200" dirty="0"/>
              <a:t> производится тогда, когда трансформации подконтрольны человеку, и он в силах самостоятельно справиться с </a:t>
            </a:r>
            <a:r>
              <a:rPr lang="ru-RU" sz="3200" dirty="0" smtClean="0"/>
              <a:t>ними</a:t>
            </a:r>
          </a:p>
          <a:p>
            <a:pPr marL="0" indent="0" algn="just">
              <a:buNone/>
            </a:pPr>
            <a:r>
              <a:rPr lang="ru-RU" sz="3200" dirty="0" smtClean="0"/>
              <a:t>Кризисное </a:t>
            </a:r>
            <a:r>
              <a:rPr lang="ru-RU" sz="3200" dirty="0"/>
              <a:t>консультирование, как правило, не долгосрочно, и чаще всего основывается на тактиках </a:t>
            </a:r>
            <a:r>
              <a:rPr lang="ru-RU" sz="3200" dirty="0" smtClean="0"/>
              <a:t>информирования</a:t>
            </a:r>
          </a:p>
          <a:p>
            <a:pPr marL="0" indent="0" algn="just">
              <a:buNone/>
            </a:pPr>
            <a:r>
              <a:rPr lang="ru-RU" sz="3200" dirty="0" smtClean="0"/>
              <a:t> </a:t>
            </a:r>
            <a:r>
              <a:rPr lang="ru-RU" sz="3200" dirty="0"/>
              <a:t>Если же негативные изменения приобретают длительный, затяжной характер и оказываются вне зоны самостоятельного контроля, то возникает необходимость в </a:t>
            </a:r>
            <a:r>
              <a:rPr lang="ru-RU" sz="3200" b="1" dirty="0"/>
              <a:t>профессиональной психотерапевтической </a:t>
            </a:r>
            <a:r>
              <a:rPr lang="ru-RU" sz="3200" b="1" dirty="0" smtClean="0"/>
              <a:t>помощи</a:t>
            </a:r>
            <a:r>
              <a:rPr lang="ru-RU" sz="3200" dirty="0" smtClean="0"/>
              <a:t> </a:t>
            </a:r>
            <a:endParaRPr lang="ru-RU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3775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Основными технологиями психосоциальной работы и психологической помощи в трудных жизненных ситуациях </a:t>
            </a:r>
            <a:r>
              <a:rPr lang="ru-RU" sz="4000" b="1" dirty="0" smtClean="0"/>
              <a:t>являются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i="1" dirty="0" smtClean="0"/>
              <a:t>• </a:t>
            </a:r>
            <a:r>
              <a:rPr lang="ru-RU" b="1" dirty="0"/>
              <a:t>психосоциальная диагностика</a:t>
            </a:r>
            <a:r>
              <a:rPr lang="ru-RU" i="1" dirty="0"/>
              <a:t> </a:t>
            </a:r>
            <a:r>
              <a:rPr lang="ru-RU" dirty="0"/>
              <a:t>(мониторинг, экспертная оценка, экспертный прогноз, социологический опрос, интервью, биографический метод и т. д.);</a:t>
            </a:r>
          </a:p>
          <a:p>
            <a:pPr marL="0" indent="0" algn="just">
              <a:buNone/>
            </a:pPr>
            <a:r>
              <a:rPr lang="ru-RU" i="1" dirty="0"/>
              <a:t>• </a:t>
            </a:r>
            <a:r>
              <a:rPr lang="ru-RU" b="1" dirty="0"/>
              <a:t>психосоциальная профилактика</a:t>
            </a:r>
            <a:r>
              <a:rPr lang="ru-RU" i="1" dirty="0"/>
              <a:t> </a:t>
            </a:r>
            <a:r>
              <a:rPr lang="ru-RU" dirty="0"/>
              <a:t>(превентивный метод, социальная терапия, </a:t>
            </a:r>
            <a:r>
              <a:rPr lang="ru-RU" dirty="0" err="1"/>
              <a:t>социодрама</a:t>
            </a:r>
            <a:r>
              <a:rPr lang="ru-RU" dirty="0"/>
              <a:t>, группы социальной поддержки и т. д.);</a:t>
            </a:r>
          </a:p>
          <a:p>
            <a:pPr marL="0" indent="0" algn="just">
              <a:buNone/>
            </a:pPr>
            <a:r>
              <a:rPr lang="ru-RU" i="1" dirty="0"/>
              <a:t>• </a:t>
            </a:r>
            <a:r>
              <a:rPr lang="ru-RU" b="1" dirty="0"/>
              <a:t>психосоциальный контроль</a:t>
            </a:r>
            <a:r>
              <a:rPr lang="ru-RU" i="1" dirty="0"/>
              <a:t> </a:t>
            </a:r>
            <a:r>
              <a:rPr lang="ru-RU" dirty="0"/>
              <a:t>(социальный надзор, социальная опека, социально-медицинский уход, социальное обслуживание и т. д.);</a:t>
            </a:r>
          </a:p>
          <a:p>
            <a:pPr marL="0" indent="0" algn="just">
              <a:buNone/>
            </a:pPr>
            <a:r>
              <a:rPr lang="ru-RU" i="1" dirty="0"/>
              <a:t>• </a:t>
            </a:r>
            <a:r>
              <a:rPr lang="ru-RU" b="1" dirty="0"/>
              <a:t>психосоциальная реабилитация</a:t>
            </a:r>
            <a:r>
              <a:rPr lang="ru-RU" i="1" dirty="0"/>
              <a:t> </a:t>
            </a:r>
            <a:r>
              <a:rPr lang="ru-RU" dirty="0"/>
              <a:t>(трудотерапия, статусное социальное перемещение, </a:t>
            </a:r>
            <a:r>
              <a:rPr lang="ru-RU" dirty="0" err="1"/>
              <a:t>социотерапия</a:t>
            </a:r>
            <a:r>
              <a:rPr lang="ru-RU" dirty="0"/>
              <a:t>, </a:t>
            </a:r>
            <a:r>
              <a:rPr lang="ru-RU" dirty="0" err="1"/>
              <a:t>психодрама</a:t>
            </a:r>
            <a:r>
              <a:rPr lang="ru-RU" dirty="0"/>
              <a:t>, профессиональная реабилитация и т. 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53933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658" y="160027"/>
            <a:ext cx="10515600" cy="831286"/>
          </a:xfrm>
        </p:spPr>
        <p:txBody>
          <a:bodyPr>
            <a:normAutofit/>
          </a:bodyPr>
          <a:lstStyle/>
          <a:p>
            <a:r>
              <a:rPr lang="ru-RU" sz="2800" b="1" dirty="0"/>
              <a:t>Источники</a:t>
            </a:r>
            <a:r>
              <a:rPr lang="ru-RU" sz="2800" b="1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843" y="1110954"/>
            <a:ext cx="10729957" cy="5452216"/>
          </a:xfrm>
        </p:spPr>
        <p:txBody>
          <a:bodyPr>
            <a:normAutofit fontScale="40000" lnSpcReduction="20000"/>
          </a:bodyPr>
          <a:lstStyle/>
          <a:p>
            <a:pPr marL="514350" lvl="0" indent="-514350" fontAlgn="t">
              <a:buFont typeface="+mj-lt"/>
              <a:buAutoNum type="arabicPeriod"/>
            </a:pPr>
            <a:r>
              <a:rPr lang="ru-RU" dirty="0" err="1"/>
              <a:t>Бариляк</a:t>
            </a:r>
            <a:r>
              <a:rPr lang="ru-RU" dirty="0"/>
              <a:t> И. А. Социально-психологические аспекты кризисных ситуаций // Вестник ЛГУ им. А.С. Пушкина. 2008. №2 (Психология). —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dirty="0"/>
              <a:t>https</a:t>
            </a:r>
            <a:r>
              <a:rPr lang="ru-RU" dirty="0"/>
              <a:t>://</a:t>
            </a:r>
            <a:r>
              <a:rPr lang="en-US" dirty="0" err="1"/>
              <a:t>cyberleninka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/</a:t>
            </a:r>
            <a:r>
              <a:rPr lang="en-US" dirty="0"/>
              <a:t>article</a:t>
            </a:r>
            <a:r>
              <a:rPr lang="ru-RU" dirty="0"/>
              <a:t>/</a:t>
            </a:r>
            <a:r>
              <a:rPr lang="en-US" dirty="0"/>
              <a:t>n</a:t>
            </a:r>
            <a:r>
              <a:rPr lang="ru-RU" dirty="0"/>
              <a:t>/</a:t>
            </a:r>
            <a:r>
              <a:rPr lang="en-US" dirty="0" err="1"/>
              <a:t>sotsialno</a:t>
            </a:r>
            <a:r>
              <a:rPr lang="ru-RU" dirty="0"/>
              <a:t>-</a:t>
            </a:r>
            <a:r>
              <a:rPr lang="en-US" dirty="0" err="1"/>
              <a:t>psihologicheskie</a:t>
            </a:r>
            <a:r>
              <a:rPr lang="ru-RU" dirty="0"/>
              <a:t>-</a:t>
            </a:r>
            <a:r>
              <a:rPr lang="en-US" dirty="0" err="1"/>
              <a:t>aspekty</a:t>
            </a:r>
            <a:r>
              <a:rPr lang="ru-RU" dirty="0"/>
              <a:t>-</a:t>
            </a:r>
            <a:r>
              <a:rPr lang="en-US" dirty="0" err="1"/>
              <a:t>krizisnyh</a:t>
            </a:r>
            <a:r>
              <a:rPr lang="ru-RU" dirty="0"/>
              <a:t>-</a:t>
            </a:r>
            <a:r>
              <a:rPr lang="en-US" dirty="0" err="1"/>
              <a:t>situatsiy</a:t>
            </a:r>
            <a:r>
              <a:rPr lang="ru-RU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Басова Ю.Ю. Гносеологическая характеристика понятия "чрезвычайная ситуация" // Ученые записки Крымского федерального университета имени В. И. Вернадского. Юридические науки. 2022. </a:t>
            </a:r>
            <a:r>
              <a:rPr lang="en-US" dirty="0"/>
              <a:t>№3. — URL: </a:t>
            </a:r>
            <a:r>
              <a:rPr lang="en-US" u="sng" dirty="0">
                <a:hlinkClick r:id="rId2"/>
              </a:rPr>
              <a:t>https://cyberleninka.ru/article/n/gnoseologicheskaya-harakteristika-ponyatiya-chrezvychaynaya-situatsiya</a:t>
            </a:r>
            <a:r>
              <a:rPr lang="en-US" dirty="0"/>
              <a:t>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Донцов Д. А., Москвитина О. А., Орлова И. Н. Технологии психосоциальной работы и психологической помощи в кризисных и экстремальных ситуациях // Вестник Санкт-Петербургского университета. Социология. 2010. </a:t>
            </a:r>
            <a:r>
              <a:rPr lang="en-US" dirty="0"/>
              <a:t>№1. — URL: </a:t>
            </a:r>
            <a:r>
              <a:rPr lang="en-US" u="sng" dirty="0">
                <a:hlinkClick r:id="rId3"/>
              </a:rPr>
              <a:t>https://cyberleninka.ru/article/n/tehnologii-psihosotsialnoy-raboty-i-psihologicheskoy-pomoschi-v-krizisnyh-i-ekstremalnyh-situatsiyah</a:t>
            </a:r>
            <a:r>
              <a:rPr lang="en-US" dirty="0"/>
              <a:t>.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Егоров А.А., </a:t>
            </a:r>
            <a:r>
              <a:rPr lang="ru-RU" dirty="0" err="1"/>
              <a:t>Комолова</a:t>
            </a:r>
            <a:r>
              <a:rPr lang="ru-RU" dirty="0"/>
              <a:t> Э.В. Психология экстремальной ситуации // Современные технологии обеспечения гражданской обороны и ликвидации последствий чрезвычайных ситуаций. 2014. №1 (5). — URL: </a:t>
            </a:r>
            <a:r>
              <a:rPr lang="ru-RU" u="sng" dirty="0">
                <a:hlinkClick r:id="rId4"/>
              </a:rPr>
              <a:t>https://cyberleninka.ru/article/n/psihologiya-ekstremalnoy-situatsii</a:t>
            </a:r>
            <a:r>
              <a:rPr lang="ru-RU" dirty="0"/>
              <a:t> </a:t>
            </a:r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Медицина чрезвычайных ситуаций. Том 2 : учебник : в 2 т. / под ред. С. Ф. Гончарова, А. Я. </a:t>
            </a:r>
            <a:r>
              <a:rPr lang="ru-RU" dirty="0" err="1"/>
              <a:t>Фисуна</a:t>
            </a:r>
            <a:r>
              <a:rPr lang="ru-RU" dirty="0"/>
              <a:t>. - Москва : ГЭОТАР-Медиа, 2021. - 608 с. - ISBN 978-5-9704-6233-1. - Текст : электронный // ЭБС "Консультант студента" : [сайт]. — URL : </a:t>
            </a:r>
            <a:r>
              <a:rPr lang="ru-RU" u="sng" dirty="0">
                <a:hlinkClick r:id="rId5"/>
              </a:rPr>
              <a:t>https://www.studentlibrary.ru/book/ISBN9785970462331.html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Попова Р.Р. Психологическая помощь в кризисных и чрезвычайных ситуациях: Учебное пособие. – Казань: Издательство Казанского ун-та, 2013.— URL: </a:t>
            </a:r>
            <a:r>
              <a:rPr lang="ru-RU" dirty="0">
                <a:hlinkClick r:id="rId6"/>
              </a:rPr>
              <a:t>https://dspace.kpfu.ru/xmlui/bitstream/handle/net/21266/20_219_000306.pdf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Приступа Е. Н. Понимание трудной жизненной ситуации в социальной работе / Е. Н. Приступа // Психология трудного детства : Материалы Международной научно-практической конференции, посвященной 15-летию научной школы доктора психологических наук, профессора, академика АПСН и РАЕ, заслуженного деятеля науки и образования, заслуженного работника высшей школы РФ Р.В. </a:t>
            </a:r>
            <a:r>
              <a:rPr lang="ru-RU" dirty="0" err="1"/>
              <a:t>Овчаровой</a:t>
            </a:r>
            <a:r>
              <a:rPr lang="ru-RU" dirty="0"/>
              <a:t>, Курган, 18 марта 2014 года. – Курган: Курганский государственный университет, 2014. – С. 113-119. – EDN YJVXKH. — URL: </a:t>
            </a:r>
            <a:r>
              <a:rPr lang="ru-RU" u="sng" dirty="0">
                <a:hlinkClick r:id="rId7"/>
              </a:rPr>
              <a:t>https://www.elibrary.ru/item.asp?id=28965072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Психологическая устойчивость в чрезвычайных ситуациях : учебное пособие / С. В. Мещерякова, Е. Е. Орлова, А. Е. Швецов, Е. В. </a:t>
            </a:r>
            <a:r>
              <a:rPr lang="ru-RU" dirty="0" err="1"/>
              <a:t>Швецова</a:t>
            </a:r>
            <a:r>
              <a:rPr lang="ru-RU" dirty="0"/>
              <a:t>. — Тамбов : Тамбовский государственный технический университет, ЭБС АСВ, 2021. — 96 c. — ISBN 978-5-8265-2398-8. — Текст : электронный // Цифровой образовательный ресурс IPR SMART : [сайт]. — URL: https://www.iprbookshop.ru/123039.html.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Психология социальной работы: учебное пособие. - Т.В. Казакова – </a:t>
            </a:r>
            <a:r>
              <a:rPr lang="ru-RU" dirty="0" err="1"/>
              <a:t>Лесосибирск</a:t>
            </a:r>
            <a:r>
              <a:rPr lang="ru-RU" dirty="0"/>
              <a:t> — Красноярск, СФУ, 2014. —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u="sng" dirty="0">
                <a:hlinkClick r:id="rId8"/>
              </a:rPr>
              <a:t>https</a:t>
            </a:r>
            <a:r>
              <a:rPr lang="ru-RU" u="sng" dirty="0">
                <a:hlinkClick r:id="rId8"/>
              </a:rPr>
              <a:t>://</a:t>
            </a:r>
            <a:r>
              <a:rPr lang="en-US" u="sng" dirty="0" err="1">
                <a:hlinkClick r:id="rId8"/>
              </a:rPr>
              <a:t>lpi</a:t>
            </a:r>
            <a:r>
              <a:rPr lang="ru-RU" u="sng" dirty="0">
                <a:hlinkClick r:id="rId8"/>
              </a:rPr>
              <a:t>.</a:t>
            </a:r>
            <a:r>
              <a:rPr lang="en-US" u="sng" dirty="0" err="1">
                <a:hlinkClick r:id="rId8"/>
              </a:rPr>
              <a:t>sfu</a:t>
            </a:r>
            <a:r>
              <a:rPr lang="ru-RU" u="sng" dirty="0">
                <a:hlinkClick r:id="rId8"/>
              </a:rPr>
              <a:t>-</a:t>
            </a:r>
            <a:r>
              <a:rPr lang="en-US" u="sng" dirty="0" err="1">
                <a:hlinkClick r:id="rId8"/>
              </a:rPr>
              <a:t>kras</a:t>
            </a:r>
            <a:r>
              <a:rPr lang="ru-RU" u="sng" dirty="0">
                <a:hlinkClick r:id="rId8"/>
              </a:rPr>
              <a:t>.</a:t>
            </a:r>
            <a:r>
              <a:rPr lang="en-US" u="sng" dirty="0" err="1">
                <a:hlinkClick r:id="rId8"/>
              </a:rPr>
              <a:t>ru</a:t>
            </a:r>
            <a:r>
              <a:rPr lang="ru-RU" u="sng" dirty="0">
                <a:hlinkClick r:id="rId8"/>
              </a:rPr>
              <a:t>/</a:t>
            </a:r>
            <a:r>
              <a:rPr lang="en-US" u="sng" dirty="0">
                <a:hlinkClick r:id="rId8"/>
              </a:rPr>
              <a:t>files</a:t>
            </a:r>
            <a:r>
              <a:rPr lang="ru-RU" u="sng" dirty="0">
                <a:hlinkClick r:id="rId8"/>
              </a:rPr>
              <a:t>/</a:t>
            </a:r>
            <a:r>
              <a:rPr lang="en-US" u="sng" dirty="0" err="1">
                <a:hlinkClick r:id="rId8"/>
              </a:rPr>
              <a:t>psihologiya</a:t>
            </a:r>
            <a:r>
              <a:rPr lang="ru-RU" u="sng" dirty="0">
                <a:hlinkClick r:id="rId8"/>
              </a:rPr>
              <a:t>_</a:t>
            </a:r>
            <a:r>
              <a:rPr lang="en-US" u="sng" dirty="0" err="1">
                <a:hlinkClick r:id="rId8"/>
              </a:rPr>
              <a:t>socialnoy</a:t>
            </a:r>
            <a:r>
              <a:rPr lang="ru-RU" u="sng" dirty="0">
                <a:hlinkClick r:id="rId8"/>
              </a:rPr>
              <a:t>_</a:t>
            </a:r>
            <a:r>
              <a:rPr lang="en-US" u="sng" dirty="0" err="1">
                <a:hlinkClick r:id="rId8"/>
              </a:rPr>
              <a:t>raboty</a:t>
            </a:r>
            <a:r>
              <a:rPr lang="ru-RU" u="sng" dirty="0">
                <a:hlinkClick r:id="rId8"/>
              </a:rPr>
              <a:t>_2014.</a:t>
            </a:r>
            <a:r>
              <a:rPr lang="en-US" u="sng" dirty="0">
                <a:hlinkClick r:id="rId8"/>
              </a:rPr>
              <a:t>pdf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Психология экстремальных и чрезвычайных состояний : учебное пособие / И. В. Белашева, А. В. Суворова, И. Н. </a:t>
            </a:r>
            <a:r>
              <a:rPr lang="ru-RU" dirty="0" err="1"/>
              <a:t>Польшакова</a:t>
            </a:r>
            <a:r>
              <a:rPr lang="ru-RU" dirty="0"/>
              <a:t> [и др.]. — Ставрополь : Северо-Кавказский федеральный университет, 2016. — 262 c. — Текст : электронный // Цифровой образовательный ресурс IPR SMART : [сайт]. — URL: https://www.iprbookshop.ru/66099.html.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Содержание и методика психосоциальной работы в системе социальной работы: Составители: </a:t>
            </a:r>
            <a:r>
              <a:rPr lang="ru-RU" dirty="0" err="1"/>
              <a:t>Щенникова</a:t>
            </a:r>
            <a:r>
              <a:rPr lang="ru-RU" dirty="0"/>
              <a:t> С.В., </a:t>
            </a:r>
            <a:r>
              <a:rPr lang="ru-RU" dirty="0" err="1"/>
              <a:t>Алешенькина</a:t>
            </a:r>
            <a:r>
              <a:rPr lang="ru-RU" dirty="0"/>
              <a:t> Е.Е.: Учебное пособие. - Арзамас: </a:t>
            </a:r>
            <a:r>
              <a:rPr lang="ru-RU" dirty="0" err="1"/>
              <a:t>Арзамасский</a:t>
            </a:r>
            <a:r>
              <a:rPr lang="ru-RU" dirty="0"/>
              <a:t> филиал ННГУ. – 2013. - 106 с. —URL: </a:t>
            </a:r>
            <a:r>
              <a:rPr lang="ru-RU" u="sng" dirty="0">
                <a:hlinkClick r:id="rId9"/>
              </a:rPr>
              <a:t>http://www.unn.ru/books/met_files/Psychosocial.pdf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 err="1"/>
              <a:t>Станишевская</a:t>
            </a:r>
            <a:r>
              <a:rPr lang="ru-RU" dirty="0"/>
              <a:t> Ж. Стресс, индивид, личность. От </a:t>
            </a:r>
            <a:r>
              <a:rPr lang="ru-RU" dirty="0" err="1"/>
              <a:t>дистресса</a:t>
            </a:r>
            <a:r>
              <a:rPr lang="ru-RU" dirty="0"/>
              <a:t> к </a:t>
            </a:r>
            <a:r>
              <a:rPr lang="ru-RU" dirty="0" err="1"/>
              <a:t>эустрессу</a:t>
            </a:r>
            <a:r>
              <a:rPr lang="ru-RU" dirty="0"/>
              <a:t> // </a:t>
            </a:r>
            <a:r>
              <a:rPr lang="ru-RU" dirty="0" err="1"/>
              <a:t>Studia</a:t>
            </a:r>
            <a:r>
              <a:rPr lang="ru-RU" dirty="0"/>
              <a:t> </a:t>
            </a:r>
            <a:r>
              <a:rPr lang="ru-RU" dirty="0" err="1"/>
              <a:t>Humanitatis</a:t>
            </a:r>
            <a:r>
              <a:rPr lang="ru-RU" dirty="0"/>
              <a:t>. </a:t>
            </a:r>
            <a:r>
              <a:rPr lang="en-US" dirty="0"/>
              <a:t>2020. №1. — URL: </a:t>
            </a:r>
            <a:r>
              <a:rPr lang="en-US" u="sng" dirty="0">
                <a:hlinkClick r:id="rId10"/>
              </a:rPr>
              <a:t>https://cyberleninka.ru/article/n/stress-individ-lichnost-ot-distressa-k-eustressu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Толкачева О. Н. Структурно-временная модель социально-психологической поддержки посттравматического роста личности // Интерактивная наука. </a:t>
            </a:r>
            <a:r>
              <a:rPr lang="en-US" dirty="0"/>
              <a:t>2017. №21. — URL: https://cyberleninka.ru/article/n/strukturno-vremennaya-model-sotsialno-psihologicheskoy-podderzhki-posttravmaticheskogo-rosta-lichnosti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8306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6164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Жизненно </a:t>
            </a:r>
            <a:r>
              <a:rPr lang="ru-RU" sz="5400" b="1" dirty="0"/>
              <a:t>важные </a:t>
            </a:r>
            <a:r>
              <a:rPr lang="ru-RU" sz="5400" b="1" dirty="0" smtClean="0"/>
              <a:t>интересы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46317"/>
            <a:ext cx="10515600" cy="366056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/>
              <a:t>представляют систему потребностей, удовлетворение которых обеспечивает существование и возможность прогрессивного развития личности, общества и государства в целом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77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К жизненно важным интересам человека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sz="5400" dirty="0" smtClean="0"/>
              <a:t>можно </a:t>
            </a:r>
            <a:r>
              <a:rPr lang="ru-RU" sz="5400" dirty="0"/>
              <a:t>отнести те блага, которые предоставляются ему от рождения, а именно: права и свободы, закрепленные в действующем законодательстве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949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 </a:t>
            </a:r>
            <a:r>
              <a:rPr lang="ru-RU" b="1" dirty="0"/>
              <a:t>жизненно важным интересам общества и государства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1699"/>
            <a:ext cx="10515600" cy="40052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можно </a:t>
            </a:r>
            <a:r>
              <a:rPr lang="ru-RU" sz="4800" dirty="0"/>
              <a:t>отнести: конституционный строй, государственный суверенитет, территориальную целостность, материальные, культурные и духовные ценности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20030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Признаки чрезвычайной ситуации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опасность </a:t>
            </a:r>
            <a:r>
              <a:rPr lang="ru-RU" b="1" dirty="0"/>
              <a:t>этой </a:t>
            </a:r>
            <a:r>
              <a:rPr lang="ru-RU" b="1" dirty="0" smtClean="0"/>
              <a:t>ситуации</a:t>
            </a:r>
            <a:endParaRPr lang="ru-RU" dirty="0" smtClean="0"/>
          </a:p>
          <a:p>
            <a:pPr algn="just"/>
            <a:r>
              <a:rPr lang="ru-RU" b="1" dirty="0" smtClean="0"/>
              <a:t>комплексность </a:t>
            </a:r>
            <a:r>
              <a:rPr lang="ru-RU" b="1" dirty="0"/>
              <a:t>существующей опасности</a:t>
            </a:r>
            <a:r>
              <a:rPr lang="ru-RU" dirty="0"/>
              <a:t> для личности, общества, </a:t>
            </a:r>
            <a:r>
              <a:rPr lang="ru-RU" dirty="0" smtClean="0"/>
              <a:t>государства</a:t>
            </a:r>
            <a:endParaRPr lang="ru-RU" dirty="0"/>
          </a:p>
          <a:p>
            <a:pPr algn="just"/>
            <a:r>
              <a:rPr lang="ru-RU" dirty="0" smtClean="0"/>
              <a:t>изменение </a:t>
            </a:r>
            <a:r>
              <a:rPr lang="ru-RU" dirty="0"/>
              <a:t>системы государственного управления, то есть создаются </a:t>
            </a:r>
            <a:r>
              <a:rPr lang="ru-RU" b="1" dirty="0"/>
              <a:t>новые, временные органы управления</a:t>
            </a:r>
            <a:r>
              <a:rPr lang="ru-RU" dirty="0"/>
              <a:t>, а также, происходит перераспределение полномочий между органами государственной власти, местного самоуправления и органами, отвечающими за ликвидацию негативных последствий чрезвычайной </a:t>
            </a:r>
            <a:r>
              <a:rPr lang="ru-RU" dirty="0" smtClean="0"/>
              <a:t>ситуации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8983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2801</Words>
  <Application>Microsoft Office PowerPoint</Application>
  <PresentationFormat>Широкоэкранный</PresentationFormat>
  <Paragraphs>209</Paragraphs>
  <Slides>52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6" baseType="lpstr">
      <vt:lpstr>Arial</vt:lpstr>
      <vt:lpstr>Calibri</vt:lpstr>
      <vt:lpstr>Calibri Light</vt:lpstr>
      <vt:lpstr>Тема Office</vt:lpstr>
      <vt:lpstr>ТЕМА ЛЕКЦИИ 3. ХАРАКТЕРИСТИКА СОЦИАЛЬНО-ПСИХОЛОГИЧЕСКОЙ ПОМОЩИ ГРАЖДАНАМ В ЧРЕЗВЫЧАЙНЫХ И ТРУДНЫХ ЖИЗНЕННЫХ СИТУАЦИЯХ</vt:lpstr>
      <vt:lpstr>Вопросы для обсуждения </vt:lpstr>
      <vt:lpstr>1. Понятие и особенности чрезвычайных ситуаций </vt:lpstr>
      <vt:lpstr>Опасность</vt:lpstr>
      <vt:lpstr>Жизненно важные интересы </vt:lpstr>
      <vt:lpstr>Жизненно важные интересы</vt:lpstr>
      <vt:lpstr>К жизненно важным интересам человека </vt:lpstr>
      <vt:lpstr>К жизненно важным интересам общества и государства </vt:lpstr>
      <vt:lpstr>Признаки чрезвычайной ситуации</vt:lpstr>
      <vt:lpstr>К типовым источникам чрезвычайных ситуаций природного характера отнесены </vt:lpstr>
      <vt:lpstr>К типовым источникам чрезвычайных ситуаций техногенного характера относятся </vt:lpstr>
      <vt:lpstr>Две категории людей по их реакциям на чрезвычайные ситуации </vt:lpstr>
      <vt:lpstr>Две категории людей по их реакциям на чрезвычайные ситуации </vt:lpstr>
      <vt:lpstr>В развитии чрезвычайной ситуации выделяют три периода </vt:lpstr>
      <vt:lpstr>Основные психические реакции участников  </vt:lpstr>
      <vt:lpstr>В развитии чрезвычайной ситуации выделяют три периода </vt:lpstr>
      <vt:lpstr>Основные психические реакции участников  </vt:lpstr>
      <vt:lpstr>В развитии чрезвычайной ситуации выделяют три периода </vt:lpstr>
      <vt:lpstr>Основные психические реакции участников </vt:lpstr>
      <vt:lpstr>Поведенческие реакции пострадавших</vt:lpstr>
      <vt:lpstr>Посттравматические психопатологические последствия</vt:lpstr>
      <vt:lpstr>Термин «стресс» </vt:lpstr>
      <vt:lpstr>Стресс – неспецифическая реакция организма на изменение требований среды </vt:lpstr>
      <vt:lpstr>Стрессовые реакции могут быть  </vt:lpstr>
      <vt:lpstr>2. Характеристика трудных жизненных ситуаций</vt:lpstr>
      <vt:lpstr>Психопатологизирующие объективные факторы, обусловливающие психопатологизацию личности</vt:lpstr>
      <vt:lpstr>Совокупность субъективных причин составляют</vt:lpstr>
      <vt:lpstr>Субъективным результатом встречи с объективно трудной ситуацией могут стать отклонения в функционировании личности разной степени сложности </vt:lpstr>
      <vt:lpstr>Кризис</vt:lpstr>
      <vt:lpstr>Детерминантой любого кризиса </vt:lpstr>
      <vt:lpstr>В качестве основных «кризис–факторов» (эмпирических событий), способных привести к кризису, выделяют  </vt:lpstr>
      <vt:lpstr>Процесс переживания кризиса усугубляется действием ряда факторов, к которым можно отнести следующие </vt:lpstr>
      <vt:lpstr>Существуют естественные для нормального развития личности кризисы (например, возрастные кризисы)</vt:lpstr>
      <vt:lpstr>Кризисы могут быть связаны с некоторой потерей кого-либо или чего-либо</vt:lpstr>
      <vt:lpstr>Кризисы могут быть связаны и с травмой</vt:lpstr>
      <vt:lpstr>Стресс (англ. stress — напряжение)</vt:lpstr>
      <vt:lpstr>Фрустрация (лат. frustratio — обман, расстройство, тщетное ожидание) </vt:lpstr>
      <vt:lpstr>Конфликт (лат. konflictus — столкновение) </vt:lpstr>
      <vt:lpstr>Социальная дезадаптация </vt:lpstr>
      <vt:lpstr>Суть социальной дезадаптации </vt:lpstr>
      <vt:lpstr>Патогенная дезадаптация </vt:lpstr>
      <vt:lpstr>Психосоциальная дезадаптация </vt:lpstr>
      <vt:lpstr>Социальная дезадаптация </vt:lpstr>
      <vt:lpstr>Депривация </vt:lpstr>
      <vt:lpstr>Совладание с жизненными трудностями</vt:lpstr>
      <vt:lpstr>Преодоление</vt:lpstr>
      <vt:lpstr>Приспособление</vt:lpstr>
      <vt:lpstr>3. Технологии психосоциальной работы  в чрезвычайных и трудных жизненных ситуациях  </vt:lpstr>
      <vt:lpstr>Задачами специалистов психологической службы при оказании экстренной психологической помощи в режиме чрезвычайной ситуации являются </vt:lpstr>
      <vt:lpstr>Два основных вида психологической помощи </vt:lpstr>
      <vt:lpstr>Основными технологиями психосоциальной работы и психологической помощи в трудных жизненных ситуациях являются 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ИгорьНаташа</cp:lastModifiedBy>
  <cp:revision>34</cp:revision>
  <dcterms:created xsi:type="dcterms:W3CDTF">2024-01-17T11:21:06Z</dcterms:created>
  <dcterms:modified xsi:type="dcterms:W3CDTF">2024-02-25T17:01:29Z</dcterms:modified>
</cp:coreProperties>
</file>