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97" r:id="rId4"/>
    <p:sldId id="298" r:id="rId5"/>
    <p:sldId id="299" r:id="rId6"/>
    <p:sldId id="300" r:id="rId7"/>
    <p:sldId id="301" r:id="rId8"/>
    <p:sldId id="302" r:id="rId9"/>
    <p:sldId id="303" r:id="rId10"/>
    <p:sldId id="304" r:id="rId11"/>
    <p:sldId id="305" r:id="rId12"/>
    <p:sldId id="306" r:id="rId13"/>
    <p:sldId id="307" r:id="rId14"/>
    <p:sldId id="308" r:id="rId15"/>
    <p:sldId id="309" r:id="rId16"/>
    <p:sldId id="310" r:id="rId17"/>
    <p:sldId id="311" r:id="rId18"/>
    <p:sldId id="275" r:id="rId19"/>
    <p:sldId id="276" r:id="rId20"/>
    <p:sldId id="277" r:id="rId21"/>
    <p:sldId id="278" r:id="rId22"/>
    <p:sldId id="279" r:id="rId23"/>
    <p:sldId id="280" r:id="rId24"/>
    <p:sldId id="281" r:id="rId25"/>
    <p:sldId id="282" r:id="rId26"/>
    <p:sldId id="283" r:id="rId27"/>
    <p:sldId id="284" r:id="rId28"/>
    <p:sldId id="285" r:id="rId29"/>
    <p:sldId id="286" r:id="rId30"/>
    <p:sldId id="287" r:id="rId31"/>
    <p:sldId id="288" r:id="rId32"/>
    <p:sldId id="289" r:id="rId33"/>
    <p:sldId id="290" r:id="rId34"/>
    <p:sldId id="291" r:id="rId35"/>
    <p:sldId id="292" r:id="rId36"/>
    <p:sldId id="293" r:id="rId37"/>
    <p:sldId id="294" r:id="rId38"/>
    <p:sldId id="296" r:id="rId39"/>
    <p:sldId id="295" r:id="rId40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18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474176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790396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59669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573311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542968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586289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345548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770950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653934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28161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34813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BE9096-24E5-4656-A3F5-A7BB15939200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BBBD9B-0D87-4C4A-8DA0-07D7C41667A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893868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hyperlink" Target="https://elibrary.ru/item.asp?id=43141104" TargetMode="External"/><Relationship Id="rId2" Type="http://schemas.openxmlformats.org/officeDocument/2006/relationships/hyperlink" Target="https://elibrary.ru/item.asp?id=41664302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unn.ru/books/met_files/Psychosocial.pdf" TargetMode="External"/><Relationship Id="rId4" Type="http://schemas.openxmlformats.org/officeDocument/2006/relationships/hyperlink" Target="https://lpi.sfu-kras.ru/files/psihologiya_socialnoy_raboty_2014.pdf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609458" y="333286"/>
            <a:ext cx="9144000" cy="1655525"/>
          </a:xfrm>
        </p:spPr>
        <p:txBody>
          <a:bodyPr>
            <a:normAutofit/>
          </a:bodyPr>
          <a:lstStyle/>
          <a:p>
            <a:r>
              <a:rPr lang="ru-RU" sz="3200" b="1" dirty="0" smtClean="0"/>
              <a:t>ТЕМА ЛЕКЦИИ 2. СПЕЦИФИКА </a:t>
            </a:r>
            <a:r>
              <a:rPr lang="ru-RU" sz="3200" b="1" dirty="0"/>
              <a:t>СОЦИАЛЬНО-ПСИХОЛОГИЧЕСКОЙ РАБОТЫ С </a:t>
            </a:r>
            <a:r>
              <a:rPr lang="ru-RU" sz="3200" b="1"/>
              <a:t>РАЗЛИЧНЫМИ </a:t>
            </a:r>
            <a:r>
              <a:rPr lang="ru-RU" sz="3200" b="1" smtClean="0"/>
              <a:t>КАТЕГОРИЯМИ </a:t>
            </a:r>
            <a:r>
              <a:rPr lang="ru-RU" sz="3200" b="1" dirty="0"/>
              <a:t>ГРАЖДАН</a:t>
            </a:r>
          </a:p>
        </p:txBody>
      </p:sp>
      <p:pic>
        <p:nvPicPr>
          <p:cNvPr id="1028" name="Picture 4" descr="https://p-rcenter.edu.ru/wp-content/uploads/2023/12/16692785_5767946-2048x1463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15402" y="1920692"/>
            <a:ext cx="6732112" cy="480912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1000897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В рамках предоставления психологической помощи при адаптации безработных, возможно использование следующих </a:t>
            </a:r>
            <a:r>
              <a:rPr lang="ru-RU" b="1" dirty="0" smtClean="0"/>
              <a:t>методов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596243"/>
            <a:ext cx="10515600" cy="3580720"/>
          </a:xfrm>
        </p:spPr>
        <p:txBody>
          <a:bodyPr/>
          <a:lstStyle/>
          <a:p>
            <a:r>
              <a:rPr lang="ru-RU" dirty="0" smtClean="0"/>
              <a:t> </a:t>
            </a:r>
            <a:r>
              <a:rPr lang="ru-RU" sz="4800" dirty="0"/>
              <a:t>психологическое </a:t>
            </a:r>
            <a:r>
              <a:rPr lang="ru-RU" sz="4800" dirty="0" smtClean="0"/>
              <a:t>просвещение</a:t>
            </a:r>
            <a:endParaRPr lang="ru-RU" sz="4800" dirty="0"/>
          </a:p>
          <a:p>
            <a:r>
              <a:rPr lang="ru-RU" sz="4800" dirty="0"/>
              <a:t> </a:t>
            </a:r>
            <a:r>
              <a:rPr lang="ru-RU" sz="4800" dirty="0" smtClean="0"/>
              <a:t> </a:t>
            </a:r>
            <a:r>
              <a:rPr lang="ru-RU" sz="4800" dirty="0"/>
              <a:t>психологическое </a:t>
            </a:r>
            <a:r>
              <a:rPr lang="ru-RU" sz="4800" dirty="0" smtClean="0"/>
              <a:t>консультирование</a:t>
            </a:r>
            <a:endParaRPr lang="ru-RU" sz="4800" dirty="0"/>
          </a:p>
          <a:p>
            <a:r>
              <a:rPr lang="ru-RU" sz="4800" dirty="0" smtClean="0"/>
              <a:t> </a:t>
            </a:r>
            <a:r>
              <a:rPr lang="ru-RU" sz="4800" dirty="0"/>
              <a:t>психологическая </a:t>
            </a:r>
            <a:r>
              <a:rPr lang="ru-RU" sz="4800" dirty="0" smtClean="0"/>
              <a:t>диагностика</a:t>
            </a:r>
            <a:endParaRPr lang="ru-RU" sz="4800" dirty="0"/>
          </a:p>
          <a:p>
            <a:r>
              <a:rPr lang="ru-RU" sz="4800" dirty="0" smtClean="0"/>
              <a:t> </a:t>
            </a:r>
            <a:r>
              <a:rPr lang="ru-RU" sz="4800" dirty="0"/>
              <a:t>психологический </a:t>
            </a:r>
            <a:r>
              <a:rPr lang="ru-RU" sz="4800" dirty="0" smtClean="0"/>
              <a:t>тренинг</a:t>
            </a:r>
            <a:endParaRPr lang="ru-RU" sz="48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517504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Социально-психологическое сопровождение формирования жизнестойкости личности в ситуации потери работы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3600" b="1" dirty="0" smtClean="0"/>
              <a:t>Психологическое </a:t>
            </a:r>
            <a:r>
              <a:rPr lang="ru-RU" sz="3600" b="1" dirty="0"/>
              <a:t>сопровождение</a:t>
            </a:r>
            <a:r>
              <a:rPr lang="ru-RU" sz="3600" dirty="0"/>
              <a:t> как специально организованный процесс, направлен на создание таких психологических условий, которые дают возможность человеку выйти из негативного отчуждения (от других людей, себя, мира в целом), восстановить связи с миром людей и обществом, самим собой, реконструировать субъективный образ мира и освоить новые модели </a:t>
            </a:r>
            <a:r>
              <a:rPr lang="ru-RU" sz="3600" dirty="0" smtClean="0"/>
              <a:t>поведения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9356691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Основными этапами процесса психологического сопровождения являются:</a:t>
            </a:r>
            <a:r>
              <a:rPr lang="ru-RU" dirty="0"/>
              <a:t> 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803775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dirty="0" smtClean="0"/>
              <a:t>1</a:t>
            </a:r>
            <a:r>
              <a:rPr lang="ru-RU" dirty="0"/>
              <a:t>. Создание безопасного пространства, которое обеспечивает, с одной стороны, возникновение чувства безопасности в созданном пространстве, а, с другой стороны, на основе доверия к специалисту по сопровождению психологическую </a:t>
            </a:r>
            <a:r>
              <a:rPr lang="ru-RU" dirty="0" smtClean="0"/>
              <a:t>безопасность </a:t>
            </a:r>
            <a:endParaRPr lang="ru-RU" dirty="0"/>
          </a:p>
          <a:p>
            <a:pPr marL="0" indent="0" algn="just">
              <a:buNone/>
            </a:pPr>
            <a:r>
              <a:rPr lang="ru-RU" dirty="0"/>
              <a:t>2. Возрождение чувств и </a:t>
            </a:r>
            <a:r>
              <a:rPr lang="ru-RU" dirty="0" err="1"/>
              <a:t>отреагирование</a:t>
            </a:r>
            <a:r>
              <a:rPr lang="ru-RU" dirty="0"/>
              <a:t> травматического опыта, связанного с отказами работодателей в трудоустройстве, пробуждение у безработного желания жить, действовать, преодолевать и верить в позитивное </a:t>
            </a:r>
            <a:r>
              <a:rPr lang="ru-RU" dirty="0" smtClean="0"/>
              <a:t>будущее</a:t>
            </a:r>
            <a:endParaRPr lang="ru-RU" dirty="0"/>
          </a:p>
          <a:p>
            <a:pPr marL="0" indent="0" algn="just">
              <a:buNone/>
            </a:pPr>
            <a:r>
              <a:rPr lang="ru-RU" dirty="0"/>
              <a:t>3. Работа с разрушительными чувствами (в частности, агрессивными, направленными на других). Итогом такой работы становится расширение пространства своего «Я</a:t>
            </a:r>
            <a:r>
              <a:rPr lang="ru-RU" dirty="0" smtClean="0"/>
              <a:t>»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586981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Основными этапами процесса психологического сопровождения являются: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94114"/>
            <a:ext cx="10515600" cy="4772706"/>
          </a:xfrm>
        </p:spPr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dirty="0"/>
              <a:t>4. Укрепление своего «Я» на основе принятия ценности себя, своей профессиональной роли (позиция «Я — ценность, доверенная самому себе»), а также осознание себя необходимой частью профессиональной </a:t>
            </a:r>
            <a:r>
              <a:rPr lang="ru-RU" dirty="0" smtClean="0"/>
              <a:t>жизни</a:t>
            </a:r>
            <a:endParaRPr lang="ru-RU" dirty="0"/>
          </a:p>
          <a:p>
            <a:pPr marL="0" indent="0" algn="just">
              <a:buNone/>
            </a:pPr>
            <a:r>
              <a:rPr lang="ru-RU" dirty="0"/>
              <a:t>5. Расширение горизонтов внешнего пространства. Изменение отношений к другим людям (позиции «Я — один из людей», «Я — один из безработных специалистов») и способов взаимодействия с </a:t>
            </a:r>
            <a:r>
              <a:rPr lang="ru-RU" dirty="0" smtClean="0"/>
              <a:t>ними</a:t>
            </a:r>
            <a:endParaRPr lang="ru-RU" dirty="0"/>
          </a:p>
          <a:p>
            <a:pPr marL="0" indent="0" algn="just">
              <a:buNone/>
            </a:pPr>
            <a:r>
              <a:rPr lang="ru-RU" dirty="0"/>
              <a:t>6. Освоение новых моделей поведения и жизненных (профессиональных) ролей. Обретение уверенности в себе. </a:t>
            </a:r>
          </a:p>
          <a:p>
            <a:pPr marL="0" indent="0" algn="just">
              <a:buNone/>
            </a:pPr>
            <a:r>
              <a:rPr lang="ru-RU" dirty="0"/>
              <a:t>7. Готовность меняться за пределами созданного пространства, в реальной </a:t>
            </a:r>
            <a:r>
              <a:rPr lang="ru-RU" dirty="0" smtClean="0"/>
              <a:t>жизни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7557373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Программа тренинга строится в соответствии со следующими принципами</a:t>
            </a:r>
            <a:r>
              <a:rPr lang="ru-RU" dirty="0"/>
              <a:t>: 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139043"/>
            <a:ext cx="10515600" cy="4474028"/>
          </a:xfrm>
        </p:spPr>
        <p:txBody>
          <a:bodyPr>
            <a:normAutofit/>
          </a:bodyPr>
          <a:lstStyle/>
          <a:p>
            <a:pPr marL="514350" indent="-514350" algn="just">
              <a:buAutoNum type="arabicPeriod"/>
            </a:pPr>
            <a:r>
              <a:rPr lang="ru-RU" sz="4000" dirty="0" smtClean="0"/>
              <a:t>Принципом </a:t>
            </a:r>
            <a:r>
              <a:rPr lang="ru-RU" sz="4000" dirty="0" err="1" smtClean="0"/>
              <a:t>экологичности</a:t>
            </a:r>
            <a:endParaRPr lang="ru-RU" sz="4000" dirty="0" smtClean="0"/>
          </a:p>
          <a:p>
            <a:pPr marL="514350" indent="-514350" algn="just">
              <a:buAutoNum type="arabicPeriod"/>
            </a:pPr>
            <a:r>
              <a:rPr lang="ru-RU" sz="4000" dirty="0" smtClean="0"/>
              <a:t>Принципом целесообразности</a:t>
            </a:r>
          </a:p>
          <a:p>
            <a:pPr marL="514350" indent="-514350" algn="just">
              <a:buAutoNum type="arabicPeriod"/>
            </a:pPr>
            <a:r>
              <a:rPr lang="ru-RU" sz="4000" dirty="0" smtClean="0"/>
              <a:t>Принципом </a:t>
            </a:r>
            <a:r>
              <a:rPr lang="ru-RU" sz="4000" dirty="0"/>
              <a:t>последовательности </a:t>
            </a:r>
            <a:endParaRPr lang="ru-RU" sz="4000" dirty="0" smtClean="0"/>
          </a:p>
          <a:p>
            <a:pPr marL="514350" indent="-514350" algn="just">
              <a:buAutoNum type="arabicPeriod"/>
            </a:pPr>
            <a:r>
              <a:rPr lang="ru-RU" sz="4000" dirty="0" smtClean="0"/>
              <a:t>Принципом </a:t>
            </a:r>
            <a:r>
              <a:rPr lang="ru-RU" sz="4000" dirty="0"/>
              <a:t>открытости </a:t>
            </a:r>
            <a:endParaRPr lang="ru-RU" sz="4000" dirty="0" smtClean="0"/>
          </a:p>
          <a:p>
            <a:pPr marL="514350" indent="-514350" algn="just">
              <a:buAutoNum type="arabicPeriod"/>
            </a:pPr>
            <a:r>
              <a:rPr lang="ru-RU" sz="4000" dirty="0" smtClean="0"/>
              <a:t>Принципом достоверности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231206306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/>
              <a:t>Феномен жизнестойкости </a:t>
            </a:r>
            <a:r>
              <a:rPr lang="ru-RU" b="1" dirty="0"/>
              <a:t>личности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3600" dirty="0" smtClean="0"/>
              <a:t>который </a:t>
            </a:r>
            <a:r>
              <a:rPr lang="ru-RU" sz="3600" dirty="0"/>
              <a:t>понимается как способность человека преодолевать трудные жизненные ситуации, анализировать ситуацию неопределенности, справляться с повышенными психологическими нагрузками без ущерба для работоспособности, эмоционального состояния и нравственного развития за счет оптимизации функционального взаимодействия различных факторов в процессе активизации своего личностного развития</a:t>
            </a:r>
          </a:p>
        </p:txBody>
      </p:sp>
    </p:spTree>
    <p:extLst>
      <p:ext uri="{BB962C8B-B14F-4D97-AF65-F5344CB8AC3E}">
        <p14:creationId xmlns:p14="http://schemas.microsoft.com/office/powerpoint/2010/main" val="322844544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Практические </a:t>
            </a:r>
            <a:r>
              <a:rPr lang="ru-RU" b="1" dirty="0" smtClean="0"/>
              <a:t>задачи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551214"/>
            <a:ext cx="10515600" cy="5061857"/>
          </a:xfrm>
        </p:spPr>
        <p:txBody>
          <a:bodyPr>
            <a:normAutofit lnSpcReduction="10000"/>
          </a:bodyPr>
          <a:lstStyle/>
          <a:p>
            <a:pPr algn="just"/>
            <a:r>
              <a:rPr lang="ru-RU" dirty="0" smtClean="0"/>
              <a:t>повышение </a:t>
            </a:r>
            <a:r>
              <a:rPr lang="ru-RU" dirty="0"/>
              <a:t>уровня жизнестойкости, совершенствование навыков преодоления трудной жизненной ситуации, повышение уверенности в себе, формирование навыков </a:t>
            </a:r>
            <a:r>
              <a:rPr lang="ru-RU" dirty="0" err="1"/>
              <a:t>саморегуляции</a:t>
            </a:r>
            <a:r>
              <a:rPr lang="ru-RU" dirty="0"/>
              <a:t> и </a:t>
            </a:r>
            <a:r>
              <a:rPr lang="ru-RU" dirty="0" err="1"/>
              <a:t>самопрезентации</a:t>
            </a:r>
            <a:r>
              <a:rPr lang="ru-RU" dirty="0" smtClean="0"/>
              <a:t>;</a:t>
            </a:r>
            <a:endParaRPr lang="ru-RU" dirty="0"/>
          </a:p>
          <a:p>
            <a:pPr algn="just"/>
            <a:r>
              <a:rPr lang="ru-RU" dirty="0"/>
              <a:t>формирование навыков конструктивного взаимодействия: работа в команде, поведение в конфликтной ситуации, создание благоприятного психологического климата в </a:t>
            </a:r>
            <a:r>
              <a:rPr lang="ru-RU" dirty="0" smtClean="0"/>
              <a:t>коллективе</a:t>
            </a:r>
            <a:endParaRPr lang="ru-RU" dirty="0"/>
          </a:p>
          <a:p>
            <a:pPr algn="just"/>
            <a:r>
              <a:rPr lang="ru-RU" dirty="0"/>
              <a:t>развитие навыков активного поиска </a:t>
            </a:r>
            <a:r>
              <a:rPr lang="ru-RU" dirty="0" smtClean="0"/>
              <a:t>работы</a:t>
            </a:r>
            <a:endParaRPr lang="ru-RU" dirty="0"/>
          </a:p>
          <a:p>
            <a:pPr algn="just"/>
            <a:r>
              <a:rPr lang="ru-RU" dirty="0"/>
              <a:t>развитие способности безработных к рефлексии через самонаблюдение и </a:t>
            </a:r>
            <a:r>
              <a:rPr lang="ru-RU" dirty="0" smtClean="0"/>
              <a:t>самоанализ</a:t>
            </a:r>
            <a:endParaRPr lang="ru-RU" dirty="0"/>
          </a:p>
          <a:p>
            <a:pPr algn="just"/>
            <a:r>
              <a:rPr lang="ru-RU" dirty="0"/>
              <a:t>повышение социально-коммуникативной компетентности </a:t>
            </a:r>
            <a:r>
              <a:rPr lang="ru-RU" dirty="0" smtClean="0"/>
              <a:t>безработных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6979382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dirty="0"/>
              <a:t>При проведении тренинга используются следующие </a:t>
            </a:r>
            <a:r>
              <a:rPr lang="ru-RU" b="1" dirty="0"/>
              <a:t>методы активного воздействия на </a:t>
            </a:r>
            <a:r>
              <a:rPr lang="ru-RU" b="1" dirty="0" smtClean="0"/>
              <a:t>группу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ru-RU" sz="3600" dirty="0" smtClean="0"/>
              <a:t>метод </a:t>
            </a:r>
            <a:r>
              <a:rPr lang="ru-RU" sz="3600" dirty="0"/>
              <a:t>групповой дискуссии с целью анализа конкретных ситуаций, опыта преодоления безработицы как трудной жизненной ситуации, группового </a:t>
            </a:r>
            <a:r>
              <a:rPr lang="ru-RU" sz="3600" dirty="0" smtClean="0"/>
              <a:t>самоанализа</a:t>
            </a:r>
            <a:endParaRPr lang="ru-RU" sz="3600" dirty="0"/>
          </a:p>
          <a:p>
            <a:pPr algn="just"/>
            <a:r>
              <a:rPr lang="ru-RU" sz="3600" dirty="0"/>
              <a:t>метод ролевой игры с целью проигрывания конкретной ситуации при собеседовании с </a:t>
            </a:r>
            <a:r>
              <a:rPr lang="ru-RU" sz="3600" dirty="0" smtClean="0"/>
              <a:t>работодателем</a:t>
            </a:r>
            <a:endParaRPr lang="ru-RU" sz="3600" dirty="0"/>
          </a:p>
          <a:p>
            <a:pPr algn="just"/>
            <a:r>
              <a:rPr lang="ru-RU" sz="3600" dirty="0"/>
              <a:t>метод убеждения с целью привлечения безработных к </a:t>
            </a:r>
            <a:r>
              <a:rPr lang="ru-RU" sz="3600" dirty="0" smtClean="0"/>
              <a:t>сотрудничеству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6414615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 algn="ctr"/>
            <a:r>
              <a:rPr lang="ru-RU" b="1" i="1" dirty="0" smtClean="0"/>
              <a:t>2. </a:t>
            </a:r>
            <a:r>
              <a:rPr lang="ru-RU" b="1" i="1" dirty="0" err="1" smtClean="0"/>
              <a:t>Инвалидизированная</a:t>
            </a:r>
            <a:r>
              <a:rPr lang="ru-RU" b="1" i="1" dirty="0" smtClean="0"/>
              <a:t> </a:t>
            </a:r>
            <a:r>
              <a:rPr lang="ru-RU" b="1" i="1" dirty="0"/>
              <a:t>личность как объект психосоциальной работы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000" dirty="0"/>
              <a:t>Первобытно-родовая община </a:t>
            </a:r>
            <a:r>
              <a:rPr lang="ru-RU" sz="4000" b="1" dirty="0"/>
              <a:t>уничтожала больных и увечных</a:t>
            </a:r>
            <a:r>
              <a:rPr lang="ru-RU" sz="4000" dirty="0"/>
              <a:t>, руководствуясь принципом сохранения </a:t>
            </a:r>
            <a:r>
              <a:rPr lang="ru-RU" sz="4000" dirty="0" smtClean="0"/>
              <a:t>рода</a:t>
            </a:r>
          </a:p>
          <a:p>
            <a:pPr marL="0" indent="0" algn="just">
              <a:buNone/>
            </a:pPr>
            <a:r>
              <a:rPr lang="ru-RU" sz="4000" dirty="0" smtClean="0"/>
              <a:t> </a:t>
            </a:r>
            <a:r>
              <a:rPr lang="ru-RU" sz="4000" dirty="0"/>
              <a:t>Племенная община уже могла отказаться от столь суровой меры, но больные </a:t>
            </a:r>
            <a:r>
              <a:rPr lang="ru-RU" sz="4000" b="1" dirty="0"/>
              <a:t>изгонялись из племени</a:t>
            </a:r>
            <a:r>
              <a:rPr lang="ru-RU" sz="4000" dirty="0"/>
              <a:t> по экономическим </a:t>
            </a:r>
            <a:r>
              <a:rPr lang="ru-RU" sz="4000" dirty="0" smtClean="0"/>
              <a:t>соображениям</a:t>
            </a:r>
            <a:endParaRPr lang="ru-RU" sz="4000" dirty="0"/>
          </a:p>
          <a:p>
            <a:pPr marL="0" indent="0">
              <a:buNone/>
            </a:pP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2466475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В рабовладельческих государствах Востока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000" dirty="0" smtClean="0"/>
              <a:t>в </a:t>
            </a:r>
            <a:r>
              <a:rPr lang="ru-RU" sz="4000" dirty="0"/>
              <a:t>начальной форме возникают приюты для увечных и неизлечимо </a:t>
            </a:r>
            <a:r>
              <a:rPr lang="ru-RU" sz="4000" dirty="0" smtClean="0"/>
              <a:t>больных</a:t>
            </a:r>
          </a:p>
          <a:p>
            <a:pPr marL="0" indent="0" algn="just">
              <a:buNone/>
            </a:pPr>
            <a:r>
              <a:rPr lang="ru-RU" sz="4000" dirty="0" smtClean="0"/>
              <a:t>Можно </a:t>
            </a:r>
            <a:r>
              <a:rPr lang="ru-RU" sz="4000" dirty="0"/>
              <a:t>говорить о возникновении качественно иного отношения к сирым и убогим, а именно — о начальных формах социального взаимодействия с ранее отвергаемыми </a:t>
            </a:r>
            <a:r>
              <a:rPr lang="ru-RU" sz="4000" dirty="0" smtClean="0"/>
              <a:t>людьми</a:t>
            </a:r>
            <a:endParaRPr lang="ru-RU" sz="40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023712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Вопросы для обсуждения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968828" y="1531711"/>
            <a:ext cx="10515600" cy="4351338"/>
          </a:xfrm>
        </p:spPr>
        <p:txBody>
          <a:bodyPr/>
          <a:lstStyle/>
          <a:p>
            <a:pPr marL="514350" lvl="0" indent="-514350" algn="just">
              <a:buFont typeface="+mj-lt"/>
              <a:buAutoNum type="arabicPeriod"/>
            </a:pPr>
            <a:r>
              <a:rPr lang="ru-RU" sz="4000" b="1" dirty="0"/>
              <a:t>Безработные как объект социально-психологической работы</a:t>
            </a:r>
            <a:endParaRPr lang="ru-RU" sz="4000" b="1" dirty="0" smtClean="0"/>
          </a:p>
          <a:p>
            <a:pPr marL="514350" lvl="0" indent="-514350" algn="just">
              <a:buFont typeface="+mj-lt"/>
              <a:buAutoNum type="arabicPeriod"/>
            </a:pPr>
            <a:r>
              <a:rPr lang="ru-RU" sz="4000" b="1" dirty="0" err="1" smtClean="0"/>
              <a:t>Инвалидизированная</a:t>
            </a:r>
            <a:r>
              <a:rPr lang="ru-RU" sz="4000" b="1" dirty="0" smtClean="0"/>
              <a:t> </a:t>
            </a:r>
            <a:r>
              <a:rPr lang="ru-RU" sz="4000" b="1" dirty="0"/>
              <a:t>личность как объект психосоциальной работы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ru-RU" sz="4000" b="1" dirty="0" smtClean="0"/>
              <a:t>Социально-психологическая </a:t>
            </a:r>
            <a:r>
              <a:rPr lang="ru-RU" sz="4000" b="1" dirty="0"/>
              <a:t>работа с </a:t>
            </a:r>
            <a:r>
              <a:rPr lang="ru-RU" sz="4000" b="1" dirty="0" smtClean="0"/>
              <a:t>пожилыми </a:t>
            </a:r>
            <a:r>
              <a:rPr lang="ru-RU" sz="4000" b="1" dirty="0"/>
              <a:t>людьми</a:t>
            </a:r>
          </a:p>
          <a:p>
            <a:pPr marL="0" lvl="0" indent="0">
              <a:buNone/>
            </a:pPr>
            <a:endParaRPr lang="ru-RU" b="1" dirty="0"/>
          </a:p>
          <a:p>
            <a:pPr marL="0" indent="0">
              <a:buNone/>
            </a:pP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4784679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Античный мир</a:t>
            </a:r>
            <a:r>
              <a:rPr lang="ru-RU" dirty="0"/>
              <a:t>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fontAlgn="t">
              <a:buNone/>
            </a:pPr>
            <a:r>
              <a:rPr lang="ru-RU" sz="3200" dirty="0" smtClean="0"/>
              <a:t>также </a:t>
            </a:r>
            <a:r>
              <a:rPr lang="ru-RU" sz="3200" dirty="0"/>
              <a:t>оставил в истории свидетельства негативного отношения к лицам с интеллектуальными и физическими недостатками, </a:t>
            </a:r>
            <a:r>
              <a:rPr lang="ru-RU" sz="3200" dirty="0" smtClean="0"/>
              <a:t>калекам</a:t>
            </a:r>
          </a:p>
          <a:p>
            <a:pPr marL="0" indent="0" algn="just" fontAlgn="t">
              <a:buNone/>
            </a:pPr>
            <a:r>
              <a:rPr lang="ru-RU" sz="3200" dirty="0" smtClean="0"/>
              <a:t>Физическое </a:t>
            </a:r>
            <a:r>
              <a:rPr lang="ru-RU" sz="3200" dirty="0"/>
              <a:t>устранение таких людей было обычной </a:t>
            </a:r>
            <a:r>
              <a:rPr lang="ru-RU" sz="3200" dirty="0" smtClean="0"/>
              <a:t>практикой</a:t>
            </a:r>
            <a:endParaRPr lang="ru-RU" sz="3200" dirty="0"/>
          </a:p>
          <a:p>
            <a:pPr marL="0" indent="0" algn="just">
              <a:buNone/>
            </a:pPr>
            <a:r>
              <a:rPr lang="ru-RU" sz="3200" dirty="0"/>
              <a:t>В то же время на уровне древнегреческого и древнеримского государств складывались структуры, напоминающие службы по поддержанию существования нетрудоспособных и больных </a:t>
            </a:r>
            <a:r>
              <a:rPr lang="ru-RU" sz="3200" dirty="0" smtClean="0"/>
              <a:t>членов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151063472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В эпоху средневековья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 algn="just">
              <a:buNone/>
            </a:pPr>
            <a:r>
              <a:rPr lang="ru-RU" sz="4800" dirty="0" smtClean="0"/>
              <a:t>главенствовал </a:t>
            </a:r>
            <a:r>
              <a:rPr lang="ru-RU" sz="4800" b="1" dirty="0"/>
              <a:t>принцип социальной изоляции</a:t>
            </a:r>
            <a:r>
              <a:rPr lang="ru-RU" sz="4800" dirty="0"/>
              <a:t> и </a:t>
            </a:r>
            <a:r>
              <a:rPr lang="ru-RU" sz="4800" b="1" dirty="0" smtClean="0"/>
              <a:t>изгнания</a:t>
            </a:r>
            <a:r>
              <a:rPr lang="ru-RU" sz="4800" dirty="0" smtClean="0"/>
              <a:t> </a:t>
            </a:r>
            <a:r>
              <a:rPr lang="ru-RU" sz="4800" dirty="0"/>
              <a:t>в отношении нетрудоспособных членов </a:t>
            </a:r>
            <a:r>
              <a:rPr lang="ru-RU" sz="4800" dirty="0" smtClean="0"/>
              <a:t>общества</a:t>
            </a:r>
          </a:p>
          <a:p>
            <a:pPr marL="0" indent="0" algn="just">
              <a:buNone/>
            </a:pPr>
            <a:r>
              <a:rPr lang="ru-RU" sz="4800" dirty="0"/>
              <a:t>Принятие европейскими народами христианства способствовало становлению более высокого, чем ранее, уровня отношения к </a:t>
            </a:r>
            <a:r>
              <a:rPr lang="ru-RU" sz="4800" dirty="0" err="1"/>
              <a:t>инвалидизированным</a:t>
            </a:r>
            <a:r>
              <a:rPr lang="ru-RU" sz="4800" dirty="0"/>
              <a:t> лицам в виде общественного и частного </a:t>
            </a:r>
            <a:r>
              <a:rPr lang="ru-RU" sz="4800" dirty="0" smtClean="0"/>
              <a:t>призрения</a:t>
            </a:r>
            <a:endParaRPr lang="ru-RU" sz="4800" dirty="0"/>
          </a:p>
          <a:p>
            <a:pPr marL="0" indent="0" algn="just">
              <a:buNone/>
            </a:pPr>
            <a:endParaRPr lang="ru-RU" sz="48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7384147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/>
              <a:t>Термин </a:t>
            </a:r>
            <a:r>
              <a:rPr lang="ru-RU" b="1" dirty="0"/>
              <a:t>«реабилитация» (латинского происхождения)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579913"/>
            <a:ext cx="10515600" cy="3597049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4400" dirty="0" smtClean="0"/>
              <a:t>впервые </a:t>
            </a:r>
            <a:r>
              <a:rPr lang="ru-RU" sz="4400" dirty="0"/>
              <a:t>упоминается </a:t>
            </a:r>
            <a:r>
              <a:rPr lang="ru-RU" sz="4400" b="1" dirty="0"/>
              <a:t>в 1439 году</a:t>
            </a:r>
            <a:r>
              <a:rPr lang="ru-RU" sz="4400" dirty="0"/>
              <a:t> в церковной литературе, принадлежащей одному из католических орденов, в значении </a:t>
            </a:r>
            <a:r>
              <a:rPr lang="ru-RU" sz="4400" b="1" dirty="0"/>
              <a:t>восстановления всех прав в обществе</a:t>
            </a:r>
          </a:p>
        </p:txBody>
      </p:sp>
    </p:spTree>
    <p:extLst>
      <p:ext uri="{BB962C8B-B14F-4D97-AF65-F5344CB8AC3E}">
        <p14:creationId xmlns:p14="http://schemas.microsoft.com/office/powerpoint/2010/main" val="17760970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На Руси, только что принявшей христианство (IX – X века н.э.),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3200" dirty="0" smtClean="0"/>
              <a:t>отношение </a:t>
            </a:r>
            <a:r>
              <a:rPr lang="ru-RU" sz="3200" dirty="0"/>
              <a:t>общества к инвалидам выражалось в </a:t>
            </a:r>
            <a:r>
              <a:rPr lang="ru-RU" sz="3200" dirty="0" smtClean="0"/>
              <a:t> </a:t>
            </a:r>
            <a:r>
              <a:rPr lang="ru-RU" sz="3200" b="1" dirty="0"/>
              <a:t>кормлении нищих и </a:t>
            </a:r>
            <a:r>
              <a:rPr lang="ru-RU" sz="3200" b="1" dirty="0" smtClean="0"/>
              <a:t>милостыне</a:t>
            </a:r>
          </a:p>
          <a:p>
            <a:pPr marL="0" indent="0" algn="just">
              <a:buNone/>
            </a:pPr>
            <a:r>
              <a:rPr lang="ru-RU" sz="3200" dirty="0" smtClean="0"/>
              <a:t>Слово </a:t>
            </a:r>
            <a:r>
              <a:rPr lang="ru-RU" sz="3200" b="1" dirty="0"/>
              <a:t>«инвалид»</a:t>
            </a:r>
            <a:r>
              <a:rPr lang="ru-RU" sz="3200" dirty="0"/>
              <a:t> в русском языке укоренилось в </a:t>
            </a:r>
            <a:r>
              <a:rPr lang="ru-RU" sz="3200" b="1" dirty="0"/>
              <a:t>Х</a:t>
            </a:r>
            <a:r>
              <a:rPr lang="en-US" sz="3200" b="1" dirty="0"/>
              <a:t>VIII</a:t>
            </a:r>
            <a:r>
              <a:rPr lang="ru-RU" sz="3200" b="1" dirty="0"/>
              <a:t> веке</a:t>
            </a:r>
            <a:r>
              <a:rPr lang="ru-RU" sz="3200" dirty="0"/>
              <a:t>, когда так называли бывших военнослужащих, которые уже не могли по состоянию здоровья себя обслуживать и тем более </a:t>
            </a:r>
            <a:r>
              <a:rPr lang="ru-RU" sz="3200" dirty="0" smtClean="0"/>
              <a:t>служить</a:t>
            </a:r>
            <a:endParaRPr lang="ru-RU" sz="3200" dirty="0"/>
          </a:p>
          <a:p>
            <a:pPr marL="0" indent="0" algn="just">
              <a:buNone/>
            </a:pPr>
            <a:r>
              <a:rPr lang="ru-RU" sz="3200" b="1" dirty="0" smtClean="0"/>
              <a:t>В </a:t>
            </a:r>
            <a:r>
              <a:rPr lang="ru-RU" sz="3200" b="1" dirty="0"/>
              <a:t>XIX </a:t>
            </a:r>
            <a:r>
              <a:rPr lang="ru-RU" sz="3200" b="1" dirty="0" smtClean="0"/>
              <a:t>веке</a:t>
            </a:r>
            <a:r>
              <a:rPr lang="ru-RU" sz="3200" dirty="0"/>
              <a:t> </a:t>
            </a:r>
            <a:r>
              <a:rPr lang="ru-RU" sz="3200" dirty="0" smtClean="0"/>
              <a:t>к </a:t>
            </a:r>
            <a:r>
              <a:rPr lang="ru-RU" sz="3200" dirty="0"/>
              <a:t>инвалидам стали относить всех лиц, утративших возможность себя содержать и обслуживать в связи с нарушением здоровья</a:t>
            </a:r>
          </a:p>
        </p:txBody>
      </p:sp>
    </p:spTree>
    <p:extLst>
      <p:ext uri="{BB962C8B-B14F-4D97-AF65-F5344CB8AC3E}">
        <p14:creationId xmlns:p14="http://schemas.microsoft.com/office/powerpoint/2010/main" val="12839938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В настоящее время слово «инвалид»,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3200" dirty="0" smtClean="0"/>
              <a:t>которое </a:t>
            </a:r>
            <a:r>
              <a:rPr lang="ru-RU" sz="3200" dirty="0"/>
              <a:t>в английском языке имеет значение «недействительный», «неосновательный», в англоязычных странах практически выходит из употребления по отношению к людям с различными нарушениями </a:t>
            </a:r>
            <a:r>
              <a:rPr lang="ru-RU" sz="3200" dirty="0" smtClean="0"/>
              <a:t>жизнедеятельности</a:t>
            </a:r>
            <a:endParaRPr lang="ru-RU" sz="3200" dirty="0"/>
          </a:p>
          <a:p>
            <a:pPr marL="0" indent="0" algn="just">
              <a:buNone/>
            </a:pPr>
            <a:r>
              <a:rPr lang="ru-RU" sz="3200" dirty="0" smtClean="0"/>
              <a:t>Употребление </a:t>
            </a:r>
            <a:r>
              <a:rPr lang="ru-RU" sz="3200" dirty="0"/>
              <a:t>термина «инвалид» в общественном сознании имеет негативный оттенок, </a:t>
            </a:r>
            <a:r>
              <a:rPr lang="ru-RU" sz="3200" dirty="0" smtClean="0"/>
              <a:t>является термином</a:t>
            </a:r>
            <a:r>
              <a:rPr lang="ru-RU" sz="3200" dirty="0"/>
              <a:t>, дискриминирующим их права, и не поощряется к широкому использованию</a:t>
            </a:r>
          </a:p>
        </p:txBody>
      </p:sp>
    </p:spTree>
    <p:extLst>
      <p:ext uri="{BB962C8B-B14F-4D97-AF65-F5344CB8AC3E}">
        <p14:creationId xmlns:p14="http://schemas.microsoft.com/office/powerpoint/2010/main" val="401763985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2035175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/>
              <a:t>К числу наиболее широко используемых ныне терминов, по существу, заменяющих слово «инвалид», относятся следующие:</a:t>
            </a:r>
            <a:br>
              <a:rPr lang="ru-RU" b="1" dirty="0"/>
            </a:b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661557"/>
            <a:ext cx="10515600" cy="3515406"/>
          </a:xfrm>
        </p:spPr>
        <p:txBody>
          <a:bodyPr/>
          <a:lstStyle/>
          <a:p>
            <a:pPr fontAlgn="t"/>
            <a:r>
              <a:rPr lang="ru-RU" sz="3600" dirty="0" smtClean="0"/>
              <a:t>человек </a:t>
            </a:r>
            <a:r>
              <a:rPr lang="ru-RU" sz="3600" dirty="0"/>
              <a:t>с ограниченными возможностями (ограничениями</a:t>
            </a:r>
            <a:r>
              <a:rPr lang="ru-RU" sz="3600" dirty="0" smtClean="0"/>
              <a:t>)</a:t>
            </a:r>
            <a:endParaRPr lang="ru-RU" sz="3600" dirty="0"/>
          </a:p>
          <a:p>
            <a:pPr fontAlgn="t"/>
            <a:r>
              <a:rPr lang="ru-RU" sz="3600" dirty="0" smtClean="0"/>
              <a:t>человек </a:t>
            </a:r>
            <a:r>
              <a:rPr lang="ru-RU" sz="3600" dirty="0"/>
              <a:t>с нарушениями (недостатками) </a:t>
            </a:r>
            <a:r>
              <a:rPr lang="ru-RU" sz="3600" dirty="0" smtClean="0"/>
              <a:t>развития</a:t>
            </a:r>
            <a:endParaRPr lang="ru-RU" sz="3600" dirty="0"/>
          </a:p>
          <a:p>
            <a:pPr fontAlgn="t"/>
            <a:r>
              <a:rPr lang="ru-RU" sz="3600" dirty="0" smtClean="0"/>
              <a:t>человек </a:t>
            </a:r>
            <a:r>
              <a:rPr lang="ru-RU" sz="3600" dirty="0"/>
              <a:t>с особенными потребностями, </a:t>
            </a:r>
            <a:r>
              <a:rPr lang="ru-RU" sz="3600" dirty="0" smtClean="0"/>
              <a:t>нуждами</a:t>
            </a:r>
            <a:endParaRPr lang="ru-RU" sz="3600" dirty="0"/>
          </a:p>
          <a:p>
            <a:pPr fontAlgn="t"/>
            <a:r>
              <a:rPr lang="ru-RU" sz="3600" dirty="0" smtClean="0"/>
              <a:t>человек </a:t>
            </a:r>
            <a:r>
              <a:rPr lang="ru-RU" sz="3600" dirty="0"/>
              <a:t>с отклоняющимся развитием и др.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4631893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в конце Второй мировой войны в английском языке окончательно утверждается термин «реабилитация»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139043"/>
            <a:ext cx="10515600" cy="4037920"/>
          </a:xfrm>
        </p:spPr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4400" dirty="0" smtClean="0"/>
              <a:t>как </a:t>
            </a:r>
            <a:r>
              <a:rPr lang="ru-RU" sz="4400" dirty="0"/>
              <a:t>универсальное понятие для определения </a:t>
            </a:r>
            <a:r>
              <a:rPr lang="ru-RU" sz="4400" b="1" dirty="0"/>
              <a:t>медицинских, профессиональных и социальных аспектов при так называемом повторном включении, то есть при повторной попытке инвалидов интегрироваться («включиться») в жизнь </a:t>
            </a:r>
            <a:r>
              <a:rPr lang="ru-RU" sz="4400" b="1" dirty="0" smtClean="0"/>
              <a:t>общества</a:t>
            </a:r>
            <a:endParaRPr lang="ru-RU" sz="44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0730921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err="1"/>
              <a:t>Абилитация</a:t>
            </a:r>
            <a:r>
              <a:rPr lang="ru-RU" b="1" dirty="0"/>
              <a:t> инвалидов</a:t>
            </a:r>
            <a:r>
              <a:rPr lang="ru-RU" dirty="0"/>
              <a:t> (от латинского «</a:t>
            </a:r>
            <a:r>
              <a:rPr lang="ru-RU" dirty="0" err="1"/>
              <a:t>habilis</a:t>
            </a:r>
            <a:r>
              <a:rPr lang="ru-RU" dirty="0"/>
              <a:t>» - удобный, приспособительный)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4800" dirty="0" smtClean="0"/>
              <a:t>– </a:t>
            </a:r>
            <a:r>
              <a:rPr lang="ru-RU" sz="4800" dirty="0"/>
              <a:t>система и процесс формирования отсутствовавших у инвалидов способностей к бытовой, общественной, профессиональной и иной </a:t>
            </a:r>
            <a:r>
              <a:rPr lang="ru-RU" sz="4800" dirty="0" smtClean="0"/>
              <a:t>деятельности</a:t>
            </a:r>
            <a:endParaRPr lang="ru-RU" sz="4800" dirty="0"/>
          </a:p>
        </p:txBody>
      </p:sp>
    </p:spTree>
    <p:extLst>
      <p:ext uri="{BB962C8B-B14F-4D97-AF65-F5344CB8AC3E}">
        <p14:creationId xmlns:p14="http://schemas.microsoft.com/office/powerpoint/2010/main" val="2586125302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/>
              <a:t>Ориентировочный перечень услуг по социально-психологической реабилитации </a:t>
            </a:r>
            <a:r>
              <a:rPr lang="ru-RU" b="1" dirty="0" smtClean="0"/>
              <a:t>инвалидов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 algn="just" fontAlgn="t">
              <a:buNone/>
            </a:pPr>
            <a:r>
              <a:rPr lang="ru-RU" dirty="0" smtClean="0"/>
              <a:t>1. Социально-психологическая </a:t>
            </a:r>
            <a:r>
              <a:rPr lang="ru-RU" dirty="0"/>
              <a:t>диагностика инвалида для оценки социально-психологического </a:t>
            </a:r>
            <a:r>
              <a:rPr lang="ru-RU" dirty="0" smtClean="0"/>
              <a:t>статуса</a:t>
            </a:r>
            <a:endParaRPr lang="ru-RU" dirty="0"/>
          </a:p>
          <a:p>
            <a:pPr marL="0" indent="0" algn="just">
              <a:buNone/>
            </a:pPr>
            <a:r>
              <a:rPr lang="ru-RU" dirty="0"/>
              <a:t>2. Формирование заключения по результатам социально-психологической диагностики </a:t>
            </a:r>
            <a:r>
              <a:rPr lang="ru-RU" dirty="0" smtClean="0"/>
              <a:t>инвалида</a:t>
            </a:r>
          </a:p>
          <a:p>
            <a:pPr marL="0" indent="0" algn="just">
              <a:buNone/>
            </a:pPr>
            <a:r>
              <a:rPr lang="ru-RU" dirty="0" smtClean="0"/>
              <a:t>3. Информирование </a:t>
            </a:r>
            <a:r>
              <a:rPr lang="ru-RU" dirty="0"/>
              <a:t>инвалида по вопросам социально-психологической </a:t>
            </a:r>
            <a:r>
              <a:rPr lang="ru-RU" dirty="0" smtClean="0"/>
              <a:t>реабилитации</a:t>
            </a:r>
          </a:p>
          <a:p>
            <a:pPr marL="0" lvl="0" indent="0" algn="just">
              <a:buNone/>
            </a:pPr>
            <a:r>
              <a:rPr lang="ru-RU" dirty="0" smtClean="0"/>
              <a:t>4. Психологическое </a:t>
            </a:r>
            <a:r>
              <a:rPr lang="ru-RU" dirty="0"/>
              <a:t>консультирование </a:t>
            </a:r>
            <a:r>
              <a:rPr lang="ru-RU" dirty="0" smtClean="0"/>
              <a:t>инвалида</a:t>
            </a:r>
            <a:endParaRPr lang="ru-RU" dirty="0"/>
          </a:p>
          <a:p>
            <a:pPr marL="0" lvl="0" indent="0" algn="just" fontAlgn="t">
              <a:buNone/>
            </a:pPr>
            <a:r>
              <a:rPr lang="ru-RU" dirty="0" smtClean="0"/>
              <a:t>5. Проведение </a:t>
            </a:r>
            <a:r>
              <a:rPr lang="ru-RU" dirty="0"/>
              <a:t>индивидуальных коррекционно-развивающих занятий с инвалидом.</a:t>
            </a:r>
          </a:p>
          <a:p>
            <a:pPr marL="0" indent="0" algn="just">
              <a:buNone/>
            </a:pPr>
            <a:r>
              <a:rPr lang="ru-RU" dirty="0" smtClean="0"/>
              <a:t>6. Проведение </a:t>
            </a:r>
            <a:r>
              <a:rPr lang="ru-RU" dirty="0"/>
              <a:t>социально-психологических тренингов в групповой и индивидуальной форме для инвалидов (детей-инвалидов) и родителей (законных или уполномоченных </a:t>
            </a:r>
            <a:r>
              <a:rPr lang="ru-RU" dirty="0" smtClean="0"/>
              <a:t>представителей)</a:t>
            </a:r>
          </a:p>
          <a:p>
            <a:pPr marL="0" indent="0" algn="just">
              <a:buNone/>
            </a:pPr>
            <a:r>
              <a:rPr lang="ru-RU" dirty="0" smtClean="0"/>
              <a:t>7. Социально-психологическое </a:t>
            </a:r>
            <a:r>
              <a:rPr lang="ru-RU" dirty="0"/>
              <a:t>просвещение инвалида в стационарных условиях </a:t>
            </a:r>
            <a:endParaRPr lang="ru-RU" dirty="0" smtClean="0"/>
          </a:p>
          <a:p>
            <a:pPr marL="0" indent="0" algn="just">
              <a:buNone/>
            </a:pPr>
            <a:r>
              <a:rPr lang="ru-RU" dirty="0" smtClean="0"/>
              <a:t>8. Повторная </a:t>
            </a:r>
            <a:r>
              <a:rPr lang="ru-RU" dirty="0"/>
              <a:t>(контрольная) социально-психологическая диагностика инвалида по итогам проведенных мероприятий социально-психологической реабилитации </a:t>
            </a:r>
          </a:p>
        </p:txBody>
      </p:sp>
    </p:spTree>
    <p:extLst>
      <p:ext uri="{BB962C8B-B14F-4D97-AF65-F5344CB8AC3E}">
        <p14:creationId xmlns:p14="http://schemas.microsoft.com/office/powerpoint/2010/main" val="45548087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 algn="ctr"/>
            <a:r>
              <a:rPr lang="ru-RU" b="1" i="1" dirty="0" smtClean="0"/>
              <a:t>3. Социально-психологическая работа с пожилыми </a:t>
            </a:r>
            <a:r>
              <a:rPr lang="ru-RU" b="1" i="1" dirty="0"/>
              <a:t>людьми</a:t>
            </a:r>
            <a:r>
              <a:rPr lang="ru-RU" dirty="0"/>
              <a:t/>
            </a:r>
            <a:br>
              <a:rPr lang="ru-RU" dirty="0"/>
            </a:br>
            <a:endParaRPr lang="ru-RU" b="1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fontAlgn="t">
              <a:buNone/>
            </a:pPr>
            <a:r>
              <a:rPr lang="ru-RU" sz="3200" b="1" dirty="0"/>
              <a:t>Важными и эффективными в работе с </a:t>
            </a:r>
            <a:r>
              <a:rPr lang="ru-RU" sz="3200" b="1" dirty="0" smtClean="0"/>
              <a:t>пожилыми </a:t>
            </a:r>
            <a:r>
              <a:rPr lang="ru-RU" sz="3200" b="1" dirty="0"/>
              <a:t>являются все основные направления психологического консультирования, а </a:t>
            </a:r>
            <a:r>
              <a:rPr lang="ru-RU" sz="3200" b="1" dirty="0" smtClean="0"/>
              <a:t>именно</a:t>
            </a:r>
            <a:endParaRPr lang="ru-RU" sz="3200" dirty="0"/>
          </a:p>
          <a:p>
            <a:pPr marL="0" indent="0" algn="just" fontAlgn="t">
              <a:buNone/>
            </a:pPr>
            <a:r>
              <a:rPr lang="ru-RU" sz="3200" dirty="0"/>
              <a:t>- возрастно-психологическое </a:t>
            </a:r>
            <a:r>
              <a:rPr lang="ru-RU" sz="3200" dirty="0" smtClean="0"/>
              <a:t>консультирование</a:t>
            </a:r>
            <a:endParaRPr lang="ru-RU" sz="3200" dirty="0"/>
          </a:p>
          <a:p>
            <a:pPr marL="0" indent="0" algn="just" fontAlgn="t">
              <a:buNone/>
            </a:pPr>
            <a:r>
              <a:rPr lang="ru-RU" sz="3200" dirty="0"/>
              <a:t>- семейное психологическое </a:t>
            </a:r>
            <a:r>
              <a:rPr lang="ru-RU" sz="3200" dirty="0" smtClean="0"/>
              <a:t>консультирование</a:t>
            </a:r>
            <a:endParaRPr lang="ru-RU" sz="3200" dirty="0"/>
          </a:p>
          <a:p>
            <a:pPr marL="0" indent="0" algn="just" fontAlgn="t">
              <a:buNone/>
            </a:pPr>
            <a:r>
              <a:rPr lang="ru-RU" sz="3200" dirty="0"/>
              <a:t>- </a:t>
            </a:r>
            <a:r>
              <a:rPr lang="ru-RU" sz="3200" dirty="0" err="1"/>
              <a:t>профориентационное</a:t>
            </a:r>
            <a:r>
              <a:rPr lang="ru-RU" sz="3200" dirty="0"/>
              <a:t> психологическое </a:t>
            </a:r>
            <a:r>
              <a:rPr lang="ru-RU" sz="3200" dirty="0" smtClean="0"/>
              <a:t>консультирование</a:t>
            </a:r>
            <a:endParaRPr lang="ru-RU" sz="3200" dirty="0"/>
          </a:p>
          <a:p>
            <a:pPr marL="0" indent="0" algn="just" fontAlgn="t">
              <a:buNone/>
            </a:pPr>
            <a:r>
              <a:rPr lang="ru-RU" sz="3200" dirty="0"/>
              <a:t>- индивидуальное психологическое консультирование (включая психологическое консультирование в особых ситуациях</a:t>
            </a:r>
            <a:r>
              <a:rPr lang="ru-RU" sz="3200" dirty="0" smtClean="0"/>
              <a:t>)</a:t>
            </a:r>
            <a:endParaRPr lang="ru-RU" sz="32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138195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 algn="ctr"/>
            <a:r>
              <a:rPr lang="ru-RU" b="1" i="1" dirty="0" smtClean="0"/>
              <a:t>1. Безработные </a:t>
            </a:r>
            <a:r>
              <a:rPr lang="ru-RU" b="1" i="1" dirty="0"/>
              <a:t>как объект социально-психологической </a:t>
            </a:r>
            <a:r>
              <a:rPr lang="ru-RU" b="1" i="1" dirty="0" smtClean="0"/>
              <a:t>работы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171699"/>
            <a:ext cx="10515600" cy="4245429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4000" dirty="0"/>
              <a:t>Потеря работы для человека, у которого нет другого источника существования, кроме заработка, объективно связана с </a:t>
            </a:r>
            <a:r>
              <a:rPr lang="ru-RU" sz="4000" b="1" dirty="0"/>
              <a:t>депривацией жизненно важных потребностей</a:t>
            </a:r>
            <a:r>
              <a:rPr lang="ru-RU" sz="4000" dirty="0"/>
              <a:t>, с высокой долей вероятности ведет к бедности и, следовательно, к социальному </a:t>
            </a:r>
            <a:r>
              <a:rPr lang="ru-RU" sz="4000" dirty="0" smtClean="0"/>
              <a:t>исключению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269424326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/>
              <a:t>Главное </a:t>
            </a:r>
            <a:r>
              <a:rPr lang="ru-RU" b="1" dirty="0"/>
              <a:t>в консультировании пожилого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4000" dirty="0" smtClean="0"/>
              <a:t>– </a:t>
            </a:r>
            <a:r>
              <a:rPr lang="ru-RU" sz="4000" dirty="0"/>
              <a:t>создание корпоративной формы психологической работы, отведение пожилому клиенту равноценной роли в консультативном процессе наряду с консультантом, подчеркивание веры в богатый жизненный опыт, мудрость и внутреннюю способность самому определять свой жизненный путь и нести ответственность за принятые решения</a:t>
            </a:r>
          </a:p>
        </p:txBody>
      </p:sp>
    </p:spTree>
    <p:extLst>
      <p:ext uri="{BB962C8B-B14F-4D97-AF65-F5344CB8AC3E}">
        <p14:creationId xmlns:p14="http://schemas.microsoft.com/office/powerpoint/2010/main" val="140459487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В процессе возрастно-психологического консультирования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4000" dirty="0" smtClean="0"/>
              <a:t>пожилой </a:t>
            </a:r>
            <a:r>
              <a:rPr lang="ru-RU" sz="4000" dirty="0"/>
              <a:t>человек должен обрести знания о содержании, задачах и индивидуальных вариантах прохождения </a:t>
            </a:r>
            <a:r>
              <a:rPr lang="ru-RU" sz="4000" dirty="0" smtClean="0"/>
              <a:t>нормативного </a:t>
            </a:r>
            <a:r>
              <a:rPr lang="ru-RU" sz="4000" dirty="0"/>
              <a:t>возрастного кризиса (другие кризисы старости можно считать индивидуальными) и оказаться готовым к изменению образа жизни и внутренней позиции по отношению к </a:t>
            </a:r>
            <a:r>
              <a:rPr lang="ru-RU" sz="4000" dirty="0" smtClean="0"/>
              <a:t>жизни</a:t>
            </a:r>
            <a:endParaRPr lang="ru-RU" sz="40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8420490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err="1"/>
              <a:t>Малоразработанным</a:t>
            </a:r>
            <a:r>
              <a:rPr lang="ru-RU" b="1" dirty="0"/>
              <a:t> в нашей стране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4800" dirty="0" smtClean="0"/>
              <a:t>является </a:t>
            </a:r>
            <a:r>
              <a:rPr lang="ru-RU" sz="4800" b="1" dirty="0" err="1"/>
              <a:t>профориентационное</a:t>
            </a:r>
            <a:r>
              <a:rPr lang="ru-RU" sz="4800" b="1" dirty="0"/>
              <a:t> психологическое консультирование пожилых</a:t>
            </a:r>
            <a:r>
              <a:rPr lang="ru-RU" sz="4800" dirty="0"/>
              <a:t> - консультирование по вопросам профессионального самоопределения после выхода на пенсию</a:t>
            </a:r>
          </a:p>
        </p:txBody>
      </p:sp>
    </p:spTree>
    <p:extLst>
      <p:ext uri="{BB962C8B-B14F-4D97-AF65-F5344CB8AC3E}">
        <p14:creationId xmlns:p14="http://schemas.microsoft.com/office/powerpoint/2010/main" val="282767406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Арт-терапия рекомендуется как технология работы с пожилыми людьми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fontAlgn="t">
              <a:buNone/>
            </a:pPr>
            <a:r>
              <a:rPr lang="ru-RU" b="1" dirty="0" smtClean="0"/>
              <a:t>Терапия </a:t>
            </a:r>
            <a:r>
              <a:rPr lang="ru-RU" b="1" dirty="0"/>
              <a:t>искусством включает в </a:t>
            </a:r>
            <a:r>
              <a:rPr lang="ru-RU" b="1" dirty="0" smtClean="0"/>
              <a:t>себя</a:t>
            </a:r>
            <a:endParaRPr lang="ru-RU" dirty="0"/>
          </a:p>
          <a:p>
            <a:pPr algn="just" fontAlgn="t"/>
            <a:r>
              <a:rPr lang="ru-RU" dirty="0" err="1"/>
              <a:t>изотерапию</a:t>
            </a:r>
            <a:r>
              <a:rPr lang="ru-RU" dirty="0"/>
              <a:t> (лечебное воздействие средствами изобразительного искусства: рисованием, лепкой, декоративно-прикладным искусством и др</a:t>
            </a:r>
            <a:r>
              <a:rPr lang="ru-RU" dirty="0" smtClean="0"/>
              <a:t>.)</a:t>
            </a:r>
            <a:endParaRPr lang="ru-RU" dirty="0"/>
          </a:p>
          <a:p>
            <a:pPr algn="just" fontAlgn="t"/>
            <a:r>
              <a:rPr lang="ru-RU" dirty="0" err="1"/>
              <a:t>библиотерапию</a:t>
            </a:r>
            <a:r>
              <a:rPr lang="ru-RU" dirty="0"/>
              <a:t> (лечебное воздействие чтением</a:t>
            </a:r>
            <a:r>
              <a:rPr lang="ru-RU" dirty="0" smtClean="0"/>
              <a:t>)</a:t>
            </a:r>
            <a:endParaRPr lang="ru-RU" dirty="0"/>
          </a:p>
          <a:p>
            <a:pPr algn="just" fontAlgn="t"/>
            <a:r>
              <a:rPr lang="ru-RU" dirty="0" err="1"/>
              <a:t>иммаготерапию</a:t>
            </a:r>
            <a:r>
              <a:rPr lang="ru-RU" dirty="0"/>
              <a:t> (лечебное воздействие через образ, театрализацию</a:t>
            </a:r>
            <a:r>
              <a:rPr lang="ru-RU" dirty="0" smtClean="0"/>
              <a:t>)</a:t>
            </a:r>
            <a:endParaRPr lang="ru-RU" dirty="0"/>
          </a:p>
          <a:p>
            <a:pPr algn="just" fontAlgn="t"/>
            <a:r>
              <a:rPr lang="ru-RU" dirty="0" err="1"/>
              <a:t>вокалотерапию</a:t>
            </a:r>
            <a:r>
              <a:rPr lang="ru-RU" dirty="0"/>
              <a:t> (лечение пением</a:t>
            </a:r>
            <a:r>
              <a:rPr lang="ru-RU" dirty="0" smtClean="0"/>
              <a:t>)</a:t>
            </a:r>
            <a:endParaRPr lang="ru-RU" dirty="0"/>
          </a:p>
          <a:p>
            <a:pPr algn="just" fontAlgn="t"/>
            <a:r>
              <a:rPr lang="ru-RU" dirty="0" err="1"/>
              <a:t>кинезиотерапию</a:t>
            </a:r>
            <a:r>
              <a:rPr lang="ru-RU" dirty="0"/>
              <a:t> (</a:t>
            </a:r>
            <a:r>
              <a:rPr lang="ru-RU" dirty="0" err="1"/>
              <a:t>танцетерапия</a:t>
            </a:r>
            <a:r>
              <a:rPr lang="ru-RU" dirty="0"/>
              <a:t>, </a:t>
            </a:r>
            <a:r>
              <a:rPr lang="ru-RU" dirty="0" err="1"/>
              <a:t>хореотерапия</a:t>
            </a:r>
            <a:r>
              <a:rPr lang="ru-RU" dirty="0"/>
              <a:t>, коррекционная ритмика – лечебное воздействие движениями</a:t>
            </a:r>
            <a:r>
              <a:rPr lang="ru-RU" dirty="0" smtClean="0"/>
              <a:t>)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23797446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Применяются </a:t>
            </a:r>
            <a:r>
              <a:rPr lang="ru-RU" b="1" dirty="0"/>
              <a:t>две формы терапии искусством</a:t>
            </a:r>
            <a:r>
              <a:rPr lang="ru-RU" dirty="0"/>
              <a:t>: </a:t>
            </a:r>
            <a:r>
              <a:rPr lang="ru-RU" b="1" dirty="0"/>
              <a:t>пассивная</a:t>
            </a:r>
            <a:r>
              <a:rPr lang="ru-RU" dirty="0"/>
              <a:t> и </a:t>
            </a:r>
            <a:r>
              <a:rPr lang="ru-RU" b="1" dirty="0" smtClean="0"/>
              <a:t>активная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fontAlgn="t"/>
            <a:r>
              <a:rPr lang="ru-RU" sz="4000" dirty="0"/>
              <a:t>п</a:t>
            </a:r>
            <a:r>
              <a:rPr lang="ru-RU" sz="4000" dirty="0" smtClean="0"/>
              <a:t>ри </a:t>
            </a:r>
            <a:r>
              <a:rPr lang="ru-RU" sz="4000" b="1" dirty="0"/>
              <a:t>пассивной</a:t>
            </a:r>
            <a:r>
              <a:rPr lang="ru-RU" sz="4000" dirty="0"/>
              <a:t> форме человек «потребляет» художественные произведения, созданные другими людьми: рассматривает картины, читает книги, прослушивает музыкальные </a:t>
            </a:r>
            <a:r>
              <a:rPr lang="ru-RU" sz="4000" dirty="0" smtClean="0"/>
              <a:t>произведения</a:t>
            </a:r>
            <a:endParaRPr lang="ru-RU" sz="4000" dirty="0"/>
          </a:p>
          <a:p>
            <a:pPr algn="just" fontAlgn="t"/>
            <a:r>
              <a:rPr lang="ru-RU" sz="4000" dirty="0"/>
              <a:t>п</a:t>
            </a:r>
            <a:r>
              <a:rPr lang="ru-RU" sz="4000" dirty="0" smtClean="0"/>
              <a:t>ри </a:t>
            </a:r>
            <a:r>
              <a:rPr lang="ru-RU" sz="4000" b="1" dirty="0"/>
              <a:t>активной</a:t>
            </a:r>
            <a:r>
              <a:rPr lang="ru-RU" sz="4000" dirty="0"/>
              <a:t> форме сами создают продукты творчества: рисунки, скульптуры и т. д.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27097451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Инновационным методом арт-терапии является </a:t>
            </a:r>
            <a:r>
              <a:rPr lang="ru-RU" b="1" dirty="0" err="1"/>
              <a:t>нейрографика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3600" dirty="0" smtClean="0"/>
              <a:t>Данное </a:t>
            </a:r>
            <a:r>
              <a:rPr lang="ru-RU" sz="3600" dirty="0"/>
              <a:t>направление образовалась недавно на стыке нейропсихологии и изобразительного </a:t>
            </a:r>
            <a:r>
              <a:rPr lang="ru-RU" sz="3600" dirty="0" smtClean="0"/>
              <a:t>искусства</a:t>
            </a:r>
          </a:p>
          <a:p>
            <a:pPr marL="0" indent="0" algn="just">
              <a:buNone/>
            </a:pPr>
            <a:r>
              <a:rPr lang="ru-RU" sz="3600" dirty="0" err="1" smtClean="0"/>
              <a:t>Нейрографика</a:t>
            </a:r>
            <a:r>
              <a:rPr lang="ru-RU" sz="3600" dirty="0" smtClean="0"/>
              <a:t> </a:t>
            </a:r>
            <a:r>
              <a:rPr lang="ru-RU" sz="3600" dirty="0"/>
              <a:t>не требует творческих задатков и умения рисовать, этот метод доступен каждому, кто начнёт его использовать. Также этот метод способствует развитию ассоциативного мышления и воображения, улучшению памяти и увеличению количества положительных эмоций в </a:t>
            </a:r>
            <a:r>
              <a:rPr lang="ru-RU" sz="3600" dirty="0" smtClean="0"/>
              <a:t>жизни</a:t>
            </a:r>
            <a:endParaRPr lang="ru-RU" sz="3600" dirty="0"/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47438208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b="1" dirty="0" err="1"/>
              <a:t>Нейрографика</a:t>
            </a:r>
            <a:r>
              <a:rPr lang="ru-RU" b="1" dirty="0"/>
              <a:t> применяется для разрешения актуальной жизненной ситуации </a:t>
            </a:r>
            <a:r>
              <a:rPr lang="ru-RU" b="1" dirty="0" smtClean="0"/>
              <a:t>участников</a:t>
            </a:r>
            <a:r>
              <a:rPr lang="ru-RU" b="1" dirty="0"/>
              <a:t>,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400" dirty="0" smtClean="0"/>
              <a:t>требующей </a:t>
            </a:r>
            <a:r>
              <a:rPr lang="ru-RU" sz="4400" dirty="0"/>
              <a:t>поиска ресурсов для её благоприятного </a:t>
            </a:r>
            <a:r>
              <a:rPr lang="ru-RU" sz="4400" dirty="0" smtClean="0"/>
              <a:t>решения </a:t>
            </a:r>
            <a:r>
              <a:rPr lang="ru-RU" sz="4400" dirty="0"/>
              <a:t>Следует отметить, что помимо линий в авторском методе задействуются различные геометрические фигуры, которые несут особое смысловое </a:t>
            </a:r>
            <a:r>
              <a:rPr lang="ru-RU" sz="4400" dirty="0" smtClean="0"/>
              <a:t>значение</a:t>
            </a:r>
            <a:endParaRPr lang="ru-RU" sz="44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23346305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/>
              <a:t>Метод </a:t>
            </a:r>
            <a:r>
              <a:rPr lang="ru-RU" b="1" dirty="0"/>
              <a:t>музыкотерапии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3200" dirty="0" smtClean="0"/>
              <a:t>прост </a:t>
            </a:r>
            <a:r>
              <a:rPr lang="ru-RU" sz="3200" dirty="0"/>
              <a:t>в использовании и экономичен, не требует дополнительных </a:t>
            </a:r>
            <a:r>
              <a:rPr lang="ru-RU" sz="3200" dirty="0" smtClean="0"/>
              <a:t>затрат</a:t>
            </a:r>
          </a:p>
          <a:p>
            <a:pPr marL="0" indent="0" algn="just">
              <a:buNone/>
            </a:pPr>
            <a:r>
              <a:rPr lang="ru-RU" sz="3200" dirty="0" smtClean="0"/>
              <a:t>Занятия </a:t>
            </a:r>
            <a:r>
              <a:rPr lang="ru-RU" sz="3200" dirty="0"/>
              <a:t>по прослушиванию музыкальных композиций могут вызвать положительные эмоции, приятные ассоциации, </a:t>
            </a:r>
            <a:r>
              <a:rPr lang="ru-RU" sz="3200" dirty="0" smtClean="0"/>
              <a:t>воспоминания</a:t>
            </a:r>
          </a:p>
          <a:p>
            <a:pPr marL="0" indent="0" algn="just">
              <a:buNone/>
            </a:pPr>
            <a:r>
              <a:rPr lang="ru-RU" sz="3200" dirty="0" smtClean="0"/>
              <a:t>Это </a:t>
            </a:r>
            <a:r>
              <a:rPr lang="ru-RU" sz="3200" dirty="0"/>
              <a:t>помогает существенно улучшить не только настроение пожилого человека, но также ритм и мотив музыки окажут позитивное воздействие на участки мозга, актуализируют память, как познавательный процесс</a:t>
            </a:r>
          </a:p>
        </p:txBody>
      </p:sp>
    </p:spTree>
    <p:extLst>
      <p:ext uri="{BB962C8B-B14F-4D97-AF65-F5344CB8AC3E}">
        <p14:creationId xmlns:p14="http://schemas.microsoft.com/office/powerpoint/2010/main" val="501061909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err="1"/>
              <a:t>Скриботерапия</a:t>
            </a:r>
            <a:r>
              <a:rPr lang="ru-RU" b="1" dirty="0"/>
              <a:t> (от латинских слов: </a:t>
            </a:r>
            <a:r>
              <a:rPr lang="ru-RU" b="1" dirty="0" err="1"/>
              <a:t>scribo</a:t>
            </a:r>
            <a:r>
              <a:rPr lang="ru-RU" b="1" dirty="0"/>
              <a:t> - "писать" и </a:t>
            </a:r>
            <a:r>
              <a:rPr lang="ru-RU" b="1" dirty="0" err="1"/>
              <a:t>therapia</a:t>
            </a:r>
            <a:r>
              <a:rPr lang="ru-RU" b="1" dirty="0"/>
              <a:t> -- "лечение")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204357"/>
            <a:ext cx="10515600" cy="3972606"/>
          </a:xfrm>
        </p:spPr>
        <p:txBody>
          <a:bodyPr/>
          <a:lstStyle/>
          <a:p>
            <a:pPr marL="0" indent="0" algn="just" fontAlgn="t">
              <a:buNone/>
            </a:pPr>
            <a:r>
              <a:rPr lang="ru-RU" sz="3600" dirty="0" smtClean="0"/>
              <a:t>консультативно-психотерапевтический </a:t>
            </a:r>
            <a:r>
              <a:rPr lang="ru-RU" sz="3600" dirty="0"/>
              <a:t>метод, использующий переписку между консультантом и клиентом, основанный как на воздействии консультанта на клиента, так и на вербальном и невербальном самовыражении </a:t>
            </a:r>
            <a:r>
              <a:rPr lang="ru-RU" sz="3600" dirty="0" smtClean="0"/>
              <a:t>клиента</a:t>
            </a:r>
            <a:endParaRPr lang="ru-RU" sz="3600" dirty="0"/>
          </a:p>
          <a:p>
            <a:pPr marL="0" indent="0" algn="just" fontAlgn="t">
              <a:buNone/>
            </a:pPr>
            <a:r>
              <a:rPr lang="ru-RU" sz="3600" dirty="0"/>
              <a:t>В основе </a:t>
            </a:r>
            <a:r>
              <a:rPr lang="ru-RU" sz="3600" dirty="0" err="1"/>
              <a:t>скриботерапии</a:t>
            </a:r>
            <a:r>
              <a:rPr lang="ru-RU" sz="3600" dirty="0"/>
              <a:t> лежит такой ныне давно забытый феномен как </a:t>
            </a:r>
            <a:r>
              <a:rPr lang="ru-RU" sz="3600" b="1" dirty="0"/>
              <a:t>эпистолярный </a:t>
            </a:r>
            <a:r>
              <a:rPr lang="ru-RU" sz="3600" b="1" dirty="0" smtClean="0"/>
              <a:t>жанр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67342438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045029"/>
          </a:xfrm>
        </p:spPr>
        <p:txBody>
          <a:bodyPr>
            <a:normAutofit/>
          </a:bodyPr>
          <a:lstStyle/>
          <a:p>
            <a:r>
              <a:rPr lang="ru-RU" sz="3600" b="1" dirty="0"/>
              <a:t>Источники:</a:t>
            </a:r>
            <a:endParaRPr lang="ru-RU" sz="36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3785" y="751113"/>
            <a:ext cx="11484429" cy="5863332"/>
          </a:xfrm>
        </p:spPr>
        <p:txBody>
          <a:bodyPr>
            <a:normAutofit fontScale="40000" lnSpcReduction="20000"/>
          </a:bodyPr>
          <a:lstStyle/>
          <a:p>
            <a:pPr algn="just" fontAlgn="t"/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Барабанов В.П., Валеева Н.Ш., Фролова Ф.Ф. Тренинг как интерактивный метод формирования компетенции профессионального саморазвития у будущих специалистов социальной работы // Вестник Казанского технологического университета. </a:t>
            </a:r>
            <a:r>
              <a:rPr lang="en-US" dirty="0"/>
              <a:t>2014. №11. — URL: https://cyberleninka.ru/article/n/trening-kak-interaktivnyy-metod-formirovaniya-kompetentsii-professionalnogo-samorazvitiya-u-buduschih-spetsialistov-sotsialnoy.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Веденеева Н. В. Изменение отношения к инвалидности в процессе исторического развития общества // Вестник МГПУ. Серия: Исторические науки. 2010. </a:t>
            </a:r>
            <a:r>
              <a:rPr lang="en-US" dirty="0"/>
              <a:t>№1. — URL: https://cyberleninka.ru/article/n/izmenenie-otnosheniya-k-invalidnosti-v-protsesse-istoricheskogo-razvitiya-obschestva 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 err="1"/>
              <a:t>Векилова</a:t>
            </a:r>
            <a:r>
              <a:rPr lang="ru-RU" dirty="0"/>
              <a:t> С. А. Психология социальной работы : учебно-методическое пособие / С. А. </a:t>
            </a:r>
            <a:r>
              <a:rPr lang="ru-RU" dirty="0" err="1"/>
              <a:t>Векилова</a:t>
            </a:r>
            <a:r>
              <a:rPr lang="ru-RU" dirty="0"/>
              <a:t>, Г. В. Семенова. — Санкт-Петербург : Российский государственный педагогический университет им. А.И. Герцена, 2018. — 112 </a:t>
            </a:r>
            <a:r>
              <a:rPr lang="en-US" dirty="0"/>
              <a:t>c</a:t>
            </a:r>
            <a:r>
              <a:rPr lang="ru-RU" dirty="0"/>
              <a:t>. — </a:t>
            </a:r>
            <a:r>
              <a:rPr lang="en-US" dirty="0"/>
              <a:t>ISBN</a:t>
            </a:r>
            <a:r>
              <a:rPr lang="ru-RU" dirty="0"/>
              <a:t> 978-5-8064-2494-6. — Текст : электронный // Цифровой образовательный ресурс </a:t>
            </a:r>
            <a:r>
              <a:rPr lang="en-US" dirty="0"/>
              <a:t>IPR SMART</a:t>
            </a:r>
            <a:r>
              <a:rPr lang="ru-RU" dirty="0"/>
              <a:t> : [сайт]. — </a:t>
            </a:r>
            <a:r>
              <a:rPr lang="en-US" dirty="0"/>
              <a:t>URL</a:t>
            </a:r>
            <a:r>
              <a:rPr lang="ru-RU" dirty="0"/>
              <a:t>: </a:t>
            </a:r>
            <a:r>
              <a:rPr lang="en-US" dirty="0"/>
              <a:t>https</a:t>
            </a:r>
            <a:r>
              <a:rPr lang="ru-RU" dirty="0"/>
              <a:t>://</a:t>
            </a:r>
            <a:r>
              <a:rPr lang="en-US" dirty="0"/>
              <a:t>www</a:t>
            </a:r>
            <a:r>
              <a:rPr lang="ru-RU" dirty="0"/>
              <a:t>.</a:t>
            </a:r>
            <a:r>
              <a:rPr lang="en-US" dirty="0" err="1"/>
              <a:t>iprbookshop</a:t>
            </a:r>
            <a:r>
              <a:rPr lang="ru-RU" dirty="0"/>
              <a:t>.</a:t>
            </a:r>
            <a:r>
              <a:rPr lang="en-US" dirty="0" err="1"/>
              <a:t>ru</a:t>
            </a:r>
            <a:r>
              <a:rPr lang="ru-RU" dirty="0"/>
              <a:t>/98618.</a:t>
            </a:r>
            <a:r>
              <a:rPr lang="en-US" dirty="0"/>
              <a:t>html</a:t>
            </a:r>
            <a:r>
              <a:rPr lang="ru-RU" dirty="0"/>
              <a:t>. — Режим доступа: для </a:t>
            </a:r>
            <a:r>
              <a:rPr lang="ru-RU" dirty="0" err="1"/>
              <a:t>авторизир</a:t>
            </a:r>
            <a:r>
              <a:rPr lang="ru-RU" dirty="0"/>
              <a:t>. пользователей</a:t>
            </a:r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Воробьева С. А. Арт-терапия как технология социально-психологической работы по профилактике деменции у пожилых людей / С. А. Воробьева, К. В. </a:t>
            </a:r>
            <a:r>
              <a:rPr lang="ru-RU" dirty="0" err="1"/>
              <a:t>Шабашев</a:t>
            </a:r>
            <a:r>
              <a:rPr lang="ru-RU" dirty="0"/>
              <a:t> // Актуальные проблемы психологии труда: теория и практика : Материалы III Международной научно-практической конференции, Красноярск, 22 ноября 2019 года. – Красноярск: Федеральное государственное бюджетное образовательное учреждение высшего образования "Сибирский государственный университет науки и технологий имени академика М.Ф. </a:t>
            </a:r>
            <a:r>
              <a:rPr lang="ru-RU" dirty="0" err="1"/>
              <a:t>Решетнева</a:t>
            </a:r>
            <a:r>
              <a:rPr lang="ru-RU" dirty="0"/>
              <a:t>", 2019. – С. 74-77. – EDN RPRNDY. — URL: </a:t>
            </a:r>
            <a:r>
              <a:rPr lang="ru-RU" u="sng" dirty="0">
                <a:hlinkClick r:id="rId2"/>
              </a:rPr>
              <a:t>https://elibrary.ru/item.asp?id=41664302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 smtClean="0"/>
              <a:t>Еремина Е</a:t>
            </a:r>
            <a:r>
              <a:rPr lang="ru-RU" dirty="0"/>
              <a:t>. Н. Социально-психологическая адаптация безработных / Е. Н. Еремина // Тенденции развития науки и образования. – 2020. – № 62-19. – С. 53-56. – DOI 10.18411/lj-06-2020-440. – EDN QBHQMT. — URL: </a:t>
            </a:r>
            <a:r>
              <a:rPr lang="ru-RU" u="sng" dirty="0">
                <a:hlinkClick r:id="rId3"/>
              </a:rPr>
              <a:t>https://elibrary.ru/item.asp?id=43141104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Корецкая Е. В. Социально-психологическое сопровождение формирования жизнестойкости личности в ситуации потери работы / Е. В. Корецкая // Российская наука и образование сегодня: проблемы и перспективы. – 2016. – № 3(10). – С. 27-29. – EDN VZAOSL.  — URL: https://elibrary.ru/item.asp?id=26094324</a:t>
            </a:r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 err="1"/>
              <a:t>Кулебякин</a:t>
            </a:r>
            <a:r>
              <a:rPr lang="ru-RU" dirty="0"/>
              <a:t> Е.В. Психология социальной работы. Учебное пособие. Владивосток: ТИДОТ ДВГУ, 2004. </a:t>
            </a:r>
            <a:r>
              <a:rPr lang="en-US" dirty="0"/>
              <a:t>86 </a:t>
            </a:r>
            <a:r>
              <a:rPr lang="ru-RU" dirty="0"/>
              <a:t>с</a:t>
            </a:r>
            <a:r>
              <a:rPr lang="en-US" dirty="0"/>
              <a:t>. — URL: http://ipkfp.nspu.ru/file.php/1/Kulebjakin_Psikhologija_socialnoi_raboty.pdf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Морозова Е. В. Организационно-методические аспекты социально-психологической реабилитации инвалидов / Е. В. Морозова, Е. В. Жукова // Медико-социальные проблемы инвалидности. – 2020. – № 4. – С. 75-82. – EDN AQLQKJ.  — URL: https://elibrary.ru/item.asp?id=44507888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Психология инвалидности: Метод. указания / Сост. Н.А. Соловьева; </a:t>
            </a:r>
            <a:r>
              <a:rPr lang="ru-RU" dirty="0" err="1"/>
              <a:t>Яросл</a:t>
            </a:r>
            <a:r>
              <a:rPr lang="ru-RU" dirty="0"/>
              <a:t>. гос. ун-т. – Ярославль, 2004. </a:t>
            </a:r>
            <a:r>
              <a:rPr lang="en-US" dirty="0"/>
              <a:t>47 </a:t>
            </a:r>
            <a:r>
              <a:rPr lang="ru-RU" dirty="0"/>
              <a:t>с</a:t>
            </a:r>
            <a:r>
              <a:rPr lang="en-US" dirty="0"/>
              <a:t>. — URL: https://pdshi.klgd.muzkult.ru/media/2019/11/11/1266327920/Psixologiya_invalidnosti.pdf</a:t>
            </a:r>
            <a:endParaRPr lang="ru-RU" dirty="0"/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Казакова Т.В.  Психология социальной работы: учебное пособие.  – </a:t>
            </a:r>
            <a:r>
              <a:rPr lang="ru-RU" dirty="0" err="1"/>
              <a:t>Лесосибирск</a:t>
            </a:r>
            <a:r>
              <a:rPr lang="ru-RU" dirty="0"/>
              <a:t> - Красноярск, СФУ, 2014  — URL: </a:t>
            </a:r>
            <a:r>
              <a:rPr lang="ru-RU" u="sng" dirty="0">
                <a:hlinkClick r:id="rId4"/>
              </a:rPr>
              <a:t>https://lpi.sfu-kras.ru/files/psihologiya_socialnoy_raboty_2014.pdf</a:t>
            </a:r>
            <a:endParaRPr lang="ru-RU" dirty="0"/>
          </a:p>
          <a:p>
            <a:pPr marL="514350" lvl="0" indent="-514350">
              <a:buFont typeface="+mj-lt"/>
              <a:buAutoNum type="arabicPeriod"/>
            </a:pPr>
            <a:r>
              <a:rPr lang="ru-RU" dirty="0" err="1"/>
              <a:t>Раимова</a:t>
            </a:r>
            <a:r>
              <a:rPr lang="ru-RU" dirty="0"/>
              <a:t> Л.А. По дороге воспоминаний…Терапия воспоминаниями в работе с людьми пожилого возраста: метод. пособие для специалистов учреждений социальной сферы, работающих с людьми пожилого возраста /Л.А. </a:t>
            </a:r>
            <a:r>
              <a:rPr lang="ru-RU" dirty="0" err="1"/>
              <a:t>Раимова</a:t>
            </a:r>
            <a:r>
              <a:rPr lang="ru-RU" dirty="0"/>
              <a:t>.- Казань: </a:t>
            </a:r>
            <a:r>
              <a:rPr lang="ru-RU" dirty="0" err="1"/>
              <a:t>Веда</a:t>
            </a:r>
            <a:r>
              <a:rPr lang="ru-RU" dirty="0"/>
              <a:t>, 2014.- </a:t>
            </a:r>
            <a:r>
              <a:rPr lang="en-US" dirty="0"/>
              <a:t>142 </a:t>
            </a:r>
            <a:r>
              <a:rPr lang="ru-RU" dirty="0"/>
              <a:t>с</a:t>
            </a:r>
            <a:r>
              <a:rPr lang="en-US" dirty="0"/>
              <a:t>. — URL: http://social-profi.ru/wp-content/uploads/2018/11/Po-doroge-vospominanij-Terapiya-vospominaniyami-v-rabote-s-lyudmi-pozhilogo-vozrasta.pdf</a:t>
            </a:r>
            <a:endParaRPr lang="ru-RU" dirty="0"/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Содержание и методика психосоциальной работы в системе социальной работы: Составители: </a:t>
            </a:r>
            <a:r>
              <a:rPr lang="ru-RU" dirty="0" err="1"/>
              <a:t>Щенникова</a:t>
            </a:r>
            <a:r>
              <a:rPr lang="ru-RU" dirty="0"/>
              <a:t> С.В., </a:t>
            </a:r>
            <a:r>
              <a:rPr lang="ru-RU" dirty="0" err="1"/>
              <a:t>Алешенькина</a:t>
            </a:r>
            <a:r>
              <a:rPr lang="ru-RU" dirty="0"/>
              <a:t> Е.Е.: Учебное пособие. - Арзамас: </a:t>
            </a:r>
            <a:r>
              <a:rPr lang="ru-RU" dirty="0" err="1"/>
              <a:t>Арзамасский</a:t>
            </a:r>
            <a:r>
              <a:rPr lang="ru-RU" dirty="0"/>
              <a:t> филиал ННГУ. – 2013. - 106 с. — </a:t>
            </a:r>
            <a:r>
              <a:rPr lang="en-US" dirty="0"/>
              <a:t>URL</a:t>
            </a:r>
            <a:r>
              <a:rPr lang="ru-RU" dirty="0"/>
              <a:t>: </a:t>
            </a:r>
            <a:r>
              <a:rPr lang="ru-RU" u="sng" dirty="0">
                <a:hlinkClick r:id="rId5"/>
              </a:rPr>
              <a:t>http://www.unn.ru/books/met_files/Psychosocial.pdf</a:t>
            </a:r>
            <a:endParaRPr lang="ru-RU" dirty="0"/>
          </a:p>
          <a:p>
            <a:pPr marL="514350" lvl="0" indent="-514350" fontAlgn="t">
              <a:buFont typeface="+mj-lt"/>
              <a:buAutoNum type="arabicPeriod"/>
            </a:pPr>
            <a:r>
              <a:rPr lang="ru-RU" dirty="0"/>
              <a:t>Яковлева Н.В. Психологические модели инвалидности: причины возникновения и перспективы использования // Личность в меняющемся мире: здоровье, адаптация, развитие. </a:t>
            </a:r>
            <a:r>
              <a:rPr lang="en-US" dirty="0"/>
              <a:t>2017. №3 (18). — URL: https://cyberleninka.ru/article/n/psihologicheskie-modeli-invalidnosti-prichiny-vozniknoveniya-i-perspektivy-ispolzovaniya </a:t>
            </a:r>
            <a:endParaRPr lang="ru-RU" dirty="0"/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Ярычев Б. У. Социально-психологические аспекты работы с пожилыми людьми // Евразийский научный журнал. </a:t>
            </a:r>
            <a:r>
              <a:rPr lang="en-US" dirty="0"/>
              <a:t>2016. №5. — URL: https://cyberleninka.ru/article/n/sotsialno-psihologicheskie-aspekty-raboty-s-pozhilymi-lyudmi </a:t>
            </a:r>
            <a:endParaRPr lang="ru-RU" dirty="0"/>
          </a:p>
          <a:p>
            <a:pPr marL="514350" indent="-514350">
              <a:buFont typeface="+mj-lt"/>
              <a:buAutoNum type="arabicPeriod"/>
            </a:pPr>
            <a:endParaRPr lang="ru-RU" sz="3400" dirty="0"/>
          </a:p>
          <a:p>
            <a:pPr marL="0" indent="0">
              <a:buNone/>
            </a:pPr>
            <a:endParaRPr lang="ru-RU" sz="3400" dirty="0"/>
          </a:p>
          <a:p>
            <a:pPr marL="0" indent="0" algn="just">
              <a:buNone/>
            </a:pPr>
            <a:endParaRPr lang="ru-RU" sz="3400" dirty="0"/>
          </a:p>
          <a:p>
            <a:pPr marL="0" indent="0" algn="just" fontAlgn="t">
              <a:buNone/>
            </a:pPr>
            <a:endParaRPr lang="ru-RU" dirty="0"/>
          </a:p>
          <a:p>
            <a:pPr marL="0" indent="0" algn="just">
              <a:buNone/>
            </a:pPr>
            <a:endParaRPr lang="ru-RU" dirty="0"/>
          </a:p>
          <a:p>
            <a:pPr algn="just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376772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dirty="0" smtClean="0"/>
              <a:t>Ф</a:t>
            </a:r>
            <a:r>
              <a:rPr lang="ru-RU" b="1" dirty="0" smtClean="0"/>
              <a:t>изические </a:t>
            </a:r>
            <a:r>
              <a:rPr lang="ru-RU" b="1" dirty="0"/>
              <a:t>(</a:t>
            </a:r>
            <a:r>
              <a:rPr lang="ru-RU" b="1" dirty="0" smtClean="0"/>
              <a:t>соматические) </a:t>
            </a:r>
            <a:r>
              <a:rPr lang="ru-RU" dirty="0" smtClean="0"/>
              <a:t>последствия </a:t>
            </a:r>
            <a:r>
              <a:rPr lang="ru-RU" b="1" dirty="0" smtClean="0"/>
              <a:t>безработицы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sz="4400" dirty="0" smtClean="0"/>
              <a:t>заболевания </a:t>
            </a:r>
            <a:r>
              <a:rPr lang="ru-RU" sz="4400" dirty="0"/>
              <a:t>сердца, почек, хроническое повышение артериального давления, алкоголизация и связанные с ней заболевания печении желудочно-кишечного тракта, </a:t>
            </a:r>
            <a:r>
              <a:rPr lang="ru-RU" sz="4400" dirty="0" smtClean="0"/>
              <a:t>бессонница</a:t>
            </a:r>
            <a:endParaRPr lang="ru-RU" sz="44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528392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Эмоциональные последствия </a:t>
            </a:r>
            <a:r>
              <a:rPr lang="ru-RU" b="1" dirty="0"/>
              <a:t>безработицы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5400" dirty="0" smtClean="0"/>
              <a:t>понижение </a:t>
            </a:r>
            <a:r>
              <a:rPr lang="ru-RU" sz="5400" dirty="0"/>
              <a:t>самооценки, депрессия, суицид, дебют психических заболеваний с последующей </a:t>
            </a:r>
            <a:r>
              <a:rPr lang="ru-RU" sz="5400" dirty="0" smtClean="0"/>
              <a:t>госпитализацией</a:t>
            </a:r>
            <a:endParaRPr lang="ru-RU" sz="5400" dirty="0"/>
          </a:p>
        </p:txBody>
      </p:sp>
    </p:spTree>
    <p:extLst>
      <p:ext uri="{BB962C8B-B14F-4D97-AF65-F5344CB8AC3E}">
        <p14:creationId xmlns:p14="http://schemas.microsoft.com/office/powerpoint/2010/main" val="23099651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/>
              <a:t>Семейные последствия </a:t>
            </a:r>
            <a:r>
              <a:rPr lang="ru-RU" b="1" dirty="0"/>
              <a:t>безработицы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008413"/>
            <a:ext cx="10515600" cy="4168549"/>
          </a:xfrm>
        </p:spPr>
        <p:txBody>
          <a:bodyPr/>
          <a:lstStyle/>
          <a:p>
            <a:pPr marL="0" indent="0" algn="just">
              <a:buNone/>
            </a:pPr>
            <a:r>
              <a:rPr lang="ru-RU" sz="4400" dirty="0" smtClean="0"/>
              <a:t>рост </a:t>
            </a:r>
            <a:r>
              <a:rPr lang="ru-RU" sz="4400" dirty="0"/>
              <a:t>уровня семейной конфликтности и повышение частоты проявления насилия в отношении супругов, детей и </a:t>
            </a:r>
            <a:r>
              <a:rPr lang="ru-RU" sz="4400" dirty="0" smtClean="0"/>
              <a:t>стариков </a:t>
            </a:r>
            <a:endParaRPr lang="ru-RU" sz="4400" dirty="0"/>
          </a:p>
          <a:p>
            <a:pPr marL="0" indent="0" algn="just">
              <a:buNone/>
            </a:pPr>
            <a:r>
              <a:rPr lang="ru-RU" sz="4400" dirty="0"/>
              <a:t>В семьях безработных дети чаще проявляют симптомы поведенческих нарушений и соматических </a:t>
            </a:r>
            <a:r>
              <a:rPr lang="ru-RU" sz="4400" dirty="0" smtClean="0"/>
              <a:t>заболеваний</a:t>
            </a:r>
            <a:endParaRPr lang="ru-RU" sz="44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8265429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Этапы переживания опыта потери </a:t>
            </a:r>
            <a:r>
              <a:rPr lang="ru-RU" b="1" dirty="0" smtClean="0"/>
              <a:t>работы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ru-RU" dirty="0" smtClean="0"/>
              <a:t>Шок  - стадия </a:t>
            </a:r>
            <a:r>
              <a:rPr lang="ru-RU" dirty="0"/>
              <a:t>начинается непосредственно с момента увольнения, представлена состоянием защитного отрицания самого факта увольнения </a:t>
            </a:r>
            <a:endParaRPr lang="ru-RU" dirty="0" smtClean="0"/>
          </a:p>
          <a:p>
            <a:pPr marL="514350" indent="-514350">
              <a:buAutoNum type="arabicPeriod"/>
            </a:pPr>
            <a:r>
              <a:rPr lang="ru-RU" dirty="0" smtClean="0"/>
              <a:t>Оптимизма </a:t>
            </a:r>
            <a:r>
              <a:rPr lang="ru-RU" dirty="0"/>
              <a:t>и </a:t>
            </a:r>
            <a:r>
              <a:rPr lang="ru-RU" dirty="0" smtClean="0"/>
              <a:t>надежды - </a:t>
            </a:r>
            <a:r>
              <a:rPr lang="ru-RU" dirty="0"/>
              <a:t>связана с активными поисками новой </a:t>
            </a:r>
            <a:r>
              <a:rPr lang="ru-RU" dirty="0" smtClean="0"/>
              <a:t>работы</a:t>
            </a:r>
          </a:p>
          <a:p>
            <a:pPr marL="514350" indent="-514350">
              <a:buAutoNum type="arabicPeriod"/>
            </a:pPr>
            <a:r>
              <a:rPr lang="ru-RU" dirty="0"/>
              <a:t>Пессимизма, характеризуется снижением мотивации поиска работы и закономерным увеличением периода </a:t>
            </a:r>
            <a:r>
              <a:rPr lang="ru-RU" dirty="0" err="1" smtClean="0"/>
              <a:t>безработности</a:t>
            </a:r>
            <a:endParaRPr lang="ru-RU" dirty="0"/>
          </a:p>
          <a:p>
            <a:pPr marL="514350" indent="-514350">
              <a:buAutoNum type="arabicPeriod"/>
            </a:pPr>
            <a:r>
              <a:rPr lang="ru-RU" dirty="0"/>
              <a:t>Фатализма, наступает по истечении одного года опыта </a:t>
            </a:r>
            <a:r>
              <a:rPr lang="ru-RU" dirty="0" err="1"/>
              <a:t>безработности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2384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Психологические особенности личности человека с опытом потери </a:t>
            </a:r>
            <a:r>
              <a:rPr lang="ru-RU" b="1" dirty="0" smtClean="0"/>
              <a:t>работы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sz="3600" dirty="0" smtClean="0"/>
              <a:t>понижение самооценки</a:t>
            </a:r>
          </a:p>
          <a:p>
            <a:pPr marL="0" indent="0">
              <a:buNone/>
            </a:pPr>
            <a:r>
              <a:rPr lang="ru-RU" sz="3600" dirty="0" smtClean="0"/>
              <a:t>чувство </a:t>
            </a:r>
            <a:r>
              <a:rPr lang="ru-RU" sz="3600" dirty="0"/>
              <a:t>вины перед знакомыми и </a:t>
            </a:r>
            <a:r>
              <a:rPr lang="ru-RU" sz="3600" dirty="0" smtClean="0"/>
              <a:t>семьей</a:t>
            </a:r>
          </a:p>
          <a:p>
            <a:pPr marL="0" indent="0">
              <a:buNone/>
            </a:pPr>
            <a:r>
              <a:rPr lang="ru-RU" sz="3600" dirty="0"/>
              <a:t>о</a:t>
            </a:r>
            <a:r>
              <a:rPr lang="ru-RU" sz="3600" dirty="0" smtClean="0"/>
              <a:t>жесточенность</a:t>
            </a:r>
            <a:endParaRPr lang="ru-RU" sz="3600" dirty="0"/>
          </a:p>
          <a:p>
            <a:pPr marL="0" indent="0">
              <a:buNone/>
            </a:pPr>
            <a:r>
              <a:rPr lang="ru-RU" sz="3600" dirty="0" smtClean="0"/>
              <a:t> </a:t>
            </a:r>
            <a:r>
              <a:rPr lang="ru-RU" sz="3600" dirty="0"/>
              <a:t>психологическая защита от работы, так как работа психологически связывается с опытом сильнейшего стресса ее </a:t>
            </a:r>
            <a:r>
              <a:rPr lang="ru-RU" sz="3600" dirty="0" smtClean="0"/>
              <a:t>потери</a:t>
            </a:r>
          </a:p>
          <a:p>
            <a:pPr marL="0" indent="0">
              <a:buNone/>
            </a:pPr>
            <a:r>
              <a:rPr lang="ru-RU" sz="3600" dirty="0" smtClean="0"/>
              <a:t> </a:t>
            </a:r>
            <a:r>
              <a:rPr lang="ru-RU" sz="3600" dirty="0"/>
              <a:t>нарушение системы рабочей </a:t>
            </a:r>
            <a:r>
              <a:rPr lang="ru-RU" sz="3600" dirty="0" smtClean="0"/>
              <a:t>мотивации</a:t>
            </a:r>
            <a:endParaRPr lang="ru-RU" sz="3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8120035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sz="3200" b="1" dirty="0"/>
              <a:t>Задачей социально-психологической адаптации безработных является содействие их дальнейшему трудоустройству, состоящего из следующих </a:t>
            </a:r>
            <a:r>
              <a:rPr lang="ru-RU" sz="3200" b="1" dirty="0" smtClean="0"/>
              <a:t>этапов</a:t>
            </a:r>
            <a:r>
              <a:rPr lang="ru-RU" sz="3200" b="1" dirty="0"/>
              <a:t/>
            </a:r>
            <a:br>
              <a:rPr lang="ru-RU" sz="3200" b="1" dirty="0"/>
            </a:br>
            <a:endParaRPr lang="ru-RU" sz="32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ru-RU" sz="4400" dirty="0" smtClean="0"/>
              <a:t> </a:t>
            </a:r>
            <a:r>
              <a:rPr lang="ru-RU" sz="4400" dirty="0"/>
              <a:t>преодоление стрессовой </a:t>
            </a:r>
            <a:r>
              <a:rPr lang="ru-RU" sz="4400" dirty="0" smtClean="0"/>
              <a:t>ситуации</a:t>
            </a:r>
            <a:endParaRPr lang="ru-RU" sz="4400" dirty="0"/>
          </a:p>
          <a:p>
            <a:pPr algn="just"/>
            <a:r>
              <a:rPr lang="ru-RU" sz="4400" dirty="0" smtClean="0"/>
              <a:t> </a:t>
            </a:r>
            <a:r>
              <a:rPr lang="ru-RU" sz="4400" dirty="0"/>
              <a:t>обучение безработного навыкам профессиональной </a:t>
            </a:r>
            <a:r>
              <a:rPr lang="ru-RU" sz="4400" dirty="0" err="1" smtClean="0"/>
              <a:t>самопрезентации</a:t>
            </a:r>
            <a:endParaRPr lang="ru-RU" sz="4400" dirty="0"/>
          </a:p>
          <a:p>
            <a:pPr algn="just"/>
            <a:r>
              <a:rPr lang="ru-RU" sz="4400" dirty="0" smtClean="0"/>
              <a:t> </a:t>
            </a:r>
            <a:r>
              <a:rPr lang="ru-RU" sz="4400" dirty="0"/>
              <a:t>профессиональное консультирование в поиске новых рабочих мест или возможности переобучения на новую </a:t>
            </a:r>
            <a:r>
              <a:rPr lang="ru-RU" sz="4400" dirty="0" smtClean="0"/>
              <a:t>специальность</a:t>
            </a:r>
            <a:endParaRPr lang="ru-RU" sz="44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3653305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1974</TotalTime>
  <Words>2094</Words>
  <Application>Microsoft Office PowerPoint</Application>
  <PresentationFormat>Широкоэкранный</PresentationFormat>
  <Paragraphs>158</Paragraphs>
  <Slides>39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39</vt:i4>
      </vt:variant>
    </vt:vector>
  </HeadingPairs>
  <TitlesOfParts>
    <vt:vector size="43" baseType="lpstr">
      <vt:lpstr>Arial</vt:lpstr>
      <vt:lpstr>Calibri</vt:lpstr>
      <vt:lpstr>Calibri Light</vt:lpstr>
      <vt:lpstr>Тема Office</vt:lpstr>
      <vt:lpstr>ТЕМА ЛЕКЦИИ 2. СПЕЦИФИКА СОЦИАЛЬНО-ПСИХОЛОГИЧЕСКОЙ РАБОТЫ С РАЗЛИЧНЫМИ КАТЕГОРИЯМИ ГРАЖДАН</vt:lpstr>
      <vt:lpstr>Вопросы для обсуждения </vt:lpstr>
      <vt:lpstr>1. Безработные как объект социально-психологической работы</vt:lpstr>
      <vt:lpstr>Физические (соматические) последствия безработицы</vt:lpstr>
      <vt:lpstr>Эмоциональные последствия безработицы </vt:lpstr>
      <vt:lpstr>Семейные последствия безработицы </vt:lpstr>
      <vt:lpstr>Этапы переживания опыта потери работы</vt:lpstr>
      <vt:lpstr>Психологические особенности личности человека с опытом потери работы</vt:lpstr>
      <vt:lpstr>Задачей социально-психологической адаптации безработных является содействие их дальнейшему трудоустройству, состоящего из следующих этапов </vt:lpstr>
      <vt:lpstr>В рамках предоставления психологической помощи при адаптации безработных, возможно использование следующих методов</vt:lpstr>
      <vt:lpstr>Социально-психологическое сопровождение формирования жизнестойкости личности в ситуации потери работы </vt:lpstr>
      <vt:lpstr>Основными этапами процесса психологического сопровождения являются:  </vt:lpstr>
      <vt:lpstr>Основными этапами процесса психологического сопровождения являются:</vt:lpstr>
      <vt:lpstr>Программа тренинга строится в соответствии со следующими принципами:  </vt:lpstr>
      <vt:lpstr>Феномен жизнестойкости личности</vt:lpstr>
      <vt:lpstr>Практические задачи </vt:lpstr>
      <vt:lpstr>При проведении тренинга используются следующие методы активного воздействия на группу </vt:lpstr>
      <vt:lpstr>2. Инвалидизированная личность как объект психосоциальной работы </vt:lpstr>
      <vt:lpstr>В рабовладельческих государствах Востока </vt:lpstr>
      <vt:lpstr>Античный мир </vt:lpstr>
      <vt:lpstr>В эпоху средневековья </vt:lpstr>
      <vt:lpstr>Термин «реабилитация» (латинского происхождения) </vt:lpstr>
      <vt:lpstr>На Руси, только что принявшей христианство (IX – X века н.э.), </vt:lpstr>
      <vt:lpstr>В настоящее время слово «инвалид», </vt:lpstr>
      <vt:lpstr>К числу наиболее широко используемых ныне терминов, по существу, заменяющих слово «инвалид», относятся следующие: </vt:lpstr>
      <vt:lpstr>в конце Второй мировой войны в английском языке окончательно утверждается термин «реабилитация» </vt:lpstr>
      <vt:lpstr>Абилитация инвалидов (от латинского «habilis» - удобный, приспособительный) </vt:lpstr>
      <vt:lpstr>Ориентировочный перечень услуг по социально-психологической реабилитации инвалидов </vt:lpstr>
      <vt:lpstr>3. Социально-психологическая работа с пожилыми людьми </vt:lpstr>
      <vt:lpstr>Главное в консультировании пожилого </vt:lpstr>
      <vt:lpstr>В процессе возрастно-психологического консультирования </vt:lpstr>
      <vt:lpstr>Малоразработанным в нашей стране </vt:lpstr>
      <vt:lpstr>Арт-терапия рекомендуется как технология работы с пожилыми людьми</vt:lpstr>
      <vt:lpstr>Применяются две формы терапии искусством: пассивная и активная</vt:lpstr>
      <vt:lpstr>Инновационным методом арт-терапии является нейрографика</vt:lpstr>
      <vt:lpstr>Нейрографика применяется для разрешения актуальной жизненной ситуации участников, </vt:lpstr>
      <vt:lpstr>Метод музыкотерапии</vt:lpstr>
      <vt:lpstr>Скриботерапия (от латинских слов: scribo - "писать" и therapia -- "лечение") </vt:lpstr>
      <vt:lpstr>Источники: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 ЛЕКЦИИ 1. СПЕЦИФИКА</dc:title>
  <dc:creator>ИгорьНаташа</dc:creator>
  <cp:lastModifiedBy>ИгорьНаташа</cp:lastModifiedBy>
  <cp:revision>34</cp:revision>
  <dcterms:created xsi:type="dcterms:W3CDTF">2024-01-18T11:56:44Z</dcterms:created>
  <dcterms:modified xsi:type="dcterms:W3CDTF">2024-02-25T17:36:20Z</dcterms:modified>
</cp:coreProperties>
</file>

<file path=docProps/thumbnail.jpeg>
</file>