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0" r:id="rId2"/>
    <p:sldId id="256" r:id="rId3"/>
    <p:sldId id="321" r:id="rId4"/>
    <p:sldId id="322" r:id="rId5"/>
    <p:sldId id="259" r:id="rId6"/>
    <p:sldId id="260" r:id="rId7"/>
    <p:sldId id="261" r:id="rId8"/>
    <p:sldId id="263" r:id="rId9"/>
    <p:sldId id="265" r:id="rId10"/>
    <p:sldId id="323" r:id="rId11"/>
    <p:sldId id="266" r:id="rId12"/>
    <p:sldId id="267" r:id="rId13"/>
    <p:sldId id="326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27" r:id="rId30"/>
    <p:sldId id="277" r:id="rId31"/>
    <p:sldId id="278" r:id="rId32"/>
    <p:sldId id="279" r:id="rId33"/>
    <p:sldId id="280" r:id="rId34"/>
    <p:sldId id="281" r:id="rId35"/>
    <p:sldId id="324" r:id="rId36"/>
    <p:sldId id="282" r:id="rId37"/>
    <p:sldId id="283" r:id="rId38"/>
    <p:sldId id="284" r:id="rId39"/>
    <p:sldId id="325" r:id="rId40"/>
    <p:sldId id="285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904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81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74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79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503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6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69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382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351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52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2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DAA77-ECF4-4260-8EB2-6C16DF6E7FAA}" type="datetimeFigureOut">
              <a:rPr lang="ru-RU" smtClean="0"/>
              <a:t>29.02.2024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687A7-3ACD-4CC4-91A3-887F6FA480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8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cyberleninka.ru/article/n/tehnologii-psihosotsialnoy-raboty-i-psihologicheskoy-pomoschi-v-krizisnyh-i-ekstremalnyh-situatsiyah" TargetMode="External"/><Relationship Id="rId2" Type="http://schemas.openxmlformats.org/officeDocument/2006/relationships/hyperlink" Target="https://cyberleninka.ru/article/n/sotsialno-psihologicheskaya-rabota-spetsialistov-uchrezhdeniy-sotsialnoy-zaschity-s-uyazvimymi-kategoriyami-naseleniy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unn.ru/books/met_files/Psychosocial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48236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ТЕМА ЛЕКЦИИ 1. ПОНЯТИЕ И ОСНОВНЫЕ ХАРАКТЕРИСТИКИ СОЦИАЛЬНО-ПСИХОЛОГИЧЕСКОЙ РАБОТЫ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pansionat-rassvet-ykt.ru/uploads/s/p/w/h/pwhilfqybwqd/img/full_Hyw5wS5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769" y="2423830"/>
            <a:ext cx="950046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92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 модели </a:t>
            </a:r>
            <a:r>
              <a:rPr lang="ru-RU" b="1" dirty="0"/>
              <a:t>Р. </a:t>
            </a:r>
            <a:r>
              <a:rPr lang="ru-RU" b="1" dirty="0" err="1"/>
              <a:t>Тэдэши</a:t>
            </a:r>
            <a:r>
              <a:rPr lang="ru-RU" dirty="0"/>
              <a:t> и </a:t>
            </a:r>
            <a:r>
              <a:rPr lang="ru-RU" b="1" dirty="0"/>
              <a:t>Л. </a:t>
            </a:r>
            <a:r>
              <a:rPr lang="ru-RU" b="1" dirty="0" err="1"/>
              <a:t>Кэлхоуна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dirty="0" smtClean="0"/>
              <a:t>поворотным </a:t>
            </a:r>
            <a:r>
              <a:rPr lang="ru-RU" dirty="0"/>
              <a:t>пунктом в переживании травмы является </a:t>
            </a:r>
            <a:r>
              <a:rPr lang="ru-RU" b="1" dirty="0"/>
              <a:t>обращение индивида к внешней </a:t>
            </a:r>
            <a:r>
              <a:rPr lang="ru-RU" b="1" dirty="0" smtClean="0"/>
              <a:t>поддержке</a:t>
            </a:r>
            <a:endParaRPr lang="ru-RU" dirty="0"/>
          </a:p>
          <a:p>
            <a:pPr marL="0" indent="0" algn="just" fontAlgn="t">
              <a:buNone/>
            </a:pPr>
            <a:r>
              <a:rPr lang="ru-RU" dirty="0" smtClean="0"/>
              <a:t>В </a:t>
            </a:r>
            <a:r>
              <a:rPr lang="ru-RU" dirty="0"/>
              <a:t>описании своей </a:t>
            </a:r>
            <a:r>
              <a:rPr lang="ru-RU" b="1" dirty="0"/>
              <a:t>модели посттравматического роста</a:t>
            </a:r>
            <a:r>
              <a:rPr lang="ru-RU" dirty="0"/>
              <a:t> </a:t>
            </a:r>
            <a:r>
              <a:rPr lang="ru-RU" b="1" dirty="0"/>
              <a:t>Р. </a:t>
            </a:r>
            <a:r>
              <a:rPr lang="ru-RU" b="1" dirty="0" err="1"/>
              <a:t>Тэдэши</a:t>
            </a:r>
            <a:r>
              <a:rPr lang="ru-RU" dirty="0"/>
              <a:t> и </a:t>
            </a:r>
            <a:r>
              <a:rPr lang="ru-RU" b="1" dirty="0"/>
              <a:t>Л. </a:t>
            </a:r>
            <a:r>
              <a:rPr lang="ru-RU" b="1" dirty="0" err="1"/>
              <a:t>Кэлхоун</a:t>
            </a:r>
            <a:r>
              <a:rPr lang="ru-RU" dirty="0"/>
              <a:t> выделяют </a:t>
            </a:r>
            <a:r>
              <a:rPr lang="ru-RU" b="1" dirty="0"/>
              <a:t>две функции поддержки</a:t>
            </a:r>
            <a:r>
              <a:rPr lang="ru-RU" dirty="0"/>
              <a:t> </a:t>
            </a:r>
          </a:p>
          <a:p>
            <a:pPr marL="0" indent="0" algn="just" fontAlgn="t">
              <a:buNone/>
            </a:pPr>
            <a:r>
              <a:rPr lang="ru-RU" dirty="0"/>
              <a:t>– уменьшение негативных эмоций через самораскрытие травматических переживаний </a:t>
            </a:r>
          </a:p>
          <a:p>
            <a:pPr marL="0" indent="0" algn="just" fontAlgn="t">
              <a:buNone/>
            </a:pPr>
            <a:r>
              <a:rPr lang="ru-RU" dirty="0"/>
              <a:t>–</a:t>
            </a:r>
            <a:r>
              <a:rPr lang="ru-RU" dirty="0" smtClean="0"/>
              <a:t> </a:t>
            </a:r>
            <a:r>
              <a:rPr lang="ru-RU" dirty="0"/>
              <a:t>освоение поведенческих образцов </a:t>
            </a:r>
            <a:r>
              <a:rPr lang="ru-RU" dirty="0" err="1"/>
              <a:t>совладания</a:t>
            </a:r>
            <a:r>
              <a:rPr lang="ru-RU" dirty="0"/>
              <a:t> с травмой на примере других людей, переживших схожий </a:t>
            </a:r>
            <a:r>
              <a:rPr lang="ru-RU" dirty="0" smtClean="0"/>
              <a:t>опыт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758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Социально-психологическая защита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46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представляет </a:t>
            </a:r>
            <a:r>
              <a:rPr lang="ru-RU" sz="3200" dirty="0"/>
              <a:t>собой комплекс мер, направленных на позитивное изменение среды. Это </a:t>
            </a:r>
            <a:r>
              <a:rPr lang="ru-RU" sz="3200" b="1" dirty="0"/>
              <a:t>своеобразное изменение системы ценностей, взглядов, привычек с целью избавления от травмирующих психику жизненных </a:t>
            </a:r>
            <a:r>
              <a:rPr lang="ru-RU" sz="3200" b="1" dirty="0" smtClean="0"/>
              <a:t>проблем</a:t>
            </a:r>
            <a:endParaRPr lang="ru-RU" sz="3200" dirty="0" smtClean="0"/>
          </a:p>
          <a:p>
            <a:pPr marL="0" indent="0" algn="just">
              <a:buNone/>
            </a:pPr>
            <a:r>
              <a:rPr lang="ru-RU" sz="3200" dirty="0" smtClean="0"/>
              <a:t>Такой </a:t>
            </a:r>
            <a:r>
              <a:rPr lang="ru-RU" sz="3200" dirty="0"/>
              <a:t>работой чаще всего занимаются </a:t>
            </a:r>
            <a:r>
              <a:rPr lang="ru-RU" sz="3200" b="1" dirty="0"/>
              <a:t>специализированные психологические службы</a:t>
            </a:r>
            <a:r>
              <a:rPr lang="ru-RU" sz="3200" dirty="0"/>
              <a:t>, которые располагают необходимой материальной базой для работы. Кроме того, там работают квалифицированные психологи, имеющие узкую специализацию по какой-либо </a:t>
            </a:r>
            <a:r>
              <a:rPr lang="ru-RU" sz="3200" dirty="0" smtClean="0"/>
              <a:t>проблеме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93276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1782306" y="404447"/>
            <a:ext cx="8384582" cy="621874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Функции социально-психологической работы</a:t>
            </a: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2537255" y="1310201"/>
            <a:ext cx="3200400" cy="466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2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информационная</a:t>
            </a:r>
            <a:endParaRPr kumimoji="0" lang="ru-RU" altLang="ja-JP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2313050" y="2078938"/>
            <a:ext cx="3200400" cy="466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диагностическая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2106432" y="2861848"/>
            <a:ext cx="3200400" cy="466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консультативная</a:t>
            </a:r>
          </a:p>
        </p:txBody>
      </p:sp>
      <p:sp>
        <p:nvSpPr>
          <p:cNvPr id="8" name="AutoShape 3"/>
          <p:cNvSpPr>
            <a:spLocks noChangeArrowheads="1"/>
          </p:cNvSpPr>
          <p:nvPr/>
        </p:nvSpPr>
        <p:spPr bwMode="auto">
          <a:xfrm>
            <a:off x="1917397" y="3669791"/>
            <a:ext cx="3200400" cy="466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коррекционная</a:t>
            </a: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1820680" y="4438414"/>
            <a:ext cx="3200400" cy="4953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посредническая</a:t>
            </a: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1666142" y="5253629"/>
            <a:ext cx="3200400" cy="466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>
                <a:solidFill>
                  <a:srgbClr val="222222"/>
                </a:solidFill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терапевтическая</a:t>
            </a:r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997200" y="56912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4137455" y="1026320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913250" y="1766389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720493" y="2577966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517596" y="3364818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316044" y="4136516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064118" y="4951731"/>
            <a:ext cx="96716" cy="2838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2424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Направления социально-психологической работы</a:t>
            </a:r>
            <a:endParaRPr lang="ru-RU" b="1" dirty="0"/>
          </a:p>
        </p:txBody>
      </p:sp>
      <p:pic>
        <p:nvPicPr>
          <p:cNvPr id="5122" name="Picture 2" descr="https://cf.ppt-online.org/files/slide/b/BWdlw1n6ra0kYHmA3LixFVKzREo9pIqCDyJj5b/slide-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8" t="28029" r="3774" b="2808"/>
          <a:stretch/>
        </p:blipFill>
        <p:spPr bwMode="auto">
          <a:xfrm>
            <a:off x="695414" y="1690688"/>
            <a:ext cx="10801172" cy="4760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190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Принципы социально-психологической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Общенаучные </a:t>
            </a:r>
            <a:r>
              <a:rPr lang="ru-RU" sz="4400" dirty="0" smtClean="0"/>
              <a:t>принципы</a:t>
            </a:r>
          </a:p>
          <a:p>
            <a:r>
              <a:rPr lang="ru-RU" sz="4400" dirty="0"/>
              <a:t>Организационные </a:t>
            </a:r>
            <a:r>
              <a:rPr lang="ru-RU" sz="4400" dirty="0" smtClean="0"/>
              <a:t>принципы</a:t>
            </a:r>
          </a:p>
          <a:p>
            <a:r>
              <a:rPr lang="ru-RU" sz="4400" dirty="0"/>
              <a:t>Принципы практической психосоциальной </a:t>
            </a:r>
            <a:r>
              <a:rPr lang="ru-RU" sz="4400" dirty="0" smtClean="0"/>
              <a:t>работы</a:t>
            </a:r>
          </a:p>
          <a:p>
            <a:r>
              <a:rPr lang="ru-RU" sz="4400" dirty="0"/>
              <a:t>Этические принципы</a:t>
            </a:r>
          </a:p>
        </p:txBody>
      </p:sp>
    </p:spTree>
    <p:extLst>
      <p:ext uri="{BB962C8B-B14F-4D97-AF65-F5344CB8AC3E}">
        <p14:creationId xmlns:p14="http://schemas.microsoft.com/office/powerpoint/2010/main" val="1603513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Объект и субъект социально-психологической работы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Объект оказания помощи</a:t>
            </a:r>
            <a:r>
              <a:rPr lang="ru-RU" dirty="0"/>
              <a:t> — это человек, который оказался в проблемной ситуации и не в состоянии самостоятельно справиться с </a:t>
            </a:r>
            <a:r>
              <a:rPr lang="ru-RU" dirty="0" smtClean="0"/>
              <a:t>ней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Такой человек характеризуется с помощью различных понятий: «человек в проблемной ситуации», «трудная жизненная ситуация», «недостатки личности» и др.  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Субъектами оказания помощи</a:t>
            </a:r>
            <a:r>
              <a:rPr lang="ru-RU" dirty="0"/>
              <a:t> являются профессионалы, т. е. люди, для которых оказание той или иной помощи является основной профессиональной деятельностью. </a:t>
            </a:r>
          </a:p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8086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Социальная </a:t>
            </a:r>
            <a:r>
              <a:rPr lang="ru-RU" b="1" dirty="0"/>
              <a:t>психотерапия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fontAlgn="t">
              <a:buNone/>
            </a:pPr>
            <a:r>
              <a:rPr lang="ru-RU" dirty="0" smtClean="0"/>
              <a:t>— </a:t>
            </a:r>
            <a:r>
              <a:rPr lang="ru-RU" dirty="0"/>
              <a:t>система методов воздействия на </a:t>
            </a:r>
            <a:r>
              <a:rPr lang="ru-RU" dirty="0" err="1"/>
              <a:t>психологизированном</a:t>
            </a:r>
            <a:r>
              <a:rPr lang="ru-RU" dirty="0"/>
              <a:t> представлении о причинах и фактах, порождающих негативные явления, а также различные социальные движения в </a:t>
            </a:r>
            <a:r>
              <a:rPr lang="ru-RU" dirty="0" smtClean="0"/>
              <a:t>обществе</a:t>
            </a:r>
            <a:endParaRPr lang="ru-RU" dirty="0"/>
          </a:p>
          <a:p>
            <a:pPr marL="0" indent="0" algn="just" fontAlgn="t">
              <a:buNone/>
            </a:pPr>
            <a:r>
              <a:rPr lang="ru-RU" b="1" dirty="0"/>
              <a:t>Психотерапия в социальной работе</a:t>
            </a:r>
            <a:r>
              <a:rPr lang="ru-RU" dirty="0"/>
              <a:t> — система лечебного воздействия на психику, а через нее — на весь организм человека. Психотерапия в социальной работе применяется в деятельности кабинетов семейных отношений и социально-психологической помощи, в работе различных социальных </a:t>
            </a:r>
            <a:r>
              <a:rPr lang="ru-RU" dirty="0" smtClean="0"/>
              <a:t>служб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9214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2. Сущность </a:t>
            </a:r>
            <a:r>
              <a:rPr lang="ru-RU" b="1" i="1" dirty="0"/>
              <a:t>технологического </a:t>
            </a:r>
            <a:r>
              <a:rPr lang="ru-RU" b="1" i="1" dirty="0" smtClean="0"/>
              <a:t>подхода в социальной работе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b="1" dirty="0" err="1"/>
              <a:t>Техноло́гия</a:t>
            </a:r>
            <a:r>
              <a:rPr lang="ru-RU" sz="3600" dirty="0"/>
              <a:t> (от др.-греч. </a:t>
            </a:r>
            <a:r>
              <a:rPr lang="ru-RU" sz="3600" dirty="0" err="1"/>
              <a:t>τέχνη</a:t>
            </a:r>
            <a:r>
              <a:rPr lang="ru-RU" sz="3600" dirty="0"/>
              <a:t> «искусство, мастерство, умение» + </a:t>
            </a:r>
            <a:r>
              <a:rPr lang="ru-RU" sz="3600" dirty="0" err="1"/>
              <a:t>λόγος</a:t>
            </a:r>
            <a:r>
              <a:rPr lang="ru-RU" sz="3600" dirty="0"/>
              <a:t> «слово; мысль, смысл, понятие») — </a:t>
            </a:r>
            <a:r>
              <a:rPr lang="ru-RU" sz="3600" b="1" dirty="0"/>
              <a:t>совокупность методов и инструментов для достижения желаемого результата; в широком смысле — применение научного знания для решения практических </a:t>
            </a:r>
            <a:r>
              <a:rPr lang="ru-RU" sz="3600" b="1" dirty="0" smtClean="0"/>
              <a:t>задач</a:t>
            </a:r>
            <a:endParaRPr lang="ru-RU" sz="3600" dirty="0"/>
          </a:p>
          <a:p>
            <a:pPr marL="0" indent="0" algn="just">
              <a:buNone/>
            </a:pPr>
            <a:r>
              <a:rPr lang="ru-RU" sz="3600" b="1" dirty="0"/>
              <a:t>Технология</a:t>
            </a:r>
            <a:r>
              <a:rPr lang="ru-RU" sz="3600" dirty="0"/>
              <a:t> включает в себя способы работы, её режим, последовательность </a:t>
            </a:r>
            <a:r>
              <a:rPr lang="ru-RU" sz="3600" dirty="0" smtClean="0"/>
              <a:t>действий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295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Технологизацию</a:t>
            </a:r>
            <a:r>
              <a:rPr lang="ru-RU" b="1" dirty="0"/>
              <a:t> социальной деятельности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/>
              <a:t>можно </a:t>
            </a:r>
            <a:r>
              <a:rPr lang="ru-RU" sz="4000" dirty="0"/>
              <a:t>считать закономерной составной частью социальных изменений XX века. Социальные технологии направлены на управление людьми и обществами научно обоснованными, наиболее правильными </a:t>
            </a:r>
            <a:r>
              <a:rPr lang="ru-RU" sz="4000" dirty="0" smtClean="0"/>
              <a:t>способами</a:t>
            </a:r>
          </a:p>
          <a:p>
            <a:pPr marL="0" indent="0" algn="just">
              <a:buNone/>
            </a:pPr>
            <a:r>
              <a:rPr lang="ru-RU" sz="4000" dirty="0" smtClean="0"/>
              <a:t>Широкое </a:t>
            </a:r>
            <a:r>
              <a:rPr lang="ru-RU" sz="4000" dirty="0"/>
              <a:t>применение получили социальные технологии в </a:t>
            </a:r>
            <a:r>
              <a:rPr lang="ru-RU" sz="4000" b="1" dirty="0"/>
              <a:t>социальной </a:t>
            </a:r>
            <a:r>
              <a:rPr lang="ru-RU" sz="4000" b="1" dirty="0" smtClean="0"/>
              <a:t>работе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5742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Социальные технологии определяют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«</a:t>
            </a:r>
            <a:r>
              <a:rPr lang="ru-RU" dirty="0"/>
              <a:t>деятельность, в результате которой достигается поставленная цель и изменяется объект деятельности</a:t>
            </a:r>
            <a:r>
              <a:rPr lang="ru-RU" dirty="0" smtClean="0"/>
              <a:t>»</a:t>
            </a:r>
            <a:endParaRPr lang="ru-RU" dirty="0"/>
          </a:p>
          <a:p>
            <a:pPr algn="just"/>
            <a:r>
              <a:rPr lang="ru-RU" dirty="0"/>
              <a:t>«элемент механизма управления» и «средство перевода абстрактного языка науки на конкретный язык достижения поставленных целей</a:t>
            </a:r>
            <a:r>
              <a:rPr lang="ru-RU" dirty="0" smtClean="0"/>
              <a:t>»</a:t>
            </a:r>
            <a:endParaRPr lang="ru-RU" dirty="0"/>
          </a:p>
          <a:p>
            <a:pPr algn="just"/>
            <a:r>
              <a:rPr lang="ru-RU" dirty="0"/>
              <a:t> «способ реализации конкретного сложного процесса путем расчленения его на систему исследовательских взаимосвязанных процедур и операций, которые выполняются однозначно</a:t>
            </a:r>
            <a:r>
              <a:rPr lang="ru-RU" dirty="0" smtClean="0"/>
              <a:t>»</a:t>
            </a:r>
            <a:endParaRPr lang="ru-RU" dirty="0"/>
          </a:p>
          <a:p>
            <a:pPr algn="just"/>
            <a:r>
              <a:rPr lang="ru-RU" dirty="0"/>
              <a:t> «совокупность знаний о способах и средствах организации социальных процессов, сами эти действия, позволяющие достичь поставленной цели</a:t>
            </a:r>
            <a:r>
              <a:rPr lang="ru-RU" dirty="0" smtClean="0"/>
              <a:t>»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5718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63485" y="130471"/>
            <a:ext cx="9144000" cy="1372865"/>
          </a:xfrm>
        </p:spPr>
        <p:txBody>
          <a:bodyPr>
            <a:normAutofit/>
          </a:bodyPr>
          <a:lstStyle/>
          <a:p>
            <a:r>
              <a:rPr lang="ru-RU" sz="3600" b="1" dirty="0"/>
              <a:t>Вопросы для обсуждения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89315"/>
            <a:ext cx="9144000" cy="4901490"/>
          </a:xfrm>
        </p:spPr>
        <p:txBody>
          <a:bodyPr>
            <a:normAutofit/>
          </a:bodyPr>
          <a:lstStyle/>
          <a:p>
            <a:pPr marL="457200" lvl="0" indent="-457200" algn="l">
              <a:buFont typeface="+mj-lt"/>
              <a:buAutoNum type="arabicPeriod"/>
            </a:pPr>
            <a:r>
              <a:rPr lang="ru-RU" sz="3200" b="1" dirty="0" smtClean="0"/>
              <a:t>Понятие </a:t>
            </a:r>
            <a:r>
              <a:rPr lang="ru-RU" sz="3200" b="1" dirty="0"/>
              <a:t>социально-психологической работы</a:t>
            </a:r>
            <a:endParaRPr lang="ru-RU" sz="3200" dirty="0"/>
          </a:p>
          <a:p>
            <a:pPr marL="457200" lvl="0" indent="-457200" algn="l">
              <a:buFont typeface="+mj-lt"/>
              <a:buAutoNum type="arabicPeriod"/>
            </a:pPr>
            <a:r>
              <a:rPr lang="ru-RU" sz="3200" b="1" dirty="0"/>
              <a:t>Сущность технологического подхода в социальной работе</a:t>
            </a:r>
            <a:endParaRPr lang="ru-RU" sz="3200" dirty="0"/>
          </a:p>
          <a:p>
            <a:pPr marL="457200" lvl="0" indent="-457200" algn="l">
              <a:buFont typeface="+mj-lt"/>
              <a:buAutoNum type="arabicPeriod"/>
            </a:pPr>
            <a:r>
              <a:rPr lang="ru-RU" sz="3200" b="1" dirty="0"/>
              <a:t>Основные технологии социально-психологической работы</a:t>
            </a:r>
            <a:endParaRPr lang="ru-RU" sz="32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200" b="1" dirty="0" err="1"/>
              <a:t>психотехнологии</a:t>
            </a:r>
            <a:r>
              <a:rPr lang="ru-RU" sz="3200" b="1" dirty="0"/>
              <a:t> диагностики</a:t>
            </a:r>
            <a:endParaRPr lang="ru-RU" sz="32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200" b="1" dirty="0" err="1"/>
              <a:t>психотехнологии</a:t>
            </a:r>
            <a:r>
              <a:rPr lang="ru-RU" sz="3200" b="1" dirty="0"/>
              <a:t> коррекции и реабилитации </a:t>
            </a:r>
            <a:endParaRPr lang="ru-RU" sz="3200" dirty="0"/>
          </a:p>
          <a:p>
            <a:pPr marL="342900" lvl="0" indent="-342900" algn="just">
              <a:buFont typeface="Arial" panose="020B0604020202020204" pitchFamily="34" charset="0"/>
              <a:buChar char="•"/>
            </a:pPr>
            <a:r>
              <a:rPr lang="ru-RU" sz="3200" b="1" dirty="0"/>
              <a:t>психологическое </a:t>
            </a:r>
            <a:r>
              <a:rPr lang="ru-RU" sz="3200" b="1" dirty="0" smtClean="0"/>
              <a:t>консультирование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6861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3. Основные </a:t>
            </a:r>
            <a:r>
              <a:rPr lang="ru-RU" b="1" i="1" dirty="0"/>
              <a:t>технологии социально-психологической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b="1" dirty="0"/>
              <a:t>Психосоциальные профессиональные технологии помощи</a:t>
            </a:r>
            <a:r>
              <a:rPr lang="ru-RU" sz="4000" dirty="0"/>
              <a:t> — это способы и приемы реализации сложных социально-психологических процессов путем разделения их на систему последовательных процедур и операций, выполняемых однотипно, с возможностью воспроизводства данного технологического </a:t>
            </a:r>
            <a:r>
              <a:rPr lang="ru-RU" sz="4000" dirty="0" smtClean="0"/>
              <a:t>процесса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8373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 качестве генеральных задач психосоциальной </a:t>
            </a:r>
            <a:r>
              <a:rPr lang="ru-RU" b="1" dirty="0" err="1"/>
              <a:t>технологизации</a:t>
            </a:r>
            <a:r>
              <a:rPr lang="ru-RU" b="1" dirty="0"/>
              <a:t> </a:t>
            </a:r>
            <a:r>
              <a:rPr lang="ru-RU" b="1" dirty="0" smtClean="0"/>
              <a:t>выступают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/>
              <a:t>гармонизация </a:t>
            </a:r>
            <a:r>
              <a:rPr lang="ru-RU" sz="3600" dirty="0"/>
              <a:t>социальных отношений в </a:t>
            </a:r>
            <a:r>
              <a:rPr lang="ru-RU" sz="3600" dirty="0" smtClean="0"/>
              <a:t>обществе</a:t>
            </a:r>
            <a:endParaRPr lang="ru-RU" sz="3600" dirty="0"/>
          </a:p>
          <a:p>
            <a:pPr algn="just"/>
            <a:r>
              <a:rPr lang="ru-RU" sz="3600" dirty="0" smtClean="0"/>
              <a:t>оптимизация </a:t>
            </a:r>
            <a:r>
              <a:rPr lang="ru-RU" sz="3600" dirty="0"/>
              <a:t>трудовой деятельности </a:t>
            </a:r>
            <a:r>
              <a:rPr lang="ru-RU" sz="3600" dirty="0" smtClean="0"/>
              <a:t>людей</a:t>
            </a:r>
            <a:endParaRPr lang="ru-RU" sz="3600" dirty="0"/>
          </a:p>
          <a:p>
            <a:pPr algn="just"/>
            <a:r>
              <a:rPr lang="ru-RU" sz="3600" dirty="0" smtClean="0"/>
              <a:t>развитие </a:t>
            </a:r>
            <a:r>
              <a:rPr lang="ru-RU" sz="3600" dirty="0"/>
              <a:t>социальных связей в </a:t>
            </a:r>
            <a:r>
              <a:rPr lang="ru-RU" sz="3600" dirty="0" smtClean="0"/>
              <a:t>организациях</a:t>
            </a:r>
            <a:endParaRPr lang="ru-RU" sz="3600" dirty="0"/>
          </a:p>
          <a:p>
            <a:pPr algn="just"/>
            <a:r>
              <a:rPr lang="ru-RU" sz="3600" dirty="0" smtClean="0"/>
              <a:t>улучшение </a:t>
            </a:r>
            <a:r>
              <a:rPr lang="ru-RU" sz="3600" dirty="0"/>
              <a:t>условий жизни людей, предотвращение социальных </a:t>
            </a:r>
            <a:r>
              <a:rPr lang="ru-RU" sz="3600" dirty="0" smtClean="0"/>
              <a:t>конфликтов</a:t>
            </a:r>
            <a:endParaRPr lang="ru-RU" sz="3600" dirty="0"/>
          </a:p>
          <a:p>
            <a:pPr algn="just"/>
            <a:r>
              <a:rPr lang="ru-RU" sz="3600" dirty="0" smtClean="0"/>
              <a:t>психологическая </a:t>
            </a:r>
            <a:r>
              <a:rPr lang="ru-RU" sz="3600" dirty="0"/>
              <a:t>помощь в чрезвычайных ситуациях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92648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Глобальная цель психосоциальной </a:t>
            </a:r>
            <a:r>
              <a:rPr lang="ru-RU" b="1" dirty="0" err="1"/>
              <a:t>технологизации</a:t>
            </a:r>
            <a:r>
              <a:rPr lang="ru-RU" dirty="0"/>
              <a:t> —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800" dirty="0" smtClean="0"/>
              <a:t>содействие </a:t>
            </a:r>
            <a:r>
              <a:rPr lang="ru-RU" sz="4800" dirty="0"/>
              <a:t>улучшению процессов адаптации социальных субъектов (групп людей) и индивидуальных субъектов (личностей) к условиям современного </a:t>
            </a:r>
            <a:r>
              <a:rPr lang="ru-RU" sz="4800" dirty="0" smtClean="0"/>
              <a:t>общества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71515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Выделяют следующие базовые виды психосоциальных технологий: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 algn="just"/>
            <a:r>
              <a:rPr lang="ru-RU" b="1" dirty="0"/>
              <a:t>по степени новизны</a:t>
            </a:r>
            <a:r>
              <a:rPr lang="ru-RU" dirty="0"/>
              <a:t> — принципиально новые (инновации) и традиционные (воспроизводство опыта) профессиональные психосоциальные </a:t>
            </a:r>
            <a:r>
              <a:rPr lang="ru-RU" dirty="0" smtClean="0"/>
              <a:t>технологии</a:t>
            </a:r>
            <a:endParaRPr lang="ru-RU" dirty="0"/>
          </a:p>
          <a:p>
            <a:pPr lvl="0" algn="just"/>
            <a:r>
              <a:rPr lang="ru-RU" b="1" dirty="0"/>
              <a:t>по основополагающим видам человеческой деятельности</a:t>
            </a:r>
            <a:r>
              <a:rPr lang="ru-RU" dirty="0"/>
              <a:t> –подготовительно-трудовой (образовательной), производственно-трудовой, экономико-политической и пр</a:t>
            </a:r>
            <a:r>
              <a:rPr lang="ru-RU" dirty="0" smtClean="0"/>
              <a:t>.</a:t>
            </a:r>
            <a:endParaRPr lang="ru-RU" dirty="0"/>
          </a:p>
          <a:p>
            <a:pPr lvl="0" algn="just"/>
            <a:r>
              <a:rPr lang="ru-RU" b="1" dirty="0"/>
              <a:t>по сферам общественной жизни</a:t>
            </a:r>
            <a:r>
              <a:rPr lang="ru-RU" dirty="0"/>
              <a:t>: физкультура и спорт, наука и искусство, культура и досуг, семейно-бытовая сфера и т. п.</a:t>
            </a:r>
          </a:p>
          <a:p>
            <a:pPr lvl="0" algn="just"/>
            <a:r>
              <a:rPr lang="ru-RU" b="1" dirty="0"/>
              <a:t>по степени практической включенности в организационный процесс технологической разработки и психосоциального воздействия </a:t>
            </a:r>
            <a:r>
              <a:rPr lang="ru-RU" dirty="0"/>
              <a:t>–</a:t>
            </a:r>
            <a:r>
              <a:rPr lang="ru-RU" i="1" dirty="0"/>
              <a:t> </a:t>
            </a:r>
            <a:r>
              <a:rPr lang="ru-RU" dirty="0"/>
              <a:t>кабинетные, полученные на основе информационно-логического анализа;</a:t>
            </a:r>
            <a:r>
              <a:rPr lang="ru-RU" i="1" dirty="0"/>
              <a:t> </a:t>
            </a:r>
            <a:r>
              <a:rPr lang="ru-RU" dirty="0"/>
              <a:t>лабораторные, образованные в экспериментальных, искусственно созданных условиях;</a:t>
            </a:r>
            <a:r>
              <a:rPr lang="ru-RU" i="1" dirty="0"/>
              <a:t> </a:t>
            </a:r>
            <a:r>
              <a:rPr lang="ru-RU" dirty="0"/>
              <a:t>полевые, т. е. полученные в реальной общественной среде.</a:t>
            </a:r>
          </a:p>
          <a:p>
            <a:pPr algn="just"/>
            <a:r>
              <a:rPr lang="ru-RU" b="1" dirty="0"/>
              <a:t>в структурном отношении </a:t>
            </a:r>
            <a:r>
              <a:rPr lang="ru-RU" b="1" dirty="0" smtClean="0"/>
              <a:t>технологии </a:t>
            </a:r>
            <a:r>
              <a:rPr lang="ru-RU" dirty="0" smtClean="0"/>
              <a:t>– </a:t>
            </a:r>
            <a:r>
              <a:rPr lang="ru-RU" dirty="0"/>
              <a:t>функциональные (общие) и частные</a:t>
            </a:r>
          </a:p>
        </p:txBody>
      </p:sp>
    </p:spTree>
    <p:extLst>
      <p:ext uri="{BB962C8B-B14F-4D97-AF65-F5344CB8AC3E}">
        <p14:creationId xmlns:p14="http://schemas.microsoft.com/office/powerpoint/2010/main" val="1969639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Функциональные технологии</a:t>
            </a:r>
            <a:r>
              <a:rPr lang="ru-RU" dirty="0"/>
              <a:t> (повсеместные методы и методики)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000" dirty="0" smtClean="0"/>
              <a:t>социальной </a:t>
            </a:r>
            <a:r>
              <a:rPr lang="ru-RU" sz="4000" dirty="0"/>
              <a:t>работы имеют всеобщий </a:t>
            </a:r>
            <a:r>
              <a:rPr lang="ru-RU" sz="4000" dirty="0" smtClean="0"/>
              <a:t>характер </a:t>
            </a:r>
            <a:r>
              <a:rPr lang="ru-RU" sz="4000" dirty="0"/>
              <a:t>Они применимы в работе с большинством категорий людей, нуждающихся в психосоциальной помощи и поддержке, в том числе и в психосоциальной работе с лицами, находящимися в кризисной </a:t>
            </a:r>
            <a:r>
              <a:rPr lang="ru-RU" sz="4000" dirty="0" smtClean="0"/>
              <a:t>ситуации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681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894" y="500062"/>
            <a:ext cx="10392905" cy="6933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/>
              <a:t>Система функциональных технологий психосоциальной работы</a:t>
            </a:r>
            <a:r>
              <a:rPr lang="ru-RU" sz="4000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93370"/>
            <a:ext cx="10515600" cy="550189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•</a:t>
            </a:r>
            <a:r>
              <a:rPr lang="ru-RU" dirty="0" smtClean="0"/>
              <a:t>диагностику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профилактику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адаптацию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реабилитацию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коррекцию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терапию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экспертизу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прогнозирование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проектирование и </a:t>
            </a:r>
            <a:r>
              <a:rPr lang="ru-RU" dirty="0" smtClean="0"/>
              <a:t>моделирование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посредничество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консультирование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обеспечение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страхование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опеку и </a:t>
            </a:r>
            <a:r>
              <a:rPr lang="ru-RU" dirty="0" smtClean="0"/>
              <a:t>попечительство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общественную некоммерческую благотворительную </a:t>
            </a:r>
            <a:r>
              <a:rPr lang="ru-RU" dirty="0" smtClean="0"/>
              <a:t>деятельность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696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Частные технологии психосоциальной работы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/>
              <a:t>составляют </a:t>
            </a:r>
            <a:r>
              <a:rPr lang="ru-RU" sz="4400" dirty="0"/>
              <a:t>определенные алгоритмические процедуры оказания помощи конкретным категориям и социальным слоям (стратам) народонаселения, нуждающимся в социально-экономической и психологической </a:t>
            </a:r>
            <a:r>
              <a:rPr lang="ru-RU" sz="4400" dirty="0" smtClean="0"/>
              <a:t>поддержке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392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Ч</a:t>
            </a:r>
            <a:r>
              <a:rPr lang="ru-RU" b="1" dirty="0" smtClean="0"/>
              <a:t>астные технологии </a:t>
            </a:r>
            <a:r>
              <a:rPr lang="ru-RU" b="1" dirty="0"/>
              <a:t>психосоциальной работы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/>
              <a:t>•</a:t>
            </a:r>
            <a:r>
              <a:rPr lang="ru-RU" dirty="0" smtClean="0"/>
              <a:t>семьям</a:t>
            </a:r>
            <a:r>
              <a:rPr lang="ru-RU" dirty="0"/>
              <a:t>, нуждающимся в психосоциальной </a:t>
            </a:r>
            <a:r>
              <a:rPr lang="ru-RU" dirty="0" smtClean="0"/>
              <a:t>помощи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безработным </a:t>
            </a:r>
            <a:r>
              <a:rPr lang="ru-RU" dirty="0" smtClean="0"/>
              <a:t>гражданам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людям, проявляющим девиантное (заметно отклоняющееся от социальной нормы) поведение, склонным к суициду, страдающим психическими </a:t>
            </a:r>
            <a:r>
              <a:rPr lang="ru-RU" dirty="0" smtClean="0"/>
              <a:t>расстройствами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инвалидам разных </a:t>
            </a:r>
            <a:r>
              <a:rPr lang="ru-RU" dirty="0" smtClean="0"/>
              <a:t>категорий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гражданам пожилого </a:t>
            </a:r>
            <a:r>
              <a:rPr lang="ru-RU" dirty="0" smtClean="0"/>
              <a:t>возраста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 smtClean="0"/>
              <a:t>женщинам-матерям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• </a:t>
            </a:r>
            <a:r>
              <a:rPr lang="ru-RU" dirty="0"/>
              <a:t>детям, подросткам, </a:t>
            </a:r>
            <a:r>
              <a:rPr lang="ru-RU" dirty="0" smtClean="0"/>
              <a:t>молодежи и др.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5731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863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В систему психосоциальных технологий входят также технологии правового обеспечения функционирования </a:t>
            </a:r>
            <a:r>
              <a:rPr lang="ru-RU" b="1" dirty="0" smtClean="0"/>
              <a:t>общества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74197"/>
            <a:ext cx="10515600" cy="3402766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800" dirty="0" smtClean="0"/>
              <a:t>относятся </a:t>
            </a:r>
            <a:r>
              <a:rPr lang="ru-RU" sz="4800" dirty="0"/>
              <a:t>законодательные социальные технологии регулирования норм конституционного, административного, финансового, гражданского, трудового, семейного, уголовного права и т.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082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61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Психологическую практику </a:t>
            </a:r>
            <a:r>
              <a:rPr lang="ru-RU" b="1" dirty="0"/>
              <a:t>социальной работы можно подразделить на 3 </a:t>
            </a:r>
            <a:r>
              <a:rPr lang="ru-RU" b="1" dirty="0" smtClean="0"/>
              <a:t>группы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24745"/>
            <a:ext cx="10515600" cy="385221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1</a:t>
            </a:r>
            <a:r>
              <a:rPr lang="ru-RU" dirty="0"/>
              <a:t>) </a:t>
            </a:r>
            <a:r>
              <a:rPr lang="ru-RU" dirty="0" err="1"/>
              <a:t>психотехнологии</a:t>
            </a:r>
            <a:r>
              <a:rPr lang="ru-RU" dirty="0"/>
              <a:t> диагностики</a:t>
            </a:r>
          </a:p>
          <a:p>
            <a:pPr marL="0" indent="0" algn="just">
              <a:buNone/>
            </a:pPr>
            <a:r>
              <a:rPr lang="ru-RU" dirty="0"/>
              <a:t>2) </a:t>
            </a:r>
            <a:r>
              <a:rPr lang="ru-RU" dirty="0" err="1"/>
              <a:t>психотехнологии</a:t>
            </a:r>
            <a:r>
              <a:rPr lang="ru-RU" dirty="0"/>
              <a:t> коррекции и реабилитации, использование которых исправляет и улучшает процесс социализации и механизмы адаптации</a:t>
            </a:r>
          </a:p>
          <a:p>
            <a:pPr marL="0" indent="0" algn="just">
              <a:buNone/>
            </a:pPr>
            <a:r>
              <a:rPr lang="ru-RU" dirty="0" smtClean="0"/>
              <a:t>3)</a:t>
            </a:r>
            <a:r>
              <a:rPr lang="ru-RU" dirty="0" err="1" smtClean="0"/>
              <a:t>психотехнологии</a:t>
            </a:r>
            <a:r>
              <a:rPr lang="ru-RU" dirty="0" smtClean="0"/>
              <a:t> </a:t>
            </a:r>
            <a:r>
              <a:rPr lang="ru-RU" dirty="0"/>
              <a:t>профилактики возникновения психосоциальных проблем клиентов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4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7729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i="1" dirty="0" smtClean="0"/>
              <a:t>1. Понятие </a:t>
            </a:r>
            <a:r>
              <a:rPr lang="ru-RU" b="1" i="1" dirty="0"/>
              <a:t>социально-психологической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2854"/>
            <a:ext cx="10515600" cy="517643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4000" b="1" dirty="0"/>
              <a:t>С. </a:t>
            </a:r>
            <a:r>
              <a:rPr lang="ru-RU" sz="4000" b="1" dirty="0" err="1"/>
              <a:t>Хессле</a:t>
            </a:r>
            <a:endParaRPr lang="ru-RU" sz="4000" dirty="0"/>
          </a:p>
          <a:p>
            <a:pPr marL="0" indent="0" algn="just">
              <a:buNone/>
            </a:pPr>
            <a:r>
              <a:rPr lang="ru-RU" sz="4000" b="1" dirty="0" smtClean="0"/>
              <a:t>Социально-психологическая </a:t>
            </a:r>
            <a:r>
              <a:rPr lang="ru-RU" sz="4000" b="1" dirty="0"/>
              <a:t>работа </a:t>
            </a:r>
            <a:r>
              <a:rPr lang="ru-RU" sz="4000" dirty="0"/>
              <a:t>— это наведение мостов между индивидом и его окружением; </a:t>
            </a:r>
            <a:endParaRPr lang="ru-RU" sz="4000" dirty="0" smtClean="0"/>
          </a:p>
          <a:p>
            <a:pPr marL="0" indent="0" algn="just">
              <a:buNone/>
            </a:pPr>
            <a:r>
              <a:rPr lang="ru-RU" sz="4000" dirty="0" smtClean="0"/>
              <a:t>«</a:t>
            </a:r>
            <a:r>
              <a:rPr lang="ru-RU" sz="4000" dirty="0"/>
              <a:t>целью социально-психологической работы является усиление сопротивляемости индивида в отношении требований, предъявляемых средой, а также изменением среды и общества, так сказать, внутри самого индивида</a:t>
            </a:r>
            <a:r>
              <a:rPr lang="ru-RU" sz="4000" dirty="0" smtClean="0"/>
              <a:t>»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791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Психодиагностика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определяется </a:t>
            </a:r>
            <a:r>
              <a:rPr lang="ru-RU" sz="4400" dirty="0"/>
              <a:t>в современной психологии как </a:t>
            </a:r>
            <a:r>
              <a:rPr lang="ru-RU" sz="4400" b="1" dirty="0"/>
              <a:t>«область психологической науки, разрабатывающая теорию, принципы и инструменты оценки и измерения индивидуально-психологических особенностей личности</a:t>
            </a:r>
            <a:r>
              <a:rPr lang="ru-RU" sz="4400" b="1" dirty="0" smtClean="0"/>
              <a:t>»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277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Важнейшим </a:t>
            </a:r>
            <a:r>
              <a:rPr lang="ru-RU" dirty="0"/>
              <a:t>аспектом психологической практики в социальной работе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является </a:t>
            </a:r>
            <a:r>
              <a:rPr lang="ru-RU" sz="4400" dirty="0"/>
              <a:t>применение разнообразных </a:t>
            </a:r>
            <a:r>
              <a:rPr lang="ru-RU" sz="4400" dirty="0" err="1"/>
              <a:t>психотехнологий</a:t>
            </a:r>
            <a:r>
              <a:rPr lang="ru-RU" sz="4400" dirty="0"/>
              <a:t> для непосредственной </a:t>
            </a:r>
            <a:r>
              <a:rPr lang="ru-RU" sz="4400" b="1" dirty="0"/>
              <a:t>социально-психологической терапии</a:t>
            </a:r>
            <a:r>
              <a:rPr lang="ru-RU" sz="4400" dirty="0"/>
              <a:t> установленного диагноза клиентов, для </a:t>
            </a:r>
            <a:r>
              <a:rPr lang="ru-RU" sz="4400" b="1" dirty="0" err="1"/>
              <a:t>психокоррекции</a:t>
            </a:r>
            <a:r>
              <a:rPr lang="ru-RU" sz="4400" dirty="0"/>
              <a:t> и </a:t>
            </a:r>
            <a:r>
              <a:rPr lang="ru-RU" sz="4400" b="1" dirty="0"/>
              <a:t>социально-психологической </a:t>
            </a:r>
            <a:r>
              <a:rPr lang="ru-RU" sz="4400" b="1" dirty="0" smtClean="0"/>
              <a:t>реабилитации</a:t>
            </a:r>
            <a:endParaRPr lang="ru-RU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6001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Социально-психологическая реабилитация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dirty="0" smtClean="0"/>
              <a:t>предусматривает </a:t>
            </a:r>
            <a:r>
              <a:rPr lang="ru-RU" sz="3200" dirty="0"/>
              <a:t>адаптацию клиентов к социальному окружению, повышение самосознания путем формирования адекватного отношения к своему заболеванию и улучшения способностей к решению психологических проблем, налаживанию взаимоотношений с окружающими, в семьях, трудовых </a:t>
            </a:r>
            <a:r>
              <a:rPr lang="ru-RU" sz="3200" dirty="0" smtClean="0"/>
              <a:t>коллективах</a:t>
            </a:r>
          </a:p>
          <a:p>
            <a:pPr marL="0" indent="0" algn="just">
              <a:buNone/>
            </a:pPr>
            <a:r>
              <a:rPr lang="ru-RU" sz="3200" dirty="0" smtClean="0"/>
              <a:t>Прежде </a:t>
            </a:r>
            <a:r>
              <a:rPr lang="ru-RU" sz="3200" dirty="0"/>
              <a:t>всего, в психосоциальной реабилитации нуждаются лица с психическими и поведенческими </a:t>
            </a:r>
            <a:r>
              <a:rPr lang="ru-RU" sz="3200" dirty="0" smtClean="0"/>
              <a:t>расстройствами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7727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Психологическое консультирование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4400" dirty="0" smtClean="0"/>
              <a:t>это </a:t>
            </a:r>
            <a:r>
              <a:rPr lang="ru-RU" sz="4400" dirty="0"/>
              <a:t>оказание психологической помощи психически нормальным людям для достижения ими каких-либо целей, для более эффективной организации их поведения и </a:t>
            </a:r>
            <a:r>
              <a:rPr lang="ru-RU" sz="4400" dirty="0" smtClean="0"/>
              <a:t>жизнедеятельности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6329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05912"/>
            <a:ext cx="10515600" cy="5371051"/>
          </a:xfrm>
        </p:spPr>
        <p:txBody>
          <a:bodyPr>
            <a:normAutofit lnSpcReduction="10000"/>
          </a:bodyPr>
          <a:lstStyle/>
          <a:p>
            <a:r>
              <a:rPr lang="ru-RU" sz="4000" dirty="0"/>
              <a:t>При собственно </a:t>
            </a:r>
            <a:r>
              <a:rPr lang="ru-RU" sz="4000" b="1" dirty="0"/>
              <a:t>психологическом консультировании</a:t>
            </a:r>
            <a:r>
              <a:rPr lang="ru-RU" sz="4000" dirty="0"/>
              <a:t> объектом воздействия консультанта выступает непосредственно сам клиент или группа (например, члены семьи при семейном консультировании</a:t>
            </a:r>
            <a:r>
              <a:rPr lang="ru-RU" sz="4000" dirty="0" smtClean="0"/>
              <a:t>)</a:t>
            </a:r>
            <a:endParaRPr lang="ru-RU" sz="4000" dirty="0"/>
          </a:p>
          <a:p>
            <a:r>
              <a:rPr lang="ru-RU" sz="4000" b="1" dirty="0"/>
              <a:t>Психосоциальное консультирование</a:t>
            </a:r>
            <a:r>
              <a:rPr lang="ru-RU" sz="4000" dirty="0"/>
              <a:t> направлено на клиента и его ближайшую социальную среду и предполагает использование как личностных, так и социальных </a:t>
            </a:r>
            <a:r>
              <a:rPr lang="ru-RU" sz="4000" dirty="0" smtClean="0"/>
              <a:t>ресурсов</a:t>
            </a:r>
            <a:endParaRPr lang="ru-RU" sz="40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385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Важнейшими конкретными </a:t>
            </a:r>
            <a:r>
              <a:rPr lang="ru-RU" b="1" dirty="0"/>
              <a:t>целями и задачами </a:t>
            </a:r>
            <a:r>
              <a:rPr lang="ru-RU" b="1" dirty="0" err="1"/>
              <a:t>психоконсультирования</a:t>
            </a:r>
            <a:r>
              <a:rPr lang="ru-RU" dirty="0"/>
              <a:t> </a:t>
            </a:r>
            <a:r>
              <a:rPr lang="ru-RU" dirty="0" smtClean="0"/>
              <a:t>являются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565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улучшение </a:t>
            </a:r>
            <a:r>
              <a:rPr lang="ru-RU" dirty="0"/>
              <a:t>понимания клиентом (клиентами) своей проблемы, себя, окружающих и т.д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изменения </a:t>
            </a:r>
            <a:r>
              <a:rPr lang="ru-RU" dirty="0"/>
              <a:t>эмоционального состояния (разрядка эмоционального напряжения, исследование своих чувств и т.п</a:t>
            </a:r>
            <a:r>
              <a:rPr lang="ru-RU" dirty="0" smtClean="0"/>
              <a:t>.)</a:t>
            </a:r>
          </a:p>
          <a:p>
            <a:r>
              <a:rPr lang="ru-RU" dirty="0" smtClean="0"/>
              <a:t>способность </a:t>
            </a:r>
            <a:r>
              <a:rPr lang="ru-RU" dirty="0"/>
              <a:t>принять и осуществить принятое </a:t>
            </a:r>
            <a:r>
              <a:rPr lang="ru-RU" dirty="0" smtClean="0"/>
              <a:t>решение</a:t>
            </a:r>
          </a:p>
          <a:p>
            <a:r>
              <a:rPr lang="ru-RU" dirty="0" smtClean="0"/>
              <a:t>подтверждение </a:t>
            </a:r>
            <a:r>
              <a:rPr lang="ru-RU" dirty="0"/>
              <a:t>своих мыслей, чувств, </a:t>
            </a:r>
            <a:r>
              <a:rPr lang="ru-RU" dirty="0" smtClean="0"/>
              <a:t>решений</a:t>
            </a:r>
          </a:p>
          <a:p>
            <a:r>
              <a:rPr lang="ru-RU" dirty="0" smtClean="0"/>
              <a:t> </a:t>
            </a:r>
            <a:r>
              <a:rPr lang="ru-RU" dirty="0"/>
              <a:t>получение психологической </a:t>
            </a:r>
            <a:r>
              <a:rPr lang="ru-RU" dirty="0" smtClean="0"/>
              <a:t>поддержки</a:t>
            </a:r>
          </a:p>
          <a:p>
            <a:r>
              <a:rPr lang="ru-RU" dirty="0" smtClean="0"/>
              <a:t>приспособление </a:t>
            </a:r>
            <a:r>
              <a:rPr lang="ru-RU" dirty="0"/>
              <a:t>к ситуации, которую невозможно </a:t>
            </a:r>
            <a:r>
              <a:rPr lang="ru-RU" dirty="0" smtClean="0"/>
              <a:t>изменить</a:t>
            </a:r>
          </a:p>
          <a:p>
            <a:r>
              <a:rPr lang="ru-RU" dirty="0" smtClean="0"/>
              <a:t> </a:t>
            </a:r>
            <a:r>
              <a:rPr lang="ru-RU" dirty="0"/>
              <a:t>поиск и изучение альтернативных путей и </a:t>
            </a:r>
            <a:r>
              <a:rPr lang="ru-RU" dirty="0" smtClean="0"/>
              <a:t>решений</a:t>
            </a:r>
          </a:p>
          <a:p>
            <a:r>
              <a:rPr lang="ru-RU" dirty="0" smtClean="0"/>
              <a:t>развитие </a:t>
            </a:r>
            <a:r>
              <a:rPr lang="ru-RU" dirty="0"/>
              <a:t>имеющихся умений и навыков и приобретение </a:t>
            </a:r>
            <a:r>
              <a:rPr lang="ru-RU" dirty="0" smtClean="0"/>
              <a:t>новых</a:t>
            </a:r>
          </a:p>
          <a:p>
            <a:r>
              <a:rPr lang="ru-RU" dirty="0" smtClean="0"/>
              <a:t>получение </a:t>
            </a:r>
            <a:r>
              <a:rPr lang="ru-RU" dirty="0"/>
              <a:t>новой </a:t>
            </a:r>
            <a:r>
              <a:rPr lang="ru-RU" dirty="0" smtClean="0"/>
              <a:t>информации</a:t>
            </a:r>
          </a:p>
          <a:p>
            <a:r>
              <a:rPr lang="ru-RU" dirty="0" smtClean="0"/>
              <a:t>адекватное </a:t>
            </a:r>
            <a:r>
              <a:rPr lang="ru-RU" dirty="0"/>
              <a:t>реагирование на действия других людей и </a:t>
            </a:r>
            <a:r>
              <a:rPr lang="ru-RU" dirty="0" smtClean="0"/>
              <a:t>ситуацию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7290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Разнообразные </a:t>
            </a:r>
            <a:r>
              <a:rPr lang="ru-RU" b="1" dirty="0"/>
              <a:t>виды и формы </a:t>
            </a:r>
            <a:r>
              <a:rPr lang="ru-RU" b="1" dirty="0" err="1"/>
              <a:t>психоконсультирования</a:t>
            </a:r>
            <a:r>
              <a:rPr lang="ru-RU" b="1" dirty="0"/>
              <a:t> </a:t>
            </a:r>
            <a:r>
              <a:rPr lang="ru-RU" dirty="0"/>
              <a:t>можно классифицировать по разным </a:t>
            </a:r>
            <a:r>
              <a:rPr lang="ru-RU" dirty="0" smtClean="0"/>
              <a:t>основаниям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28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по охвату воздействия и взаимодействия с клиентом (клиентами) – индивидуальное, групповое, семейное и т.д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2) по целям и задачам – интимно-личностное, </a:t>
            </a:r>
            <a:r>
              <a:rPr lang="ru-RU" dirty="0" err="1"/>
              <a:t>психологопедагогическое</a:t>
            </a:r>
            <a:r>
              <a:rPr lang="ru-RU" dirty="0"/>
              <a:t>, развивающее (с целью развития и роста клиента), кризисное (для кризисных проблем клиента), </a:t>
            </a:r>
            <a:r>
              <a:rPr lang="ru-RU" dirty="0" err="1"/>
              <a:t>фасилитирующее</a:t>
            </a:r>
            <a:r>
              <a:rPr lang="ru-RU" dirty="0"/>
              <a:t> (облегчающее), в частности, </a:t>
            </a:r>
            <a:r>
              <a:rPr lang="ru-RU" dirty="0" err="1"/>
              <a:t>катарсическое</a:t>
            </a:r>
            <a:r>
              <a:rPr lang="ru-RU" dirty="0"/>
              <a:t> с целью помочь клиенту разрядиться, дать выход подавляемым болезненным эмоциональным состояниям(страх, горе, гнев) и т.п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3) по возрасту и полу – консультирование детей и взрослых, мужчин и </a:t>
            </a:r>
            <a:r>
              <a:rPr lang="ru-RU" dirty="0" smtClean="0"/>
              <a:t>женщин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 по времени – экстренное, краткосрочное, </a:t>
            </a:r>
            <a:r>
              <a:rPr lang="ru-RU" dirty="0" smtClean="0"/>
              <a:t>долгосрочное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3660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Технологией социально-психологического </a:t>
            </a:r>
            <a:r>
              <a:rPr lang="ru-RU" dirty="0"/>
              <a:t>консультирования является </a:t>
            </a:r>
            <a:r>
              <a:rPr lang="ru-RU" b="1" dirty="0"/>
              <a:t>Телефон </a:t>
            </a:r>
            <a:r>
              <a:rPr lang="ru-RU" b="1" dirty="0" smtClean="0"/>
              <a:t>Доверия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/>
              <a:t>Телефон Доверия предназначен </a:t>
            </a:r>
            <a:r>
              <a:rPr lang="ru-RU" sz="3600" dirty="0" smtClean="0"/>
              <a:t>главным </a:t>
            </a:r>
            <a:r>
              <a:rPr lang="ru-RU" sz="3600" dirty="0"/>
              <a:t>образом для того, чтобы испытывающий трудности человек мог найти собеседника, избавиться от возникшего эмоционального напряжения, поделиться своими переживаниями, получить поддержку для изменения своего тягостного, непереносимого эмоционального </a:t>
            </a:r>
            <a:r>
              <a:rPr lang="ru-RU" sz="3600" dirty="0" smtClean="0"/>
              <a:t>состояния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205082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Терапевтический контакт по ТД происходит в </a:t>
            </a:r>
            <a:r>
              <a:rPr lang="ru-RU" b="1" dirty="0"/>
              <a:t>четыре последовательных </a:t>
            </a:r>
            <a:r>
              <a:rPr lang="ru-RU" b="1" dirty="0" smtClean="0"/>
              <a:t>этапа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Начальный </a:t>
            </a:r>
            <a:r>
              <a:rPr lang="ru-RU" sz="3200" b="1" dirty="0"/>
              <a:t>этап</a:t>
            </a:r>
            <a:r>
              <a:rPr lang="ru-RU" sz="3200" dirty="0"/>
              <a:t> — установление контакта, эмоциональное приятие </a:t>
            </a:r>
            <a:r>
              <a:rPr lang="ru-RU" sz="3200" dirty="0" smtClean="0"/>
              <a:t>пациента 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Второй этап</a:t>
            </a:r>
            <a:r>
              <a:rPr lang="ru-RU" sz="3200" dirty="0"/>
              <a:t> — интеллектуальное овладение ситуацией — складывается из структурирования ситуации, раскрытия её связи с контекстом жизненного пути, "снятия остроты</a:t>
            </a:r>
            <a:r>
              <a:rPr lang="ru-RU" sz="3200" dirty="0" smtClean="0"/>
              <a:t>"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Третий этап</a:t>
            </a:r>
            <a:r>
              <a:rPr lang="ru-RU" sz="3200" dirty="0"/>
              <a:t> — планирование действий, необходимых для преодоления критической </a:t>
            </a:r>
            <a:r>
              <a:rPr lang="ru-RU" sz="3200" dirty="0" smtClean="0"/>
              <a:t>ситуации</a:t>
            </a:r>
            <a:endParaRPr lang="ru-RU" sz="3200" dirty="0"/>
          </a:p>
          <a:p>
            <a:pPr marL="0" indent="0">
              <a:buNone/>
            </a:pPr>
            <a:r>
              <a:rPr lang="ru-RU" sz="3200" b="1" dirty="0"/>
              <a:t>Четвертый этап</a:t>
            </a:r>
            <a:r>
              <a:rPr lang="ru-RU" sz="3200" dirty="0"/>
              <a:t> — активная психологическая </a:t>
            </a:r>
            <a:r>
              <a:rPr lang="ru-RU" sz="3200" dirty="0" smtClean="0"/>
              <a:t>поддержка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72860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Все обращения на ТД можно разделить на две группы: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1</a:t>
            </a:r>
            <a:r>
              <a:rPr lang="ru-RU" sz="3200" dirty="0"/>
              <a:t>. большая часть — так называемые "проблемные" звонки, когда клиент; обращается на ТД за помощью в поисках выхода из конфликтной ситуации; </a:t>
            </a:r>
          </a:p>
          <a:p>
            <a:pPr marL="0" indent="0" algn="just">
              <a:buNone/>
            </a:pPr>
            <a:r>
              <a:rPr lang="ru-RU" sz="3200" dirty="0"/>
              <a:t>2. меньшая часть обращений, характеризует стремлением непосредственно использовать ТД для решения своих проблем — информационные запросы, "зависимые" клиенты и др. В этой группе велик процент неадекватных задачам ТД обращений: "Дайте номер телефона аптеки", "Познакомьте меня с девушкой" и т</a:t>
            </a:r>
            <a:r>
              <a:rPr lang="ru-RU" dirty="0"/>
              <a:t>. д.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1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Г. </a:t>
            </a:r>
            <a:r>
              <a:rPr lang="ru-RU" b="1" dirty="0" err="1" smtClean="0"/>
              <a:t>Бернлер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b="1" dirty="0"/>
              <a:t>Л. </a:t>
            </a:r>
            <a:r>
              <a:rPr lang="ru-RU" b="1" dirty="0" err="1"/>
              <a:t>Юнссон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600" b="1" dirty="0"/>
              <a:t>С</a:t>
            </a:r>
            <a:r>
              <a:rPr lang="ru-RU" sz="3600" b="1" dirty="0" smtClean="0"/>
              <a:t>оциально-психологическая </a:t>
            </a:r>
            <a:r>
              <a:rPr lang="ru-RU" sz="3600" b="1" dirty="0"/>
              <a:t>работа</a:t>
            </a:r>
            <a:r>
              <a:rPr lang="ru-RU" sz="3600" dirty="0"/>
              <a:t> — это часть социальной </a:t>
            </a:r>
            <a:r>
              <a:rPr lang="ru-RU" sz="3600" dirty="0" smtClean="0"/>
              <a:t>работы</a:t>
            </a:r>
          </a:p>
          <a:p>
            <a:pPr marL="0" indent="0" algn="just">
              <a:buNone/>
            </a:pPr>
            <a:r>
              <a:rPr lang="ru-RU" sz="3600" b="1" dirty="0" smtClean="0"/>
              <a:t>Социальная </a:t>
            </a:r>
            <a:r>
              <a:rPr lang="ru-RU" sz="3600" b="1" dirty="0"/>
              <a:t>работа </a:t>
            </a:r>
            <a:r>
              <a:rPr lang="ru-RU" sz="3600" dirty="0"/>
              <a:t>является одной из форм работы, направленной на изменение общества, на создание благоприятных условий жизни людей, которую проводят политические деятели, общественные движения, профсоюзы и т.п. </a:t>
            </a:r>
            <a:endParaRPr lang="ru-RU" sz="3600" dirty="0" smtClean="0"/>
          </a:p>
          <a:p>
            <a:pPr marL="0" indent="0" algn="just">
              <a:buNone/>
            </a:pPr>
            <a:r>
              <a:rPr lang="ru-RU" sz="3600" dirty="0" smtClean="0"/>
              <a:t>Целью </a:t>
            </a:r>
            <a:r>
              <a:rPr lang="ru-RU" sz="3600" dirty="0"/>
              <a:t>всех видов </a:t>
            </a:r>
            <a:r>
              <a:rPr lang="ru-RU" sz="3600" dirty="0" smtClean="0"/>
              <a:t>социальной работы является </a:t>
            </a:r>
            <a:r>
              <a:rPr lang="ru-RU" sz="3600" dirty="0"/>
              <a:t>позитивное развитие тех людей, на которых она </a:t>
            </a:r>
            <a:r>
              <a:rPr lang="ru-RU" sz="3600" dirty="0" smtClean="0"/>
              <a:t>рассчитана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70049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1007"/>
            <a:ext cx="10515600" cy="3903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Источники: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11850"/>
            <a:ext cx="10515600" cy="615688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514350" lvl="0" indent="-514350" algn="just" fontAlgn="t">
              <a:buFont typeface="+mj-lt"/>
              <a:buAutoNum type="arabicPeriod"/>
            </a:pPr>
            <a:r>
              <a:rPr lang="ru-RU" dirty="0"/>
              <a:t>Домашова Е.В., </a:t>
            </a:r>
            <a:r>
              <a:rPr lang="ru-RU" dirty="0" err="1"/>
              <a:t>Благовская</a:t>
            </a:r>
            <a:r>
              <a:rPr lang="ru-RU" dirty="0"/>
              <a:t> Е.В., </a:t>
            </a:r>
            <a:r>
              <a:rPr lang="ru-RU" dirty="0" err="1"/>
              <a:t>Гонохова</a:t>
            </a:r>
            <a:r>
              <a:rPr lang="ru-RU" dirty="0"/>
              <a:t> Т.А. Социально-психологическая работа специалистов учреждений социальной защиты с уязвимыми категориями населения // Вестник ГУУ. 2023. </a:t>
            </a:r>
            <a:r>
              <a:rPr lang="en-US" dirty="0"/>
              <a:t>№4. — URL: </a:t>
            </a:r>
            <a:r>
              <a:rPr lang="en-US" u="sng" dirty="0">
                <a:hlinkClick r:id="rId2"/>
              </a:rPr>
              <a:t>https://cyberleninka.ru/article/n/sotsialno-psihologicheskaya-rabota-spetsialistov-uchrezhdeniy-sotsialnoy-zaschity-s-uyazvimymi-kategoriyami-naseleniya</a:t>
            </a:r>
            <a:endParaRPr lang="ru-RU" dirty="0"/>
          </a:p>
          <a:p>
            <a:pPr marL="514350" lvl="0" indent="-514350" algn="just" fontAlgn="t">
              <a:buFont typeface="+mj-lt"/>
              <a:buAutoNum type="arabicPeriod"/>
            </a:pPr>
            <a:r>
              <a:rPr lang="ru-RU" dirty="0"/>
              <a:t>Донцов Д. А., Москвитина О. А., Орлова И. Н. Технологии психосоциальной работы и психологической помощи в кризисных и экстремальных ситуациях // Вестник Санкт-Петербургского университета. Социология. 2010. </a:t>
            </a:r>
            <a:r>
              <a:rPr lang="en-US" dirty="0"/>
              <a:t>№1. — URL: </a:t>
            </a:r>
            <a:r>
              <a:rPr lang="en-US" u="sng" dirty="0">
                <a:hlinkClick r:id="rId3"/>
              </a:rPr>
              <a:t>https://cyberleninka.ru/article/n/tehnologii-psihosotsialnoy-raboty-i-psihologicheskoy-pomoschi-v-krizisnyh-i-ekstremalnyh-situatsiyah</a:t>
            </a:r>
            <a:r>
              <a:rPr lang="en-US" dirty="0"/>
              <a:t>.</a:t>
            </a:r>
            <a:endParaRPr lang="ru-RU" dirty="0"/>
          </a:p>
          <a:p>
            <a:pPr marL="514350" lvl="0" indent="-514350" algn="just" fontAlgn="t">
              <a:buFont typeface="+mj-lt"/>
              <a:buAutoNum type="arabicPeriod"/>
            </a:pPr>
            <a:r>
              <a:rPr lang="ru-RU" dirty="0"/>
              <a:t>Дубровина Л. А. Социально-психологическая работа с детьми и подростками группы риска : учеб. пособие / Л. А. Дубровина, И. Р. Сорокина ; </a:t>
            </a:r>
            <a:r>
              <a:rPr lang="ru-RU" dirty="0" err="1"/>
              <a:t>Владим</a:t>
            </a:r>
            <a:r>
              <a:rPr lang="ru-RU" dirty="0"/>
              <a:t>. гос. ун-т им. А. Г. и Н. Г. Столетовых. ‒ Владимир : Изд-во </a:t>
            </a:r>
            <a:r>
              <a:rPr lang="ru-RU" dirty="0" err="1"/>
              <a:t>ВлГУ</a:t>
            </a:r>
            <a:r>
              <a:rPr lang="ru-RU" dirty="0"/>
              <a:t>, 2022. </a:t>
            </a:r>
            <a:r>
              <a:rPr lang="en-US" dirty="0"/>
              <a:t>‒ 100 </a:t>
            </a:r>
            <a:r>
              <a:rPr lang="ru-RU" dirty="0"/>
              <a:t>с</a:t>
            </a:r>
            <a:r>
              <a:rPr lang="en-US" dirty="0"/>
              <a:t>. ‒ ISBN 978- 5-9984-1519-7. </a:t>
            </a:r>
            <a:r>
              <a:rPr lang="ru-RU" dirty="0"/>
              <a:t>—</a:t>
            </a:r>
            <a:r>
              <a:rPr lang="en-US" dirty="0"/>
              <a:t> URL: https://dspace.www1.vlsu.ru/bitstream/123456789/10669/1/02499.pdf</a:t>
            </a:r>
            <a:endParaRPr lang="ru-RU" dirty="0"/>
          </a:p>
          <a:p>
            <a:pPr marL="514350" lvl="0" indent="-514350" algn="just" fontAlgn="t">
              <a:buFont typeface="+mj-lt"/>
              <a:buAutoNum type="arabicPeriod"/>
            </a:pPr>
            <a:r>
              <a:rPr lang="ru-RU" dirty="0"/>
              <a:t>Манько Ю. В. Теория и практика социальной работы / Ю. В. Манько, К. М. Оганян. — Санкт-Петербург : </a:t>
            </a:r>
            <a:r>
              <a:rPr lang="ru-RU" dirty="0" err="1"/>
              <a:t>Петрополис</a:t>
            </a:r>
            <a:r>
              <a:rPr lang="ru-RU" dirty="0"/>
              <a:t>, 2008. — 275 c. — ISBN 978-5-9676-0135-X. — Текст : электронный // Цифровой образовательный ресурс IPR SMART : [сайт]. — URL: https://www.iprbookshop.ru/27076.html.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 fontAlgn="t">
              <a:buFont typeface="+mj-lt"/>
              <a:buAutoNum type="arabicPeriod"/>
            </a:pPr>
            <a:r>
              <a:rPr lang="ru-RU" dirty="0" err="1"/>
              <a:t>Падурина</a:t>
            </a:r>
            <a:r>
              <a:rPr lang="ru-RU" dirty="0"/>
              <a:t> Е. А. Социально-психологическая работа с гражданами, оказавшимися в трудной жизненной ситуации (в схемах и таблицах) : учебное пособие / Е. А. </a:t>
            </a:r>
            <a:r>
              <a:rPr lang="ru-RU" dirty="0" err="1"/>
              <a:t>Падурина</a:t>
            </a:r>
            <a:r>
              <a:rPr lang="ru-RU" dirty="0"/>
              <a:t>. – Курган : Изд-во Курганского гос. ун-та, 2021. – 90 с. — URL: https://www.elibrary.ru/download/elibrary_47342737_56702554.pdf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Патраков</a:t>
            </a:r>
            <a:r>
              <a:rPr lang="ru-RU" dirty="0"/>
              <a:t> Э. В. Социально-психологическая помощь лицам с социальной </a:t>
            </a:r>
            <a:r>
              <a:rPr lang="ru-RU" dirty="0" err="1"/>
              <a:t>дезадаптацией</a:t>
            </a:r>
            <a:r>
              <a:rPr lang="ru-RU" dirty="0"/>
              <a:t> (на основе </a:t>
            </a:r>
            <a:r>
              <a:rPr lang="ru-RU" dirty="0" err="1"/>
              <a:t>когнитивно</a:t>
            </a:r>
            <a:r>
              <a:rPr lang="ru-RU" dirty="0"/>
              <a:t>-поведенческого подхода): учебное пособие / Э. В. </a:t>
            </a:r>
            <a:r>
              <a:rPr lang="ru-RU" dirty="0" err="1"/>
              <a:t>Патраков</a:t>
            </a:r>
            <a:r>
              <a:rPr lang="ru-RU" dirty="0"/>
              <a:t>, С. Г. Абдуллаева, Л. С. </a:t>
            </a:r>
            <a:r>
              <a:rPr lang="ru-RU" dirty="0" err="1"/>
              <a:t>Деточенко</a:t>
            </a:r>
            <a:r>
              <a:rPr lang="ru-RU" dirty="0"/>
              <a:t>. — Ростов-на-Дону : Издательство Южного федерального университета, 2016. — 144 c. — ISBN 978-5-9275-2024-4. — Текст : электронный // Цифровой образовательный ресурс IPR SMART : [сайт]. — URL: https://www.iprbookshop.ru/78706.html. — Режим доступа: для </a:t>
            </a:r>
            <a:r>
              <a:rPr lang="ru-RU" dirty="0" err="1"/>
              <a:t>авторизир</a:t>
            </a:r>
            <a:r>
              <a:rPr lang="ru-RU" dirty="0"/>
              <a:t>. пользователей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Полевая Н. М., </a:t>
            </a:r>
            <a:r>
              <a:rPr lang="ru-RU" dirty="0" err="1"/>
              <a:t>Ситникова</a:t>
            </a:r>
            <a:r>
              <a:rPr lang="ru-RU" dirty="0"/>
              <a:t> В. В. Особенности социального консультирования по телефону доверия // Вестник Амурского государственного университета. Серия: Гуманитарные науки. 2023. </a:t>
            </a:r>
            <a:r>
              <a:rPr lang="en-US" dirty="0"/>
              <a:t>№100. —URL: https://cyberleninka.ru/article/n/osobennosti-sotsialnogo-konsultirovaniya-po-telefonu-doveriya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Психология социальной работы: учебное пособие. - Т.В. Казакова – </a:t>
            </a:r>
            <a:r>
              <a:rPr lang="ru-RU" dirty="0" err="1"/>
              <a:t>Лесосибирск</a:t>
            </a:r>
            <a:r>
              <a:rPr lang="ru-RU" dirty="0"/>
              <a:t> - Красноярск, СФУ, 2014. — URL: https://lpi.sfu-kras.ru/files/psihologiya_socialnoy_raboty_2014.pdf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/>
              <a:t>Содержание и методика психосоциальной работы в системе социальной работы: Составители: </a:t>
            </a:r>
            <a:r>
              <a:rPr lang="ru-RU" dirty="0" err="1"/>
              <a:t>Щенникова</a:t>
            </a:r>
            <a:r>
              <a:rPr lang="ru-RU" dirty="0"/>
              <a:t> С.В., </a:t>
            </a:r>
            <a:r>
              <a:rPr lang="ru-RU" dirty="0" err="1"/>
              <a:t>Алешенькина</a:t>
            </a:r>
            <a:r>
              <a:rPr lang="ru-RU" dirty="0"/>
              <a:t> Е.Е.: Учебное пособие. - Арзамас: </a:t>
            </a:r>
            <a:r>
              <a:rPr lang="ru-RU" dirty="0" err="1"/>
              <a:t>Арзамасский</a:t>
            </a:r>
            <a:r>
              <a:rPr lang="ru-RU" dirty="0"/>
              <a:t> филиал ННГУ. – 2013. — 106 с. — URL: </a:t>
            </a:r>
            <a:r>
              <a:rPr lang="ru-RU" u="sng" dirty="0">
                <a:hlinkClick r:id="rId4"/>
              </a:rPr>
              <a:t>http://www.unn.ru/books/met_files/Psychosocial.pdf</a:t>
            </a:r>
            <a:endParaRPr lang="ru-RU" dirty="0"/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/>
              <a:t>Тютченко</a:t>
            </a:r>
            <a:r>
              <a:rPr lang="ru-RU" dirty="0"/>
              <a:t> А. М. Системный анализ некоторых психологических категорий, используемых в социальной работе // Системная психология и социология. </a:t>
            </a:r>
            <a:r>
              <a:rPr lang="en-US" dirty="0"/>
              <a:t>2013. №7.  — URL: https://cyberleninka.ru/article/n/sistemnyy-analiz-nekotoryh-psihologicheskih-kategoriy-ispolzuemyh-v-sotsialnoy-rabote </a:t>
            </a:r>
            <a:endParaRPr lang="ru-RU" dirty="0"/>
          </a:p>
          <a:p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4275208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Л. А. </a:t>
            </a:r>
            <a:r>
              <a:rPr lang="ru-RU" b="1" dirty="0" smtClean="0"/>
              <a:t>Дубровина</a:t>
            </a:r>
            <a:r>
              <a:rPr lang="ru-RU" dirty="0" smtClean="0"/>
              <a:t> </a:t>
            </a:r>
            <a:r>
              <a:rPr lang="ru-RU" dirty="0"/>
              <a:t>и </a:t>
            </a:r>
            <a:r>
              <a:rPr lang="ru-RU" b="1" dirty="0" err="1"/>
              <a:t>И</a:t>
            </a:r>
            <a:r>
              <a:rPr lang="ru-RU" b="1" dirty="0"/>
              <a:t>. Р. </a:t>
            </a:r>
            <a:r>
              <a:rPr lang="ru-RU" b="1" dirty="0" smtClean="0"/>
              <a:t>Сорокина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dirty="0"/>
              <a:t>С</a:t>
            </a:r>
            <a:r>
              <a:rPr lang="ru-RU" sz="3600" b="1" dirty="0" smtClean="0"/>
              <a:t>оциально-психологическая </a:t>
            </a:r>
            <a:r>
              <a:rPr lang="ru-RU" sz="3600" b="1" dirty="0"/>
              <a:t>работа</a:t>
            </a:r>
            <a:r>
              <a:rPr lang="ru-RU" sz="3600" dirty="0"/>
              <a:t> определяется как помощь, направленная на создание благоприятного микроклимата в семье и микросоциуме, в котором развивается индивид, устранение негативных воздействий со стороны значимого окружения и затруднений во взаимоотношениях с этим окружением, а также как помощь в профессиональном и личностном </a:t>
            </a:r>
            <a:r>
              <a:rPr lang="ru-RU" sz="3600" dirty="0" smtClean="0"/>
              <a:t>самоопределении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54264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Л. В. Сафонова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14660"/>
          </a:xfrm>
        </p:spPr>
        <p:txBody>
          <a:bodyPr>
            <a:normAutofit fontScale="92500" lnSpcReduction="10000"/>
          </a:bodyPr>
          <a:lstStyle/>
          <a:p>
            <a:pPr marL="0" indent="0" fontAlgn="t">
              <a:buNone/>
            </a:pPr>
            <a:r>
              <a:rPr lang="ru-RU" dirty="0" smtClean="0"/>
              <a:t>рассматривает </a:t>
            </a:r>
            <a:r>
              <a:rPr lang="ru-RU" b="1" dirty="0"/>
              <a:t>социально-психологическую</a:t>
            </a:r>
            <a:r>
              <a:rPr lang="ru-RU" dirty="0"/>
              <a:t> </a:t>
            </a:r>
            <a:r>
              <a:rPr lang="ru-RU" b="1" dirty="0"/>
              <a:t>работу</a:t>
            </a:r>
            <a:r>
              <a:rPr lang="ru-RU" dirty="0"/>
              <a:t> в широком и узком </a:t>
            </a:r>
            <a:r>
              <a:rPr lang="ru-RU" dirty="0" smtClean="0"/>
              <a:t>смысле</a:t>
            </a:r>
            <a:endParaRPr lang="ru-RU" dirty="0"/>
          </a:p>
          <a:p>
            <a:pPr marL="0" indent="0" algn="just" fontAlgn="t">
              <a:buNone/>
            </a:pPr>
            <a:r>
              <a:rPr lang="ru-RU" dirty="0"/>
              <a:t>В </a:t>
            </a:r>
            <a:r>
              <a:rPr lang="ru-RU" b="1" dirty="0"/>
              <a:t>широком смысле </a:t>
            </a:r>
            <a:r>
              <a:rPr lang="ru-RU" dirty="0"/>
              <a:t>психосоциальная работа понимается как направление социальной работы, основная цель которой – оказание первичной психологической помощи, социальной поддержки и содействия людям, находящимся в трудной жизненной ситуации, как организация комплекса условий для продуктивной адаптации человека в изменившихся условиях </a:t>
            </a:r>
            <a:r>
              <a:rPr lang="ru-RU" dirty="0" smtClean="0"/>
              <a:t>жизнедеятельности</a:t>
            </a:r>
            <a:endParaRPr lang="ru-RU" dirty="0"/>
          </a:p>
          <a:p>
            <a:pPr marL="0" indent="0" algn="just" fontAlgn="t">
              <a:buNone/>
            </a:pPr>
            <a:r>
              <a:rPr lang="ru-RU" dirty="0"/>
              <a:t>В </a:t>
            </a:r>
            <a:r>
              <a:rPr lang="ru-RU" b="1" dirty="0"/>
              <a:t>узком смысле </a:t>
            </a:r>
            <a:r>
              <a:rPr lang="ru-RU" dirty="0"/>
              <a:t>психосоциальная работа – это деятельность специалиста по социальной работе, направленная на восстановление утраченного психосоциального равновесия, на поиск ресурсов личности и ресурсов социальной среды для преодоления трудностей в жизненной </a:t>
            </a:r>
            <a:r>
              <a:rPr lang="ru-RU" dirty="0" smtClean="0"/>
              <a:t>ситуации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846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С. А. </a:t>
            </a:r>
            <a:r>
              <a:rPr lang="ru-RU" b="1" dirty="0" err="1"/>
              <a:t>Беличева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000" b="1" dirty="0" smtClean="0"/>
              <a:t>Социально-психологическая </a:t>
            </a:r>
            <a:r>
              <a:rPr lang="ru-RU" sz="4000" b="1" dirty="0"/>
              <a:t>работа</a:t>
            </a:r>
            <a:r>
              <a:rPr lang="ru-RU" sz="4000" dirty="0"/>
              <a:t> – это психологическая помощь клиенту с целью преодоления социальной </a:t>
            </a:r>
            <a:r>
              <a:rPr lang="ru-RU" sz="4000" dirty="0" err="1"/>
              <a:t>дезадаптации</a:t>
            </a:r>
            <a:r>
              <a:rPr lang="ru-RU" sz="4000" dirty="0"/>
              <a:t> и социально-психологического неблагополучия, которые могут проявиться как в системе профессиональных, так и семейно-бытовых </a:t>
            </a:r>
            <a:r>
              <a:rPr lang="ru-RU" sz="4000" dirty="0" smtClean="0"/>
              <a:t>отношений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04582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8"/>
          <p:cNvSpPr>
            <a:spLocks noChangeArrowheads="1"/>
          </p:cNvSpPr>
          <p:nvPr/>
        </p:nvSpPr>
        <p:spPr bwMode="auto">
          <a:xfrm>
            <a:off x="3542379" y="486226"/>
            <a:ext cx="3181350" cy="965239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СОЦИАЛЬНО-ПСИХОЛОГИЧЕСКОЙРАБОТЫ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Скругленный прямоугольник 7"/>
          <p:cNvSpPr>
            <a:spLocks noChangeArrowheads="1"/>
          </p:cNvSpPr>
          <p:nvPr/>
        </p:nvSpPr>
        <p:spPr bwMode="auto">
          <a:xfrm flipH="1">
            <a:off x="5585574" y="1750406"/>
            <a:ext cx="4081652" cy="979948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Продуктивная социализация личности в изменившихся условиях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Скругленный прямоугольник 4"/>
          <p:cNvSpPr>
            <a:spLocks noChangeArrowheads="1"/>
          </p:cNvSpPr>
          <p:nvPr/>
        </p:nvSpPr>
        <p:spPr bwMode="auto">
          <a:xfrm flipH="1">
            <a:off x="5528344" y="3029372"/>
            <a:ext cx="4205638" cy="150038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Содействие улучшению процессов адаптации социальных субъектов (групп) и индивидуальных субъектов к условиям современного общества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Скругленный прямоугольник 2"/>
          <p:cNvSpPr>
            <a:spLocks noChangeArrowheads="1"/>
          </p:cNvSpPr>
          <p:nvPr/>
        </p:nvSpPr>
        <p:spPr bwMode="auto">
          <a:xfrm>
            <a:off x="5528344" y="4877524"/>
            <a:ext cx="4196112" cy="144603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Оказание первичной психологической помощи населению, поиск и оптимизация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совладающих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</a:rPr>
              <a:t> ресурсов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Прямая со стрелкой 8"/>
          <p:cNvCxnSpPr>
            <a:cxnSpLocks noChangeShapeType="1"/>
          </p:cNvCxnSpPr>
          <p:nvPr/>
        </p:nvCxnSpPr>
        <p:spPr bwMode="auto">
          <a:xfrm>
            <a:off x="4794999" y="2233090"/>
            <a:ext cx="790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Прямая со стрелкой 9"/>
          <p:cNvCxnSpPr>
            <a:cxnSpLocks noChangeShapeType="1"/>
          </p:cNvCxnSpPr>
          <p:nvPr/>
        </p:nvCxnSpPr>
        <p:spPr bwMode="auto">
          <a:xfrm>
            <a:off x="4737768" y="3779564"/>
            <a:ext cx="790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Прямая со стрелкой 10"/>
          <p:cNvCxnSpPr>
            <a:cxnSpLocks noChangeShapeType="1"/>
          </p:cNvCxnSpPr>
          <p:nvPr/>
        </p:nvCxnSpPr>
        <p:spPr bwMode="auto">
          <a:xfrm>
            <a:off x="4737767" y="5438553"/>
            <a:ext cx="790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737767" y="1451465"/>
            <a:ext cx="0" cy="3987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21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Социально-психологическая поддержка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</a:t>
            </a:r>
            <a:r>
              <a:rPr lang="ru-RU" sz="4000" dirty="0"/>
              <a:t>процесс создания условий для эффективной адаптации человека в ситуации, когда он подвергается стрессовому воздействию, которое направлено на формирование у него социально активного </a:t>
            </a:r>
            <a:r>
              <a:rPr lang="ru-RU" sz="4000" dirty="0" err="1"/>
              <a:t>совладающего</a:t>
            </a:r>
            <a:r>
              <a:rPr lang="ru-RU" sz="4000" dirty="0"/>
              <a:t> со стрессом поведения за счет развития его личностных ресурсов совладения со стрессом и поддерживающих ресурсов </a:t>
            </a:r>
            <a:r>
              <a:rPr lang="ru-RU" sz="4000" dirty="0" smtClean="0"/>
              <a:t>среды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603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2357</Words>
  <Application>Microsoft Office PowerPoint</Application>
  <PresentationFormat>Широкоэкранный</PresentationFormat>
  <Paragraphs>169</Paragraphs>
  <Slides>40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7" baseType="lpstr">
      <vt:lpstr>游ゴシック</vt:lpstr>
      <vt:lpstr>Arial</vt:lpstr>
      <vt:lpstr>Calibri</vt:lpstr>
      <vt:lpstr>Calibri Light</vt:lpstr>
      <vt:lpstr>MS Mincho</vt:lpstr>
      <vt:lpstr>Times New Roman</vt:lpstr>
      <vt:lpstr>Тема Office</vt:lpstr>
      <vt:lpstr>  ТЕМА ЛЕКЦИИ 1. ПОНЯТИЕ И ОСНОВНЫЕ ХАРАКТЕРИСТИКИ СОЦИАЛЬНО-ПСИХОЛОГИЧЕСКОЙ РАБОТЫ  </vt:lpstr>
      <vt:lpstr>Вопросы для обсуждения </vt:lpstr>
      <vt:lpstr>1. Понятие социально-психологической работы </vt:lpstr>
      <vt:lpstr>Г. Бернлер и Л. Юнссон</vt:lpstr>
      <vt:lpstr>Л. А. Дубровина и И. Р. Сорокина </vt:lpstr>
      <vt:lpstr>Л. В. Сафонова </vt:lpstr>
      <vt:lpstr>С. А. Беличева </vt:lpstr>
      <vt:lpstr>Презентация PowerPoint</vt:lpstr>
      <vt:lpstr>Социально-психологическая поддержка </vt:lpstr>
      <vt:lpstr>В модели Р. Тэдэши и Л. Кэлхоуна </vt:lpstr>
      <vt:lpstr>Социально-психологическая защита </vt:lpstr>
      <vt:lpstr>Презентация PowerPoint</vt:lpstr>
      <vt:lpstr>Направления социально-психологической работы</vt:lpstr>
      <vt:lpstr>Принципы социально-психологической работы </vt:lpstr>
      <vt:lpstr>Объект и субъект социально-психологической работы</vt:lpstr>
      <vt:lpstr>Социальная психотерапия </vt:lpstr>
      <vt:lpstr>2. Сущность технологического подхода в социальной работе  </vt:lpstr>
      <vt:lpstr>Технологизацию социальной деятельности </vt:lpstr>
      <vt:lpstr>Социальные технологии определяют  </vt:lpstr>
      <vt:lpstr>3. Основные технологии социально-психологической работы </vt:lpstr>
      <vt:lpstr>В качестве генеральных задач психосоциальной технологизации выступают </vt:lpstr>
      <vt:lpstr>Глобальная цель психосоциальной технологизации — </vt:lpstr>
      <vt:lpstr>Выделяют следующие базовые виды психосоциальных технологий: </vt:lpstr>
      <vt:lpstr>Функциональные технологии (повсеместные методы и методики)</vt:lpstr>
      <vt:lpstr> Система функциональных технологий психосоциальной работы   </vt:lpstr>
      <vt:lpstr>Частные технологии психосоциальной работы </vt:lpstr>
      <vt:lpstr>Частные технологии психосоциальной работы </vt:lpstr>
      <vt:lpstr>В систему психосоциальных технологий входят также технологии правового обеспечения функционирования общества</vt:lpstr>
      <vt:lpstr>Психологическую практику социальной работы можно подразделить на 3 группы </vt:lpstr>
      <vt:lpstr>Психодиагностика</vt:lpstr>
      <vt:lpstr>Важнейшим аспектом психологической практики в социальной работе </vt:lpstr>
      <vt:lpstr>Социально-психологическая реабилитация </vt:lpstr>
      <vt:lpstr>Психологическое консультирование </vt:lpstr>
      <vt:lpstr>Презентация PowerPoint</vt:lpstr>
      <vt:lpstr>Важнейшими конкретными целями и задачами психоконсультирования являются </vt:lpstr>
      <vt:lpstr>Разнообразные виды и формы психоконсультирования можно классифицировать по разным основаниям </vt:lpstr>
      <vt:lpstr>Технологией социально-психологического консультирования является Телефон Доверия </vt:lpstr>
      <vt:lpstr>Терапевтический контакт по ТД происходит в четыре последовательных этапа </vt:lpstr>
      <vt:lpstr>Все обращения на ТД можно разделить на две группы:  </vt:lpstr>
      <vt:lpstr>Источники: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ИгорьНаташа</dc:creator>
  <cp:lastModifiedBy>Давыдова Анна Викторовна</cp:lastModifiedBy>
  <cp:revision>34</cp:revision>
  <dcterms:created xsi:type="dcterms:W3CDTF">2024-01-14T09:00:07Z</dcterms:created>
  <dcterms:modified xsi:type="dcterms:W3CDTF">2024-02-29T04:56:28Z</dcterms:modified>
</cp:coreProperties>
</file>