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317" r:id="rId38"/>
    <p:sldId id="316" r:id="rId39"/>
    <p:sldId id="294" r:id="rId40"/>
    <p:sldId id="314" r:id="rId41"/>
    <p:sldId id="295" r:id="rId42"/>
    <p:sldId id="297" r:id="rId43"/>
    <p:sldId id="298" r:id="rId44"/>
    <p:sldId id="299" r:id="rId45"/>
    <p:sldId id="300" r:id="rId46"/>
    <p:sldId id="301" r:id="rId47"/>
    <p:sldId id="302" r:id="rId48"/>
    <p:sldId id="315" r:id="rId49"/>
    <p:sldId id="303" r:id="rId50"/>
    <p:sldId id="304" r:id="rId51"/>
    <p:sldId id="305" r:id="rId52"/>
    <p:sldId id="306" r:id="rId53"/>
    <p:sldId id="307" r:id="rId54"/>
    <p:sldId id="309" r:id="rId55"/>
    <p:sldId id="310" r:id="rId56"/>
    <p:sldId id="311" r:id="rId57"/>
    <p:sldId id="312" r:id="rId58"/>
    <p:sldId id="313" r:id="rId59"/>
    <p:sldId id="284" r:id="rId6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433B-45C5-49D0-AFCC-34B39D199966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2D1E2-A76E-4B4A-94DE-AFE4E60EE0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157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433B-45C5-49D0-AFCC-34B39D199966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2D1E2-A76E-4B4A-94DE-AFE4E60EE0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185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433B-45C5-49D0-AFCC-34B39D199966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2D1E2-A76E-4B4A-94DE-AFE4E60EE0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262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433B-45C5-49D0-AFCC-34B39D199966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2D1E2-A76E-4B4A-94DE-AFE4E60EE0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38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433B-45C5-49D0-AFCC-34B39D199966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2D1E2-A76E-4B4A-94DE-AFE4E60EE0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969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433B-45C5-49D0-AFCC-34B39D199966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2D1E2-A76E-4B4A-94DE-AFE4E60EE0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94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433B-45C5-49D0-AFCC-34B39D199966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2D1E2-A76E-4B4A-94DE-AFE4E60EE0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941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433B-45C5-49D0-AFCC-34B39D199966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2D1E2-A76E-4B4A-94DE-AFE4E60EE0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613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433B-45C5-49D0-AFCC-34B39D199966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2D1E2-A76E-4B4A-94DE-AFE4E60EE0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671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433B-45C5-49D0-AFCC-34B39D199966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2D1E2-A76E-4B4A-94DE-AFE4E60EE0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720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433B-45C5-49D0-AFCC-34B39D199966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2D1E2-A76E-4B4A-94DE-AFE4E60EE0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658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7433B-45C5-49D0-AFCC-34B39D199966}" type="datetimeFigureOut">
              <a:rPr lang="ru-RU" smtClean="0"/>
              <a:t>22.02.2024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2D1E2-A76E-4B4A-94DE-AFE4E60EE0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203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s://elar.urfu.ru/bitstream/10995/40682/1/978-5-7996-1669-4_2016.pdf" TargetMode="External"/><Relationship Id="rId2" Type="http://schemas.openxmlformats.org/officeDocument/2006/relationships/hyperlink" Target="https://dspace.kpfu.ru/xmlui/bitstream/handle/net/21653/20_223_kl-000591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ТЕМА ЛЕКЦИИ 1. СОЦИАЛЬНАЯ ПСИХОЛОГИЯ: ПРЕДМЕТ, МЕТОДЫ, </a:t>
            </a:r>
            <a:r>
              <a:rPr lang="ru-RU" b="1" dirty="0" smtClean="0"/>
              <a:t>ПРИНЦИП</a:t>
            </a:r>
            <a:endParaRPr lang="ru-RU" dirty="0"/>
          </a:p>
        </p:txBody>
      </p:sp>
      <p:pic>
        <p:nvPicPr>
          <p:cNvPr id="11" name="Picture 8" descr="https://avatars.dzeninfra.ru/get-zen_doc/9120131/pub_649b74b15a71a1676e89b492_649b75bc18ca677efb0e3f8d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3853543"/>
            <a:ext cx="7334250" cy="2799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3608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/>
              <a:t>В соответствии с основными объектами исследования в социальной психологии выделяются такие разделы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3200" b="1" dirty="0" smtClean="0"/>
              <a:t>психология </a:t>
            </a:r>
            <a:r>
              <a:rPr lang="ru-RU" sz="3200" b="1" dirty="0"/>
              <a:t>малых групп</a:t>
            </a:r>
            <a:r>
              <a:rPr lang="ru-RU" sz="3200" dirty="0"/>
              <a:t> — в этом разделе изучаются процессы групповой динамики, социально-психологические проблемы </a:t>
            </a:r>
            <a:r>
              <a:rPr lang="ru-RU" sz="3200" dirty="0" err="1"/>
              <a:t>референтности</a:t>
            </a:r>
            <a:r>
              <a:rPr lang="ru-RU" sz="3200" dirty="0"/>
              <a:t>, лидерства, групповой сплоченности, взаимодействия индивида и малой группы, внутригрупповых конфликтов и т. п</a:t>
            </a:r>
            <a:r>
              <a:rPr lang="ru-RU" sz="3200" dirty="0" smtClean="0"/>
              <a:t>.</a:t>
            </a:r>
          </a:p>
          <a:p>
            <a:pPr algn="just"/>
            <a:r>
              <a:rPr lang="ru-RU" sz="3200" b="1" dirty="0" smtClean="0"/>
              <a:t>психология </a:t>
            </a:r>
            <a:r>
              <a:rPr lang="ru-RU" sz="3200" b="1" dirty="0"/>
              <a:t>межгруппового взаимодействия</a:t>
            </a:r>
            <a:r>
              <a:rPr lang="ru-RU" sz="3200" dirty="0"/>
              <a:t> — в этом разделе изучаются процессы межгрупповой дифференциации и интеграции, факторы детерминации межгрупповых отношений, проблемы межгрупповых конфликтов и т. д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044439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В </a:t>
            </a:r>
            <a:r>
              <a:rPr lang="ru-RU" sz="3600" b="1" dirty="0"/>
              <a:t>соответствии с основными объектами исследования в социальной психологии выделяются такие разделы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53343"/>
            <a:ext cx="10515600" cy="3923620"/>
          </a:xfrm>
        </p:spPr>
        <p:txBody>
          <a:bodyPr/>
          <a:lstStyle/>
          <a:p>
            <a:pPr algn="just"/>
            <a:r>
              <a:rPr lang="ru-RU" sz="3200" b="1" dirty="0"/>
              <a:t>психология больших социальных групп и массовых явлений</a:t>
            </a:r>
            <a:r>
              <a:rPr lang="ru-RU" sz="3200" dirty="0"/>
              <a:t> — в этом разделе изучаются факторы психологической общности групп, динамика развития больших социальных групп, специфика внутригруппового и межгруппового общения, проблемы внутри- и межгрупповых конфликтов, психология слухов, психология толпы и т. п.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56668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Социальная </a:t>
            </a:r>
            <a:r>
              <a:rPr lang="ru-RU" b="1" dirty="0"/>
              <a:t>психология дифференцируется на такие </a:t>
            </a:r>
            <a:r>
              <a:rPr lang="ru-RU" b="1" dirty="0" smtClean="0"/>
              <a:t>отрасли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03775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dirty="0" smtClean="0"/>
              <a:t>социальная </a:t>
            </a:r>
            <a:r>
              <a:rPr lang="ru-RU" b="1" dirty="0"/>
              <a:t>психология труда</a:t>
            </a:r>
            <a:r>
              <a:rPr lang="ru-RU" dirty="0"/>
              <a:t> — отрасль социальной психологии, изучающая социально-психологические проблемы трудовой деятельности, в частности социально-психологический климат в трудовом коллективе, личностный фактор совместной деятельности, особенности общения в автономных производственных коллективах, социально-психологические механизмы адаптации к профессиональной деятельности и др</a:t>
            </a:r>
            <a:r>
              <a:rPr lang="ru-RU" dirty="0" smtClean="0"/>
              <a:t>.</a:t>
            </a:r>
            <a:endParaRPr lang="ru-RU" dirty="0"/>
          </a:p>
          <a:p>
            <a:pPr algn="just"/>
            <a:r>
              <a:rPr lang="ru-RU" b="1" dirty="0" smtClean="0"/>
              <a:t>социальная </a:t>
            </a:r>
            <a:r>
              <a:rPr lang="ru-RU" b="1" dirty="0"/>
              <a:t>психология управления</a:t>
            </a:r>
            <a:r>
              <a:rPr lang="ru-RU" dirty="0"/>
              <a:t> — отрасль социальной психологии, изучающая социально-психологические проблемы управленческой деятельности, в том числе социальные позиции и роли личности в системе управленческих отношений, психологическую совместимость как фактор эффективности управления, социально-психологические аспекты производственных конфликтов; эффективность различных стилей руководства, социально-психологическую компетентность руководителя и др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30902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Социальная психология дифференцируется на такие отрасли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3100" b="1" dirty="0"/>
              <a:t>экономическая психология</a:t>
            </a:r>
            <a:r>
              <a:rPr lang="ru-RU" sz="3100" dirty="0"/>
              <a:t> — одна из самых новых отраслей социальной психологии. Она изучает социально-психологические аспекты хозяйственной жизни общества, экономического поведения и отношений хозяйствующих субъектов. В рамках этой отрасли исследуются такие проблемы, как психологические факторы эффективности предпринимательской деятельности, социально-психологические особенности субъектов собственности, социально-психологическая регуляция их деловой активности, психологическое воздействие рекламы на поведение потребителей, динамика социально-психологических феноменов в условиях экономических изменений и др</a:t>
            </a:r>
            <a:r>
              <a:rPr lang="ru-RU" sz="3100" dirty="0" smtClean="0"/>
              <a:t>.</a:t>
            </a:r>
            <a:endParaRPr lang="ru-RU" sz="3100" dirty="0"/>
          </a:p>
          <a:p>
            <a:pPr algn="just"/>
            <a:r>
              <a:rPr lang="ru-RU" sz="3100" dirty="0"/>
              <a:t>•</a:t>
            </a:r>
            <a:r>
              <a:rPr lang="ru-RU" sz="3100" b="1" dirty="0"/>
              <a:t>политическая психология</a:t>
            </a:r>
            <a:r>
              <a:rPr lang="ru-RU" sz="3100" dirty="0"/>
              <a:t> — отрасль социальной психологии, изучающая психологические компоненты политической жизни общества, политическое сознание и поведение субъектов политических процессов. В рамках этой отрасли исследуются социально-психологические проблемы политической активности, социально-психологические условия формирования общественно-политических интересов молодежи, психологические факторы влияния на поведение избирателей, характерные психологические особенности политических деятелей и другие </a:t>
            </a:r>
            <a:r>
              <a:rPr lang="ru-RU" sz="3100" dirty="0" smtClean="0"/>
              <a:t>проблемы</a:t>
            </a:r>
            <a:endParaRPr lang="ru-RU" sz="31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5880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Социальная психология дифференцируется на такие отрасли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38461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3200" b="1" dirty="0"/>
              <a:t>этническая психология</a:t>
            </a:r>
            <a:r>
              <a:rPr lang="ru-RU" sz="3200" dirty="0"/>
              <a:t> — отрасль социальной психологии, изучающая психологические особенности национальных групп, народов (этносов). В ее рамках исследуются этнопсихологические характеристики конкретных национальных групп, проблемы межнациональных отношений и </a:t>
            </a:r>
            <a:r>
              <a:rPr lang="ru-RU" sz="3200" dirty="0" smtClean="0"/>
              <a:t>общения, влияние </a:t>
            </a:r>
            <a:r>
              <a:rPr lang="ru-RU" sz="3200" dirty="0"/>
              <a:t>этнических стереотипов и установок на процесс совместной деятельности, проблема социально-психологической адаптации мигрантов, психологические условия возникновения межэтнических конфликтов и возможности их преодоления и другие </a:t>
            </a:r>
            <a:r>
              <a:rPr lang="ru-RU" sz="3200" dirty="0" smtClean="0"/>
              <a:t>проблемы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35292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dirty="0"/>
              <a:t>На </a:t>
            </a:r>
            <a:r>
              <a:rPr lang="ru-RU" sz="6000" b="1" dirty="0"/>
              <a:t>теоретическом уровне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400" dirty="0" smtClean="0"/>
              <a:t>осуществляется </a:t>
            </a:r>
            <a:r>
              <a:rPr lang="ru-RU" sz="4400" b="1" dirty="0" smtClean="0"/>
              <a:t>анализ </a:t>
            </a:r>
            <a:r>
              <a:rPr lang="ru-RU" sz="4400" b="1" dirty="0"/>
              <a:t>и </a:t>
            </a:r>
            <a:r>
              <a:rPr lang="ru-RU" sz="4400" b="1" dirty="0" smtClean="0"/>
              <a:t>обобщение </a:t>
            </a:r>
            <a:r>
              <a:rPr lang="ru-RU" sz="4400" b="1" dirty="0"/>
              <a:t>теоретического материала</a:t>
            </a:r>
            <a:r>
              <a:rPr lang="ru-RU" sz="4400" dirty="0"/>
              <a:t> (концепции, теоретические положения, гипотезы, выводы относительно тех или иных социально-психологических явлений</a:t>
            </a:r>
            <a:r>
              <a:rPr lang="ru-RU" sz="4400" dirty="0" smtClean="0"/>
              <a:t>)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46305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На эмпирическом уровне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000" dirty="0"/>
              <a:t>исследование нацеливается на </a:t>
            </a:r>
            <a:r>
              <a:rPr lang="ru-RU" sz="4000" b="1" dirty="0"/>
              <a:t>выявление, </a:t>
            </a:r>
            <a:r>
              <a:rPr lang="ru-RU" sz="4000" b="1" dirty="0" smtClean="0"/>
              <a:t>описание и </a:t>
            </a:r>
            <a:r>
              <a:rPr lang="ru-RU" sz="4000" b="1" dirty="0"/>
              <a:t>анализ конкретных фактов реальности </a:t>
            </a:r>
            <a:r>
              <a:rPr lang="ru-RU" sz="4000" dirty="0"/>
              <a:t>— социально-психологических особенностей изучаемого </a:t>
            </a:r>
            <a:r>
              <a:rPr lang="ru-RU" sz="4000" dirty="0" smtClean="0"/>
              <a:t>явления</a:t>
            </a:r>
          </a:p>
          <a:p>
            <a:pPr marL="0" indent="0" algn="just">
              <a:buNone/>
            </a:pPr>
            <a:r>
              <a:rPr lang="ru-RU" sz="4000" dirty="0" smtClean="0"/>
              <a:t>При </a:t>
            </a:r>
            <a:r>
              <a:rPr lang="ru-RU" sz="4000" dirty="0"/>
              <a:t>этом наибольшую ценность имеют, как правило, эмпирические данные, полученные экспериментальным </a:t>
            </a:r>
            <a:r>
              <a:rPr lang="ru-RU" sz="4000" dirty="0" smtClean="0"/>
              <a:t>путем</a:t>
            </a:r>
            <a:endParaRPr lang="ru-RU" sz="40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94732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На практическом уровне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/>
              <a:t>исследование направляется на </a:t>
            </a:r>
            <a:r>
              <a:rPr lang="ru-RU" sz="4400" b="1" dirty="0"/>
              <a:t>решение какой-то практической задачи</a:t>
            </a:r>
            <a:r>
              <a:rPr lang="ru-RU" sz="4400" dirty="0"/>
              <a:t> на основе анализа, учета и использования всей (т. е. и теоретической, и эмпирической) информации по ее социально-психологической составляющей</a:t>
            </a:r>
          </a:p>
        </p:txBody>
      </p:sp>
    </p:spTree>
    <p:extLst>
      <p:ext uri="{BB962C8B-B14F-4D97-AF65-F5344CB8AC3E}">
        <p14:creationId xmlns:p14="http://schemas.microsoft.com/office/powerpoint/2010/main" val="587530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3. Принципы </a:t>
            </a:r>
            <a:r>
              <a:rPr lang="ru-RU" b="1" i="1" dirty="0"/>
              <a:t>социальной психологии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7314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b="1" dirty="0"/>
              <a:t>Принцип социальной и психологической комплексности</a:t>
            </a:r>
            <a:r>
              <a:rPr lang="ru-RU" sz="3200" dirty="0"/>
              <a:t> заключается в том, что социальная психология, находясь на стыке социологии и психологии, занимается изучением психологических проблем, обусловленных и обусловливающих социальные проблемы, раскрывая их во всех деталях. Специфика социально-психологических фактов, закономерностей и механизмов, которые образуют социально-психологическую реальность и исследуются ею, объясняется пограничным положением социальной </a:t>
            </a:r>
            <a:r>
              <a:rPr lang="ru-RU" sz="3200" dirty="0" smtClean="0"/>
              <a:t>психологии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96802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Принцип социально-психологической причинности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3200" dirty="0" smtClean="0"/>
              <a:t>Социально-психологические </a:t>
            </a:r>
            <a:r>
              <a:rPr lang="ru-RU" sz="3200" dirty="0"/>
              <a:t>явления как явления психологической природы, носят отражательный характер, т.е. представляют собой идеальный образ окружающей социальной действительности, возникающий в сознании людей под ее </a:t>
            </a:r>
            <a:r>
              <a:rPr lang="ru-RU" sz="3200" dirty="0" smtClean="0"/>
              <a:t>влиянием </a:t>
            </a:r>
          </a:p>
          <a:p>
            <a:pPr marL="0" indent="0" algn="just">
              <a:buNone/>
            </a:pPr>
            <a:r>
              <a:rPr lang="ru-RU" sz="3200" dirty="0"/>
              <a:t>Причиной социально-психологических явлений всегда являются объективные обстоятельства жизнедеятельности конкретных групп людей и индивида в них, а также влияние на психологию человека в группе психологических особенностей окружающих людей, их взгляды, настроения, желания, намерения, </a:t>
            </a:r>
            <a:r>
              <a:rPr lang="ru-RU" sz="3200" dirty="0" smtClean="0"/>
              <a:t>поведение </a:t>
            </a:r>
            <a:endParaRPr lang="ru-RU" sz="3200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8120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Вопросы для обсуждения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ru-RU" sz="3600" dirty="0" smtClean="0"/>
              <a:t>Понятие </a:t>
            </a:r>
            <a:r>
              <a:rPr lang="ru-RU" sz="3600" dirty="0"/>
              <a:t>социальной психологии и ее предмет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 </a:t>
            </a:r>
            <a:r>
              <a:rPr lang="ru-RU" sz="3600" dirty="0"/>
              <a:t>Структура современной социальной психологии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3600" dirty="0" smtClean="0"/>
              <a:t>Принципы </a:t>
            </a:r>
            <a:r>
              <a:rPr lang="ru-RU" sz="3600" dirty="0"/>
              <a:t>социальной психологии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3600" dirty="0"/>
              <a:t>Методы социальной психологии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3600" dirty="0"/>
              <a:t>Использование социальной психологии в PR-деятельности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23191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Принцип единства социально-психологических явлений</a:t>
            </a:r>
            <a:r>
              <a:rPr lang="ru-RU" dirty="0"/>
              <a:t>, </a:t>
            </a:r>
            <a:r>
              <a:rPr lang="ru-RU" b="1" dirty="0"/>
              <a:t>среды и активности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3600" dirty="0" smtClean="0"/>
              <a:t>заключается </a:t>
            </a:r>
            <a:r>
              <a:rPr lang="ru-RU" sz="3600" dirty="0"/>
              <a:t>в том, что среда, активность, проявляющаяся в общении и совместной деятельности, во взаимодействии оказывают влияние на социально-психологические явления, наблюдающиеся в различных группах. При этом с ростом размера группы роль общения и совместной деятельности уменьшается, а роль среды, объективных условий жизни и деятельности </a:t>
            </a:r>
            <a:r>
              <a:rPr lang="ru-RU" sz="3600" dirty="0" smtClean="0"/>
              <a:t>возрастает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74433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Принцип социально-психологической системности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000" dirty="0" smtClean="0"/>
              <a:t>заключается </a:t>
            </a:r>
            <a:r>
              <a:rPr lang="ru-RU" sz="4000" dirty="0"/>
              <a:t>в том, что </a:t>
            </a:r>
            <a:r>
              <a:rPr lang="ru-RU" sz="4000" b="1" dirty="0"/>
              <a:t>социально-психологическая реальность</a:t>
            </a:r>
            <a:r>
              <a:rPr lang="ru-RU" sz="4000" dirty="0"/>
              <a:t> представляет собой систему, находящуюся на более высоком системном уровне и более сложную по причинам ее вызывающим, по своим закономерностям, механизмам, чем индивидуально-психологическая </a:t>
            </a:r>
            <a:r>
              <a:rPr lang="ru-RU" sz="4000" dirty="0" smtClean="0"/>
              <a:t>реальность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13147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Принцип социально-психологического развития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400" dirty="0" smtClean="0"/>
              <a:t>заключается </a:t>
            </a:r>
            <a:r>
              <a:rPr lang="ru-RU" sz="4400" dirty="0"/>
              <a:t>в том, что развитие индивида происходит в постоянно меняющейся социально-психологической реальности, в непрерывно развивающемся обществе, под влиянием которого происходит изменение и самой </a:t>
            </a:r>
            <a:r>
              <a:rPr lang="ru-RU" sz="4400" dirty="0" smtClean="0"/>
              <a:t>личности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46207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Принцип объективности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6000" dirty="0" smtClean="0"/>
              <a:t>заключается </a:t>
            </a:r>
            <a:r>
              <a:rPr lang="ru-RU" sz="6000" dirty="0"/>
              <a:t>в достоверности знания, полученного в социально-психологических </a:t>
            </a:r>
            <a:r>
              <a:rPr lang="ru-RU" sz="6000" dirty="0" smtClean="0"/>
              <a:t>исследованиях</a:t>
            </a:r>
            <a:endParaRPr lang="ru-RU" sz="6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68863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ru-RU" b="1" i="1" dirty="0" smtClean="0"/>
              <a:t>4. Методы </a:t>
            </a:r>
            <a:r>
              <a:rPr lang="ru-RU" b="1" i="1" dirty="0"/>
              <a:t>социальной психологии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82825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/>
              <a:t>Методы социальной психологии являются в известной мере междисциплинарными и применяются в других науках, например, в социологии, психологии, </a:t>
            </a:r>
            <a:r>
              <a:rPr lang="ru-RU" sz="4800" dirty="0" smtClean="0"/>
              <a:t>педагогике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740291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Метод наблюдения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 smtClean="0"/>
              <a:t>— </a:t>
            </a:r>
            <a:r>
              <a:rPr lang="ru-RU" sz="4400" dirty="0"/>
              <a:t>это метод сбора информации путем непосредственного, целенаправленного и систематического восприятия и регистрации социально-психологических явлений (фактов поведения и деятельности) в естественных или лабораторных условиях</a:t>
            </a:r>
          </a:p>
        </p:txBody>
      </p:sp>
    </p:spTree>
    <p:extLst>
      <p:ext uri="{BB962C8B-B14F-4D97-AF65-F5344CB8AC3E}">
        <p14:creationId xmlns:p14="http://schemas.microsoft.com/office/powerpoint/2010/main" val="17767686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Стандартизированная техника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3600" dirty="0" smtClean="0"/>
              <a:t>предполагает </a:t>
            </a:r>
            <a:r>
              <a:rPr lang="ru-RU" sz="3600" dirty="0"/>
              <a:t>наличие разработанного списка признаков, которые предстоит наблюдать, определение условий и ситуаций наблюдения, инструкции для наблюдения, единообразных кодификаторов для регистрации наблюдаемых </a:t>
            </a:r>
            <a:r>
              <a:rPr lang="ru-RU" sz="3600" dirty="0" smtClean="0"/>
              <a:t>явлений</a:t>
            </a:r>
          </a:p>
          <a:p>
            <a:pPr marL="0" indent="0" algn="just">
              <a:buNone/>
            </a:pPr>
            <a:r>
              <a:rPr lang="ru-RU" sz="3600" dirty="0" smtClean="0"/>
              <a:t>Сбор </a:t>
            </a:r>
            <a:r>
              <a:rPr lang="ru-RU" sz="3600" dirty="0"/>
              <a:t>данных при этом предполагает последующую их обработку и анализ посредством приемов математической </a:t>
            </a:r>
            <a:r>
              <a:rPr lang="ru-RU" sz="3600" dirty="0" smtClean="0"/>
              <a:t>статистики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91511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/>
              <a:t>Нестандартизированная</a:t>
            </a:r>
            <a:r>
              <a:rPr lang="ru-RU" b="1" dirty="0"/>
              <a:t> техника</a:t>
            </a:r>
            <a:r>
              <a:rPr lang="ru-RU" dirty="0"/>
              <a:t> </a:t>
            </a:r>
            <a:r>
              <a:rPr lang="ru-RU" b="1" dirty="0"/>
              <a:t>наблюдения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000" dirty="0" smtClean="0"/>
              <a:t>определяет </a:t>
            </a:r>
            <a:r>
              <a:rPr lang="ru-RU" sz="4000" dirty="0"/>
              <a:t>лишь общие направления наблюдения, где результат фиксируют в свободной форме, непосредственно в момент восприятия или по </a:t>
            </a:r>
            <a:r>
              <a:rPr lang="ru-RU" sz="4000" dirty="0" smtClean="0"/>
              <a:t>памяти</a:t>
            </a:r>
          </a:p>
          <a:p>
            <a:pPr marL="0" indent="0" algn="just">
              <a:buNone/>
            </a:pPr>
            <a:r>
              <a:rPr lang="ru-RU" sz="4000" dirty="0" smtClean="0"/>
              <a:t>Данные </a:t>
            </a:r>
            <a:r>
              <a:rPr lang="ru-RU" sz="4000" dirty="0"/>
              <a:t>такой техники обычно представлены в свободной форме, возможна также и их систематизация с помощью формальных </a:t>
            </a:r>
            <a:r>
              <a:rPr lang="ru-RU" sz="4000" dirty="0" smtClean="0"/>
              <a:t>процедур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51919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В зависимости от роли наблюдателя в изучаемой </a:t>
            </a:r>
            <a:r>
              <a:rPr lang="ru-RU" b="1" dirty="0" smtClean="0"/>
              <a:t>ситуации различают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</a:p>
          <a:p>
            <a:r>
              <a:rPr lang="ru-RU" sz="5400" dirty="0" smtClean="0"/>
              <a:t>включенное </a:t>
            </a:r>
            <a:r>
              <a:rPr lang="ru-RU" sz="5400" dirty="0"/>
              <a:t>(участвующее)</a:t>
            </a:r>
            <a:r>
              <a:rPr lang="ru-RU" sz="5400" i="1" dirty="0"/>
              <a:t> </a:t>
            </a:r>
            <a:endParaRPr lang="ru-RU" sz="5400" i="1" dirty="0" smtClean="0"/>
          </a:p>
          <a:p>
            <a:r>
              <a:rPr lang="ru-RU" sz="5400" dirty="0" err="1" smtClean="0"/>
              <a:t>невключенное</a:t>
            </a:r>
            <a:r>
              <a:rPr lang="ru-RU" sz="5400" dirty="0" smtClean="0"/>
              <a:t> </a:t>
            </a:r>
            <a:r>
              <a:rPr lang="ru-RU" sz="5400" dirty="0"/>
              <a:t>(простое) </a:t>
            </a:r>
            <a:r>
              <a:rPr lang="ru-RU" sz="5400" dirty="0" smtClean="0"/>
              <a:t>наблюдение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58671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Включенное наблюдение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400" dirty="0" smtClean="0"/>
              <a:t>предполагает </a:t>
            </a:r>
            <a:r>
              <a:rPr lang="ru-RU" sz="4400" dirty="0"/>
              <a:t>взаимодействие наблюдателя с изучаемой группой как полноправного ее </a:t>
            </a:r>
            <a:r>
              <a:rPr lang="ru-RU" sz="4400" dirty="0" smtClean="0"/>
              <a:t>члена</a:t>
            </a:r>
          </a:p>
          <a:p>
            <a:pPr marL="0" indent="0" algn="just">
              <a:buNone/>
            </a:pPr>
            <a:r>
              <a:rPr lang="ru-RU" sz="4400" dirty="0" smtClean="0"/>
              <a:t>Исследователь </a:t>
            </a:r>
            <a:r>
              <a:rPr lang="ru-RU" sz="4400" dirty="0"/>
              <a:t>имитирует свое вхождение в социальную среду, адаптируется к ней и наблюдает события в ней как бы «</a:t>
            </a:r>
            <a:r>
              <a:rPr lang="ru-RU" sz="4400" dirty="0" smtClean="0"/>
              <a:t>изнутри»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0485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b="1" i="1" dirty="0" smtClean="0"/>
              <a:t>1. Понятие </a:t>
            </a:r>
            <a:r>
              <a:rPr lang="ru-RU" b="1" i="1" dirty="0"/>
              <a:t>социальной психологии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и </a:t>
            </a:r>
            <a:r>
              <a:rPr lang="ru-RU" b="1" i="1" dirty="0"/>
              <a:t>ее предмет</a:t>
            </a:r>
            <a:r>
              <a:rPr lang="ru-RU" dirty="0"/>
              <a:t/>
            </a:r>
            <a:br>
              <a:rPr lang="ru-RU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5400" b="1" dirty="0"/>
              <a:t>Условной датой рождения социальной психологии </a:t>
            </a:r>
            <a:r>
              <a:rPr lang="ru-RU" sz="5400" dirty="0" smtClean="0"/>
              <a:t>считается </a:t>
            </a:r>
            <a:r>
              <a:rPr lang="ru-RU" sz="5400" b="1" dirty="0"/>
              <a:t>1908 г.</a:t>
            </a:r>
            <a:r>
              <a:rPr lang="ru-RU" sz="5400" dirty="0"/>
              <a:t>,  когда  одновременно  вышли  работы  </a:t>
            </a:r>
            <a:r>
              <a:rPr lang="ru-RU" sz="5400" b="1" dirty="0"/>
              <a:t>Мак-</a:t>
            </a:r>
            <a:r>
              <a:rPr lang="ru-RU" sz="5400" b="1" dirty="0" err="1"/>
              <a:t>Даугалла</a:t>
            </a:r>
            <a:r>
              <a:rPr lang="ru-RU" sz="5400" b="1" dirty="0"/>
              <a:t>  и  Росса</a:t>
            </a:r>
            <a:r>
              <a:rPr lang="ru-RU" sz="5400" dirty="0"/>
              <a:t>,  в названия которых был включен термин «социальная психология</a:t>
            </a:r>
            <a:r>
              <a:rPr lang="ru-RU" sz="5400" dirty="0" smtClean="0"/>
              <a:t>»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64649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/>
              <a:t>Невключенное</a:t>
            </a:r>
            <a:r>
              <a:rPr lang="ru-RU" b="1" dirty="0"/>
              <a:t> наблюдение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000" dirty="0" smtClean="0"/>
              <a:t>регистрирует </a:t>
            </a:r>
            <a:r>
              <a:rPr lang="ru-RU" sz="4000" dirty="0"/>
              <a:t>события «со стороны», без взаимодействия и установления отношений с изучаемым лицом или </a:t>
            </a:r>
            <a:r>
              <a:rPr lang="ru-RU" sz="4000" dirty="0" smtClean="0"/>
              <a:t>группой</a:t>
            </a:r>
          </a:p>
          <a:p>
            <a:pPr marL="0" indent="0" algn="just">
              <a:buNone/>
            </a:pPr>
            <a:r>
              <a:rPr lang="ru-RU" sz="4000" dirty="0" smtClean="0"/>
              <a:t>Наблюдение </a:t>
            </a:r>
            <a:r>
              <a:rPr lang="ru-RU" sz="4000" dirty="0"/>
              <a:t>может проводиться открытым способом и инкогнито, когда наблюдающий маскирует свои </a:t>
            </a:r>
            <a:r>
              <a:rPr lang="ru-RU" sz="4000" dirty="0" smtClean="0"/>
              <a:t>действия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82260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Главный недостаток включенного наблюдения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400" dirty="0" smtClean="0"/>
              <a:t>связан </a:t>
            </a:r>
            <a:r>
              <a:rPr lang="ru-RU" sz="4400" dirty="0"/>
              <a:t>с воздействием на наблюдателя (его восприятие и анализ) ценностей и норм изучаемой </a:t>
            </a:r>
            <a:r>
              <a:rPr lang="ru-RU" sz="4400" dirty="0" smtClean="0"/>
              <a:t>группы</a:t>
            </a:r>
          </a:p>
          <a:p>
            <a:pPr marL="0" indent="0" algn="just">
              <a:buNone/>
            </a:pPr>
            <a:r>
              <a:rPr lang="ru-RU" sz="4400" dirty="0" smtClean="0"/>
              <a:t>Исследователь </a:t>
            </a:r>
            <a:r>
              <a:rPr lang="ru-RU" sz="4400" dirty="0"/>
              <a:t>рискует утратить необходимую нейтральность и объективность при отборе, оценке и интерпретации </a:t>
            </a:r>
            <a:r>
              <a:rPr lang="ru-RU" sz="4400" dirty="0" smtClean="0"/>
              <a:t>данных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04744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По условию организации методы наблюдения делятся на 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/>
              <a:t>полевые </a:t>
            </a:r>
            <a:r>
              <a:rPr lang="ru-RU" sz="4800" dirty="0"/>
              <a:t>(наблюдения в естественных условиях) </a:t>
            </a:r>
          </a:p>
          <a:p>
            <a:r>
              <a:rPr lang="ru-RU" sz="4800" dirty="0"/>
              <a:t>и лабораторные (наблюдения в условиях эксперимента</a:t>
            </a:r>
            <a:r>
              <a:rPr lang="ru-RU" sz="4800" dirty="0" smtClean="0"/>
              <a:t>)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3901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20486"/>
            <a:ext cx="10515600" cy="5556477"/>
          </a:xfrm>
        </p:spPr>
        <p:txBody>
          <a:bodyPr>
            <a:normAutofit/>
          </a:bodyPr>
          <a:lstStyle/>
          <a:p>
            <a:pPr algn="just"/>
            <a:r>
              <a:rPr lang="ru-RU" sz="4000" b="1" dirty="0"/>
              <a:t>Объектом наблюдения</a:t>
            </a:r>
            <a:r>
              <a:rPr lang="ru-RU" sz="4000" dirty="0"/>
              <a:t> являются отдельные люди, малые группы и большие социальные общности (например, толпа) и социальные процессы, происходящие в них, например, </a:t>
            </a:r>
            <a:r>
              <a:rPr lang="ru-RU" sz="4000" dirty="0" smtClean="0"/>
              <a:t>паника</a:t>
            </a:r>
            <a:endParaRPr lang="ru-RU" sz="4000" dirty="0"/>
          </a:p>
          <a:p>
            <a:pPr algn="just"/>
            <a:r>
              <a:rPr lang="ru-RU" sz="4000" b="1" dirty="0"/>
              <a:t>Предметом наблюдения</a:t>
            </a:r>
            <a:r>
              <a:rPr lang="ru-RU" sz="4000" dirty="0"/>
              <a:t> обычно служат вербальные и невербальные акты поведения индивида или группы в целом в определенной социальной ситуации</a:t>
            </a:r>
          </a:p>
        </p:txBody>
      </p:sp>
    </p:spTree>
    <p:extLst>
      <p:ext uri="{BB962C8B-B14F-4D97-AF65-F5344CB8AC3E}">
        <p14:creationId xmlns:p14="http://schemas.microsoft.com/office/powerpoint/2010/main" val="2612356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Наиболее распространены следующие способы регистрации данных </a:t>
            </a:r>
            <a:r>
              <a:rPr lang="ru-RU" b="1" dirty="0" smtClean="0"/>
              <a:t>наблюдения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just"/>
            <a:r>
              <a:rPr lang="ru-RU" sz="4000" b="1" dirty="0" err="1" smtClean="0"/>
              <a:t>фактологический</a:t>
            </a:r>
            <a:r>
              <a:rPr lang="ru-RU" sz="4000" b="1" dirty="0"/>
              <a:t>,</a:t>
            </a:r>
            <a:r>
              <a:rPr lang="ru-RU" sz="4000" i="1" dirty="0"/>
              <a:t> </a:t>
            </a:r>
            <a:r>
              <a:rPr lang="ru-RU" sz="4000" dirty="0"/>
              <a:t>предполагающий фиксацию всех случаев проявления единиц </a:t>
            </a:r>
            <a:r>
              <a:rPr lang="ru-RU" sz="4000" dirty="0" smtClean="0"/>
              <a:t>наблюдения</a:t>
            </a:r>
            <a:endParaRPr lang="ru-RU" sz="4000" dirty="0"/>
          </a:p>
          <a:p>
            <a:pPr lvl="0" algn="just"/>
            <a:r>
              <a:rPr lang="ru-RU" sz="4000" b="1" dirty="0"/>
              <a:t>оценочный,</a:t>
            </a:r>
            <a:r>
              <a:rPr lang="ru-RU" sz="4000" i="1" dirty="0"/>
              <a:t> </a:t>
            </a:r>
            <a:r>
              <a:rPr lang="ru-RU" sz="4000" dirty="0"/>
              <a:t>когда проявление признаков не только фиксируется, но и оценивается с использованием шкалы интенсивности и шкалы времени (например, длительность акта поведения</a:t>
            </a:r>
            <a:r>
              <a:rPr lang="ru-RU" sz="4000" dirty="0" smtClean="0"/>
              <a:t>)</a:t>
            </a:r>
            <a:endParaRPr lang="ru-RU" sz="40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29078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Основными недостатками метода </a:t>
            </a:r>
            <a:r>
              <a:rPr lang="ru-RU" b="1" dirty="0" smtClean="0"/>
              <a:t>наблюдения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200" dirty="0" smtClean="0"/>
              <a:t>а</a:t>
            </a:r>
            <a:r>
              <a:rPr lang="ru-RU" sz="3200" dirty="0"/>
              <a:t>) высокий субъективизм при сборе данных, привнесенный наблюдателем (эффекты ореола, контраста, снисходительности, моделирования и др.) и наблюдаемыми (эффект присутствия наблюдателя</a:t>
            </a:r>
            <a:r>
              <a:rPr lang="ru-RU" sz="3200" dirty="0" smtClean="0"/>
              <a:t>)</a:t>
            </a:r>
            <a:endParaRPr lang="ru-RU" sz="3200" dirty="0"/>
          </a:p>
          <a:p>
            <a:pPr marL="0" indent="0" algn="just">
              <a:buNone/>
            </a:pPr>
            <a:r>
              <a:rPr lang="ru-RU" sz="3200" dirty="0"/>
              <a:t>б) преимущественно качественный характер выводов </a:t>
            </a:r>
            <a:r>
              <a:rPr lang="ru-RU" sz="3200" dirty="0" smtClean="0"/>
              <a:t>наблюдения</a:t>
            </a:r>
            <a:endParaRPr lang="ru-RU" sz="3200" dirty="0"/>
          </a:p>
          <a:p>
            <a:pPr marL="0" indent="0" algn="just">
              <a:buNone/>
            </a:pPr>
            <a:r>
              <a:rPr lang="ru-RU" sz="3200" dirty="0"/>
              <a:t>в) относительная ограниченность в обобщении результатов </a:t>
            </a:r>
            <a:r>
              <a:rPr lang="ru-RU" sz="3200" dirty="0" smtClean="0"/>
              <a:t>исследования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80545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Метод анализа документов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000" dirty="0" smtClean="0"/>
              <a:t>Данный </a:t>
            </a:r>
            <a:r>
              <a:rPr lang="ru-RU" sz="4000" dirty="0"/>
              <a:t>метод является разновидностью метода анализа продуктов человеческой </a:t>
            </a:r>
            <a:r>
              <a:rPr lang="ru-RU" sz="4000" dirty="0" smtClean="0"/>
              <a:t>деятельности</a:t>
            </a:r>
          </a:p>
          <a:p>
            <a:pPr marL="0" indent="0" algn="just">
              <a:buNone/>
            </a:pPr>
            <a:r>
              <a:rPr lang="ru-RU" sz="4000" dirty="0" smtClean="0"/>
              <a:t>Он </a:t>
            </a:r>
            <a:r>
              <a:rPr lang="ru-RU" sz="4000" dirty="0"/>
              <a:t>впервые в социальной психологии применен как основной метод исследования </a:t>
            </a:r>
            <a:endParaRPr lang="ru-RU" sz="4000" dirty="0" smtClean="0"/>
          </a:p>
          <a:p>
            <a:pPr marL="0" indent="0" algn="just">
              <a:buNone/>
            </a:pPr>
            <a:r>
              <a:rPr lang="ru-RU" sz="4000" b="1" dirty="0" smtClean="0"/>
              <a:t>У</a:t>
            </a:r>
            <a:r>
              <a:rPr lang="ru-RU" sz="4000" b="1" dirty="0"/>
              <a:t>. Томасом и Ф. </a:t>
            </a:r>
            <a:r>
              <a:rPr lang="ru-RU" sz="4000" b="1" dirty="0" err="1"/>
              <a:t>Знанецким</a:t>
            </a:r>
            <a:r>
              <a:rPr lang="ru-RU" sz="4000" dirty="0"/>
              <a:t> при изучении феномена социальной </a:t>
            </a:r>
            <a:r>
              <a:rPr lang="ru-RU" sz="4000" dirty="0" smtClean="0"/>
              <a:t>установки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104986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У. </a:t>
            </a:r>
            <a:r>
              <a:rPr lang="ru-RU" sz="6000" b="1" dirty="0" smtClean="0"/>
              <a:t>Томас</a:t>
            </a:r>
            <a:endParaRPr lang="ru-RU" sz="6000" dirty="0"/>
          </a:p>
        </p:txBody>
      </p:sp>
      <p:pic>
        <p:nvPicPr>
          <p:cNvPr id="3074" name="Picture 2" descr="https://i.ytimg.com/vi/rOUOk5P8XSE/maxresdefault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18" t="-4503" r="30228" b="4503"/>
          <a:stretch/>
        </p:blipFill>
        <p:spPr bwMode="auto">
          <a:xfrm>
            <a:off x="4301873" y="1841954"/>
            <a:ext cx="3013327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021992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Ф. </a:t>
            </a:r>
            <a:r>
              <a:rPr lang="ru-RU" b="1" dirty="0" err="1" smtClean="0"/>
              <a:t>Знанецкий</a:t>
            </a:r>
            <a:endParaRPr lang="ru-RU" dirty="0"/>
          </a:p>
        </p:txBody>
      </p:sp>
      <p:pic>
        <p:nvPicPr>
          <p:cNvPr id="4098" name="Picture 2" descr="https://www.peoples.ru/science/philosophy/florian_witold_znaniecki/o3RGGfTbGl5H5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9763" y="1825625"/>
            <a:ext cx="3532473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28717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Документом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85999"/>
            <a:ext cx="10515600" cy="3890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 smtClean="0"/>
              <a:t>называют </a:t>
            </a:r>
            <a:r>
              <a:rPr lang="ru-RU" sz="4800" dirty="0"/>
              <a:t>любую информацию, фиксированную в печатном или рукописном тексте, на магнитных или </a:t>
            </a:r>
            <a:r>
              <a:rPr lang="ru-RU" sz="4800" dirty="0" err="1" smtClean="0"/>
              <a:t>фотоносителях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8428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Понятие «психология»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6000" dirty="0" smtClean="0"/>
              <a:t>греческого </a:t>
            </a:r>
            <a:r>
              <a:rPr lang="ru-RU" sz="6000" dirty="0"/>
              <a:t>происхождения и состоит из двух слов: </a:t>
            </a:r>
            <a:r>
              <a:rPr lang="ru-RU" sz="6000" b="1" dirty="0" err="1"/>
              <a:t>psyche</a:t>
            </a:r>
            <a:r>
              <a:rPr lang="ru-RU" sz="6000" b="1" dirty="0"/>
              <a:t> — душа и </a:t>
            </a:r>
            <a:r>
              <a:rPr lang="ru-RU" sz="6000" b="1" dirty="0" err="1"/>
              <a:t>logos</a:t>
            </a:r>
            <a:r>
              <a:rPr lang="ru-RU" sz="6000" b="1" dirty="0"/>
              <a:t> — </a:t>
            </a:r>
            <a:r>
              <a:rPr lang="ru-RU" sz="6000" b="1" dirty="0" smtClean="0"/>
              <a:t>учение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72383337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Документы различаются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sz="3600" b="1" dirty="0" smtClean="0"/>
              <a:t>по </a:t>
            </a:r>
            <a:r>
              <a:rPr lang="ru-RU" sz="3600" b="1" dirty="0"/>
              <a:t>способу фиксации информации</a:t>
            </a:r>
            <a:r>
              <a:rPr lang="ru-RU" sz="3600" dirty="0"/>
              <a:t> (рукописные, печатные, </a:t>
            </a:r>
            <a:r>
              <a:rPr lang="ru-RU" sz="3600" dirty="0" smtClean="0"/>
              <a:t>кино-фото-видеодокументы)</a:t>
            </a:r>
            <a:endParaRPr lang="ru-RU" sz="3600" dirty="0"/>
          </a:p>
          <a:p>
            <a:pPr lvl="0" algn="just"/>
            <a:r>
              <a:rPr lang="ru-RU" sz="3600" b="1" dirty="0"/>
              <a:t>по целевому назначению</a:t>
            </a:r>
            <a:r>
              <a:rPr lang="ru-RU" sz="3600" dirty="0"/>
              <a:t> (целевые, естественные</a:t>
            </a:r>
            <a:r>
              <a:rPr lang="ru-RU" sz="3600" dirty="0" smtClean="0"/>
              <a:t>)</a:t>
            </a:r>
            <a:endParaRPr lang="ru-RU" sz="3600" dirty="0"/>
          </a:p>
          <a:p>
            <a:pPr lvl="0" algn="just"/>
            <a:r>
              <a:rPr lang="ru-RU" sz="3600" b="1" dirty="0"/>
              <a:t>по степени персонификации</a:t>
            </a:r>
            <a:r>
              <a:rPr lang="ru-RU" sz="3600" dirty="0"/>
              <a:t> (личные и безличные</a:t>
            </a:r>
            <a:r>
              <a:rPr lang="ru-RU" sz="3600" dirty="0" smtClean="0"/>
              <a:t>)</a:t>
            </a:r>
            <a:endParaRPr lang="ru-RU" sz="3600" dirty="0"/>
          </a:p>
          <a:p>
            <a:pPr lvl="0" algn="just"/>
            <a:r>
              <a:rPr lang="ru-RU" sz="3600" b="1" dirty="0"/>
              <a:t>в зависимости от статуса документа</a:t>
            </a:r>
            <a:r>
              <a:rPr lang="ru-RU" sz="3600" dirty="0"/>
              <a:t> (официальные и неофициальные</a:t>
            </a:r>
            <a:r>
              <a:rPr lang="ru-RU" sz="3600" dirty="0" smtClean="0"/>
              <a:t>)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617535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Метод опроса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800" dirty="0" smtClean="0"/>
              <a:t>Суть </a:t>
            </a:r>
            <a:r>
              <a:rPr lang="ru-RU" sz="4800" dirty="0"/>
              <a:t>этого метода заключается в получении информации об объективных или субъективных (мнениях, настроениях, мотивах, отношениях и т. д.) фактах со слов </a:t>
            </a:r>
            <a:r>
              <a:rPr lang="ru-RU" sz="4800" dirty="0" smtClean="0"/>
              <a:t>опрашиваемых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911815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Область применения опроса в социальной </a:t>
            </a:r>
            <a:r>
              <a:rPr lang="ru-RU" b="1" dirty="0" smtClean="0"/>
              <a:t>психологии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000" dirty="0" smtClean="0"/>
              <a:t>а</a:t>
            </a:r>
            <a:r>
              <a:rPr lang="ru-RU" sz="4000" dirty="0"/>
              <a:t>) на ранних стадиях исследования для сбора предварительной информации или пилотажного испытания методического </a:t>
            </a:r>
            <a:r>
              <a:rPr lang="ru-RU" sz="4000" dirty="0" smtClean="0"/>
              <a:t>инструментария</a:t>
            </a:r>
            <a:endParaRPr lang="ru-RU" sz="4000" dirty="0"/>
          </a:p>
          <a:p>
            <a:pPr marL="0" indent="0" algn="just">
              <a:buNone/>
            </a:pPr>
            <a:r>
              <a:rPr lang="ru-RU" sz="4000" dirty="0"/>
              <a:t>б) опрос как средство уточнения, расширения и контроля </a:t>
            </a:r>
            <a:r>
              <a:rPr lang="ru-RU" sz="4000" dirty="0" smtClean="0"/>
              <a:t>данных</a:t>
            </a:r>
            <a:endParaRPr lang="ru-RU" sz="4000" dirty="0"/>
          </a:p>
          <a:p>
            <a:pPr marL="0" indent="0" algn="just">
              <a:buNone/>
            </a:pPr>
            <a:r>
              <a:rPr lang="ru-RU" sz="4000" dirty="0"/>
              <a:t>в) как основной метод сбора эмпирической </a:t>
            </a:r>
            <a:r>
              <a:rPr lang="ru-RU" sz="4000" dirty="0" smtClean="0"/>
              <a:t>информации</a:t>
            </a:r>
            <a:endParaRPr lang="ru-RU" sz="40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938729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 smtClean="0"/>
              <a:t>Стандартизированное интервью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800" dirty="0" smtClean="0"/>
              <a:t>предполагает </a:t>
            </a:r>
            <a:r>
              <a:rPr lang="ru-RU" sz="4800" dirty="0"/>
              <a:t>наличие стандартных формулировок вопросов и их последовательности, определенных </a:t>
            </a:r>
            <a:r>
              <a:rPr lang="ru-RU" sz="4800" dirty="0" smtClean="0"/>
              <a:t>заранее</a:t>
            </a:r>
          </a:p>
          <a:p>
            <a:pPr marL="0" indent="0" algn="just">
              <a:buNone/>
            </a:pPr>
            <a:r>
              <a:rPr lang="ru-RU" sz="4800" dirty="0" smtClean="0"/>
              <a:t>При </a:t>
            </a:r>
            <a:r>
              <a:rPr lang="ru-RU" sz="4800" dirty="0"/>
              <a:t>этом исследователь не имеет возможности их </a:t>
            </a:r>
            <a:r>
              <a:rPr lang="ru-RU" sz="4800" dirty="0" smtClean="0"/>
              <a:t>изменения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15978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err="1" smtClean="0"/>
              <a:t>Нестандартизированное</a:t>
            </a:r>
            <a:r>
              <a:rPr lang="ru-RU" sz="4800" b="1" dirty="0" smtClean="0"/>
              <a:t> интервью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/>
              <a:t>х</a:t>
            </a:r>
            <a:r>
              <a:rPr lang="ru-RU" sz="4400" dirty="0" smtClean="0"/>
              <a:t>арактеризуется гибкостью </a:t>
            </a:r>
            <a:r>
              <a:rPr lang="ru-RU" sz="4400" dirty="0"/>
              <a:t>и варьированием в широких </a:t>
            </a:r>
            <a:r>
              <a:rPr lang="ru-RU" sz="4400" dirty="0" smtClean="0"/>
              <a:t>пределах</a:t>
            </a:r>
          </a:p>
          <a:p>
            <a:pPr marL="0" indent="0" algn="just">
              <a:buNone/>
            </a:pPr>
            <a:r>
              <a:rPr lang="ru-RU" sz="4400" dirty="0" smtClean="0"/>
              <a:t>Интервьюер </a:t>
            </a:r>
            <a:r>
              <a:rPr lang="ru-RU" sz="4400" dirty="0"/>
              <a:t>при этом руководствуется лишь общим планом опроса, формулируя вопросы в соответствии с конкретной ситуацией и ответами респондента</a:t>
            </a:r>
          </a:p>
        </p:txBody>
      </p:sp>
    </p:spTree>
    <p:extLst>
      <p:ext uri="{BB962C8B-B14F-4D97-AF65-F5344CB8AC3E}">
        <p14:creationId xmlns:p14="http://schemas.microsoft.com/office/powerpoint/2010/main" val="16030871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Критерии эффективности </a:t>
            </a:r>
            <a:r>
              <a:rPr lang="ru-RU" b="1" dirty="0" smtClean="0"/>
              <a:t>интервью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3643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3000" dirty="0" smtClean="0"/>
              <a:t>полнота </a:t>
            </a:r>
            <a:r>
              <a:rPr lang="ru-RU" sz="3000" dirty="0"/>
              <a:t>(широта) оно должно позволить опрашиваемому по возможности полно осветить различные аспекты обсуждаемой </a:t>
            </a:r>
            <a:r>
              <a:rPr lang="ru-RU" sz="3000" dirty="0" smtClean="0"/>
              <a:t>проблемы</a:t>
            </a:r>
            <a:endParaRPr lang="ru-RU" sz="3000" dirty="0"/>
          </a:p>
          <a:p>
            <a:pPr algn="just"/>
            <a:r>
              <a:rPr lang="ru-RU" sz="3000" dirty="0"/>
              <a:t>специфичность (конкретность) — в ходе интервью должны быть получены точные ответы по каждому значимому для опрашиваемого аспекту </a:t>
            </a:r>
            <a:r>
              <a:rPr lang="ru-RU" sz="3000" dirty="0" smtClean="0"/>
              <a:t>проблемы</a:t>
            </a:r>
          </a:p>
          <a:p>
            <a:pPr algn="just"/>
            <a:r>
              <a:rPr lang="ru-RU" sz="3000" dirty="0" smtClean="0"/>
              <a:t>глубина </a:t>
            </a:r>
            <a:r>
              <a:rPr lang="ru-RU" sz="3000" dirty="0"/>
              <a:t>(личностный смысл) — интервью обязано выявить эмоциональный, когнитивный и ценностный аспекты отношения респондента к обсуждаемой </a:t>
            </a:r>
            <a:r>
              <a:rPr lang="ru-RU" sz="3000" dirty="0" smtClean="0"/>
              <a:t>ситуации</a:t>
            </a:r>
            <a:endParaRPr lang="ru-RU" sz="3000" dirty="0"/>
          </a:p>
          <a:p>
            <a:pPr algn="just"/>
            <a:r>
              <a:rPr lang="ru-RU" sz="3000" dirty="0"/>
              <a:t>личностный контекст — интервью призвано выявить характеристики личности опрашиваемого и его жизненного </a:t>
            </a:r>
            <a:r>
              <a:rPr lang="ru-RU" sz="3000" dirty="0" smtClean="0"/>
              <a:t>опыта</a:t>
            </a:r>
            <a:endParaRPr lang="ru-RU" sz="3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877797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/>
              <a:t>Метод социометрии 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800" dirty="0" smtClean="0"/>
              <a:t>относится </a:t>
            </a:r>
            <a:r>
              <a:rPr lang="ru-RU" sz="4800" dirty="0"/>
              <a:t>к инструментарию социально-психологического исследования структуры малых групп, а также личности как члена </a:t>
            </a:r>
            <a:r>
              <a:rPr lang="ru-RU" sz="4800" dirty="0" smtClean="0"/>
              <a:t>группы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022356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Метод социометрии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600" dirty="0" smtClean="0"/>
              <a:t>разработан </a:t>
            </a:r>
            <a:r>
              <a:rPr lang="ru-RU" sz="3600" b="1" dirty="0"/>
              <a:t>Дж. Морено</a:t>
            </a:r>
            <a:r>
              <a:rPr lang="ru-RU" sz="3600" dirty="0"/>
              <a:t> как способ исследования эмоционально непосредственных отношений внутри малой </a:t>
            </a:r>
            <a:r>
              <a:rPr lang="ru-RU" sz="3600" dirty="0" smtClean="0"/>
              <a:t>группы</a:t>
            </a:r>
          </a:p>
          <a:p>
            <a:pPr marL="0" indent="0" algn="just">
              <a:buNone/>
            </a:pPr>
            <a:r>
              <a:rPr lang="ru-RU" sz="3600" dirty="0" smtClean="0"/>
              <a:t>Измерение </a:t>
            </a:r>
            <a:r>
              <a:rPr lang="ru-RU" sz="3600" dirty="0"/>
              <a:t>предполагает опрос каждого ее члена с целью выявления тех членов группы, с которыми он предпочел (выбрал) или, напротив, не захотел бы участвовать в определенном виде деятельности или </a:t>
            </a:r>
            <a:r>
              <a:rPr lang="ru-RU" sz="3600" dirty="0" smtClean="0"/>
              <a:t>ситуации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906857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Дж. Морено</a:t>
            </a:r>
            <a:endParaRPr lang="ru-RU" dirty="0"/>
          </a:p>
        </p:txBody>
      </p:sp>
      <p:pic>
        <p:nvPicPr>
          <p:cNvPr id="2050" name="Picture 2" descr="https://prezentacii.org/upload/cloud/18/09/77321/images/screen3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07" t="-5629" r="21952" b="5629"/>
          <a:stretch/>
        </p:blipFill>
        <p:spPr bwMode="auto">
          <a:xfrm>
            <a:off x="3510643" y="1396773"/>
            <a:ext cx="4882243" cy="490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114257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Наиболее существенными недостатками метода </a:t>
            </a:r>
            <a:r>
              <a:rPr lang="ru-RU" b="1" dirty="0" smtClean="0"/>
              <a:t>социометрии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600" dirty="0" smtClean="0"/>
              <a:t>принято </a:t>
            </a:r>
            <a:r>
              <a:rPr lang="ru-RU" sz="3600" dirty="0"/>
              <a:t>считать трудность выявления мотивов межличностных выборов, возможность искажения результатов измерения из-за неискренности испытуемых или вследствие влияния психологической защиты, и наконец, социометрическое измерение приобретает значение лишь при исследовании малых групп, имеющих опыт группового </a:t>
            </a:r>
            <a:r>
              <a:rPr lang="ru-RU" sz="3600" dirty="0" smtClean="0"/>
              <a:t>взаимодействия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0843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В качестве предмета социальной психологии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400" dirty="0" smtClean="0"/>
              <a:t>можно </a:t>
            </a:r>
            <a:r>
              <a:rPr lang="ru-RU" sz="4400" dirty="0"/>
              <a:t>определить закономерности психической деятельности, поведения и взаимодействия людей как представителей социальных групп, психологические характеристики самих этих групп и психологические аспекты любых иных явлений социальной </a:t>
            </a:r>
            <a:r>
              <a:rPr lang="ru-RU" sz="4400" dirty="0" smtClean="0"/>
              <a:t>жизни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421012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dirty="0"/>
              <a:t>Тест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400" dirty="0" smtClean="0"/>
              <a:t>— </a:t>
            </a:r>
            <a:r>
              <a:rPr lang="ru-RU" sz="4400" dirty="0"/>
              <a:t>краткое, стандартизированное, обычно ограниченное во времени </a:t>
            </a:r>
            <a:r>
              <a:rPr lang="ru-RU" sz="4400" dirty="0" smtClean="0"/>
              <a:t>испытание</a:t>
            </a:r>
          </a:p>
          <a:p>
            <a:pPr marL="0" indent="0" algn="just">
              <a:buNone/>
            </a:pPr>
            <a:r>
              <a:rPr lang="ru-RU" sz="4400" dirty="0" smtClean="0"/>
              <a:t>С </a:t>
            </a:r>
            <a:r>
              <a:rPr lang="ru-RU" sz="4400" dirty="0"/>
              <a:t>помощью тестов в социальной психологии определяются </a:t>
            </a:r>
            <a:r>
              <a:rPr lang="ru-RU" sz="4400" dirty="0" err="1"/>
              <a:t>межиндивидуальные</a:t>
            </a:r>
            <a:r>
              <a:rPr lang="ru-RU" sz="4400" dirty="0"/>
              <a:t> или межгрупповые </a:t>
            </a:r>
            <a:r>
              <a:rPr lang="ru-RU" sz="4400" dirty="0" smtClean="0"/>
              <a:t>различия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992346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Области применения тестов в социальной психологии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400" dirty="0" smtClean="0"/>
              <a:t>диагностика </a:t>
            </a:r>
            <a:r>
              <a:rPr lang="ru-RU" sz="4400" dirty="0"/>
              <a:t>групп, изучение межличностных и межгрупповых отношений и социальной перцепции, социально-психологических свойств личности (социальный интеллект, социальная компетентность, стиль лидерства и др</a:t>
            </a:r>
            <a:r>
              <a:rPr lang="ru-RU" sz="4400" dirty="0" smtClean="0"/>
              <a:t>.)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729069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300" b="1" dirty="0"/>
              <a:t>Классификация тестов возможна по </a:t>
            </a:r>
            <a:r>
              <a:rPr lang="ru-RU" sz="5300" b="1" dirty="0" smtClean="0"/>
              <a:t/>
            </a:r>
            <a:br>
              <a:rPr lang="ru-RU" sz="5300" b="1" dirty="0" smtClean="0"/>
            </a:br>
            <a:r>
              <a:rPr lang="ru-RU" sz="5300" b="1" dirty="0" smtClean="0"/>
              <a:t>нескольким основаниям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9180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smtClean="0"/>
              <a:t>по </a:t>
            </a:r>
            <a:r>
              <a:rPr lang="ru-RU" sz="3200" dirty="0"/>
              <a:t>основному объекту исследования (межгрупповые, межличностные, личностные</a:t>
            </a:r>
            <a:r>
              <a:rPr lang="ru-RU" sz="3200" dirty="0" smtClean="0"/>
              <a:t>)</a:t>
            </a:r>
          </a:p>
          <a:p>
            <a:pPr marL="0" indent="0" algn="just">
              <a:buNone/>
            </a:pPr>
            <a:r>
              <a:rPr lang="ru-RU" sz="3200" dirty="0" smtClean="0"/>
              <a:t>по </a:t>
            </a:r>
            <a:r>
              <a:rPr lang="ru-RU" sz="3200" dirty="0"/>
              <a:t>предмету исследования (тесты совместимости, групповой сплоченности и т. д</a:t>
            </a:r>
            <a:r>
              <a:rPr lang="ru-RU" sz="3200" dirty="0" smtClean="0"/>
              <a:t>.)</a:t>
            </a:r>
          </a:p>
          <a:p>
            <a:pPr marL="0" indent="0" algn="just">
              <a:buNone/>
            </a:pPr>
            <a:r>
              <a:rPr lang="ru-RU" sz="3200" dirty="0" smtClean="0"/>
              <a:t>по </a:t>
            </a:r>
            <a:r>
              <a:rPr lang="ru-RU" sz="3200" dirty="0"/>
              <a:t>структурным особенностям методик (опросники, аппаратурные, проективные </a:t>
            </a:r>
            <a:r>
              <a:rPr lang="ru-RU" sz="3200" dirty="0" smtClean="0"/>
              <a:t>тесты)</a:t>
            </a:r>
          </a:p>
          <a:p>
            <a:pPr marL="0" indent="0" algn="just">
              <a:buNone/>
            </a:pPr>
            <a:r>
              <a:rPr lang="ru-RU" sz="3200" dirty="0" smtClean="0"/>
              <a:t>по </a:t>
            </a:r>
            <a:r>
              <a:rPr lang="ru-RU" sz="3200" dirty="0"/>
              <a:t>исходной точке отсчета оценки (методики экспертной оценки, предпочтений, субъективного отражения межличностных отношений</a:t>
            </a:r>
            <a:r>
              <a:rPr lang="ru-RU" sz="3200" dirty="0" smtClean="0"/>
              <a:t>)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73921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/>
              <a:t>Среди специфических признаков эксперимента выделяют</a:t>
            </a:r>
            <a:br>
              <a:rPr lang="ru-RU" sz="5400" b="1" dirty="0"/>
            </a:b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4000" dirty="0" smtClean="0"/>
              <a:t>моделирование </a:t>
            </a:r>
            <a:r>
              <a:rPr lang="ru-RU" sz="4000" dirty="0"/>
              <a:t>явлений и условий исследования (экспериментальная ситуация</a:t>
            </a:r>
            <a:r>
              <a:rPr lang="ru-RU" sz="4000" dirty="0" smtClean="0"/>
              <a:t>)</a:t>
            </a:r>
          </a:p>
          <a:p>
            <a:pPr algn="just"/>
            <a:r>
              <a:rPr lang="ru-RU" sz="4000" dirty="0" smtClean="0"/>
              <a:t>активное </a:t>
            </a:r>
            <a:r>
              <a:rPr lang="ru-RU" sz="4000" dirty="0"/>
              <a:t>воздействие исследователя на явления (варьирование </a:t>
            </a:r>
            <a:r>
              <a:rPr lang="ru-RU" sz="4000" dirty="0" smtClean="0"/>
              <a:t>переменных)</a:t>
            </a:r>
          </a:p>
          <a:p>
            <a:pPr algn="just"/>
            <a:r>
              <a:rPr lang="ru-RU" sz="4000" dirty="0" smtClean="0"/>
              <a:t>измерение </a:t>
            </a:r>
            <a:r>
              <a:rPr lang="ru-RU" sz="4000" dirty="0"/>
              <a:t>реакций испытуемых на это воздействие; </a:t>
            </a:r>
            <a:r>
              <a:rPr lang="ru-RU" sz="4000" dirty="0" err="1"/>
              <a:t>воспроизводимость</a:t>
            </a:r>
            <a:r>
              <a:rPr lang="ru-RU" sz="4000" dirty="0"/>
              <a:t> </a:t>
            </a:r>
            <a:r>
              <a:rPr lang="ru-RU" sz="4000" dirty="0" smtClean="0"/>
              <a:t>результатов</a:t>
            </a:r>
            <a:endParaRPr lang="ru-RU" sz="4000" dirty="0"/>
          </a:p>
          <a:p>
            <a:pPr marL="0" indent="0" algn="just">
              <a:buNone/>
            </a:pP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37503310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2366"/>
            <a:ext cx="10515600" cy="99899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Этапы проведения эксперимента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61358"/>
            <a:ext cx="10515600" cy="5796641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 smtClean="0"/>
              <a:t>Теоретический </a:t>
            </a:r>
            <a:r>
              <a:rPr lang="ru-RU" b="1" dirty="0"/>
              <a:t>этап</a:t>
            </a:r>
            <a:r>
              <a:rPr lang="ru-RU" dirty="0"/>
              <a:t> — определение исходной концептуальной схемы анализа изучаемого явления (определение предмета и объекта исследования, формулирование гипотезы исследования). Следует отметить важность этого этапа, так как эксперимент имеет самую высокую опосредованность теорией.</a:t>
            </a:r>
          </a:p>
          <a:p>
            <a:pPr algn="just"/>
            <a:r>
              <a:rPr lang="ru-RU" b="1" dirty="0"/>
              <a:t>Методический этап</a:t>
            </a:r>
            <a:r>
              <a:rPr lang="ru-RU" dirty="0"/>
              <a:t> исследования предполагает выбор общего плана эксперимента, выбор объекта и методов исследования, определение независимых и зависимых переменных, определение </a:t>
            </a:r>
            <a:r>
              <a:rPr lang="ru-RU" dirty="0" smtClean="0"/>
              <a:t>процедуры опыта</a:t>
            </a:r>
            <a:r>
              <a:rPr lang="ru-RU" dirty="0"/>
              <a:t>, а также приемов обработки результатов. </a:t>
            </a:r>
          </a:p>
          <a:p>
            <a:pPr algn="just"/>
            <a:r>
              <a:rPr lang="ru-RU" b="1" dirty="0"/>
              <a:t>Экспериментальный этап</a:t>
            </a:r>
            <a:r>
              <a:rPr lang="ru-RU" dirty="0"/>
              <a:t> — проведение эксперимента: создание экспериментальной ситуации, управление ходом эксперимента, измерение реакций испытуемых, контроль переменных, являющихся неорганизованными, т. е. входящими в число изучаемых факторов</a:t>
            </a:r>
            <a:r>
              <a:rPr lang="ru-RU" dirty="0" smtClean="0"/>
              <a:t>.</a:t>
            </a:r>
          </a:p>
          <a:p>
            <a:pPr algn="just"/>
            <a:r>
              <a:rPr lang="ru-RU" b="1" dirty="0" smtClean="0"/>
              <a:t>Аналитический </a:t>
            </a:r>
            <a:r>
              <a:rPr lang="ru-RU" b="1" dirty="0"/>
              <a:t>этап </a:t>
            </a:r>
            <a:r>
              <a:rPr lang="ru-RU" dirty="0"/>
              <a:t>— количественная обработка и интерпретация полученных фактов в соответствии с исходными теоретическими положениями.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914537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1044266"/>
              </p:ext>
            </p:extLst>
          </p:nvPr>
        </p:nvGraphicFramePr>
        <p:xfrm>
          <a:off x="571500" y="1126673"/>
          <a:ext cx="11332029" cy="55353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41192">
                  <a:extLst>
                    <a:ext uri="{9D8B030D-6E8A-4147-A177-3AD203B41FA5}">
                      <a16:colId xmlns:a16="http://schemas.microsoft.com/office/drawing/2014/main" val="3560564290"/>
                    </a:ext>
                  </a:extLst>
                </a:gridCol>
                <a:gridCol w="2653234">
                  <a:extLst>
                    <a:ext uri="{9D8B030D-6E8A-4147-A177-3AD203B41FA5}">
                      <a16:colId xmlns:a16="http://schemas.microsoft.com/office/drawing/2014/main" val="300018709"/>
                    </a:ext>
                  </a:extLst>
                </a:gridCol>
                <a:gridCol w="5837603">
                  <a:extLst>
                    <a:ext uri="{9D8B030D-6E8A-4147-A177-3AD203B41FA5}">
                      <a16:colId xmlns:a16="http://schemas.microsoft.com/office/drawing/2014/main" val="582655714"/>
                    </a:ext>
                  </a:extLst>
                </a:gridCol>
              </a:tblGrid>
              <a:tr h="7209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Цель воздействия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Название группы</a:t>
                      </a:r>
                      <a:endParaRPr lang="ru-RU" sz="8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методов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Метод</a:t>
                      </a:r>
                      <a:endParaRPr lang="ru-RU" sz="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extLst>
                  <a:ext uri="{0D108BD9-81ED-4DB2-BD59-A6C34878D82A}">
                    <a16:rowId xmlns:a16="http://schemas.microsoft.com/office/drawing/2014/main" val="3294112379"/>
                  </a:ext>
                </a:extLst>
              </a:tr>
              <a:tr h="9652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Оптимизация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Оптимизирующие</a:t>
                      </a:r>
                      <a:endParaRPr lang="ru-RU" sz="8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Формирование благоприятного психологического климата, тренинг общения, комплектование</a:t>
                      </a:r>
                      <a:endParaRPr lang="ru-RU" sz="8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совместимых групп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extLst>
                  <a:ext uri="{0D108BD9-81ED-4DB2-BD59-A6C34878D82A}">
                    <a16:rowId xmlns:a16="http://schemas.microsoft.com/office/drawing/2014/main" val="312277819"/>
                  </a:ext>
                </a:extLst>
              </a:tr>
              <a:tr h="7209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Интенсификация (стимулирование, активизация)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Интенсифицирующие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Приемы рациональной организации труда, комплектование сработанных групп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extLst>
                  <a:ext uri="{0D108BD9-81ED-4DB2-BD59-A6C34878D82A}">
                    <a16:rowId xmlns:a16="http://schemas.microsoft.com/office/drawing/2014/main" val="919762190"/>
                  </a:ext>
                </a:extLst>
              </a:tr>
              <a:tr h="9652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Управление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Управляющие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Психологический отбор, расстановка кадров,</a:t>
                      </a:r>
                      <a:endParaRPr lang="ru-RU" sz="8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планирование жизнедеятельности групп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extLst>
                  <a:ext uri="{0D108BD9-81ED-4DB2-BD59-A6C34878D82A}">
                    <a16:rowId xmlns:a16="http://schemas.microsoft.com/office/drawing/2014/main" val="1316723742"/>
                  </a:ext>
                </a:extLst>
              </a:tr>
              <a:tr h="480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Развитие, формирование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Развивающие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Групповая подготовка, обучение и воспитание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extLst>
                  <a:ext uri="{0D108BD9-81ED-4DB2-BD59-A6C34878D82A}">
                    <a16:rowId xmlns:a16="http://schemas.microsoft.com/office/drawing/2014/main" val="180564031"/>
                  </a:ext>
                </a:extLst>
              </a:tr>
              <a:tr h="7209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Предупреждение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Профилактические</a:t>
                      </a:r>
                      <a:endParaRPr lang="ru-RU" sz="8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Способы коррекции психологических свойств индивида и группы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extLst>
                  <a:ext uri="{0D108BD9-81ED-4DB2-BD59-A6C34878D82A}">
                    <a16:rowId xmlns:a16="http://schemas.microsoft.com/office/drawing/2014/main" val="1939177220"/>
                  </a:ext>
                </a:extLst>
              </a:tr>
              <a:tr h="480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Оценка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Диагностические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Аттестация, самоаттестация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extLst>
                  <a:ext uri="{0D108BD9-81ED-4DB2-BD59-A6C34878D82A}">
                    <a16:rowId xmlns:a16="http://schemas.microsoft.com/office/drawing/2014/main" val="4096105706"/>
                  </a:ext>
                </a:extLst>
              </a:tr>
              <a:tr h="480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Информирование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Информирующие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Психологическое консультирование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extLst>
                  <a:ext uri="{0D108BD9-81ED-4DB2-BD59-A6C34878D82A}">
                    <a16:rowId xmlns:a16="http://schemas.microsoft.com/office/drawing/2014/main" val="3260540323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191986" y="168571"/>
            <a:ext cx="1085305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Классификация социально-психологических 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методов воздействия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683428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i="1" dirty="0" smtClean="0"/>
              <a:t>4. Использование </a:t>
            </a:r>
            <a:r>
              <a:rPr lang="ru-RU" b="1" i="1" dirty="0"/>
              <a:t>социальной психологии в PR-деятельности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600" b="1" dirty="0"/>
              <a:t>PR и социальная психология </a:t>
            </a:r>
            <a:r>
              <a:rPr lang="ru-RU" sz="3600" dirty="0"/>
              <a:t>имеют много общего, так как их задача – изучение взаимодействия индивидов в </a:t>
            </a:r>
            <a:r>
              <a:rPr lang="ru-RU" sz="3600" dirty="0" smtClean="0"/>
              <a:t>социуме</a:t>
            </a:r>
          </a:p>
          <a:p>
            <a:pPr marL="0" indent="0" algn="just">
              <a:buNone/>
            </a:pPr>
            <a:r>
              <a:rPr lang="ru-RU" sz="3600" b="1" dirty="0"/>
              <a:t>PR</a:t>
            </a:r>
            <a:r>
              <a:rPr lang="ru-RU" sz="3600" dirty="0"/>
              <a:t> направлены на поддержание благоприятной внешней среды организации, а также на создание </a:t>
            </a:r>
            <a:r>
              <a:rPr lang="ru-RU" sz="3600" b="1" dirty="0"/>
              <a:t>внутренней корпоративной атмосферы, п</a:t>
            </a:r>
            <a:r>
              <a:rPr lang="ru-RU" sz="3600" dirty="0"/>
              <a:t>ри этом большое значение имеет изучение эмоциональных аспектов </a:t>
            </a:r>
            <a:r>
              <a:rPr lang="ru-RU" sz="3600" dirty="0" smtClean="0"/>
              <a:t>коммуникации</a:t>
            </a:r>
            <a:endParaRPr lang="ru-RU" sz="3600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999513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Задача </a:t>
            </a:r>
            <a:r>
              <a:rPr lang="ru-RU" b="1" dirty="0"/>
              <a:t>специалистов,</a:t>
            </a:r>
            <a:r>
              <a:rPr lang="ru-RU" dirty="0"/>
              <a:t> </a:t>
            </a:r>
            <a:r>
              <a:rPr lang="ru-RU" b="1" dirty="0"/>
              <a:t>работающих в сфере PR и рекламы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 smtClean="0"/>
              <a:t>заключается </a:t>
            </a:r>
            <a:r>
              <a:rPr lang="ru-RU" sz="4400" dirty="0"/>
              <a:t>в том, чтобы как можно эффективнее использовать методы и приемы социальной психологии для нахождения наиболее быстрого установления контакта с клиентом, потребителем или группой потребителей</a:t>
            </a:r>
          </a:p>
        </p:txBody>
      </p:sp>
    </p:spTree>
    <p:extLst>
      <p:ext uri="{BB962C8B-B14F-4D97-AF65-F5344CB8AC3E}">
        <p14:creationId xmlns:p14="http://schemas.microsoft.com/office/powerpoint/2010/main" val="224619102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 основе каждой организации лежит </a:t>
            </a:r>
            <a:r>
              <a:rPr lang="ru-RU" b="1" dirty="0"/>
              <a:t>человеческий </a:t>
            </a:r>
            <a:r>
              <a:rPr lang="ru-RU" b="1" dirty="0" smtClean="0"/>
              <a:t>фактор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400" dirty="0" smtClean="0"/>
              <a:t>И </a:t>
            </a:r>
            <a:r>
              <a:rPr lang="ru-RU" sz="4400" dirty="0"/>
              <a:t>задача </a:t>
            </a:r>
            <a:r>
              <a:rPr lang="ru-RU" sz="4400" b="1" dirty="0"/>
              <a:t>социальной психологии</a:t>
            </a:r>
            <a:r>
              <a:rPr lang="ru-RU" sz="4400" dirty="0"/>
              <a:t> – выделить индивидуальные характеристики личности из </a:t>
            </a:r>
            <a:r>
              <a:rPr lang="ru-RU" sz="4400" dirty="0" err="1"/>
              <a:t>общегруппового</a:t>
            </a:r>
            <a:r>
              <a:rPr lang="ru-RU" sz="4400" dirty="0"/>
              <a:t> поведения, подобрать наиболее подходящие методы для эффективной </a:t>
            </a:r>
            <a:r>
              <a:rPr lang="ru-RU" sz="4400" dirty="0" smtClean="0"/>
              <a:t>коммуникации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969117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Источники: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028700"/>
            <a:ext cx="11032671" cy="5829300"/>
          </a:xfrm>
        </p:spPr>
        <p:txBody>
          <a:bodyPr>
            <a:normAutofit fontScale="62500" lnSpcReduction="20000"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ru-RU" dirty="0" smtClean="0"/>
              <a:t>Афанасьев </a:t>
            </a:r>
            <a:r>
              <a:rPr lang="ru-RU" dirty="0"/>
              <a:t>П.Н., </a:t>
            </a:r>
            <a:r>
              <a:rPr lang="ru-RU" dirty="0" err="1"/>
              <a:t>Ахметзянова</a:t>
            </a:r>
            <a:r>
              <a:rPr lang="ru-RU" dirty="0"/>
              <a:t> Н.В. Социальная психология: Конспект лекций / П.Н. Афанасьев, Н.В. </a:t>
            </a:r>
            <a:r>
              <a:rPr lang="ru-RU" dirty="0" err="1"/>
              <a:t>Ахметзянова</a:t>
            </a:r>
            <a:r>
              <a:rPr lang="ru-RU" dirty="0"/>
              <a:t>; Казанский (Приволжский) федеральный университет. – Казань, 2014. – 92 с. URL: </a:t>
            </a:r>
            <a:r>
              <a:rPr lang="ru-RU" u="sng" dirty="0">
                <a:hlinkClick r:id="rId2"/>
              </a:rPr>
              <a:t>https://dspace.kpfu.ru/xmlui/bitstream/handle/net/21653/20_223_kl-000591.pdf</a:t>
            </a:r>
            <a:endParaRPr lang="ru-RU" dirty="0"/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Захарова И. В. Социальная психология : учебное пособие / И. В. Захарова. — Саратов : Ай Пи Ар Медиа, 2019. — 154 c. — ISBN 978-5-4497-0212-8. — Текст : электронный // Цифровой образовательный ресурс IPR SMART : [сайт]. — URL: https://www.iprbookshop.ru/86473.html. — Режим доступа: для </a:t>
            </a:r>
            <a:r>
              <a:rPr lang="ru-RU" dirty="0" err="1"/>
              <a:t>авторизир</a:t>
            </a:r>
            <a:r>
              <a:rPr lang="ru-RU" dirty="0"/>
              <a:t>. пользователей. - DOI: https://doi.org/10.23682/86473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Козлова Э. М. Социальная психология : учебное пособие / Э. М. Козлова, С. В. </a:t>
            </a:r>
            <a:r>
              <a:rPr lang="ru-RU" dirty="0" err="1"/>
              <a:t>Нищитенко</a:t>
            </a:r>
            <a:r>
              <a:rPr lang="ru-RU" dirty="0"/>
              <a:t>. — Ставрополь : Северо-Кавказский федеральный университет, 2017. — 170 c. — Текст : электронный // Цифровой образовательный ресурс IPR SMART : [сайт]. — URL: https://www.iprbookshop.ru/75597.html (дата обращения: 15.02.2024). — Режим доступа: для </a:t>
            </a:r>
            <a:r>
              <a:rPr lang="ru-RU" dirty="0" err="1"/>
              <a:t>авторизир</a:t>
            </a:r>
            <a:r>
              <a:rPr lang="ru-RU" dirty="0"/>
              <a:t>. пользователей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Лебедева Л.В. Социальная психология  [Электронный  ресурс] :  учеб.  пособие / Л.В. Лебедева. — М. : ФЛИНТА, 2013. — 229 с. URL: https://ipipp.ru/wp-content/uploads/2022/11/lebedeva-l.v.-soczialnaya-psihologiya.-2013.pdf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Сергеева О. В. Использование социальной психологии в PR-деятельности // Научно-технический вестник информационных технологий, механики и оптики. </a:t>
            </a:r>
            <a:r>
              <a:rPr lang="en-US" dirty="0"/>
              <a:t>2006. №24. URL: https://cyberleninka.ru/article/n/ispolzovanie-sotsialnoy-psihologii-v-pr-deyatelnosti</a:t>
            </a:r>
            <a:endParaRPr lang="ru-RU" dirty="0"/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Социальная психология : современная теория и практика : [учеб. пособие] / [В. В. </a:t>
            </a:r>
            <a:r>
              <a:rPr lang="ru-RU" dirty="0" err="1"/>
              <a:t>Макерова</a:t>
            </a:r>
            <a:r>
              <a:rPr lang="ru-RU" dirty="0"/>
              <a:t>, Э. Л. </a:t>
            </a:r>
            <a:r>
              <a:rPr lang="ru-RU" dirty="0" err="1"/>
              <a:t>Боднар</a:t>
            </a:r>
            <a:r>
              <a:rPr lang="ru-RU" dirty="0"/>
              <a:t>, А. А. </a:t>
            </a:r>
            <a:r>
              <a:rPr lang="ru-RU" dirty="0" err="1"/>
              <a:t>Любякин</a:t>
            </a:r>
            <a:r>
              <a:rPr lang="ru-RU" dirty="0"/>
              <a:t>, Л. В. </a:t>
            </a:r>
            <a:r>
              <a:rPr lang="ru-RU" dirty="0" err="1"/>
              <a:t>Оконечникова</a:t>
            </a:r>
            <a:r>
              <a:rPr lang="ru-RU" dirty="0"/>
              <a:t>, А. М. Вильгельм, Э. Э. </a:t>
            </a:r>
            <a:r>
              <a:rPr lang="ru-RU" dirty="0" err="1"/>
              <a:t>Сыманюк</a:t>
            </a:r>
            <a:r>
              <a:rPr lang="ru-RU" dirty="0"/>
              <a:t> ; под общ. ред. Л. В. </a:t>
            </a:r>
            <a:r>
              <a:rPr lang="ru-RU" dirty="0" err="1"/>
              <a:t>Оконечниковой</a:t>
            </a:r>
            <a:r>
              <a:rPr lang="ru-RU" dirty="0"/>
              <a:t>] ; М-во образования и науки Рос. Федерации, Урал. </a:t>
            </a:r>
            <a:r>
              <a:rPr lang="ru-RU" dirty="0" err="1"/>
              <a:t>федер</a:t>
            </a:r>
            <a:r>
              <a:rPr lang="ru-RU" dirty="0"/>
              <a:t>. ун-т. – Екатеринбург : Изд-во Урал. ун-та, 2016. – 228 с. URL: </a:t>
            </a:r>
            <a:r>
              <a:rPr lang="ru-RU" u="sng" dirty="0">
                <a:hlinkClick r:id="rId3"/>
              </a:rPr>
              <a:t>https://elar.urfu.ru/bitstream/10995/40682/1/978-5-7996-1669-4_2016.pdf</a:t>
            </a:r>
            <a:endParaRPr lang="ru-RU" dirty="0"/>
          </a:p>
          <a:p>
            <a:pPr marL="514350" lvl="0" indent="-514350" algn="just">
              <a:buFont typeface="+mj-lt"/>
              <a:buAutoNum type="arabicPeriod"/>
            </a:pPr>
            <a:r>
              <a:rPr lang="ru-RU" smtClean="0"/>
              <a:t>Челдышова</a:t>
            </a:r>
            <a:r>
              <a:rPr lang="ru-RU" dirty="0" smtClean="0"/>
              <a:t> </a:t>
            </a:r>
            <a:r>
              <a:rPr lang="ru-RU" dirty="0"/>
              <a:t>Н. Б. Социальная психология : курс лекций / Н. Б. </a:t>
            </a:r>
            <a:r>
              <a:rPr lang="ru-RU" dirty="0" err="1"/>
              <a:t>Челдышова</a:t>
            </a:r>
            <a:r>
              <a:rPr lang="ru-RU" dirty="0"/>
              <a:t>. — Москва : Экзамен, 2009. — 173 c. — ISBN 978-5-377-01969-5. — Текст : электронный // Цифровой образовательный ресурс IPR SMART : [сайт]. — URL: https://www.iprbookshop.ru/1148.html. — Режим доступа: для </a:t>
            </a:r>
            <a:r>
              <a:rPr lang="ru-RU" dirty="0" err="1"/>
              <a:t>авторизир</a:t>
            </a:r>
            <a:r>
              <a:rPr lang="ru-RU" dirty="0"/>
              <a:t>. </a:t>
            </a:r>
            <a:r>
              <a:rPr lang="ru-RU" dirty="0" smtClean="0"/>
              <a:t>пользователей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45541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Задачи социальной </a:t>
            </a:r>
            <a:r>
              <a:rPr lang="ru-RU" b="1" dirty="0" smtClean="0"/>
              <a:t>психологии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10343"/>
            <a:ext cx="10515600" cy="54864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1</a:t>
            </a:r>
            <a:r>
              <a:rPr lang="ru-RU" dirty="0"/>
              <a:t>) продолжение углубленных исследований проблем, относящихся к предмету социальной психологии во взаимодействии с другими </a:t>
            </a:r>
            <a:r>
              <a:rPr lang="ru-RU" dirty="0" smtClean="0"/>
              <a:t>науками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2) исследование новых социально-психологических явлений (этнических, экономических, классовых, политических, идеологических и др</a:t>
            </a:r>
            <a:r>
              <a:rPr lang="ru-RU" dirty="0" smtClean="0"/>
              <a:t>.)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3) социально-психологические исследования изменений в массовом сознании, общественных настроениях и общественном </a:t>
            </a:r>
            <a:r>
              <a:rPr lang="ru-RU" dirty="0" smtClean="0"/>
              <a:t>мнении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4) анализ возрастания роли социальной психологии в условиях реформирования </a:t>
            </a:r>
            <a:r>
              <a:rPr lang="ru-RU" dirty="0" smtClean="0"/>
              <a:t>общества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5) взаимодействие социальной психологии с прикладной и практической </a:t>
            </a:r>
            <a:r>
              <a:rPr lang="ru-RU" dirty="0" smtClean="0"/>
              <a:t>психологией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6) обеспечение взаимосвязи отечественной социальной психологии с различными направлениями зарубежной социальной </a:t>
            </a:r>
            <a:r>
              <a:rPr lang="ru-RU" dirty="0" smtClean="0"/>
              <a:t>психологии </a:t>
            </a:r>
            <a:endParaRPr lang="ru-RU" dirty="0"/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07288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01884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Более узкие задачи социальной психологии связаны с тремя основными направлениями исследований данной </a:t>
            </a:r>
            <a:r>
              <a:rPr lang="ru-RU" b="1" dirty="0" smtClean="0"/>
              <a:t>науки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83971"/>
            <a:ext cx="10515600" cy="379299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smtClean="0"/>
              <a:t>а</a:t>
            </a:r>
            <a:r>
              <a:rPr lang="ru-RU" sz="3200" dirty="0"/>
              <a:t>) социальное поведение индивида, особенности его взаимодействия с социальной средой, построение и гармонизация межличностных </a:t>
            </a:r>
            <a:r>
              <a:rPr lang="ru-RU" sz="3200" dirty="0" smtClean="0"/>
              <a:t>отношений</a:t>
            </a:r>
            <a:endParaRPr lang="ru-RU" sz="3200" dirty="0"/>
          </a:p>
          <a:p>
            <a:pPr marL="0" indent="0" algn="just">
              <a:buNone/>
            </a:pPr>
            <a:r>
              <a:rPr lang="ru-RU" sz="3200" dirty="0"/>
              <a:t>б) поведение индивидов в группе, организация групповой деятельности и </a:t>
            </a:r>
            <a:r>
              <a:rPr lang="ru-RU" sz="3200" dirty="0" smtClean="0"/>
              <a:t>общения</a:t>
            </a:r>
            <a:endParaRPr lang="ru-RU" sz="3200" dirty="0"/>
          </a:p>
          <a:p>
            <a:pPr marL="0" indent="0" algn="just" fontAlgn="t">
              <a:buNone/>
            </a:pPr>
            <a:r>
              <a:rPr lang="ru-RU" sz="3200" dirty="0"/>
              <a:t>в) поведение больших социальных групп, общественное </a:t>
            </a:r>
            <a:r>
              <a:rPr lang="ru-RU" sz="3200" dirty="0" smtClean="0"/>
              <a:t>сознание</a:t>
            </a:r>
            <a:endParaRPr lang="ru-RU" sz="3200" dirty="0"/>
          </a:p>
          <a:p>
            <a:pPr marL="0" indent="0" algn="just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26653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b="1" i="1" dirty="0"/>
              <a:t> </a:t>
            </a:r>
            <a:r>
              <a:rPr lang="ru-RU" b="1" i="1" dirty="0" smtClean="0"/>
              <a:t>2. Структура </a:t>
            </a:r>
            <a:r>
              <a:rPr lang="ru-RU" b="1" i="1" dirty="0"/>
              <a:t>современной социальной психологии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3200" dirty="0"/>
              <a:t>Структура социальной психологии определяется прежде всего объектами, сферами человеческой деятельности и методами </a:t>
            </a:r>
            <a:r>
              <a:rPr lang="ru-RU" sz="3200" dirty="0" smtClean="0"/>
              <a:t>исследования</a:t>
            </a:r>
            <a:endParaRPr lang="ru-RU" sz="3200" dirty="0"/>
          </a:p>
          <a:p>
            <a:pPr marL="0" indent="0" algn="just">
              <a:buNone/>
            </a:pPr>
            <a:r>
              <a:rPr lang="ru-RU" sz="3200" dirty="0"/>
              <a:t>В качестве </a:t>
            </a:r>
            <a:r>
              <a:rPr lang="ru-RU" sz="3200" b="1" dirty="0"/>
              <a:t>объекта исследований в социальной психологии</a:t>
            </a:r>
            <a:r>
              <a:rPr lang="ru-RU" sz="3200" dirty="0"/>
              <a:t> могут выступать личность, социальная группа (от диады, г. е. пары индивидов, до нации или массового общественного движения), их поведение и деятельность, процессы развития личности и конкретной группы, процессы межличностного и межгруппового взаимодействия и т. 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9927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/>
              <a:t>В соответствии с основными объектами исследования в социальной психологии выделяются такие разделы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51313"/>
            <a:ext cx="10515600" cy="3825649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/>
              <a:t>социальная психология личности</a:t>
            </a:r>
            <a:r>
              <a:rPr lang="ru-RU" dirty="0"/>
              <a:t> — в рамках этого раздела изучаются проблемы социализации личности, социально-психологической регуляции ее поведения, социальных установок личности и т. д</a:t>
            </a:r>
            <a:r>
              <a:rPr lang="ru-RU" dirty="0" smtClean="0"/>
              <a:t>.</a:t>
            </a:r>
            <a:endParaRPr lang="ru-RU" dirty="0"/>
          </a:p>
          <a:p>
            <a:pPr algn="just"/>
            <a:r>
              <a:rPr lang="ru-RU" b="1" dirty="0" smtClean="0"/>
              <a:t>психология </a:t>
            </a:r>
            <a:r>
              <a:rPr lang="ru-RU" b="1" dirty="0"/>
              <a:t>межличностного взаимодействия</a:t>
            </a:r>
            <a:r>
              <a:rPr lang="ru-RU" dirty="0"/>
              <a:t> (общения и отношений) — в этом разделе изучаются структуры и функции общения, проблемы межличностного познания, невербального общения, динамики развития межличностных отношений, психологического воздействия, влияния межличностных отношений на процесс общения и результативность группы и т. д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13991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692</TotalTime>
  <Words>2886</Words>
  <Application>Microsoft Office PowerPoint</Application>
  <PresentationFormat>Широкоэкранный</PresentationFormat>
  <Paragraphs>202</Paragraphs>
  <Slides>59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59</vt:i4>
      </vt:variant>
    </vt:vector>
  </HeadingPairs>
  <TitlesOfParts>
    <vt:vector size="64" baseType="lpstr">
      <vt:lpstr>Arial</vt:lpstr>
      <vt:lpstr>Calibri</vt:lpstr>
      <vt:lpstr>Calibri Light</vt:lpstr>
      <vt:lpstr>Times New Roman</vt:lpstr>
      <vt:lpstr>Тема Office</vt:lpstr>
      <vt:lpstr>ТЕМА ЛЕКЦИИ 1. СОЦИАЛЬНАЯ ПСИХОЛОГИЯ: ПРЕДМЕТ, МЕТОДЫ, ПРИНЦИП</vt:lpstr>
      <vt:lpstr>Вопросы для обсуждения </vt:lpstr>
      <vt:lpstr>1. Понятие социальной психологии  и ее предмет </vt:lpstr>
      <vt:lpstr>Понятие «психология» </vt:lpstr>
      <vt:lpstr>В качестве предмета социальной психологии </vt:lpstr>
      <vt:lpstr>Задачи социальной психологии </vt:lpstr>
      <vt:lpstr>Более узкие задачи социальной психологии связаны с тремя основными направлениями исследований данной науки </vt:lpstr>
      <vt:lpstr> 2. Структура современной социальной психологии </vt:lpstr>
      <vt:lpstr>В соответствии с основными объектами исследования в социальной психологии выделяются такие разделы</vt:lpstr>
      <vt:lpstr>В соответствии с основными объектами исследования в социальной психологии выделяются такие разделы</vt:lpstr>
      <vt:lpstr>В соответствии с основными объектами исследования в социальной психологии выделяются такие разделы</vt:lpstr>
      <vt:lpstr>Социальная психология дифференцируется на такие отрасли </vt:lpstr>
      <vt:lpstr>Социальная психология дифференцируется на такие отрасли</vt:lpstr>
      <vt:lpstr>Социальная психология дифференцируется на такие отрасли</vt:lpstr>
      <vt:lpstr>На теоретическом уровне </vt:lpstr>
      <vt:lpstr>На эмпирическом уровне</vt:lpstr>
      <vt:lpstr>На практическом уровне</vt:lpstr>
      <vt:lpstr>3. Принципы социальной психологии</vt:lpstr>
      <vt:lpstr>Принцип социально-психологической причинности</vt:lpstr>
      <vt:lpstr>Принцип единства социально-психологических явлений, среды и активности </vt:lpstr>
      <vt:lpstr>Принцип социально-психологической системности </vt:lpstr>
      <vt:lpstr>Принцип социально-психологического развития </vt:lpstr>
      <vt:lpstr>Принцип объективности </vt:lpstr>
      <vt:lpstr>4. Методы социальной психологии </vt:lpstr>
      <vt:lpstr>Метод наблюдения </vt:lpstr>
      <vt:lpstr>Стандартизированная техника </vt:lpstr>
      <vt:lpstr>Нестандартизированная техника наблюдения </vt:lpstr>
      <vt:lpstr>В зависимости от роли наблюдателя в изучаемой ситуации различают </vt:lpstr>
      <vt:lpstr>Включенное наблюдение </vt:lpstr>
      <vt:lpstr>Невключенное наблюдение </vt:lpstr>
      <vt:lpstr>Главный недостаток включенного наблюдения </vt:lpstr>
      <vt:lpstr>По условию организации методы наблюдения делятся на  </vt:lpstr>
      <vt:lpstr>Презентация PowerPoint</vt:lpstr>
      <vt:lpstr>Наиболее распространены следующие способы регистрации данных наблюдения </vt:lpstr>
      <vt:lpstr>Основными недостатками метода наблюдения </vt:lpstr>
      <vt:lpstr>Метод анализа документов</vt:lpstr>
      <vt:lpstr>У. Томас</vt:lpstr>
      <vt:lpstr>Ф. Знанецкий</vt:lpstr>
      <vt:lpstr>Документом</vt:lpstr>
      <vt:lpstr>Документы различаются  </vt:lpstr>
      <vt:lpstr>Метод опроса</vt:lpstr>
      <vt:lpstr>Область применения опроса в социальной психологии </vt:lpstr>
      <vt:lpstr>Стандартизированное интервью </vt:lpstr>
      <vt:lpstr>Нестандартизированное интервью</vt:lpstr>
      <vt:lpstr>Критерии эффективности интервью  </vt:lpstr>
      <vt:lpstr>Метод социометрии </vt:lpstr>
      <vt:lpstr>Метод социометрии</vt:lpstr>
      <vt:lpstr>Дж. Морено</vt:lpstr>
      <vt:lpstr>Наиболее существенными недостатками метода социометрии</vt:lpstr>
      <vt:lpstr>Тест</vt:lpstr>
      <vt:lpstr>Области применения тестов в социальной психологии</vt:lpstr>
      <vt:lpstr>Классификация тестов возможна по  нескольким основаниям </vt:lpstr>
      <vt:lpstr>Среди специфических признаков эксперимента выделяют </vt:lpstr>
      <vt:lpstr>Этапы проведения эксперимента </vt:lpstr>
      <vt:lpstr>Презентация PowerPoint</vt:lpstr>
      <vt:lpstr>4. Использование социальной психологии в PR-деятельности </vt:lpstr>
      <vt:lpstr>Задача специалистов, работающих в сфере PR и рекламы </vt:lpstr>
      <vt:lpstr>В основе каждой организации лежит человеческий фактор</vt:lpstr>
      <vt:lpstr>Источники: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ИгорьНаташа</dc:creator>
  <cp:lastModifiedBy>Давыдова Анна Викторовна</cp:lastModifiedBy>
  <cp:revision>24</cp:revision>
  <dcterms:created xsi:type="dcterms:W3CDTF">2024-02-15T15:42:29Z</dcterms:created>
  <dcterms:modified xsi:type="dcterms:W3CDTF">2024-02-22T02:11:06Z</dcterms:modified>
</cp:coreProperties>
</file>