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05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307" r:id="rId21"/>
    <p:sldId id="274" r:id="rId22"/>
    <p:sldId id="306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308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078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38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02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7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178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62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10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74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91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353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958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58854-4625-42DC-AB67-AE333E844A10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28B52-D611-4483-B802-60B3FF2CFF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al-dedov.narod.ru/psy_lib/rogov_socps.pdf" TargetMode="External"/><Relationship Id="rId2" Type="http://schemas.openxmlformats.org/officeDocument/2006/relationships/hyperlink" Target="https://doi.org/10.23682/8647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yberleninka.ru/article/n/sotsialnaya-psihologiya-lichnosti-problemy-i-perspektivy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ЛЕКЦИЯ </a:t>
            </a:r>
            <a:r>
              <a:rPr lang="en-US" b="1" dirty="0" smtClean="0"/>
              <a:t>3</a:t>
            </a:r>
            <a:r>
              <a:rPr lang="ru-RU" b="1" dirty="0" smtClean="0"/>
              <a:t>. </a:t>
            </a:r>
            <a:r>
              <a:rPr lang="ru-RU" b="1" dirty="0"/>
              <a:t>ПРОБЛЕМА ЛИЧНОСТИ В СОЦИАЛЬНОЙ ПСИХОЛОГИИ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islam.ru/sites/default/files/img/2016/obshestvo/kriticheskoe-myshlenie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464" y="2813958"/>
            <a:ext cx="8899072" cy="370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518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К. Юнг ввел понятие коллективное бессознательное,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содержанием </a:t>
            </a:r>
            <a:r>
              <a:rPr lang="ru-RU" sz="4800" dirty="0"/>
              <a:t>которого являются </a:t>
            </a:r>
            <a:r>
              <a:rPr lang="ru-RU" sz="4800" b="1" dirty="0"/>
              <a:t>архетипы</a:t>
            </a:r>
            <a:r>
              <a:rPr lang="ru-RU" sz="4800" dirty="0"/>
              <a:t>, т. е. некие общие формы мысленных представлений, наполняемые в ходе индивидуальной жизни личным эмоциональным и образным </a:t>
            </a:r>
            <a:r>
              <a:rPr lang="ru-RU" sz="4800" dirty="0" smtClean="0"/>
              <a:t>содержанием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107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Коллективное бессознательное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 smtClean="0"/>
              <a:t>существует </a:t>
            </a:r>
            <a:r>
              <a:rPr lang="ru-RU" sz="4800" dirty="0"/>
              <a:t>в мыслях каждого человека и является одинаковым для многих, тем самым, объединяя их в народы, </a:t>
            </a:r>
            <a:r>
              <a:rPr lang="ru-RU" sz="4800" dirty="0" smtClean="0"/>
              <a:t>нации</a:t>
            </a:r>
          </a:p>
          <a:p>
            <a:pPr marL="0" indent="0" algn="just">
              <a:buNone/>
            </a:pPr>
            <a:r>
              <a:rPr lang="ru-RU" sz="4800" dirty="0" smtClean="0"/>
              <a:t>К</a:t>
            </a:r>
            <a:r>
              <a:rPr lang="ru-RU" sz="4800" dirty="0"/>
              <a:t>. Юнг выделяет основные </a:t>
            </a:r>
            <a:r>
              <a:rPr lang="ru-RU" sz="4800" b="1" dirty="0"/>
              <a:t>архетипы</a:t>
            </a:r>
            <a:r>
              <a:rPr lang="ru-RU" sz="4800" dirty="0"/>
              <a:t>: </a:t>
            </a:r>
            <a:r>
              <a:rPr lang="ru-RU" sz="4800" b="1" dirty="0"/>
              <a:t>Персона, Эго, Тень, </a:t>
            </a:r>
            <a:r>
              <a:rPr lang="ru-RU" sz="4800" b="1" dirty="0" err="1"/>
              <a:t>Анима</a:t>
            </a:r>
            <a:r>
              <a:rPr lang="ru-RU" sz="4800" b="1" dirty="0"/>
              <a:t> и </a:t>
            </a:r>
            <a:r>
              <a:rPr lang="ru-RU" sz="4800" b="1" dirty="0" err="1"/>
              <a:t>Анимус</a:t>
            </a:r>
            <a:r>
              <a:rPr lang="ru-RU" sz="4800" b="1" dirty="0"/>
              <a:t>, </a:t>
            </a:r>
            <a:r>
              <a:rPr lang="ru-RU" sz="4800" b="1" dirty="0" smtClean="0"/>
              <a:t>Самость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963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Ролевая теория личности (Дж. </a:t>
            </a:r>
            <a:r>
              <a:rPr lang="ru-RU" b="1" dirty="0" err="1" smtClean="0"/>
              <a:t>Мид</a:t>
            </a:r>
            <a:r>
              <a:rPr lang="ru-RU" b="1" dirty="0" smtClean="0"/>
              <a:t>, Т. </a:t>
            </a:r>
            <a:r>
              <a:rPr lang="ru-RU" b="1" dirty="0" err="1" smtClean="0"/>
              <a:t>Парсонсон</a:t>
            </a:r>
            <a:r>
              <a:rPr lang="ru-RU" b="1" dirty="0" smtClean="0"/>
              <a:t>, Ч. Кули и  др.).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Личность </a:t>
            </a:r>
            <a:r>
              <a:rPr lang="ru-RU" sz="4400" dirty="0"/>
              <a:t>рассматривается как функция от множества социальных ролей, которые присущи любому индивиду </a:t>
            </a:r>
            <a:r>
              <a:rPr lang="ru-RU" sz="4400" dirty="0" smtClean="0"/>
              <a:t>общества</a:t>
            </a:r>
          </a:p>
          <a:p>
            <a:pPr marL="0" indent="0" algn="just">
              <a:buNone/>
            </a:pPr>
            <a:r>
              <a:rPr lang="ru-RU" sz="4400" dirty="0" smtClean="0"/>
              <a:t>Ч</a:t>
            </a:r>
            <a:r>
              <a:rPr lang="ru-RU" sz="4400" dirty="0"/>
              <a:t>. Кули считал, что личность формируется на основе множества  взаимодействий  с  окружающим  </a:t>
            </a:r>
            <a:r>
              <a:rPr lang="ru-RU" sz="4400" dirty="0" smtClean="0"/>
              <a:t>миром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0077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Ч. Кули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 smtClean="0"/>
              <a:t>«</a:t>
            </a:r>
            <a:r>
              <a:rPr lang="ru-RU" sz="4000" b="1" dirty="0"/>
              <a:t>зеркальное Я»</a:t>
            </a:r>
            <a:r>
              <a:rPr lang="ru-RU" sz="4000" dirty="0"/>
              <a:t>, состоящее из трех </a:t>
            </a:r>
            <a:r>
              <a:rPr lang="ru-RU" sz="4000" dirty="0" smtClean="0"/>
              <a:t>элементов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1) того, как, по нашему мнению, нас воспринимают </a:t>
            </a:r>
            <a:r>
              <a:rPr lang="ru-RU" sz="4000" dirty="0" smtClean="0"/>
              <a:t>другие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2) того, как, по нашему мнению, они реагируют на то, что </a:t>
            </a:r>
            <a:r>
              <a:rPr lang="ru-RU" sz="4000" dirty="0" smtClean="0"/>
              <a:t>видят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3)  того, как  мы  отвечаем  на  воспринятую нами  реакцию </a:t>
            </a:r>
            <a:r>
              <a:rPr lang="ru-RU" sz="4000" dirty="0" smtClean="0"/>
              <a:t>других 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97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/>
              <a:t>Дж. </a:t>
            </a:r>
            <a:r>
              <a:rPr lang="ru-RU" sz="6000" b="1" dirty="0" err="1" smtClean="0"/>
              <a:t>Мид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/>
              <a:t>Процесс  </a:t>
            </a:r>
            <a:r>
              <a:rPr lang="ru-RU" sz="3200" dirty="0"/>
              <a:t>усвоения  социальных  ролей начинается в детстве и проходит в три </a:t>
            </a:r>
            <a:r>
              <a:rPr lang="ru-RU" sz="3200" dirty="0" smtClean="0"/>
              <a:t>этапа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1) имитация – ребенок  подражает поведению  взрослых, не понимая смысла своих </a:t>
            </a:r>
            <a:r>
              <a:rPr lang="ru-RU" sz="3200" dirty="0" smtClean="0"/>
              <a:t>действий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2) индивидуальная игра – ребенок в ходе ролевой игры усваивает социальные роли (учителя, родителя, врача и т. п</a:t>
            </a:r>
            <a:r>
              <a:rPr lang="ru-RU" sz="3200" dirty="0" smtClean="0"/>
              <a:t>.)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3) групповая игра – ребенок включается в коллективную игру (футбол, хоккей и др.), учится ориентироваться на мнение группы</a:t>
            </a:r>
          </a:p>
        </p:txBody>
      </p:sp>
    </p:spTree>
    <p:extLst>
      <p:ext uri="{BB962C8B-B14F-4D97-AF65-F5344CB8AC3E}">
        <p14:creationId xmlns:p14="http://schemas.microsoft.com/office/powerpoint/2010/main" val="3769686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Социальный статус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 smtClean="0"/>
              <a:t>– </a:t>
            </a:r>
            <a:r>
              <a:rPr lang="ru-RU" sz="4400" dirty="0"/>
              <a:t>определенная позиция, занимаемая индивидом в группе, </a:t>
            </a:r>
            <a:r>
              <a:rPr lang="ru-RU" sz="4400" dirty="0" smtClean="0"/>
              <a:t>обществе</a:t>
            </a:r>
          </a:p>
          <a:p>
            <a:pPr marL="0" indent="0" algn="just">
              <a:buNone/>
            </a:pPr>
            <a:r>
              <a:rPr lang="ru-RU" sz="4400" dirty="0" smtClean="0"/>
              <a:t>В </a:t>
            </a:r>
            <a:r>
              <a:rPr lang="ru-RU" sz="4400" dirty="0"/>
              <a:t>статусе фиксируется набор конкретных функций, которые должен выполнять человек в социальной группе, обществе, и тех условий, которые должны быть ему предоставлены</a:t>
            </a:r>
          </a:p>
        </p:txBody>
      </p:sp>
    </p:spTree>
    <p:extLst>
      <p:ext uri="{BB962C8B-B14F-4D97-AF65-F5344CB8AC3E}">
        <p14:creationId xmlns:p14="http://schemas.microsoft.com/office/powerpoint/2010/main" val="1712393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Социальная роль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– </a:t>
            </a:r>
            <a:r>
              <a:rPr lang="ru-RU" sz="4400" dirty="0"/>
              <a:t>модель поведения, направленная на выполнение прав и обязанностей, предписанных конкретному </a:t>
            </a:r>
            <a:r>
              <a:rPr lang="ru-RU" sz="4400" dirty="0" smtClean="0"/>
              <a:t>статусу</a:t>
            </a:r>
            <a:endParaRPr lang="ru-RU" sz="4400" dirty="0"/>
          </a:p>
          <a:p>
            <a:pPr marL="0" indent="0" algn="just">
              <a:buNone/>
            </a:pPr>
            <a:r>
              <a:rPr lang="ru-RU" sz="4400" b="1" dirty="0"/>
              <a:t>Социальная роль</a:t>
            </a:r>
            <a:r>
              <a:rPr lang="ru-RU" sz="4400" dirty="0"/>
              <a:t> является важнейшим средством реализации творческого потенциала </a:t>
            </a:r>
            <a:r>
              <a:rPr lang="ru-RU" sz="4400" dirty="0" smtClean="0"/>
              <a:t>личности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1806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18457"/>
            <a:ext cx="10515600" cy="5458506"/>
          </a:xfrm>
        </p:spPr>
        <p:txBody>
          <a:bodyPr>
            <a:normAutofit/>
          </a:bodyPr>
          <a:lstStyle/>
          <a:p>
            <a:pPr algn="just"/>
            <a:r>
              <a:rPr lang="ru-RU" sz="4400" b="1" dirty="0"/>
              <a:t>Ролевое ожидание</a:t>
            </a:r>
            <a:r>
              <a:rPr lang="ru-RU" sz="4400" dirty="0"/>
              <a:t> – совокупность потребностей, которые предъявляет к человеку группа, </a:t>
            </a:r>
            <a:r>
              <a:rPr lang="ru-RU" sz="4400" dirty="0" smtClean="0"/>
              <a:t>общество</a:t>
            </a:r>
            <a:endParaRPr lang="ru-RU" sz="4400" dirty="0"/>
          </a:p>
          <a:p>
            <a:pPr algn="just"/>
            <a:r>
              <a:rPr lang="ru-RU" sz="4400" b="1" dirty="0"/>
              <a:t>Ролевое исполнение</a:t>
            </a:r>
            <a:r>
              <a:rPr lang="ru-RU" sz="4400" dirty="0"/>
              <a:t> – реальное поведение человека в определенной роли, которое он выстраивает на свое личное </a:t>
            </a:r>
            <a:r>
              <a:rPr lang="ru-RU" sz="4400" dirty="0" smtClean="0"/>
              <a:t>усмотрение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8855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Бихевиористский</a:t>
            </a:r>
            <a:r>
              <a:rPr lang="ru-RU" b="1" dirty="0" smtClean="0"/>
              <a:t> подход к пониманию личности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73629"/>
            <a:ext cx="10515600" cy="490333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 smtClean="0"/>
              <a:t>Бихевиоризм </a:t>
            </a:r>
            <a:r>
              <a:rPr lang="ru-RU" sz="4400" dirty="0"/>
              <a:t>использует для объяснения поведения людей два понятия: стимул и реакция. Сознание здесь </a:t>
            </a:r>
            <a:r>
              <a:rPr lang="ru-RU" sz="4400" dirty="0" smtClean="0"/>
              <a:t>исключается</a:t>
            </a:r>
            <a:endParaRPr lang="ru-RU" sz="4400" dirty="0"/>
          </a:p>
          <a:p>
            <a:pPr marL="0" indent="0" algn="just">
              <a:buNone/>
            </a:pPr>
            <a:r>
              <a:rPr lang="ru-RU" sz="4400" dirty="0"/>
              <a:t>Американский психолог </a:t>
            </a:r>
            <a:r>
              <a:rPr lang="ru-RU" sz="4400" b="1" dirty="0"/>
              <a:t>Б. Скиннер</a:t>
            </a:r>
            <a:r>
              <a:rPr lang="ru-RU" sz="4400" dirty="0"/>
              <a:t> определяет личность как сумму </a:t>
            </a:r>
            <a:r>
              <a:rPr lang="ru-RU" sz="4400" b="1" dirty="0"/>
              <a:t>паттернов </a:t>
            </a:r>
            <a:r>
              <a:rPr lang="ru-RU" sz="4400" b="1" dirty="0" smtClean="0"/>
              <a:t>поведения</a:t>
            </a:r>
            <a:endParaRPr lang="ru-RU" sz="4400" dirty="0"/>
          </a:p>
          <a:p>
            <a:pPr marL="0" indent="0" algn="just">
              <a:buNone/>
            </a:pPr>
            <a:r>
              <a:rPr lang="ru-RU" sz="4400" b="1" dirty="0"/>
              <a:t>Паттерн поведения</a:t>
            </a:r>
            <a:r>
              <a:rPr lang="ru-RU" sz="4400" dirty="0"/>
              <a:t> – некая целостная совокупность поведенческих </a:t>
            </a:r>
            <a:r>
              <a:rPr lang="ru-RU" sz="4400" dirty="0" smtClean="0"/>
              <a:t>реакций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33161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Понимание личности в гуманистической психологии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К</a:t>
            </a:r>
            <a:r>
              <a:rPr lang="ru-RU" sz="4000" b="1" dirty="0"/>
              <a:t>. </a:t>
            </a:r>
            <a:r>
              <a:rPr lang="ru-RU" sz="4000" b="1" dirty="0" err="1"/>
              <a:t>Роджерс</a:t>
            </a:r>
            <a:r>
              <a:rPr lang="ru-RU" sz="4000" dirty="0"/>
              <a:t> при рассмотрении личности опирается на принцип </a:t>
            </a:r>
            <a:r>
              <a:rPr lang="ru-RU" sz="4000" b="1" dirty="0" err="1" smtClean="0"/>
              <a:t>самоактуализации</a:t>
            </a:r>
            <a:endParaRPr lang="ru-RU" sz="4000" dirty="0"/>
          </a:p>
          <a:p>
            <a:pPr marL="0" indent="0">
              <a:buNone/>
            </a:pPr>
            <a:r>
              <a:rPr lang="ru-RU" sz="4000" dirty="0"/>
              <a:t>Основной  мотив  поведения  личности – стремление к </a:t>
            </a:r>
            <a:r>
              <a:rPr lang="ru-RU" sz="4000" b="1" dirty="0" err="1" smtClean="0"/>
              <a:t>самоактуализации</a:t>
            </a:r>
            <a:endParaRPr lang="ru-RU" sz="4000" dirty="0"/>
          </a:p>
          <a:p>
            <a:pPr marL="0" indent="0">
              <a:buNone/>
            </a:pPr>
            <a:r>
              <a:rPr lang="ru-RU" sz="4000" b="1" dirty="0" err="1"/>
              <a:t>Самоактуализация</a:t>
            </a:r>
            <a:r>
              <a:rPr lang="ru-RU" sz="4000" dirty="0"/>
              <a:t> – это стремление личности к реализации своих способностей с целью сохранить жизнь, сделать себя более сильным</a:t>
            </a:r>
          </a:p>
        </p:txBody>
      </p:sp>
    </p:spTree>
    <p:extLst>
      <p:ext uri="{BB962C8B-B14F-4D97-AF65-F5344CB8AC3E}">
        <p14:creationId xmlns:p14="http://schemas.microsoft.com/office/powerpoint/2010/main" val="2574392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Вопросы для обсуждения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5400" dirty="0" smtClean="0"/>
              <a:t>Социально-психологические </a:t>
            </a:r>
            <a:r>
              <a:rPr lang="ru-RU" sz="5400" dirty="0"/>
              <a:t>теории личности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5400" dirty="0" smtClean="0"/>
              <a:t>Социализация личности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5400" dirty="0" smtClean="0"/>
              <a:t>Социализация как адаптация</a:t>
            </a:r>
            <a:endParaRPr lang="ru-RU" sz="54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2237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 smtClean="0"/>
              <a:t>К.Роджерс</a:t>
            </a:r>
            <a:endParaRPr lang="ru-RU" sz="6000" b="1" dirty="0"/>
          </a:p>
        </p:txBody>
      </p:sp>
      <p:pic>
        <p:nvPicPr>
          <p:cNvPr id="6146" name="Picture 2" descr="https://www.terre-a-psy.com/wp-content/uploads/Foto_rogers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988" y="1841786"/>
            <a:ext cx="3240024" cy="431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5648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А. </a:t>
            </a:r>
            <a:r>
              <a:rPr lang="ru-RU" b="1" dirty="0" err="1" smtClean="0"/>
              <a:t>Маслоу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9175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. Полное и беззаветное переживание жизненной ситуации с повышенным сознанием и </a:t>
            </a:r>
            <a:r>
              <a:rPr lang="ru-RU" dirty="0" smtClean="0"/>
              <a:t>интересом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2. Стремление к личностному росту в каждом жизненном выборе. </a:t>
            </a:r>
          </a:p>
          <a:p>
            <a:pPr marL="0" indent="0" algn="just">
              <a:buNone/>
            </a:pPr>
            <a:r>
              <a:rPr lang="ru-RU" dirty="0"/>
              <a:t>3. Становиться реальным, существовать фактически, а не только в </a:t>
            </a:r>
            <a:r>
              <a:rPr lang="ru-RU" dirty="0" smtClean="0"/>
              <a:t>потенциале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4. Честность и принятие ответственности за свои </a:t>
            </a:r>
            <a:r>
              <a:rPr lang="ru-RU" dirty="0" smtClean="0"/>
              <a:t>действия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5. Развитие способности «лучшего  жизненного  выбора», умение верить своей интуиции, суждениям и действовать в соответствии с </a:t>
            </a:r>
            <a:r>
              <a:rPr lang="ru-RU" dirty="0" smtClean="0"/>
              <a:t>ними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 6. Развитие своих потенциальных </a:t>
            </a:r>
            <a:r>
              <a:rPr lang="ru-RU" dirty="0" smtClean="0"/>
              <a:t>возможностей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 7. Стремление к пику переживания,  когда  человек  полнее осознает мир и </a:t>
            </a:r>
            <a:r>
              <a:rPr lang="ru-RU" dirty="0" smtClean="0"/>
              <a:t>себя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8. Обнаружение своих защит и работа по отказу от </a:t>
            </a:r>
            <a:r>
              <a:rPr lang="ru-RU" dirty="0" smtClean="0"/>
              <a:t>них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700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cf.ppt-online.org/files/slide/o/ON7aQqmY9UpDLTMfJS3h6jCn2iKXevtZdwoz4r/slide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0628"/>
            <a:ext cx="11789229" cy="656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12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Когнитивистский</a:t>
            </a:r>
            <a:r>
              <a:rPr lang="ru-RU" b="1" dirty="0" smtClean="0"/>
              <a:t> подход к  пониманию  личности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b="1" dirty="0"/>
              <a:t> </a:t>
            </a:r>
            <a:r>
              <a:rPr lang="ru-RU" sz="4400" b="1" dirty="0" smtClean="0"/>
              <a:t>Дж</a:t>
            </a:r>
            <a:r>
              <a:rPr lang="ru-RU" sz="4400" b="1" dirty="0"/>
              <a:t>. Келли</a:t>
            </a:r>
            <a:r>
              <a:rPr lang="ru-RU" sz="4400" dirty="0"/>
              <a:t> – представитель этого направления, которое выявляет влияние рациональных и интеллектуальных процессов психики на поведение </a:t>
            </a:r>
            <a:r>
              <a:rPr lang="ru-RU" sz="4400" dirty="0" smtClean="0"/>
              <a:t>человека</a:t>
            </a:r>
          </a:p>
          <a:p>
            <a:pPr marL="0" indent="0" algn="just">
              <a:buNone/>
            </a:pPr>
            <a:r>
              <a:rPr lang="ru-RU" sz="4400" dirty="0" smtClean="0"/>
              <a:t>Он </a:t>
            </a:r>
            <a:r>
              <a:rPr lang="ru-RU" sz="4400" dirty="0"/>
              <a:t>придает особое значение когнитивным процессам: мышлению, воображению, понятиям, интеллекту</a:t>
            </a:r>
          </a:p>
        </p:txBody>
      </p:sp>
    </p:spTree>
    <p:extLst>
      <p:ext uri="{BB962C8B-B14F-4D97-AF65-F5344CB8AC3E}">
        <p14:creationId xmlns:p14="http://schemas.microsoft.com/office/powerpoint/2010/main" val="41518860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Транзактный</a:t>
            </a:r>
            <a:r>
              <a:rPr lang="ru-RU" b="1" dirty="0" smtClean="0"/>
              <a:t> подход в понимании личности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 smtClean="0"/>
              <a:t>Эрик </a:t>
            </a:r>
            <a:r>
              <a:rPr lang="ru-RU" sz="3600" b="1" dirty="0"/>
              <a:t>Берн</a:t>
            </a:r>
            <a:r>
              <a:rPr lang="ru-RU" sz="3600" dirty="0"/>
              <a:t> – автор этого </a:t>
            </a:r>
            <a:r>
              <a:rPr lang="ru-RU" sz="3600" dirty="0" smtClean="0"/>
              <a:t>подхода представляет </a:t>
            </a:r>
            <a:r>
              <a:rPr lang="ru-RU" sz="3600" dirty="0"/>
              <a:t>три возможных состояния </a:t>
            </a:r>
            <a:r>
              <a:rPr lang="ru-RU" sz="3600" dirty="0" smtClean="0"/>
              <a:t>человека</a:t>
            </a:r>
          </a:p>
          <a:p>
            <a:pPr algn="just"/>
            <a:r>
              <a:rPr lang="ru-RU" sz="3600" dirty="0" smtClean="0"/>
              <a:t>Родитель</a:t>
            </a:r>
          </a:p>
          <a:p>
            <a:pPr algn="just"/>
            <a:r>
              <a:rPr lang="ru-RU" sz="3600" dirty="0" smtClean="0"/>
              <a:t>Взрослый</a:t>
            </a:r>
          </a:p>
          <a:p>
            <a:pPr algn="just"/>
            <a:r>
              <a:rPr lang="ru-RU" sz="3600" dirty="0" smtClean="0"/>
              <a:t>Ребенок</a:t>
            </a:r>
          </a:p>
          <a:p>
            <a:pPr marL="0" indent="0" algn="just">
              <a:buNone/>
            </a:pPr>
            <a:r>
              <a:rPr lang="ru-RU" sz="3600" dirty="0" smtClean="0"/>
              <a:t>В </a:t>
            </a:r>
            <a:r>
              <a:rPr lang="ru-RU" sz="3600" dirty="0"/>
              <a:t>той или иной ситуации каждый человек пребывает в той или иной позиции (состоянии</a:t>
            </a:r>
            <a:r>
              <a:rPr lang="ru-RU" sz="3600" dirty="0" smtClean="0"/>
              <a:t>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7028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Экзистенциальная психология </a:t>
            </a:r>
            <a:br>
              <a:rPr lang="ru-RU" b="1" dirty="0" smtClean="0"/>
            </a:br>
            <a:r>
              <a:rPr lang="ru-RU" b="1" dirty="0" smtClean="0"/>
              <a:t>(Э. </a:t>
            </a:r>
            <a:r>
              <a:rPr lang="ru-RU" b="1" dirty="0" err="1" smtClean="0"/>
              <a:t>Фромм</a:t>
            </a:r>
            <a:r>
              <a:rPr lang="ru-RU" b="1" dirty="0" smtClean="0"/>
              <a:t>, В. </a:t>
            </a:r>
            <a:r>
              <a:rPr lang="ru-RU" b="1" dirty="0" err="1" smtClean="0"/>
              <a:t>Франкл</a:t>
            </a:r>
            <a:r>
              <a:rPr lang="ru-RU" b="1" dirty="0" smtClean="0"/>
              <a:t> и др.)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Основным </a:t>
            </a:r>
            <a:r>
              <a:rPr lang="ru-RU" sz="3200" dirty="0"/>
              <a:t>человеческим стремлением является стремление обрести смысл своего </a:t>
            </a:r>
            <a:r>
              <a:rPr lang="ru-RU" sz="3200" dirty="0" smtClean="0"/>
              <a:t>существования</a:t>
            </a:r>
          </a:p>
          <a:p>
            <a:pPr marL="0" indent="0" algn="just">
              <a:buNone/>
            </a:pPr>
            <a:r>
              <a:rPr lang="ru-RU" sz="3200" dirty="0" smtClean="0"/>
              <a:t>В </a:t>
            </a:r>
            <a:r>
              <a:rPr lang="ru-RU" sz="3200" dirty="0"/>
              <a:t>случае, если это не удается, то человек ощущает фрустрацию или экзистенциальный </a:t>
            </a:r>
            <a:r>
              <a:rPr lang="ru-RU" sz="3200" dirty="0" smtClean="0"/>
              <a:t>вакуум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Вопрос о смысле жизни ставит сама жизнь, и человеку </a:t>
            </a:r>
            <a:r>
              <a:rPr lang="ru-RU" sz="3200" dirty="0" smtClean="0"/>
              <a:t>приходится  </a:t>
            </a:r>
            <a:r>
              <a:rPr lang="ru-RU" sz="3200" dirty="0"/>
              <a:t>отвечать  на  этот  вопрос  своими  </a:t>
            </a:r>
            <a:r>
              <a:rPr lang="ru-RU" sz="3200" dirty="0" smtClean="0"/>
              <a:t>действиями</a:t>
            </a:r>
          </a:p>
          <a:p>
            <a:pPr marL="0" indent="0" algn="just">
              <a:buNone/>
            </a:pPr>
            <a:r>
              <a:rPr lang="ru-RU" sz="3200" dirty="0" smtClean="0"/>
              <a:t>Смысл </a:t>
            </a:r>
            <a:r>
              <a:rPr lang="ru-RU" sz="3200" dirty="0"/>
              <a:t>жизни доступен любому человеку, ему нельзя </a:t>
            </a:r>
            <a:r>
              <a:rPr lang="ru-RU" sz="3200" dirty="0" smtClean="0"/>
              <a:t>научить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9374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b="1" dirty="0"/>
              <a:t>Личность </a:t>
            </a:r>
            <a:r>
              <a:rPr lang="ru-RU" sz="4400" dirty="0"/>
              <a:t>— это системное качество, формируемое индивидом и его социальным окружением в процессе жизнедеятельности, это синтез характеристик человека как представителя современной цивилизации и определенной социальной </a:t>
            </a:r>
            <a:r>
              <a:rPr lang="ru-RU" sz="4400" dirty="0" smtClean="0"/>
              <a:t>группы</a:t>
            </a:r>
            <a:endParaRPr lang="ru-RU" sz="44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13857" y="365125"/>
            <a:ext cx="81642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i="1" dirty="0" smtClean="0"/>
              <a:t>2. Социализация </a:t>
            </a:r>
            <a:r>
              <a:rPr lang="ru-RU" sz="4800" b="1" i="1" dirty="0"/>
              <a:t>личности</a:t>
            </a:r>
          </a:p>
        </p:txBody>
      </p:sp>
    </p:spTree>
    <p:extLst>
      <p:ext uri="{BB962C8B-B14F-4D97-AF65-F5344CB8AC3E}">
        <p14:creationId xmlns:p14="http://schemas.microsoft.com/office/powerpoint/2010/main" val="3070356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«Субъект </a:t>
            </a:r>
            <a:r>
              <a:rPr lang="ru-RU" b="1" dirty="0"/>
              <a:t>деятельности»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есть </a:t>
            </a:r>
            <a:r>
              <a:rPr lang="ru-RU" sz="5400" dirty="0"/>
              <a:t>ее источник, ее движущее </a:t>
            </a:r>
            <a:r>
              <a:rPr lang="ru-RU" sz="5400" dirty="0" smtClean="0"/>
              <a:t>начало </a:t>
            </a:r>
            <a:r>
              <a:rPr lang="ru-RU" sz="5400" dirty="0"/>
              <a:t>Человек выступает источником (субъектом) познания, труда, </a:t>
            </a:r>
            <a:r>
              <a:rPr lang="ru-RU" sz="5400" dirty="0" smtClean="0"/>
              <a:t>общения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09519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Чтобы стать субъектом деятельности, индивидуум должен социализироваться,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т</a:t>
            </a:r>
            <a:r>
              <a:rPr lang="ru-RU" sz="4000" dirty="0"/>
              <a:t>. е. сформироваться в данной социальной культуре, воспринять ее требования и нормы, вжиться в социальную </a:t>
            </a:r>
            <a:r>
              <a:rPr lang="ru-RU" sz="4000" dirty="0" smtClean="0"/>
              <a:t>среду</a:t>
            </a:r>
          </a:p>
          <a:p>
            <a:pPr marL="0" indent="0" algn="just">
              <a:buNone/>
            </a:pPr>
            <a:r>
              <a:rPr lang="ru-RU" sz="4000" dirty="0" smtClean="0"/>
              <a:t>В </a:t>
            </a:r>
            <a:r>
              <a:rPr lang="ru-RU" sz="4000" dirty="0"/>
              <a:t>противном случае его </a:t>
            </a:r>
            <a:r>
              <a:rPr lang="ru-RU" sz="4000" dirty="0" err="1"/>
              <a:t>субъектность</a:t>
            </a:r>
            <a:r>
              <a:rPr lang="ru-RU" sz="4000" dirty="0"/>
              <a:t> (активное начало) не будет продуктивной, его действия не будут восприняты общественной </a:t>
            </a:r>
            <a:r>
              <a:rPr lang="ru-RU" sz="4000" dirty="0" smtClean="0"/>
              <a:t>средой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36869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Процесс социализации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 smtClean="0"/>
              <a:t>рассматривается </a:t>
            </a:r>
            <a:r>
              <a:rPr lang="ru-RU" sz="4800" dirty="0"/>
              <a:t>как совокупность всех социальных процессов, благодаря которым индивид усваивает определенную систему норм и ценностей, позволяющих ему функционировать в качестве члена </a:t>
            </a:r>
            <a:r>
              <a:rPr lang="ru-RU" sz="4800" dirty="0" smtClean="0"/>
              <a:t>общества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75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Биогенетическое направление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выводит </a:t>
            </a:r>
            <a:r>
              <a:rPr lang="ru-RU" sz="4000" dirty="0"/>
              <a:t>развитие личности из наследственных и врожденных факторов, социальная среда рассматривается как условие, не влияющее существенно на содержание развития, лишь ускоряя или замедляя </a:t>
            </a:r>
            <a:r>
              <a:rPr lang="ru-RU" sz="4000" dirty="0" smtClean="0"/>
              <a:t>его</a:t>
            </a:r>
          </a:p>
          <a:p>
            <a:pPr marL="0" indent="0" algn="just">
              <a:buNone/>
            </a:pPr>
            <a:r>
              <a:rPr lang="ru-RU" sz="4000" dirty="0" smtClean="0"/>
              <a:t>Развитие </a:t>
            </a:r>
            <a:r>
              <a:rPr lang="ru-RU" sz="4000" dirty="0"/>
              <a:t>личности заменяется развитием биологической стороны </a:t>
            </a:r>
            <a:r>
              <a:rPr lang="ru-RU" sz="4000" dirty="0" smtClean="0"/>
              <a:t>человека 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5148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/>
              <a:t>Ресоциализация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— </a:t>
            </a:r>
            <a:r>
              <a:rPr lang="ru-RU" sz="5400" dirty="0"/>
              <a:t>процесс социального переучивания, обусловленный включением личности в новые для нее социальные </a:t>
            </a:r>
            <a:r>
              <a:rPr lang="ru-RU" sz="5400" dirty="0" smtClean="0"/>
              <a:t>условия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3097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Механизмы </a:t>
            </a:r>
            <a:r>
              <a:rPr lang="ru-RU" b="1" dirty="0"/>
              <a:t>социализации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b="1" dirty="0" smtClean="0"/>
              <a:t>Идентификация</a:t>
            </a:r>
            <a:r>
              <a:rPr lang="ru-RU" sz="3200" dirty="0" smtClean="0"/>
              <a:t> </a:t>
            </a:r>
            <a:r>
              <a:rPr lang="ru-RU" sz="3200" dirty="0"/>
              <a:t>— отождествление индивида с некоторыми людьми или группами, позволяющее усваивать разнообразные нормы, отношения и формы поведения, которые свойственны </a:t>
            </a:r>
            <a:r>
              <a:rPr lang="ru-RU" sz="3200" dirty="0" smtClean="0"/>
              <a:t>окружающим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Примером </a:t>
            </a:r>
            <a:r>
              <a:rPr lang="ru-RU" sz="3200" b="1" dirty="0"/>
              <a:t>идентификации</a:t>
            </a:r>
            <a:r>
              <a:rPr lang="ru-RU" sz="3200" dirty="0"/>
              <a:t> является </a:t>
            </a:r>
            <a:r>
              <a:rPr lang="ru-RU" sz="3200" b="1" dirty="0" err="1"/>
              <a:t>полоролевая</a:t>
            </a:r>
            <a:r>
              <a:rPr lang="ru-RU" sz="3200" b="1" dirty="0"/>
              <a:t> типизация</a:t>
            </a:r>
            <a:r>
              <a:rPr lang="ru-RU" sz="3200" dirty="0"/>
              <a:t> — процесс приобретения индивидом психических особенностей и поведения, характерных для представителей определенного </a:t>
            </a:r>
            <a:r>
              <a:rPr lang="ru-RU" sz="3200" dirty="0" smtClean="0"/>
              <a:t>пола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1701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Механизмы социализации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b="1" dirty="0" smtClean="0"/>
              <a:t>подражание</a:t>
            </a:r>
            <a:r>
              <a:rPr lang="ru-RU" sz="3200" dirty="0" smtClean="0"/>
              <a:t> </a:t>
            </a:r>
            <a:r>
              <a:rPr lang="ru-RU" sz="3200" dirty="0"/>
              <a:t>— сознательное или бессознательное воспроизведение индивидом модели поведения, опыта других людей (в частности, манер, движений, поступков и т. д</a:t>
            </a:r>
            <a:r>
              <a:rPr lang="ru-RU" sz="3200" dirty="0" smtClean="0"/>
              <a:t>.)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b="1" dirty="0" smtClean="0"/>
              <a:t>внушение</a:t>
            </a:r>
            <a:r>
              <a:rPr lang="ru-RU" sz="3200" dirty="0" smtClean="0"/>
              <a:t> </a:t>
            </a:r>
            <a:r>
              <a:rPr lang="ru-RU" sz="3200" dirty="0"/>
              <a:t>— воздействие на поведение и психику человека, предполагающее некритическое восприятие им особенностей </a:t>
            </a:r>
            <a:r>
              <a:rPr lang="ru-RU" sz="3200" dirty="0" smtClean="0"/>
              <a:t>информации</a:t>
            </a:r>
          </a:p>
          <a:p>
            <a:pPr marL="0" indent="0" algn="just">
              <a:buNone/>
            </a:pPr>
            <a:r>
              <a:rPr lang="ru-RU" sz="3200" b="1" dirty="0" smtClean="0"/>
              <a:t>Внушение</a:t>
            </a:r>
            <a:r>
              <a:rPr lang="ru-RU" sz="3200" dirty="0" smtClean="0"/>
              <a:t> </a:t>
            </a:r>
            <a:r>
              <a:rPr lang="ru-RU" sz="3200" dirty="0"/>
              <a:t>— процесс неосознанного воспроизведения индивидом внутреннего опыта, мыслей, чувств и психических состояний тех людей, с которыми он </a:t>
            </a:r>
            <a:r>
              <a:rPr lang="ru-RU" sz="3200" dirty="0" smtClean="0"/>
              <a:t>общается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2048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Механизмы социализации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72582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b="1" dirty="0" err="1" smtClean="0"/>
              <a:t>фасилитация</a:t>
            </a:r>
            <a:r>
              <a:rPr lang="ru-RU" sz="4000" dirty="0" smtClean="0"/>
              <a:t> </a:t>
            </a:r>
            <a:r>
              <a:rPr lang="ru-RU" sz="4000" dirty="0"/>
              <a:t>— стимулирующее влияние поведения одних людей на деятельность других, в результате которого их деятельность протекает свободнее и </a:t>
            </a:r>
            <a:r>
              <a:rPr lang="ru-RU" sz="4000" dirty="0" smtClean="0"/>
              <a:t>интенсивнее</a:t>
            </a:r>
            <a:endParaRPr lang="ru-RU" sz="4000" dirty="0"/>
          </a:p>
          <a:p>
            <a:pPr marL="0" indent="0" algn="just">
              <a:buNone/>
            </a:pPr>
            <a:r>
              <a:rPr lang="ru-RU" sz="4000" b="1" dirty="0" err="1" smtClean="0"/>
              <a:t>конформность</a:t>
            </a:r>
            <a:r>
              <a:rPr lang="ru-RU" sz="4000" dirty="0" smtClean="0"/>
              <a:t> </a:t>
            </a:r>
            <a:r>
              <a:rPr lang="ru-RU" sz="4000" dirty="0"/>
              <a:t>— подчинение нормам и требованиям окружающих вопреки своим </a:t>
            </a:r>
            <a:r>
              <a:rPr lang="ru-RU" sz="4000" dirty="0" smtClean="0"/>
              <a:t>желаниям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8022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Механизмы социализации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b="1" dirty="0" smtClean="0"/>
              <a:t>стыд</a:t>
            </a:r>
            <a:r>
              <a:rPr lang="ru-RU" sz="4400" dirty="0" smtClean="0"/>
              <a:t> </a:t>
            </a:r>
            <a:r>
              <a:rPr lang="ru-RU" sz="4400" dirty="0"/>
              <a:t>— переживание разоблачения и позора, связанное с реакцией других </a:t>
            </a:r>
            <a:r>
              <a:rPr lang="ru-RU" sz="4400" dirty="0" smtClean="0"/>
              <a:t>людей</a:t>
            </a:r>
            <a:endParaRPr lang="ru-RU" sz="4400" dirty="0"/>
          </a:p>
          <a:p>
            <a:pPr marL="0" indent="0" algn="just">
              <a:buNone/>
            </a:pPr>
            <a:r>
              <a:rPr lang="ru-RU" sz="4400" b="1" dirty="0" smtClean="0"/>
              <a:t>чувство </a:t>
            </a:r>
            <a:r>
              <a:rPr lang="ru-RU" sz="4400" b="1" dirty="0"/>
              <a:t>вины</a:t>
            </a:r>
            <a:r>
              <a:rPr lang="ru-RU" sz="4400" dirty="0"/>
              <a:t> — переживание разоблачения и позора, связанное с наказанием самого себя, вне зависимости от других </a:t>
            </a:r>
            <a:r>
              <a:rPr lang="ru-RU" sz="4400" dirty="0" smtClean="0"/>
              <a:t>людей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2157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Дотрудовая</a:t>
            </a:r>
            <a:r>
              <a:rPr lang="ru-RU" b="1" dirty="0"/>
              <a:t> стадия социализации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охватывает </a:t>
            </a:r>
            <a:r>
              <a:rPr lang="ru-RU" dirty="0"/>
              <a:t>весь период жизни человека до начала трудовой </a:t>
            </a:r>
            <a:r>
              <a:rPr lang="ru-RU" dirty="0" smtClean="0"/>
              <a:t>деятельности</a:t>
            </a:r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свою очередь эта стадия разделяется на два более или менее самостоятельных </a:t>
            </a:r>
            <a:r>
              <a:rPr lang="ru-RU" dirty="0" smtClean="0"/>
              <a:t>периода</a:t>
            </a:r>
          </a:p>
          <a:p>
            <a:pPr marL="0" indent="0" algn="just">
              <a:buNone/>
            </a:pPr>
            <a:r>
              <a:rPr lang="ru-RU" dirty="0" smtClean="0"/>
              <a:t>а</a:t>
            </a:r>
            <a:r>
              <a:rPr lang="ru-RU" dirty="0"/>
              <a:t>) ранняя социализация, охватывающая время от рождения ребенка до поступления его в школу, т. е. тот период, который в возрастной психологии именуется периодом раннего </a:t>
            </a:r>
            <a:r>
              <a:rPr lang="ru-RU" dirty="0" smtClean="0"/>
              <a:t>детства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б) стадия обучения, включающая весь период юности в широком понимании этого термина. К этому этапу </a:t>
            </a:r>
            <a:r>
              <a:rPr lang="ru-RU" dirty="0" smtClean="0"/>
              <a:t>относится </a:t>
            </a:r>
            <a:r>
              <a:rPr lang="ru-RU" dirty="0"/>
              <a:t>все время обучения в </a:t>
            </a:r>
            <a:r>
              <a:rPr lang="ru-RU" dirty="0" smtClean="0"/>
              <a:t>школе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0588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Трудовая стадия социализации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охватывает </a:t>
            </a:r>
            <a:r>
              <a:rPr lang="ru-RU" sz="4400" dirty="0"/>
              <a:t>период профессиональной деятельности человека. Хотя демографические границы «зрелого» возраста условны, фиксация такой стадии не представляет затруднений — это весь период трудовой деятельности </a:t>
            </a:r>
            <a:r>
              <a:rPr lang="ru-RU" sz="4400" dirty="0" smtClean="0"/>
              <a:t>человека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85022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Послетрудовая</a:t>
            </a:r>
            <a:r>
              <a:rPr lang="ru-RU" b="1" dirty="0"/>
              <a:t> стадия социализации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67643"/>
            <a:ext cx="10515600" cy="3809320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охватывает </a:t>
            </a:r>
            <a:r>
              <a:rPr lang="ru-RU" sz="4800" dirty="0"/>
              <a:t>период, начинающийся после окончания профессиональной деятельности и заканчивающийся глубокой </a:t>
            </a:r>
            <a:r>
              <a:rPr lang="ru-RU" sz="4800" dirty="0" smtClean="0"/>
              <a:t>старостью 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9998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65125"/>
            <a:ext cx="10210799" cy="1325563"/>
          </a:xfrm>
        </p:spPr>
        <p:txBody>
          <a:bodyPr/>
          <a:lstStyle/>
          <a:p>
            <a:pPr algn="ctr"/>
            <a:r>
              <a:rPr lang="ru-RU" b="1" dirty="0"/>
              <a:t>На </a:t>
            </a:r>
            <a:r>
              <a:rPr lang="ru-RU" b="1" dirty="0" err="1"/>
              <a:t>дотрудовой</a:t>
            </a:r>
            <a:r>
              <a:rPr lang="ru-RU" b="1" dirty="0"/>
              <a:t> стадии социализации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институтами </a:t>
            </a:r>
            <a:r>
              <a:rPr lang="ru-RU" sz="4800" dirty="0"/>
              <a:t>выступают в период раннего детства </a:t>
            </a:r>
            <a:r>
              <a:rPr lang="ru-RU" sz="4800" b="1" dirty="0"/>
              <a:t>семья</a:t>
            </a:r>
            <a:r>
              <a:rPr lang="ru-RU" sz="4800" dirty="0"/>
              <a:t> и играющие все большую роль в современных обществах </a:t>
            </a:r>
            <a:r>
              <a:rPr lang="ru-RU" sz="4800" b="1" dirty="0"/>
              <a:t>дошкольные детские </a:t>
            </a:r>
            <a:r>
              <a:rPr lang="ru-RU" sz="4800" b="1" dirty="0" smtClean="0"/>
              <a:t>учреждения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827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sz="6000" b="1" dirty="0"/>
              <a:t>Школа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67543"/>
            <a:ext cx="10515600" cy="473528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обеспечивает </a:t>
            </a:r>
            <a:r>
              <a:rPr lang="ru-RU" sz="3600" dirty="0"/>
              <a:t>ученику систематическое образование, которое само есть важнейший элемент социализации, но кроме того, школа обязана подготовить человека к жизни в обществе и в широком </a:t>
            </a:r>
            <a:r>
              <a:rPr lang="ru-RU" sz="3600" dirty="0" smtClean="0"/>
              <a:t>смысле</a:t>
            </a:r>
          </a:p>
          <a:p>
            <a:pPr marL="0" indent="0" algn="just">
              <a:buNone/>
            </a:pPr>
            <a:r>
              <a:rPr lang="ru-RU" sz="3600" dirty="0" smtClean="0"/>
              <a:t>По </a:t>
            </a:r>
            <a:r>
              <a:rPr lang="ru-RU" sz="3600" dirty="0"/>
              <a:t>сравнению с семьей школа в большей мере зависит от общества и государства, хотя эта зависимость и различна в тоталитарных и демократических </a:t>
            </a:r>
            <a:r>
              <a:rPr lang="ru-RU" sz="3600" dirty="0" smtClean="0"/>
              <a:t>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259465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</a:t>
            </a:r>
            <a:r>
              <a:rPr lang="ru-RU" b="1" dirty="0"/>
              <a:t>концепции У. </a:t>
            </a:r>
            <a:r>
              <a:rPr lang="ru-RU" b="1" dirty="0" err="1"/>
              <a:t>Шелдона</a:t>
            </a:r>
            <a:r>
              <a:rPr lang="ru-RU" b="1" dirty="0"/>
              <a:t> развитие выступает как обусловленное развертыванием </a:t>
            </a:r>
            <a:r>
              <a:rPr lang="ru-RU" b="1" dirty="0" err="1"/>
              <a:t>соматотипа</a:t>
            </a:r>
            <a:endParaRPr lang="ru-RU" b="1" dirty="0"/>
          </a:p>
        </p:txBody>
      </p:sp>
      <p:pic>
        <p:nvPicPr>
          <p:cNvPr id="2050" name="Picture 2" descr="http://psychojournal.ru/uploads/posts/2015-11/1447510640_gallery_sheldon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759" y="2119539"/>
            <a:ext cx="465925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1708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Школа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расширяет </a:t>
            </a:r>
            <a:r>
              <a:rPr lang="ru-RU" sz="4400" dirty="0"/>
              <a:t>возможности ребенка в плане его </a:t>
            </a:r>
            <a:r>
              <a:rPr lang="ru-RU" sz="4400" b="1" dirty="0"/>
              <a:t>общения</a:t>
            </a:r>
            <a:r>
              <a:rPr lang="ru-RU" sz="4400" dirty="0"/>
              <a:t>: здесь, кроме общения со взрослыми, возникает устойчивая специфическая среда </a:t>
            </a:r>
            <a:r>
              <a:rPr lang="ru-RU" sz="4400" b="1" dirty="0"/>
              <a:t>общения со сверстниками</a:t>
            </a:r>
            <a:r>
              <a:rPr lang="ru-RU" sz="4400" dirty="0"/>
              <a:t>, что само по себе выступает как важнейший институт </a:t>
            </a:r>
            <a:r>
              <a:rPr lang="ru-RU" sz="4400" dirty="0" smtClean="0"/>
              <a:t>социализации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921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Трудовой коллектив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300" y="2506662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 smtClean="0"/>
              <a:t>является важнейшим институтом </a:t>
            </a:r>
            <a:r>
              <a:rPr lang="ru-RU" sz="5400" b="1" dirty="0"/>
              <a:t>социализации </a:t>
            </a:r>
            <a:r>
              <a:rPr lang="ru-RU" sz="5400" dirty="0"/>
              <a:t>на </a:t>
            </a:r>
            <a:r>
              <a:rPr lang="ru-RU" sz="5400" b="1" dirty="0"/>
              <a:t>трудовой </a:t>
            </a:r>
            <a:r>
              <a:rPr lang="ru-RU" sz="5400" b="1" dirty="0" smtClean="0"/>
              <a:t>стадии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188910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i="1" dirty="0" smtClean="0"/>
              <a:t>3. Социализация </a:t>
            </a:r>
            <a:r>
              <a:rPr lang="ru-RU" b="1" i="1" dirty="0"/>
              <a:t>как адаптация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b="1" dirty="0"/>
              <a:t>Ф. </a:t>
            </a:r>
            <a:r>
              <a:rPr lang="ru-RU" sz="4800" b="1" dirty="0" err="1" smtClean="0"/>
              <a:t>Гиддингс</a:t>
            </a:r>
            <a:r>
              <a:rPr lang="ru-RU" sz="4800" b="1" dirty="0" smtClean="0"/>
              <a:t> </a:t>
            </a:r>
            <a:r>
              <a:rPr lang="ru-RU" sz="4800" dirty="0"/>
              <a:t>впервые определил в качестве ведущей задачи социализации такое приспособление человека к обществу, которое обеспечивает ему успешное функционирование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41731795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 точки </a:t>
            </a:r>
            <a:r>
              <a:rPr lang="ru-RU" b="1" dirty="0"/>
              <a:t>зрения бихевиоризма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b="1" dirty="0" smtClean="0"/>
              <a:t>социально-психологическая </a:t>
            </a:r>
            <a:r>
              <a:rPr lang="ru-RU" sz="4400" b="1" dirty="0"/>
              <a:t>адаптация </a:t>
            </a:r>
            <a:r>
              <a:rPr lang="ru-RU" sz="4400" dirty="0"/>
              <a:t>понимается как процесс, посредством которого достигается состояние социального равновесия между индивидом и группой, как отсутствие конфликтных отношений человека с ближайшим социальным </a:t>
            </a:r>
            <a:r>
              <a:rPr lang="ru-RU" sz="4400" dirty="0" smtClean="0"/>
              <a:t>окружением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94620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Основное внимание психоаналитических концепций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при </a:t>
            </a:r>
            <a:r>
              <a:rPr lang="ru-RU" sz="4000" dirty="0"/>
              <a:t>анализе адаптации направлено на формирование и развитие защитных механизмов личности, причем сам процесс адаптации выступает как многоуровневый, а психологическая защита может играть для личности как стабилизирующую, так и дестабилизирующую </a:t>
            </a:r>
            <a:r>
              <a:rPr lang="ru-RU" sz="4000" dirty="0" smtClean="0"/>
              <a:t>роль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5271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Для </a:t>
            </a:r>
            <a:r>
              <a:rPr lang="ru-RU" b="1" dirty="0" err="1"/>
              <a:t>интеракционистского</a:t>
            </a:r>
            <a:r>
              <a:rPr lang="ru-RU" b="1" dirty="0"/>
              <a:t> подхода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к </a:t>
            </a:r>
            <a:r>
              <a:rPr lang="ru-RU" sz="4400" dirty="0"/>
              <a:t>анализу социально-психологической адаптации характерно ее рассмотрение как успешного выполнения личностью нормативного ролевого репертуара и умения разрешать возникающие ролевые </a:t>
            </a:r>
            <a:r>
              <a:rPr lang="ru-RU" sz="4400" dirty="0" smtClean="0"/>
              <a:t>конфликты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5970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Различают четыре вида </a:t>
            </a:r>
            <a:r>
              <a:rPr lang="ru-RU" b="1" dirty="0" smtClean="0"/>
              <a:t>адаптации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err="1" smtClean="0"/>
              <a:t>биофизиологическую</a:t>
            </a:r>
            <a:endParaRPr lang="ru-RU" sz="4400" dirty="0"/>
          </a:p>
          <a:p>
            <a:r>
              <a:rPr lang="ru-RU" sz="4400" dirty="0" smtClean="0"/>
              <a:t>психологическую</a:t>
            </a:r>
            <a:endParaRPr lang="ru-RU" sz="4400" dirty="0"/>
          </a:p>
          <a:p>
            <a:r>
              <a:rPr lang="ru-RU" sz="4400" dirty="0"/>
              <a:t>социальную </a:t>
            </a:r>
          </a:p>
          <a:p>
            <a:r>
              <a:rPr lang="ru-RU" sz="4400" dirty="0" smtClean="0"/>
              <a:t>социально-психологическую</a:t>
            </a:r>
            <a:endParaRPr lang="ru-RU" sz="4400" dirty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368163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Биофизиологическая</a:t>
            </a:r>
            <a:r>
              <a:rPr lang="ru-RU" b="1" dirty="0"/>
              <a:t> адаптация личности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/>
              <a:t>— </a:t>
            </a:r>
            <a:r>
              <a:rPr lang="ru-RU" sz="4000" dirty="0"/>
              <a:t>это приспособления организма к устойчивым и меняющимся условиям среды (температуре, атмосферному давлению, влажности, освещению и другим внешним физическим условиям и воздействиям), а также к изменениям в самом </a:t>
            </a:r>
            <a:r>
              <a:rPr lang="ru-RU" sz="4000" dirty="0" smtClean="0"/>
              <a:t>себе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565618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Психологическая адаптация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представляет </a:t>
            </a:r>
            <a:r>
              <a:rPr lang="ru-RU" sz="4000" dirty="0"/>
              <a:t>собой процесс приспособления личности к изменяющимся условиям внешней и внутренней среды. В психологической адаптации ведущей стороной выступает активность человека, имеющая не приспособительный, а </a:t>
            </a:r>
            <a:r>
              <a:rPr lang="ru-RU" sz="4000" dirty="0" err="1"/>
              <a:t>преобразующе-деятельностный</a:t>
            </a:r>
            <a:r>
              <a:rPr lang="ru-RU" sz="4000" dirty="0"/>
              <a:t> </a:t>
            </a:r>
            <a:r>
              <a:rPr lang="ru-RU" sz="4000" dirty="0" smtClean="0"/>
              <a:t>характер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0858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Составными элементами психологической адаптации являются социальная и социально-психологическая </a:t>
            </a:r>
            <a:r>
              <a:rPr lang="ru-RU" sz="3600" b="1" dirty="0" smtClean="0"/>
              <a:t>адаптация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40489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/>
              <a:t>Социальная </a:t>
            </a:r>
            <a:r>
              <a:rPr lang="ru-RU" sz="3200" b="1" dirty="0"/>
              <a:t>адаптация</a:t>
            </a:r>
            <a:r>
              <a:rPr lang="ru-RU" sz="3200" dirty="0"/>
              <a:t> — это вхождение в систему общественных отношений, в процессе которого личность овладевает социальными нормами, правилами, ценностями, социальным опытом, социальными отношениями и </a:t>
            </a:r>
            <a:r>
              <a:rPr lang="ru-RU" sz="3200" dirty="0" smtClean="0"/>
              <a:t>действиями</a:t>
            </a:r>
          </a:p>
          <a:p>
            <a:pPr algn="just"/>
            <a:r>
              <a:rPr lang="ru-RU" sz="3200" b="1" dirty="0"/>
              <a:t>Социально-психологическая адаптация личности</a:t>
            </a:r>
            <a:r>
              <a:rPr lang="ru-RU" sz="3200" dirty="0"/>
              <a:t> — это процесс приспособления человека к условиям определенной социальной группы, приобретения в ней определенного социального статуса и овладения теми или иными социальными </a:t>
            </a:r>
            <a:r>
              <a:rPr lang="ru-RU" sz="3200" dirty="0" smtClean="0"/>
              <a:t>ролями</a:t>
            </a:r>
            <a:endParaRPr lang="ru-RU" sz="3200" dirty="0"/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755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cf.ppt-online.org/files/slide/f/FjCb2VxrmTBpa5ksodqlJRiN6UnK9LIQ4u7t1H/slide-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99" y="571500"/>
            <a:ext cx="9503229" cy="587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5387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Адаптированность</a:t>
            </a:r>
            <a:r>
              <a:rPr lang="ru-RU" b="1" dirty="0"/>
              <a:t> личности может </a:t>
            </a:r>
            <a:r>
              <a:rPr lang="ru-RU" b="1" dirty="0" smtClean="0"/>
              <a:t>быть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5900"/>
            <a:ext cx="10515600" cy="488224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•</a:t>
            </a:r>
            <a:r>
              <a:rPr lang="ru-RU" dirty="0"/>
              <a:t>внутренней, проявляющейся в форме перестройки функциональных структур и систем личности. В таком случае и внешние формы поведения, и деятельность личности видоизменяются и приходят в соответствие с ожиданиями среды, с идущими извне требованиями. Происходит полная, </a:t>
            </a:r>
            <a:r>
              <a:rPr lang="ru-RU" dirty="0" err="1"/>
              <a:t>генерализованная</a:t>
            </a:r>
            <a:r>
              <a:rPr lang="ru-RU" dirty="0"/>
              <a:t> адаптация </a:t>
            </a:r>
            <a:r>
              <a:rPr lang="ru-RU" dirty="0" smtClean="0"/>
              <a:t>личности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•внешней (поведенческой, </a:t>
            </a:r>
            <a:r>
              <a:rPr lang="ru-RU" dirty="0" err="1"/>
              <a:t>приспособительской</a:t>
            </a:r>
            <a:r>
              <a:rPr lang="ru-RU" dirty="0"/>
              <a:t>), когда личность внутренне содержательно не перестраивается и сохраняет себя, свою самостоятельность. В результате имеет место так называемая </a:t>
            </a:r>
            <a:r>
              <a:rPr lang="ru-RU" b="1" dirty="0"/>
              <a:t>инструментальная адаптация </a:t>
            </a:r>
            <a:r>
              <a:rPr lang="ru-RU" b="1" dirty="0" smtClean="0"/>
              <a:t>личности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•смешанной, при которой личность частично перестраивается, и под-страивается внутренне под среду, ее ценности, нормы, и в то же время </a:t>
            </a:r>
            <a:r>
              <a:rPr lang="ru-RU" dirty="0" smtClean="0"/>
              <a:t>частично </a:t>
            </a:r>
            <a:r>
              <a:rPr lang="ru-RU" dirty="0"/>
              <a:t>адаптируется инструментально, </a:t>
            </a:r>
            <a:r>
              <a:rPr lang="ru-RU" dirty="0" err="1"/>
              <a:t>поведенчески</a:t>
            </a:r>
            <a:r>
              <a:rPr lang="ru-RU" dirty="0"/>
              <a:t>, сохраняя и свое «Я», и свою </a:t>
            </a:r>
            <a:r>
              <a:rPr lang="ru-RU" dirty="0" smtClean="0"/>
              <a:t>самостоятельность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3692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Социально-психологическая адаптация бывает двух </a:t>
            </a:r>
            <a:r>
              <a:rPr lang="ru-RU" b="1" dirty="0" smtClean="0"/>
              <a:t>типов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731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1</a:t>
            </a:r>
            <a:r>
              <a:rPr lang="ru-RU" sz="3600" dirty="0"/>
              <a:t>) </a:t>
            </a:r>
            <a:r>
              <a:rPr lang="ru-RU" sz="3600" b="1" dirty="0"/>
              <a:t>прогрессивной</a:t>
            </a:r>
            <a:r>
              <a:rPr lang="ru-RU" sz="3600" dirty="0"/>
              <a:t>, которой свойственно достижение всех функций и целей полной адаптации и в ходе реализации которой достигается единство интересов, целей личности, с одной стороны, и групп, общества в целом — с </a:t>
            </a:r>
            <a:r>
              <a:rPr lang="ru-RU" sz="3600" dirty="0" smtClean="0"/>
              <a:t>другой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2) </a:t>
            </a:r>
            <a:r>
              <a:rPr lang="ru-RU" sz="3600" b="1" dirty="0"/>
              <a:t>регрессивной</a:t>
            </a:r>
            <a:r>
              <a:rPr lang="ru-RU" sz="3600" dirty="0"/>
              <a:t>, которая проявляется как формальная адаптация, не отвечающая интересам общества, развитию данной социальной группы и самой </a:t>
            </a:r>
            <a:r>
              <a:rPr lang="ru-RU" sz="3600" dirty="0" smtClean="0"/>
              <a:t>личности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05033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Социально-психологическая адаптация выполняет такие </a:t>
            </a:r>
            <a:r>
              <a:rPr lang="ru-RU" b="1" dirty="0" smtClean="0"/>
              <a:t>функции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4886"/>
            <a:ext cx="10515600" cy="511084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•</a:t>
            </a:r>
            <a:r>
              <a:rPr lang="ru-RU" dirty="0"/>
              <a:t>достижение оптимального равновесия в динамичной системе «личность — социальная среда</a:t>
            </a:r>
            <a:r>
              <a:rPr lang="ru-RU" dirty="0" smtClean="0"/>
              <a:t>»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•максимальное проявление и развитие творческих возможностей и способностей личности, повышение ее социальной </a:t>
            </a:r>
            <a:r>
              <a:rPr lang="ru-RU" dirty="0" smtClean="0"/>
              <a:t>активности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 регулирование общения и </a:t>
            </a:r>
            <a:r>
              <a:rPr lang="ru-RU" dirty="0" smtClean="0"/>
              <a:t>взаимоотношений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 формирование эмоционально-комфортных позиций </a:t>
            </a:r>
            <a:r>
              <a:rPr lang="ru-RU" dirty="0" smtClean="0"/>
              <a:t>личности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 самореализация </a:t>
            </a:r>
            <a:r>
              <a:rPr lang="ru-RU" dirty="0" smtClean="0"/>
              <a:t>личности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 самопознание и </a:t>
            </a:r>
            <a:r>
              <a:rPr lang="ru-RU" dirty="0" err="1" smtClean="0"/>
              <a:t>самокоррекция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•повышение эффективности деятельности как адаптирующейся личности, так и социальной среды, </a:t>
            </a:r>
            <a:r>
              <a:rPr lang="ru-RU" dirty="0" smtClean="0"/>
              <a:t>коллектива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 повышение стабильности и сплоченности социальной </a:t>
            </a:r>
            <a:r>
              <a:rPr lang="ru-RU" dirty="0" smtClean="0"/>
              <a:t>среды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• сохранение психического </a:t>
            </a:r>
            <a:r>
              <a:rPr lang="ru-RU" dirty="0" smtClean="0"/>
              <a:t>здоровья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72949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940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Источники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65414"/>
            <a:ext cx="10515600" cy="5992586"/>
          </a:xfrm>
        </p:spPr>
        <p:txBody>
          <a:bodyPr>
            <a:normAutofit fontScale="550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dirty="0" smtClean="0"/>
              <a:t>Абдурахманов </a:t>
            </a:r>
            <a:r>
              <a:rPr lang="ru-RU" dirty="0"/>
              <a:t>Р. А. Социальная психология личности, общения, группы и межгрупповых отношений : учебник / Р. А. Абдурахманов. — Саратов : Ай Пи Эр Медиа, 2018. — 368 c. — ISBN 978-5-4486-0173-6. — Текст : электронный // Цифровой образовательный ресурс IPR SMART : [сайт]. — URL: https://www.iprbookshop.ru/72456.html.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пользователей. - DOI: https://doi.org/10.23682/72456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Бабушкин Г. Д. Социальная психология : учебник для вузов физической культуры / Г. Д. Бабушкин. — Омск : Сибирский государственный университет физической культуры и спорта, 2011. — 237 c. — Текст : электронный // Цифровой образовательный ресурс IPR SMART : [сайт]. — URL: https://www.iprbookshop.ru/65064.html.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Социальная психология. Современная теория и практика : учебное пособие / В. В. </a:t>
            </a:r>
            <a:r>
              <a:rPr lang="ru-RU" dirty="0" err="1"/>
              <a:t>Макерова</a:t>
            </a:r>
            <a:r>
              <a:rPr lang="ru-RU" dirty="0"/>
              <a:t>, Э. Л. </a:t>
            </a:r>
            <a:r>
              <a:rPr lang="ru-RU" dirty="0" err="1"/>
              <a:t>Боднар</a:t>
            </a:r>
            <a:r>
              <a:rPr lang="ru-RU" dirty="0"/>
              <a:t>, А. А. </a:t>
            </a:r>
            <a:r>
              <a:rPr lang="ru-RU" dirty="0" err="1"/>
              <a:t>Любякин</a:t>
            </a:r>
            <a:r>
              <a:rPr lang="ru-RU" dirty="0"/>
              <a:t> [и др.] ; под редакцией Л. В. </a:t>
            </a:r>
            <a:r>
              <a:rPr lang="ru-RU" dirty="0" err="1"/>
              <a:t>Оконечникова</a:t>
            </a:r>
            <a:r>
              <a:rPr lang="ru-RU" dirty="0"/>
              <a:t>. — Екатеринбург : Уральский федеральный университет, ЭБС АСВ, 2016. — 228 c. — ISBN 978-5-7996-1669-4. — Текст : электронный // Цифровой образовательный ресурс IPR SMART : [сайт]. — URL: https://www.iprbookshop.ru/68393.html.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Захарова И. В. Социальная психология : учебное пособие / И. В. Захарова. — Саратов : Ай Пи Ар Медиа, 2019. — 154 c. — ISBN 978-5-4497-0212-8. — Текст : электронный // Цифровой образовательный ресурс IPR SMART : [сайт]. — URL: https://www.iprbookshop.ru/86473.html.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пользователей. - DOI: </a:t>
            </a:r>
            <a:r>
              <a:rPr lang="ru-RU" u="sng" dirty="0">
                <a:hlinkClick r:id="rId2"/>
              </a:rPr>
              <a:t>https://doi.org/10.23682/86473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Классическая социальная психология : учеб. пособие для студентов вузов / [И. Г. Антипов и др.] ; общ. ред. Е.И. Рогова. — М. : Гуманитарный изд. центр ВЛАДОС, 2011. — 414 с. </a:t>
            </a:r>
            <a:r>
              <a:rPr lang="ru-RU" u="sng" dirty="0">
                <a:hlinkClick r:id="rId3"/>
              </a:rPr>
              <a:t>https://al-dedov.narod.ru/psy_lib/rogov_socps.pdf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Челдышова</a:t>
            </a:r>
            <a:r>
              <a:rPr lang="ru-RU" dirty="0"/>
              <a:t> Н. Б. Социальная психология : курс лекций / Н. Б. </a:t>
            </a:r>
            <a:r>
              <a:rPr lang="ru-RU" dirty="0" err="1"/>
              <a:t>Челдышова</a:t>
            </a:r>
            <a:r>
              <a:rPr lang="ru-RU" dirty="0"/>
              <a:t>. — Москва : Экзамен, 2009. — 173 c. — ISBN 978-5-377-01969-5. — Текст : электронный // Цифровой образовательный ресурс IPR SMART : [сайт]. — URL: https://www.iprbookshop.ru/1148.html.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Шамионов</a:t>
            </a:r>
            <a:r>
              <a:rPr lang="ru-RU" dirty="0"/>
              <a:t> Р. М. Социальная психология личности: проблемы и перспективы // </a:t>
            </a:r>
            <a:r>
              <a:rPr lang="ru-RU" dirty="0" err="1"/>
              <a:t>Изв</a:t>
            </a:r>
            <a:r>
              <a:rPr lang="ru-RU" dirty="0"/>
              <a:t>. </a:t>
            </a:r>
            <a:r>
              <a:rPr lang="ru-RU" dirty="0" err="1"/>
              <a:t>Сарат</a:t>
            </a:r>
            <a:r>
              <a:rPr lang="ru-RU" dirty="0"/>
              <a:t>. ун-та Нов. сер. Сер. </a:t>
            </a:r>
            <a:r>
              <a:rPr lang="ru-RU" dirty="0" err="1"/>
              <a:t>Акмеология</a:t>
            </a:r>
            <a:r>
              <a:rPr lang="ru-RU" dirty="0"/>
              <a:t> образования. Психология развития. </a:t>
            </a:r>
            <a:r>
              <a:rPr lang="en-US" dirty="0"/>
              <a:t>2014. №3. URL: </a:t>
            </a:r>
            <a:r>
              <a:rPr lang="en-US" u="sng" dirty="0">
                <a:hlinkClick r:id="rId4"/>
              </a:rPr>
              <a:t>https://cyberleninka.ru/article/n/sotsialnaya-psihologiya-lichnosti-problemy-i-perspektivy</a:t>
            </a:r>
            <a:r>
              <a:rPr lang="en-US" dirty="0"/>
              <a:t>.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Шарок</a:t>
            </a:r>
            <a:r>
              <a:rPr lang="ru-RU" dirty="0"/>
              <a:t> В. В. Концепции личности в зарубежной психологии : учебное пособие для студентов, обучающихся по техническим направлениям подготовки / В. В. </a:t>
            </a:r>
            <a:r>
              <a:rPr lang="ru-RU" dirty="0" err="1"/>
              <a:t>Шарок</a:t>
            </a:r>
            <a:r>
              <a:rPr lang="ru-RU" dirty="0"/>
              <a:t>. — Саратов : Вузовское образование, 2017. — 183 c. — ISBN 978-5-4487-0097-2. — Текст : электронный // Цифровой образовательный ресурс IPR SMART : [сайт]. — URL: https://www.iprbookshop.ru/67344.html.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пользователей. - DOI: https://doi.org/10.23682/67344</a:t>
            </a:r>
          </a:p>
          <a:p>
            <a:pPr marL="514350" indent="-514350" algn="just">
              <a:buFont typeface="+mj-lt"/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746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Психоаналитический подход</a:t>
            </a:r>
            <a:r>
              <a:rPr lang="ru-RU" dirty="0" smtClean="0"/>
              <a:t> к пониманию личности (</a:t>
            </a:r>
            <a:r>
              <a:rPr lang="ru-RU" b="1" dirty="0" smtClean="0"/>
              <a:t>З. Фрейд, К. Юнг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 smtClean="0"/>
              <a:t>Зигмунд </a:t>
            </a:r>
            <a:r>
              <a:rPr lang="ru-RU" sz="4000" dirty="0"/>
              <a:t>Фрейд считал, что все в душевном мире имеет свою </a:t>
            </a:r>
            <a:r>
              <a:rPr lang="ru-RU" sz="4000" dirty="0" smtClean="0"/>
              <a:t>причину</a:t>
            </a:r>
          </a:p>
          <a:p>
            <a:pPr marL="0" indent="0" algn="just">
              <a:buNone/>
            </a:pPr>
            <a:r>
              <a:rPr lang="ru-RU" sz="4000" dirty="0" smtClean="0"/>
              <a:t>Каждое </a:t>
            </a:r>
            <a:r>
              <a:rPr lang="ru-RU" sz="4000" dirty="0"/>
              <a:t>душевное событие вызывается сознательным или бессознательным намерением и определяется предшествующим. Фрейд впервые ввел понятие </a:t>
            </a:r>
            <a:r>
              <a:rPr lang="ru-RU" sz="4000" b="1" dirty="0"/>
              <a:t>«бессознательное» </a:t>
            </a:r>
            <a:r>
              <a:rPr lang="ru-RU" sz="4000" dirty="0"/>
              <a:t>и создал методы работы с </a:t>
            </a:r>
            <a:r>
              <a:rPr lang="ru-RU" sz="4000" dirty="0" smtClean="0"/>
              <a:t>ним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909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 smtClean="0"/>
              <a:t>З.Фрейд</a:t>
            </a:r>
            <a:endParaRPr lang="ru-RU" sz="6000" b="1" dirty="0"/>
          </a:p>
        </p:txBody>
      </p:sp>
      <p:pic>
        <p:nvPicPr>
          <p:cNvPr id="4098" name="Picture 2" descr="https://5psy.ru/wp-content/uploads/36466-zigmund-frej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826" y="1825625"/>
            <a:ext cx="652234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988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структуре личности, с точки зрения  </a:t>
            </a:r>
            <a:r>
              <a:rPr lang="ru-RU" b="1" dirty="0" err="1" smtClean="0"/>
              <a:t>З.Фрейда</a:t>
            </a:r>
            <a:r>
              <a:rPr lang="ru-RU" b="1" dirty="0" smtClean="0"/>
              <a:t>, существуют три основных компонента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88029"/>
            <a:ext cx="10515600" cy="3988934"/>
          </a:xfrm>
        </p:spPr>
        <p:txBody>
          <a:bodyPr/>
          <a:lstStyle/>
          <a:p>
            <a:r>
              <a:rPr lang="ru-RU" sz="4800" dirty="0" smtClean="0"/>
              <a:t>Оно </a:t>
            </a:r>
            <a:r>
              <a:rPr lang="ru-RU" sz="4800" dirty="0"/>
              <a:t>(ид</a:t>
            </a:r>
            <a:r>
              <a:rPr lang="ru-RU" sz="4800" dirty="0" smtClean="0"/>
              <a:t>)</a:t>
            </a:r>
            <a:endParaRPr lang="ru-RU" sz="4800" dirty="0"/>
          </a:p>
          <a:p>
            <a:r>
              <a:rPr lang="ru-RU" sz="4800" dirty="0"/>
              <a:t>Я (эго</a:t>
            </a:r>
            <a:r>
              <a:rPr lang="ru-RU" sz="4800" dirty="0" smtClean="0"/>
              <a:t>)</a:t>
            </a:r>
            <a:endParaRPr lang="ru-RU" sz="4800" dirty="0"/>
          </a:p>
          <a:p>
            <a:r>
              <a:rPr lang="ru-RU" sz="4800" dirty="0" err="1"/>
              <a:t>сверх-Я</a:t>
            </a:r>
            <a:r>
              <a:rPr lang="ru-RU" sz="4800" dirty="0"/>
              <a:t> (супер-эго</a:t>
            </a:r>
            <a:r>
              <a:rPr lang="ru-RU" sz="4800" dirty="0" smtClean="0"/>
              <a:t>)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7298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Карл Густав Юнг</a:t>
            </a:r>
            <a:endParaRPr lang="ru-RU" sz="6000" b="1" dirty="0"/>
          </a:p>
        </p:txBody>
      </p:sp>
      <p:pic>
        <p:nvPicPr>
          <p:cNvPr id="5126" name="Picture 6" descr="https://i.sunhome.ru/psychology/37/sinhronistichnost-karla-gustava-yunga.3694.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144" y="1825625"/>
            <a:ext cx="773571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381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2411</Words>
  <Application>Microsoft Office PowerPoint</Application>
  <PresentationFormat>Широкоэкранный</PresentationFormat>
  <Paragraphs>167</Paragraphs>
  <Slides>53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7" baseType="lpstr">
      <vt:lpstr>Arial</vt:lpstr>
      <vt:lpstr>Calibri</vt:lpstr>
      <vt:lpstr>Calibri Light</vt:lpstr>
      <vt:lpstr>Тема Office</vt:lpstr>
      <vt:lpstr>ЛЕКЦИЯ 3. ПРОБЛЕМА ЛИЧНОСТИ В СОЦИАЛЬНОЙ ПСИХОЛОГИИ </vt:lpstr>
      <vt:lpstr>Вопросы для обсуждения </vt:lpstr>
      <vt:lpstr>Биогенетическое направление </vt:lpstr>
      <vt:lpstr>В концепции У. Шелдона развитие выступает как обусловленное развертыванием соматотипа</vt:lpstr>
      <vt:lpstr>Презентация PowerPoint</vt:lpstr>
      <vt:lpstr>Психоаналитический подход к пониманию личности (З. Фрейд, К. Юнг)</vt:lpstr>
      <vt:lpstr>З.Фрейд</vt:lpstr>
      <vt:lpstr>В структуре личности, с точки зрения  З.Фрейда, существуют три основных компонента </vt:lpstr>
      <vt:lpstr>Карл Густав Юнг</vt:lpstr>
      <vt:lpstr>К. Юнг ввел понятие коллективное бессознательное, </vt:lpstr>
      <vt:lpstr>Коллективное бессознательное </vt:lpstr>
      <vt:lpstr>Ролевая теория личности (Дж. Мид, Т. Парсонсон, Ч. Кули и  др.).  </vt:lpstr>
      <vt:lpstr>Ч. Кули </vt:lpstr>
      <vt:lpstr>Дж. Мид </vt:lpstr>
      <vt:lpstr>Социальный статус </vt:lpstr>
      <vt:lpstr>Социальная роль </vt:lpstr>
      <vt:lpstr>Презентация PowerPoint</vt:lpstr>
      <vt:lpstr>Бихевиористский подход к пониманию личности </vt:lpstr>
      <vt:lpstr>Понимание личности в гуманистической психологии </vt:lpstr>
      <vt:lpstr>К.Роджерс</vt:lpstr>
      <vt:lpstr>А. Маслоу </vt:lpstr>
      <vt:lpstr>Презентация PowerPoint</vt:lpstr>
      <vt:lpstr>Когнитивистский подход к  пониманию  личности</vt:lpstr>
      <vt:lpstr>Транзактный подход в понимании личности </vt:lpstr>
      <vt:lpstr>Экзистенциальная психология  (Э. Фромм, В. Франкл и др.) </vt:lpstr>
      <vt:lpstr> </vt:lpstr>
      <vt:lpstr>«Субъект деятельности»</vt:lpstr>
      <vt:lpstr>Чтобы стать субъектом деятельности, индивидуум должен социализироваться, </vt:lpstr>
      <vt:lpstr>Процесс социализации </vt:lpstr>
      <vt:lpstr>Ресоциализация</vt:lpstr>
      <vt:lpstr>Механизмы социализации</vt:lpstr>
      <vt:lpstr>Механизмы социализации</vt:lpstr>
      <vt:lpstr>Механизмы социализации</vt:lpstr>
      <vt:lpstr>Механизмы социализации</vt:lpstr>
      <vt:lpstr>Дотрудовая стадия социализации </vt:lpstr>
      <vt:lpstr>Трудовая стадия социализации </vt:lpstr>
      <vt:lpstr>Послетрудовая стадия социализации </vt:lpstr>
      <vt:lpstr>На дотрудовой стадии социализации</vt:lpstr>
      <vt:lpstr>Школа </vt:lpstr>
      <vt:lpstr>Школа </vt:lpstr>
      <vt:lpstr>Трудовой коллектив  </vt:lpstr>
      <vt:lpstr>3. Социализация как адаптация </vt:lpstr>
      <vt:lpstr>С точки зрения бихевиоризма</vt:lpstr>
      <vt:lpstr>Основное внимание психоаналитических концепций </vt:lpstr>
      <vt:lpstr>Для интеракционистского подхода </vt:lpstr>
      <vt:lpstr>Различают четыре вида адаптации </vt:lpstr>
      <vt:lpstr>Биофизиологическая адаптация личности </vt:lpstr>
      <vt:lpstr>Психологическая адаптация </vt:lpstr>
      <vt:lpstr>Составными элементами психологической адаптации являются социальная и социально-психологическая адаптация </vt:lpstr>
      <vt:lpstr>Адаптированность личности может быть </vt:lpstr>
      <vt:lpstr>Социально-психологическая адаптация бывает двух типов </vt:lpstr>
      <vt:lpstr>Социально-психологическая адаптация выполняет такие функции </vt:lpstr>
      <vt:lpstr>Источники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ИгорьНаташа</dc:creator>
  <cp:lastModifiedBy>Давыдова Анна Викторовна</cp:lastModifiedBy>
  <cp:revision>26</cp:revision>
  <dcterms:created xsi:type="dcterms:W3CDTF">2024-02-11T16:35:32Z</dcterms:created>
  <dcterms:modified xsi:type="dcterms:W3CDTF">2024-02-21T03:12:59Z</dcterms:modified>
</cp:coreProperties>
</file>