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58" r:id="rId11"/>
    <p:sldId id="259" r:id="rId12"/>
    <p:sldId id="260" r:id="rId13"/>
    <p:sldId id="282" r:id="rId14"/>
    <p:sldId id="283" r:id="rId15"/>
    <p:sldId id="261" r:id="rId16"/>
    <p:sldId id="284" r:id="rId17"/>
    <p:sldId id="262" r:id="rId18"/>
    <p:sldId id="285" r:id="rId19"/>
    <p:sldId id="263" r:id="rId20"/>
    <p:sldId id="286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87" r:id="rId29"/>
    <p:sldId id="271" r:id="rId30"/>
    <p:sldId id="272" r:id="rId31"/>
    <p:sldId id="273" r:id="rId32"/>
    <p:sldId id="288" r:id="rId33"/>
    <p:sldId id="289" r:id="rId34"/>
    <p:sldId id="290" r:id="rId35"/>
    <p:sldId id="291" r:id="rId36"/>
    <p:sldId id="313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1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12" r:id="rId56"/>
    <p:sldId id="310" r:id="rId5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44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181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26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9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1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48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64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12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8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5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91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1643E-0969-4434-B97D-F0F6AE02B543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91B59-413A-47E7-8DF5-A8E7C606BF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55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avatars.mds.yandex.net/i?id=ffc5cb71e9c408c54ae6b2fa2af84072_l-4141662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20000">
            <a:off x="519310" y="1528775"/>
            <a:ext cx="3605841" cy="4859442"/>
          </a:xfrm>
          <a:prstGeom prst="rect">
            <a:avLst/>
          </a:prstGeom>
          <a:noFill/>
          <a:scene3d>
            <a:camera prst="orthographicFront">
              <a:rot lat="1200000" lon="20399993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spsid-pechatniki.ru/800/600/https/www.ninconanco.it/wp-content/uploads/2018/12/Freu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6"/>
          <a:stretch/>
        </p:blipFill>
        <p:spPr bwMode="auto">
          <a:xfrm>
            <a:off x="4107024" y="1949401"/>
            <a:ext cx="3365911" cy="4262648"/>
          </a:xfrm>
          <a:prstGeom prst="rect">
            <a:avLst/>
          </a:prstGeom>
          <a:noFill/>
          <a:scene3d>
            <a:camera prst="orthographicFront">
              <a:rot lat="1200000" lon="0" rev="206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6640" y="158141"/>
            <a:ext cx="1301329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1.ЭТАПЫ РАЗВИТИЯ СОЦИАЛЬНО-ПСИХОЛОГИЧЕСКОГО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ЗНАНИЯ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un9-31.userapi.com/impg/I_s_rLIKXvsz1hLW9zbRyrUm5tfoVaCx1YI9ZQ/KR1-J_GK0Z0.jpg?size=1080x1474&amp;quality=95&amp;sign=d534abe24bce2729a5f288bd3d6158ee&amp;c_uniq_tag=ccIbfUxJNIloEVd5zfZ3AH-xHLRcHoBrzKq1pfUuhJA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80000">
            <a:off x="7952007" y="1690102"/>
            <a:ext cx="3760922" cy="468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925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256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Исследователи выделяют следующие основные этапы формирования социальной психологии как </a:t>
            </a:r>
            <a:r>
              <a:rPr lang="ru-RU" b="1" dirty="0" smtClean="0"/>
              <a:t>науки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0279"/>
            <a:ext cx="10515600" cy="437052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1</a:t>
            </a:r>
            <a:r>
              <a:rPr lang="ru-RU" sz="3600" dirty="0"/>
              <a:t>. Формирование социальной психологии как науки с конца ХIХ в. по 20-е гг. ХХ в. Описательный </a:t>
            </a:r>
            <a:r>
              <a:rPr lang="ru-RU" sz="3600" dirty="0" smtClean="0"/>
              <a:t>этап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2. Экспериментальное оформление социальной психологии с 20-х гг. до 40-х гг. ХХ в., появление новых </a:t>
            </a:r>
            <a:r>
              <a:rPr lang="ru-RU" sz="3600" dirty="0" smtClean="0"/>
              <a:t>школ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3. Период с середины 40-х гг. ХХ в. до настоящего времени, который отмечен решением практических задач и разработкой новых </a:t>
            </a:r>
            <a:r>
              <a:rPr lang="ru-RU" sz="3600" dirty="0" smtClean="0"/>
              <a:t>теорий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590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dirty="0"/>
              <a:t>2. Относительно самостоятельное становление социально-психологического знания (вторая половина XIX –20-е гг. XX в.)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b="1" dirty="0"/>
              <a:t>Первые теоретические концепции описательного этапа </a:t>
            </a:r>
            <a:r>
              <a:rPr lang="ru-RU" sz="4800" dirty="0" smtClean="0"/>
              <a:t>связаны </a:t>
            </a:r>
            <a:r>
              <a:rPr lang="ru-RU" sz="4800" dirty="0"/>
              <a:t>с выходом в Германии «Журнала психологии народов и языкознания». Сотрудники Берлинского университета </a:t>
            </a:r>
            <a:r>
              <a:rPr lang="ru-RU" sz="4800" b="1" dirty="0"/>
              <a:t>Г. </a:t>
            </a:r>
            <a:r>
              <a:rPr lang="ru-RU" sz="4800" b="1" dirty="0" err="1"/>
              <a:t>Штейнталь</a:t>
            </a:r>
            <a:r>
              <a:rPr lang="ru-RU" sz="4800" dirty="0"/>
              <a:t> и </a:t>
            </a:r>
            <a:r>
              <a:rPr lang="ru-RU" sz="4800" b="1" dirty="0"/>
              <a:t>М. </a:t>
            </a:r>
            <a:r>
              <a:rPr lang="ru-RU" sz="4800" b="1" dirty="0" err="1"/>
              <a:t>Лазарус</a:t>
            </a:r>
            <a:r>
              <a:rPr lang="ru-RU" sz="4800" dirty="0"/>
              <a:t> начали издавать его в 1859 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997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Г. </a:t>
            </a:r>
            <a:r>
              <a:rPr lang="ru-RU" b="1" dirty="0" err="1"/>
              <a:t>Штейнталь</a:t>
            </a:r>
            <a:r>
              <a:rPr lang="ru-RU" dirty="0"/>
              <a:t> и </a:t>
            </a:r>
            <a:r>
              <a:rPr lang="ru-RU" b="1" dirty="0"/>
              <a:t>М. </a:t>
            </a:r>
            <a:r>
              <a:rPr lang="ru-RU" b="1" dirty="0" err="1"/>
              <a:t>Лазарус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заявили </a:t>
            </a:r>
            <a:r>
              <a:rPr lang="ru-RU" sz="3600" dirty="0"/>
              <a:t>о </a:t>
            </a:r>
            <a:r>
              <a:rPr lang="ru-RU" sz="3600" b="1" dirty="0"/>
              <a:t>психологии народов</a:t>
            </a:r>
            <a:r>
              <a:rPr lang="ru-RU" sz="3600" dirty="0"/>
              <a:t>, или народной психологии, как о </a:t>
            </a:r>
            <a:r>
              <a:rPr lang="ru-RU" sz="3600" dirty="0" smtClean="0"/>
              <a:t>науке</a:t>
            </a:r>
          </a:p>
          <a:p>
            <a:pPr marL="0" indent="0" algn="just">
              <a:buNone/>
            </a:pPr>
            <a:r>
              <a:rPr lang="ru-RU" sz="3600" dirty="0" smtClean="0"/>
              <a:t>Целью </a:t>
            </a:r>
            <a:r>
              <a:rPr lang="ru-RU" sz="3600" dirty="0"/>
              <a:t>исследований стало открытие законов человеческого духа там, где живет много </a:t>
            </a:r>
            <a:r>
              <a:rPr lang="ru-RU" sz="3600" dirty="0" smtClean="0"/>
              <a:t>людей</a:t>
            </a:r>
          </a:p>
          <a:p>
            <a:pPr marL="0" indent="0" algn="just">
              <a:buNone/>
            </a:pPr>
            <a:r>
              <a:rPr lang="ru-RU" sz="3600" dirty="0" smtClean="0"/>
              <a:t>Опираясь </a:t>
            </a:r>
            <a:r>
              <a:rPr lang="ru-RU" sz="3600" dirty="0"/>
              <a:t>на идеи Г. Гегеля о народном духе и труды, </a:t>
            </a:r>
            <a:r>
              <a:rPr lang="ru-RU" sz="3600" b="1" dirty="0"/>
              <a:t>Г. </a:t>
            </a:r>
            <a:r>
              <a:rPr lang="ru-RU" sz="3600" b="1" dirty="0" err="1"/>
              <a:t>Штейнталь</a:t>
            </a:r>
            <a:r>
              <a:rPr lang="ru-RU" sz="3600" dirty="0"/>
              <a:t> и </a:t>
            </a:r>
            <a:r>
              <a:rPr lang="ru-RU" sz="3600" b="1" dirty="0"/>
              <a:t>М. </a:t>
            </a:r>
            <a:r>
              <a:rPr lang="ru-RU" sz="3600" b="1" dirty="0" err="1"/>
              <a:t>Лазарус</a:t>
            </a:r>
            <a:r>
              <a:rPr lang="ru-RU" sz="3600" dirty="0"/>
              <a:t> понимали народный дух как психическое сходство индивидов и их самосознаний в </a:t>
            </a:r>
            <a:r>
              <a:rPr lang="ru-RU" sz="3600" dirty="0" smtClean="0"/>
              <a:t>языке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949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/>
              <a:t>Г. </a:t>
            </a:r>
            <a:r>
              <a:rPr lang="ru-RU" sz="7200" b="1" dirty="0" err="1"/>
              <a:t>Штейнталь</a:t>
            </a:r>
            <a:r>
              <a:rPr lang="ru-RU" sz="7200" dirty="0"/>
              <a:t> </a:t>
            </a:r>
          </a:p>
        </p:txBody>
      </p:sp>
      <p:pic>
        <p:nvPicPr>
          <p:cNvPr id="8194" name="Picture 2" descr="https://upload.wikimedia.org/wikipedia/de/4/41/Steinthal%2C_Hajun_%281823-1899%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63" y="1821050"/>
            <a:ext cx="4938873" cy="461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088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/>
              <a:t>М. </a:t>
            </a:r>
            <a:r>
              <a:rPr lang="ru-RU" sz="7200" b="1" dirty="0" err="1"/>
              <a:t>Лазарус</a:t>
            </a:r>
            <a:endParaRPr lang="ru-RU" sz="7200" dirty="0"/>
          </a:p>
        </p:txBody>
      </p:sp>
      <p:pic>
        <p:nvPicPr>
          <p:cNvPr id="7176" name="Picture 8" descr="https://upload.wikimedia.org/wikipedia/commons/thumb/4/4b/MoritzLazarusFotoGebrSiebeLeipzigUm1870.jpg/640px-MoritzLazarusFotoGebrSiebeLeipzigUm187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635" y="1825625"/>
            <a:ext cx="5424406" cy="462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955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дальнейшем идеи психологии народов получили развитие в работах В. Вундта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сначала </a:t>
            </a:r>
            <a:r>
              <a:rPr lang="ru-RU" sz="4000" dirty="0"/>
              <a:t>в его работе «Лекции о душе человека и животных» (1836), а затем в десятитомном труде «Психология народов» (</a:t>
            </a:r>
            <a:r>
              <a:rPr lang="ru-RU" sz="4000" dirty="0" smtClean="0"/>
              <a:t>1900)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dirty="0" smtClean="0"/>
              <a:t>В</a:t>
            </a:r>
            <a:r>
              <a:rPr lang="ru-RU" sz="4000" dirty="0"/>
              <a:t>. Вундт считал язык народа, мифы и обычаи основополагающими явлениями, которые невозможно объяснить, исходя из особенностей сознания </a:t>
            </a:r>
            <a:r>
              <a:rPr lang="ru-RU" sz="4000" dirty="0" smtClean="0"/>
              <a:t>индивида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794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01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err="1"/>
              <a:t>В.Вундт</a:t>
            </a:r>
            <a:endParaRPr lang="ru-RU" sz="7200" b="1" dirty="0"/>
          </a:p>
        </p:txBody>
      </p:sp>
      <p:pic>
        <p:nvPicPr>
          <p:cNvPr id="9218" name="Picture 2" descr="https://www.istmira.com/uploads/posts/2020-12/1607958403_78d80bc85895a0c0f573c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3"/>
          <a:stretch/>
        </p:blipFill>
        <p:spPr bwMode="auto">
          <a:xfrm>
            <a:off x="3515532" y="2042602"/>
            <a:ext cx="5160935" cy="446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654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Психология масс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455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представляет </a:t>
            </a:r>
            <a:r>
              <a:rPr lang="ru-RU" sz="3200" dirty="0"/>
              <a:t>собой иную форму социально-психологических теорий этого </a:t>
            </a:r>
            <a:r>
              <a:rPr lang="ru-RU" sz="3200" dirty="0" smtClean="0"/>
              <a:t>времени</a:t>
            </a:r>
          </a:p>
          <a:p>
            <a:pPr marL="0" indent="0" algn="just">
              <a:buNone/>
            </a:pPr>
            <a:r>
              <a:rPr lang="ru-RU" sz="3200" dirty="0" smtClean="0"/>
              <a:t>Она </a:t>
            </a:r>
            <a:r>
              <a:rPr lang="ru-RU" sz="3200" dirty="0"/>
              <a:t>давала решение вопроса о взаимоотношениях личности и общества с индивидуалистических позиций. 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Теория </a:t>
            </a:r>
            <a:r>
              <a:rPr lang="ru-RU" sz="3200" dirty="0"/>
              <a:t>родилась во Франции во второй половине XIX в. 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В </a:t>
            </a:r>
            <a:r>
              <a:rPr lang="ru-RU" sz="3200" dirty="0"/>
              <a:t>ее основе лежит концепция подражания </a:t>
            </a:r>
            <a:r>
              <a:rPr lang="ru-RU" sz="3200" b="1" dirty="0"/>
              <a:t>Г. </a:t>
            </a:r>
            <a:r>
              <a:rPr lang="ru-RU" sz="3200" b="1" dirty="0" err="1"/>
              <a:t>Тарда</a:t>
            </a:r>
            <a:r>
              <a:rPr lang="ru-RU" sz="3200" dirty="0"/>
              <a:t>, которая была изложена им в работе «Законы </a:t>
            </a:r>
            <a:r>
              <a:rPr lang="ru-RU" sz="3200" dirty="0" smtClean="0"/>
              <a:t>подражания»</a:t>
            </a:r>
          </a:p>
          <a:p>
            <a:pPr marL="0" indent="0" algn="just">
              <a:buNone/>
            </a:pPr>
            <a:r>
              <a:rPr lang="ru-RU" sz="3200" dirty="0" smtClean="0"/>
              <a:t>Социальное </a:t>
            </a:r>
            <a:r>
              <a:rPr lang="ru-RU" sz="3200" dirty="0"/>
              <a:t>поведение, по мнению этого автора, объясняется только способностью к </a:t>
            </a:r>
            <a:r>
              <a:rPr lang="ru-RU" sz="3200" dirty="0" smtClean="0"/>
              <a:t>подражанию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03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Г. </a:t>
            </a:r>
            <a:r>
              <a:rPr lang="ru-RU" sz="6000" b="1" dirty="0" err="1" smtClean="0"/>
              <a:t>Тард</a:t>
            </a:r>
            <a:endParaRPr lang="ru-RU" sz="6000" dirty="0"/>
          </a:p>
        </p:txBody>
      </p:sp>
      <p:pic>
        <p:nvPicPr>
          <p:cNvPr id="10242" name="Picture 2" descr="https://www.peoples.ru/state/lawyers/tarde/tarde_tard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017" y="2076773"/>
            <a:ext cx="4881966" cy="423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629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Французский социолог Г. </a:t>
            </a:r>
            <a:r>
              <a:rPr lang="ru-RU" b="1" dirty="0" err="1"/>
              <a:t>Лебон</a:t>
            </a:r>
            <a:r>
              <a:rPr lang="ru-RU" b="1" dirty="0"/>
              <a:t> большое внимание уделял взаимодействию масс и </a:t>
            </a:r>
            <a:r>
              <a:rPr lang="ru-RU" b="1" dirty="0" smtClean="0"/>
              <a:t>элит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565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По </a:t>
            </a:r>
            <a:r>
              <a:rPr lang="ru-RU" dirty="0"/>
              <a:t>мнению </a:t>
            </a:r>
            <a:r>
              <a:rPr lang="ru-RU" b="1" dirty="0"/>
              <a:t>Г. </a:t>
            </a:r>
            <a:r>
              <a:rPr lang="ru-RU" b="1" dirty="0" err="1"/>
              <a:t>Лебона</a:t>
            </a:r>
            <a:r>
              <a:rPr lang="ru-RU" dirty="0"/>
              <a:t>, масса – это скопление людей, главной чертой которых является утрата способности к наблюдению, причем главными чертами поведения человека в массе являются: </a:t>
            </a:r>
          </a:p>
          <a:p>
            <a:pPr marL="0" indent="0" algn="just">
              <a:buNone/>
            </a:pPr>
            <a:r>
              <a:rPr lang="ru-RU" dirty="0"/>
              <a:t>1. «</a:t>
            </a:r>
            <a:r>
              <a:rPr lang="ru-RU" dirty="0" err="1"/>
              <a:t>Обезьяничанье</a:t>
            </a:r>
            <a:r>
              <a:rPr lang="ru-RU" dirty="0"/>
              <a:t>», которое приводит к господству импульсных инстинктивных </a:t>
            </a:r>
            <a:r>
              <a:rPr lang="ru-RU" dirty="0" smtClean="0"/>
              <a:t>реакций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Резкое преобладание чувств над интеллектом. Это ведет к приверженности разным </a:t>
            </a:r>
            <a:r>
              <a:rPr lang="ru-RU" dirty="0" smtClean="0"/>
              <a:t>влияниям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3. Утрата интеллекта, что приводит к отсутствию контроля над </a:t>
            </a:r>
            <a:r>
              <a:rPr lang="ru-RU" dirty="0" smtClean="0"/>
              <a:t>страстями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14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017" y="99420"/>
            <a:ext cx="9144000" cy="2132335"/>
          </a:xfrm>
        </p:spPr>
        <p:txBody>
          <a:bodyPr>
            <a:normAutofit/>
          </a:bodyPr>
          <a:lstStyle/>
          <a:p>
            <a:r>
              <a:rPr lang="ru-RU" b="1" dirty="0"/>
              <a:t>Вопросы для обсуждения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828799"/>
            <a:ext cx="9144000" cy="4324027"/>
          </a:xfrm>
        </p:spPr>
        <p:txBody>
          <a:bodyPr>
            <a:norm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2800" dirty="0"/>
              <a:t>Истоки социально-психологических идей в античный период, эпоху Средневековья и Новое </a:t>
            </a:r>
            <a:r>
              <a:rPr lang="ru-RU" sz="2800" dirty="0" smtClean="0"/>
              <a:t>время</a:t>
            </a:r>
            <a:endParaRPr lang="ru-RU" sz="2800" dirty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/>
              <a:t>Относительно самостоятельное становление социально-психологического знания (вторая половина XIX –20-е гг. XX в</a:t>
            </a:r>
            <a:r>
              <a:rPr lang="ru-RU" sz="2800" dirty="0" smtClean="0"/>
              <a:t>.)</a:t>
            </a:r>
            <a:endParaRPr lang="ru-RU" sz="2800" dirty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/>
              <a:t>Экспериментальное оформление социальной психологии с 20-х до 40-х гг. ХХ в., появление новых школ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800" dirty="0"/>
              <a:t>Современное состояние социальной психологии в России и за </a:t>
            </a:r>
            <a:r>
              <a:rPr lang="ru-RU" sz="2800" dirty="0" smtClean="0"/>
              <a:t>рубежом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74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Г. </a:t>
            </a:r>
            <a:r>
              <a:rPr lang="ru-RU" sz="6000" b="1" dirty="0" err="1"/>
              <a:t>Лебон</a:t>
            </a:r>
            <a:endParaRPr lang="ru-RU" sz="6000" dirty="0"/>
          </a:p>
        </p:txBody>
      </p:sp>
      <p:pic>
        <p:nvPicPr>
          <p:cNvPr id="11266" name="Picture 2" descr="https://avatars.dzeninfra.ru/get-zen_doc/3957194/pub_619cf6bb57c41907b4a2d348_619cf790d3ab6c45de70dae1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367" y="1825625"/>
            <a:ext cx="411926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493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/>
              <a:t>Инстинктивизм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400" dirty="0"/>
              <a:t>В 1908 г. </a:t>
            </a:r>
            <a:r>
              <a:rPr lang="ru-RU" sz="4400" b="1" dirty="0"/>
              <a:t>У. </a:t>
            </a:r>
            <a:r>
              <a:rPr lang="ru-RU" sz="4400" b="1" dirty="0" err="1"/>
              <a:t>Макдугалл</a:t>
            </a:r>
            <a:r>
              <a:rPr lang="ru-RU" sz="4400" dirty="0"/>
              <a:t> издает «Введение в социальную психологию</a:t>
            </a:r>
            <a:r>
              <a:rPr lang="ru-RU" sz="4400" dirty="0" smtClean="0"/>
              <a:t>»</a:t>
            </a:r>
          </a:p>
          <a:p>
            <a:pPr marL="0" indent="0" algn="just">
              <a:buNone/>
            </a:pPr>
            <a:r>
              <a:rPr lang="ru-RU" sz="4400" dirty="0" smtClean="0"/>
              <a:t>Теория </a:t>
            </a:r>
            <a:r>
              <a:rPr lang="ru-RU" sz="4400" dirty="0"/>
              <a:t>инстинктов социального поведения, или психоаналитическое направление в социальной психологии </a:t>
            </a:r>
            <a:r>
              <a:rPr lang="ru-RU" sz="4400" b="1" dirty="0"/>
              <a:t>У. </a:t>
            </a:r>
            <a:r>
              <a:rPr lang="ru-RU" sz="4400" b="1" dirty="0" err="1"/>
              <a:t>Макдугалла</a:t>
            </a:r>
            <a:r>
              <a:rPr lang="ru-RU" sz="4400" dirty="0"/>
              <a:t>, объявляла причиной социального поведения </a:t>
            </a:r>
            <a:r>
              <a:rPr lang="ru-RU" sz="4400" b="1" dirty="0"/>
              <a:t>врожденные </a:t>
            </a:r>
            <a:r>
              <a:rPr lang="ru-RU" sz="4400" b="1" dirty="0" smtClean="0"/>
              <a:t>инстинкты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83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 достижениям </a:t>
            </a:r>
            <a:r>
              <a:rPr lang="ru-RU" b="1" dirty="0" smtClean="0"/>
              <a:t>этого </a:t>
            </a:r>
            <a:r>
              <a:rPr lang="ru-RU" b="1" dirty="0"/>
              <a:t>периода можно </a:t>
            </a:r>
            <a:r>
              <a:rPr lang="ru-RU" b="1" dirty="0" smtClean="0"/>
              <a:t>отнести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9311"/>
            <a:ext cx="10515600" cy="492369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500" dirty="0" smtClean="0"/>
              <a:t>1</a:t>
            </a:r>
            <a:r>
              <a:rPr lang="ru-RU" sz="3500" dirty="0"/>
              <a:t>. Выделение социально-психологических явлений в качестве особых феноменов. Законы социального стали сводить к законам коллективной </a:t>
            </a:r>
            <a:r>
              <a:rPr lang="ru-RU" sz="3500" dirty="0" smtClean="0"/>
              <a:t>психики</a:t>
            </a:r>
            <a:endParaRPr lang="ru-RU" sz="3500" dirty="0"/>
          </a:p>
          <a:p>
            <a:pPr marL="0" indent="0" algn="just">
              <a:buNone/>
            </a:pPr>
            <a:r>
              <a:rPr lang="ru-RU" sz="3500" dirty="0"/>
              <a:t>2. Формирование первичного понятийного </a:t>
            </a:r>
            <a:r>
              <a:rPr lang="ru-RU" sz="3500" dirty="0" smtClean="0"/>
              <a:t>аппарата</a:t>
            </a:r>
            <a:endParaRPr lang="ru-RU" sz="3500" dirty="0"/>
          </a:p>
          <a:p>
            <a:pPr marL="0" indent="0" algn="just">
              <a:buNone/>
            </a:pPr>
            <a:r>
              <a:rPr lang="ru-RU" sz="3500" dirty="0"/>
              <a:t>3. Накопление эмпирического </a:t>
            </a:r>
            <a:r>
              <a:rPr lang="ru-RU" sz="3500" dirty="0" smtClean="0"/>
              <a:t>материала</a:t>
            </a:r>
            <a:endParaRPr lang="ru-RU" sz="3500" dirty="0"/>
          </a:p>
          <a:p>
            <a:pPr marL="0" indent="0" algn="just">
              <a:buNone/>
            </a:pPr>
            <a:r>
              <a:rPr lang="ru-RU" sz="3500" dirty="0"/>
              <a:t>4. Выделение специфических проблем социальной психологии (лидерство, проблемы групп и масс, движущие силы социальных явлений</a:t>
            </a:r>
            <a:r>
              <a:rPr lang="ru-RU" sz="3500" dirty="0" smtClean="0"/>
              <a:t>)</a:t>
            </a:r>
            <a:endParaRPr lang="ru-RU" sz="3500" dirty="0"/>
          </a:p>
          <a:p>
            <a:pPr marL="0" indent="0" algn="just">
              <a:buNone/>
            </a:pPr>
            <a:r>
              <a:rPr lang="ru-RU" sz="3500" dirty="0"/>
              <a:t>Важно также и то, что в первых социально-психологических теориях с самого начала пытались найти подходы к решению поставленных проблем как бы с двух сторон: со стороны психологии и со стороны </a:t>
            </a:r>
            <a:r>
              <a:rPr lang="ru-RU" sz="3500" dirty="0" smtClean="0"/>
              <a:t>социологии</a:t>
            </a:r>
            <a:endParaRPr lang="ru-RU" sz="35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5788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499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К недостаткам </a:t>
            </a:r>
            <a:r>
              <a:rPr lang="ru-RU" sz="4800" b="1" dirty="0" smtClean="0"/>
              <a:t>периода </a:t>
            </a:r>
            <a:r>
              <a:rPr lang="ru-RU" sz="4800" b="1" dirty="0"/>
              <a:t>можно </a:t>
            </a:r>
            <a:r>
              <a:rPr lang="ru-RU" sz="4800" b="1" dirty="0" smtClean="0"/>
              <a:t>отнести </a:t>
            </a:r>
            <a:r>
              <a:rPr lang="ru-RU" sz="6000" dirty="0"/>
              <a:t/>
            </a:r>
            <a:br>
              <a:rPr lang="ru-RU" sz="6000" dirty="0"/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2854"/>
            <a:ext cx="10515600" cy="526489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1</a:t>
            </a:r>
            <a:r>
              <a:rPr lang="ru-RU" sz="3200" dirty="0"/>
              <a:t>. Методы этого периода умозрительны. Описательные теории не опирались на исследовательскую практику, они были лишь «рассуждениями» по поводу социально-психологических проблем без проверки в </a:t>
            </a:r>
            <a:r>
              <a:rPr lang="ru-RU" sz="3200" dirty="0" smtClean="0"/>
              <a:t>эксперименте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2. Рассмотренные теории принадлежали либо к определенному типу </a:t>
            </a:r>
            <a:r>
              <a:rPr lang="ru-RU" sz="3200" b="1" dirty="0"/>
              <a:t>психологического </a:t>
            </a:r>
            <a:r>
              <a:rPr lang="ru-RU" sz="3200" b="1" dirty="0" err="1"/>
              <a:t>редукционизма</a:t>
            </a:r>
            <a:r>
              <a:rPr lang="ru-RU" sz="3200" b="1" dirty="0"/>
              <a:t> </a:t>
            </a:r>
            <a:r>
              <a:rPr lang="ru-RU" sz="3200" dirty="0"/>
              <a:t>(абсолютизация какого-либо одного признака в качестве главного мотива деятельности и поведения людей), либо представляли собой упрощенный анализ поведения массы, толпы и возвышающегося над нею </a:t>
            </a:r>
            <a:r>
              <a:rPr lang="ru-RU" sz="3200" dirty="0" smtClean="0"/>
              <a:t>героя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8547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65153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i="1" dirty="0" smtClean="0"/>
              <a:t>3. Экспериментальное </a:t>
            </a:r>
            <a:r>
              <a:rPr lang="ru-RU" sz="4000" b="1" i="1" dirty="0"/>
              <a:t>оформление социальной психологии с 20-х до 40-х гг. ХХ в., появление новых школ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0278"/>
            <a:ext cx="10515600" cy="435502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Начало научной социальной психологии обычно связывают с работами </a:t>
            </a:r>
            <a:r>
              <a:rPr lang="ru-RU" sz="4000" b="1" dirty="0"/>
              <a:t>В. Мёде, Ф. </a:t>
            </a:r>
            <a:r>
              <a:rPr lang="ru-RU" sz="4000" b="1" dirty="0" err="1"/>
              <a:t>Олпорта</a:t>
            </a:r>
            <a:r>
              <a:rPr lang="ru-RU" sz="4000" b="1" dirty="0"/>
              <a:t>, В. М. Бехтерева</a:t>
            </a:r>
            <a:r>
              <a:rPr lang="ru-RU" sz="4000" dirty="0"/>
              <a:t>, которые в 20-е гг. </a:t>
            </a:r>
            <a:r>
              <a:rPr lang="ru-RU" sz="4000" dirty="0" smtClean="0"/>
              <a:t>ХХ </a:t>
            </a:r>
            <a:r>
              <a:rPr lang="ru-RU" sz="4000" dirty="0"/>
              <a:t>в. перешли к системному экспериментальному изучению социально-психологических явлений в группах, совершенствованию техники получения и количественной обработки собранного </a:t>
            </a:r>
            <a:r>
              <a:rPr lang="ru-RU" sz="4000" dirty="0" smtClean="0"/>
              <a:t>материала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19696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В. Мёде принадлежит заслуга в разработке общей методологии группового эксперимента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Каждый </a:t>
            </a:r>
            <a:r>
              <a:rPr lang="ru-RU" sz="4400" dirty="0"/>
              <a:t>опыт начинался с одним испытуемым, а затем количество их </a:t>
            </a:r>
            <a:r>
              <a:rPr lang="ru-RU" sz="4400" dirty="0" smtClean="0"/>
              <a:t>увеличивалось</a:t>
            </a:r>
          </a:p>
          <a:p>
            <a:pPr marL="0" indent="0" algn="just">
              <a:buNone/>
            </a:pPr>
            <a:r>
              <a:rPr lang="ru-RU" sz="4400" dirty="0" smtClean="0"/>
              <a:t>Выяснялись </a:t>
            </a:r>
            <a:r>
              <a:rPr lang="ru-RU" sz="4400" dirty="0"/>
              <a:t>различия в способности выносить боль в одиночку и в группе, в </a:t>
            </a:r>
            <a:r>
              <a:rPr lang="ru-RU" sz="4400" dirty="0" err="1"/>
              <a:t>звукоразличении</a:t>
            </a:r>
            <a:r>
              <a:rPr lang="ru-RU" sz="4400" dirty="0"/>
              <a:t>, устойчивости и силе внимания, счете, сжатии </a:t>
            </a:r>
            <a:r>
              <a:rPr lang="ru-RU" sz="4400" dirty="0" smtClean="0"/>
              <a:t>динамометра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099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В. Мёде установил,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что </a:t>
            </a:r>
            <a:r>
              <a:rPr lang="ru-RU" sz="4000" dirty="0"/>
              <a:t>социально-психологические факторы влияют на все психические качества </a:t>
            </a:r>
            <a:r>
              <a:rPr lang="ru-RU" sz="4000" dirty="0" smtClean="0"/>
              <a:t>индивида</a:t>
            </a:r>
          </a:p>
          <a:p>
            <a:pPr marL="0" indent="0">
              <a:buNone/>
            </a:pPr>
            <a:r>
              <a:rPr lang="ru-RU" sz="4000" dirty="0" smtClean="0"/>
              <a:t>Он </a:t>
            </a:r>
            <a:r>
              <a:rPr lang="ru-RU" sz="4000" dirty="0"/>
              <a:t>дал классификацию людей по отношению к группе: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положительный</a:t>
            </a:r>
          </a:p>
          <a:p>
            <a:pPr marL="0" indent="0">
              <a:buNone/>
            </a:pPr>
            <a:r>
              <a:rPr lang="ru-RU" sz="4000" dirty="0" smtClean="0"/>
              <a:t>отрицательный</a:t>
            </a:r>
          </a:p>
          <a:p>
            <a:pPr marL="0" indent="0">
              <a:buNone/>
            </a:pPr>
            <a:r>
              <a:rPr lang="ru-RU" sz="4000" dirty="0" smtClean="0"/>
              <a:t>нейтральный типы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69588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/>
              <a:t>В России в трудах В. М. Бехтерева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были </a:t>
            </a:r>
            <a:r>
              <a:rPr lang="ru-RU" sz="3600" dirty="0"/>
              <a:t>представлены результаты оригинальных экспериментов в группах, которые он проводил совместно с </a:t>
            </a:r>
            <a:r>
              <a:rPr lang="ru-RU" sz="3600" b="1" dirty="0"/>
              <a:t>М. В. </a:t>
            </a:r>
            <a:r>
              <a:rPr lang="ru-RU" sz="3600" b="1" dirty="0" err="1"/>
              <a:t>Ланге</a:t>
            </a:r>
            <a:r>
              <a:rPr lang="ru-RU" sz="3600" b="1" dirty="0"/>
              <a:t> и В. И. </a:t>
            </a:r>
            <a:r>
              <a:rPr lang="ru-RU" sz="3600" b="1" dirty="0" smtClean="0"/>
              <a:t>Мясищевым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Было показано, что группа увеличивает объем знаний своих членов, исправляет ошибки, смягчает отношение к поступку, дает общие сдвиги в </a:t>
            </a:r>
            <a:r>
              <a:rPr lang="ru-RU" sz="3600" dirty="0" smtClean="0"/>
              <a:t>показателях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2439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kverweb.ru/wp-content/uploads/2017/10/imgpreview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96" y="2104594"/>
            <a:ext cx="65270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47254" y="635430"/>
            <a:ext cx="73306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/>
              <a:t>В. М. </a:t>
            </a:r>
            <a:r>
              <a:rPr lang="ru-RU" sz="6000" b="1" dirty="0" smtClean="0"/>
              <a:t>Бехтерев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78062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В. М. Бехтерев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обращал </a:t>
            </a:r>
            <a:r>
              <a:rPr lang="ru-RU" sz="3600" dirty="0"/>
              <a:t>внимание на целостность коллектива и рассматривал его психологические характеристики («коллективное настроение», «соборный ум», «коллективное сосредоточение», «коллективное наблюдение») по аналогии с психическими функциями </a:t>
            </a:r>
            <a:r>
              <a:rPr lang="ru-RU" sz="3600" dirty="0" smtClean="0"/>
              <a:t>человека </a:t>
            </a:r>
            <a:r>
              <a:rPr lang="ru-RU" sz="3600" dirty="0"/>
              <a:t>Он даже называл коллектив «собирательная личность», которая имеет свою </a:t>
            </a:r>
            <a:r>
              <a:rPr lang="ru-RU" sz="3600" dirty="0" smtClean="0"/>
              <a:t>индивидуальность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303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2161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1. Истоки </a:t>
            </a:r>
            <a:r>
              <a:rPr lang="ru-RU" b="1" i="1" dirty="0"/>
              <a:t>социально-психологических идей в античный период, эпоху Средневековья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и </a:t>
            </a:r>
            <a:r>
              <a:rPr lang="ru-RU" b="1" i="1" dirty="0"/>
              <a:t>Новое время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86739"/>
            <a:ext cx="10515600" cy="4231037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В трудах </a:t>
            </a:r>
            <a:r>
              <a:rPr lang="ru-RU" sz="3600" b="1" dirty="0"/>
              <a:t>Аристотеля, Гераклита, Гиппократа, </a:t>
            </a:r>
            <a:r>
              <a:rPr lang="ru-RU" sz="3600" b="1" dirty="0" err="1"/>
              <a:t>Демокрита</a:t>
            </a:r>
            <a:r>
              <a:rPr lang="ru-RU" sz="3600" b="1" dirty="0"/>
              <a:t>, Платона, Конфуция</a:t>
            </a:r>
            <a:r>
              <a:rPr lang="ru-RU" sz="3600" dirty="0"/>
              <a:t> и других авторов описывались социально-психологические особенности характеров людей в зависимости от их социального происхождения, предназначения в обществе, а также выявлялись мотивы поведения в группах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578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/>
              <a:t>Результаты экспериментов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Ф</a:t>
            </a:r>
            <a:r>
              <a:rPr lang="ru-RU" sz="6000" b="1" dirty="0"/>
              <a:t>. </a:t>
            </a:r>
            <a:r>
              <a:rPr lang="ru-RU" sz="6000" b="1" dirty="0" err="1"/>
              <a:t>Олпорта</a:t>
            </a:r>
            <a:r>
              <a:rPr lang="ru-RU" sz="6000" b="1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были </a:t>
            </a:r>
            <a:r>
              <a:rPr lang="ru-RU" sz="4400" dirty="0"/>
              <a:t>представлены в его работе «Социальная психология» в 1924 г., в которой выяснялись особенности протекания процессов ощущения, внимания, мышления в изолированных и групповых </a:t>
            </a:r>
            <a:r>
              <a:rPr lang="ru-RU" sz="4400" dirty="0" smtClean="0"/>
              <a:t>условиях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8218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Ф. </a:t>
            </a:r>
            <a:r>
              <a:rPr lang="ru-RU" sz="6000" b="1" dirty="0" err="1"/>
              <a:t>Олпорт</a:t>
            </a:r>
            <a:r>
              <a:rPr lang="ru-RU" sz="60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первым </a:t>
            </a:r>
            <a:r>
              <a:rPr lang="ru-RU" sz="3600" dirty="0"/>
              <a:t>исследовал социальное развитие и спад, доминирующие рефлексы и привычки, содействующие и взаимодействующие группы, круговое и линейное социальное поведение, отношения </a:t>
            </a:r>
            <a:r>
              <a:rPr lang="ru-RU" sz="3600" dirty="0" smtClean="0"/>
              <a:t>подчинения 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Благодаря исследованиям </a:t>
            </a:r>
            <a:r>
              <a:rPr lang="ru-RU" sz="3600" b="1" dirty="0"/>
              <a:t>Ф. </a:t>
            </a:r>
            <a:r>
              <a:rPr lang="ru-RU" sz="3600" b="1" dirty="0" err="1"/>
              <a:t>Олпорта</a:t>
            </a:r>
            <a:r>
              <a:rPr lang="ru-RU" sz="3600" dirty="0"/>
              <a:t>, социальная психология утвердилась как самостоятельная научная </a:t>
            </a:r>
            <a:r>
              <a:rPr lang="ru-RU" sz="3600" dirty="0" smtClean="0"/>
              <a:t>дисциплина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2899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4. Современное </a:t>
            </a:r>
            <a:r>
              <a:rPr lang="ru-RU" b="1" i="1" dirty="0"/>
              <a:t>состояние социальной психологии в России и за рубежом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400" b="1" dirty="0"/>
              <a:t>Бихевиоризм</a:t>
            </a:r>
            <a:r>
              <a:rPr lang="ru-RU" sz="4400" dirty="0"/>
              <a:t> как классическая психологическая школа изучает проблемы закономерностей поведения человека и </a:t>
            </a:r>
            <a:r>
              <a:rPr lang="ru-RU" sz="4400" dirty="0" smtClean="0"/>
              <a:t>животного</a:t>
            </a:r>
          </a:p>
          <a:p>
            <a:pPr marL="0" indent="0" algn="just">
              <a:buNone/>
            </a:pPr>
            <a:r>
              <a:rPr lang="ru-RU" sz="4400" dirty="0" smtClean="0"/>
              <a:t> </a:t>
            </a:r>
            <a:r>
              <a:rPr lang="ru-RU" sz="4400" dirty="0"/>
              <a:t>Это определение дано </a:t>
            </a:r>
            <a:r>
              <a:rPr lang="ru-RU" sz="4400" b="1" dirty="0"/>
              <a:t>И. П. Павловым, В. М. Бехтеревым, Д. Уотсоном, </a:t>
            </a:r>
            <a:endParaRPr lang="ru-RU" sz="4400" b="1" dirty="0" smtClean="0"/>
          </a:p>
          <a:p>
            <a:pPr marL="0" indent="0" algn="just">
              <a:buNone/>
            </a:pPr>
            <a:r>
              <a:rPr lang="ru-RU" sz="4400" b="1" dirty="0" smtClean="0"/>
              <a:t>Э. </a:t>
            </a:r>
            <a:r>
              <a:rPr lang="ru-RU" sz="4400" b="1" dirty="0" err="1"/>
              <a:t>Толменом</a:t>
            </a:r>
            <a:r>
              <a:rPr lang="ru-RU" sz="4400" b="1" dirty="0"/>
              <a:t>, Б. Скиннером, К. </a:t>
            </a:r>
            <a:r>
              <a:rPr lang="ru-RU" sz="4400" b="1" dirty="0" err="1"/>
              <a:t>Халлом</a:t>
            </a:r>
            <a:r>
              <a:rPr lang="ru-RU" sz="4400" dirty="0"/>
              <a:t> 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3073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err="1"/>
              <a:t>Необихевиористское</a:t>
            </a:r>
            <a:r>
              <a:rPr lang="ru-RU" sz="6000" b="1" dirty="0"/>
              <a:t> направление</a:t>
            </a:r>
            <a:r>
              <a:rPr lang="ru-RU" sz="6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/>
              <a:t>1. Теория агрессивного поведения и теория подражания (</a:t>
            </a:r>
            <a:r>
              <a:rPr lang="ru-RU" sz="3600" b="1" dirty="0"/>
              <a:t>Н. Миллер, Д. </a:t>
            </a:r>
            <a:r>
              <a:rPr lang="ru-RU" sz="3600" b="1" dirty="0" err="1"/>
              <a:t>Доллард</a:t>
            </a:r>
            <a:r>
              <a:rPr lang="ru-RU" sz="3600" b="1" dirty="0"/>
              <a:t>, А. Бандура</a:t>
            </a:r>
            <a:r>
              <a:rPr lang="ru-RU" sz="3600" dirty="0" smtClean="0"/>
              <a:t>)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2. Теории диадического межличностного взаимодействия: </a:t>
            </a:r>
          </a:p>
          <a:p>
            <a:pPr marL="0" indent="0" algn="just">
              <a:buNone/>
            </a:pPr>
            <a:r>
              <a:rPr lang="ru-RU" sz="3600" dirty="0"/>
              <a:t>а) теория «взаимодействия исходов» (</a:t>
            </a:r>
            <a:r>
              <a:rPr lang="ru-RU" sz="3600" b="1" dirty="0"/>
              <a:t>Д. </a:t>
            </a:r>
            <a:r>
              <a:rPr lang="ru-RU" sz="3600" b="1" dirty="0" err="1"/>
              <a:t>Тибо</a:t>
            </a:r>
            <a:r>
              <a:rPr lang="ru-RU" sz="3600" b="1" dirty="0"/>
              <a:t> и Г. Келли</a:t>
            </a:r>
            <a:r>
              <a:rPr lang="ru-RU" sz="3600" dirty="0" smtClean="0"/>
              <a:t>)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б) теория социального обмена (</a:t>
            </a:r>
            <a:r>
              <a:rPr lang="ru-RU" sz="3600" b="1" dirty="0"/>
              <a:t>Д. </a:t>
            </a:r>
            <a:r>
              <a:rPr lang="ru-RU" sz="3600" b="1" dirty="0" err="1"/>
              <a:t>Хоманс</a:t>
            </a:r>
            <a:r>
              <a:rPr lang="ru-RU" sz="3600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7307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 мнению Н. Миллера и Д. </a:t>
            </a:r>
            <a:r>
              <a:rPr lang="ru-RU" b="1" dirty="0" err="1"/>
              <a:t>Долларда</a:t>
            </a:r>
            <a:r>
              <a:rPr lang="ru-RU" b="1" dirty="0"/>
              <a:t>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наличие </a:t>
            </a:r>
            <a:r>
              <a:rPr lang="ru-RU" sz="5400" b="1" dirty="0"/>
              <a:t>агрессивного поведения</a:t>
            </a:r>
            <a:r>
              <a:rPr lang="ru-RU" sz="5400" dirty="0"/>
              <a:t> всегда предполагает существование </a:t>
            </a:r>
            <a:r>
              <a:rPr lang="ru-RU" sz="5400" b="1" dirty="0"/>
              <a:t>фрустрации</a:t>
            </a:r>
            <a:r>
              <a:rPr lang="ru-RU" sz="5400" dirty="0"/>
              <a:t> и, наоборот, существование фрустрации всегда ведет к некоторой форме </a:t>
            </a:r>
            <a:r>
              <a:rPr lang="ru-RU" sz="5400" dirty="0" smtClean="0"/>
              <a:t>агрессии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1764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Медиаторно</a:t>
            </a:r>
            <a:r>
              <a:rPr lang="ru-RU" b="1" dirty="0"/>
              <a:t>-стимульная теория</a:t>
            </a:r>
            <a:r>
              <a:rPr lang="ru-RU" dirty="0"/>
              <a:t> </a:t>
            </a:r>
            <a:r>
              <a:rPr lang="ru-RU" b="1" dirty="0"/>
              <a:t>А. Бандуры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дополняет </a:t>
            </a:r>
            <a:r>
              <a:rPr lang="ru-RU" sz="4000" dirty="0"/>
              <a:t>теорию </a:t>
            </a:r>
            <a:r>
              <a:rPr lang="ru-RU" sz="4000" b="1" dirty="0"/>
              <a:t>Н. Миллера и Д. </a:t>
            </a:r>
            <a:r>
              <a:rPr lang="ru-RU" sz="4000" b="1" dirty="0" err="1"/>
              <a:t>Долларда</a:t>
            </a:r>
            <a:r>
              <a:rPr lang="ru-RU" sz="4000" b="1" dirty="0"/>
              <a:t> </a:t>
            </a:r>
            <a:r>
              <a:rPr lang="ru-RU" sz="4000" dirty="0"/>
              <a:t>и постулирует существование косвенного подкрепления в процессе </a:t>
            </a:r>
            <a:r>
              <a:rPr lang="ru-RU" sz="4000" dirty="0" smtClean="0"/>
              <a:t>научения</a:t>
            </a:r>
          </a:p>
          <a:p>
            <a:pPr marL="0" indent="0" algn="just">
              <a:buNone/>
            </a:pPr>
            <a:r>
              <a:rPr lang="ru-RU" sz="4000" dirty="0" smtClean="0"/>
              <a:t>Это </a:t>
            </a:r>
            <a:r>
              <a:rPr lang="ru-RU" sz="4000" dirty="0"/>
              <a:t>означает, что научение может происходить на основе наблюдения за поведением других людей и за последствиями этого поведения, а не на основе лично полученного </a:t>
            </a:r>
            <a:r>
              <a:rPr lang="ru-RU" sz="4000" dirty="0" smtClean="0"/>
              <a:t>подкрепления </a:t>
            </a:r>
            <a:endParaRPr lang="ru-RU" sz="4000" dirty="0"/>
          </a:p>
          <a:p>
            <a:pPr algn="just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8895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/>
              <a:t>А.Бандура</a:t>
            </a:r>
            <a:endParaRPr lang="ru-RU" sz="6000" b="1" dirty="0"/>
          </a:p>
        </p:txBody>
      </p:sp>
      <p:pic>
        <p:nvPicPr>
          <p:cNvPr id="3074" name="Picture 2" descr="https://sun9-31.userapi.com/impg/I_s_rLIKXvsz1hLW9zbRyrUm5tfoVaCx1YI9ZQ/KR1-J_GK0Z0.jpg?size=1080x1474&amp;quality=95&amp;sign=d534abe24bce2729a5f288bd3d6158ee&amp;c_uniq_tag=ccIbfUxJNIloEVd5zfZ3AH-xHLRcHoBrzKq1pfUuhJA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119" y="1825624"/>
            <a:ext cx="5176434" cy="459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44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Теория «взаимодействующих исходов»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</a:t>
            </a:r>
            <a:r>
              <a:rPr lang="ru-RU" b="1" dirty="0"/>
              <a:t>. </a:t>
            </a:r>
            <a:r>
              <a:rPr lang="ru-RU" b="1" dirty="0" err="1"/>
              <a:t>Тибо</a:t>
            </a:r>
            <a:r>
              <a:rPr lang="ru-RU" b="1" dirty="0"/>
              <a:t> и Г. Келли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говорит </a:t>
            </a:r>
            <a:r>
              <a:rPr lang="ru-RU" sz="4000" dirty="0"/>
              <a:t>о зависимости взаимоотношений от суммы «вознаграждений», получаемых каждым (выигрыш в статусе, власти и т. п</a:t>
            </a:r>
            <a:r>
              <a:rPr lang="ru-RU" sz="4000" dirty="0" smtClean="0"/>
              <a:t>.)</a:t>
            </a:r>
          </a:p>
          <a:p>
            <a:pPr marL="0" indent="0" algn="just">
              <a:buNone/>
            </a:pPr>
            <a:r>
              <a:rPr lang="ru-RU" sz="4000" dirty="0" smtClean="0"/>
              <a:t>Авторы </a:t>
            </a:r>
            <a:r>
              <a:rPr lang="ru-RU" sz="4000" dirty="0"/>
              <a:t>объясняют социальное взаимодействие в терминах «исходов» – вознаграждений и потерь каждого из участников взаимодействия</a:t>
            </a:r>
          </a:p>
        </p:txBody>
      </p:sp>
    </p:spTree>
    <p:extLst>
      <p:ext uri="{BB962C8B-B14F-4D97-AF65-F5344CB8AC3E}">
        <p14:creationId xmlns:p14="http://schemas.microsoft.com/office/powerpoint/2010/main" val="14986813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Теория элементарного социального поведения Дж. </a:t>
            </a:r>
            <a:r>
              <a:rPr lang="ru-RU" b="1" dirty="0" err="1" smtClean="0"/>
              <a:t>Хоманса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Данную </a:t>
            </a:r>
            <a:r>
              <a:rPr lang="ru-RU" sz="3600" dirty="0"/>
              <a:t>теорию определяют еще как </a:t>
            </a:r>
            <a:r>
              <a:rPr lang="ru-RU" sz="3600" b="1" dirty="0"/>
              <a:t>теорию социального </a:t>
            </a:r>
            <a:r>
              <a:rPr lang="ru-RU" sz="3600" b="1" dirty="0" smtClean="0"/>
              <a:t>обмена</a:t>
            </a:r>
            <a:r>
              <a:rPr lang="ru-RU" sz="3600" dirty="0" smtClean="0"/>
              <a:t> 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«Элементарное социальное поведение» представляет собой взаимный </a:t>
            </a:r>
            <a:r>
              <a:rPr lang="ru-RU" sz="3600" b="1" dirty="0"/>
              <a:t>обмен вознаграждениями</a:t>
            </a:r>
            <a:r>
              <a:rPr lang="ru-RU" sz="3600" dirty="0"/>
              <a:t> (позитивными подкреплениями) и </a:t>
            </a:r>
            <a:r>
              <a:rPr lang="ru-RU" sz="3600" b="1" dirty="0"/>
              <a:t>наказаниями</a:t>
            </a:r>
            <a:r>
              <a:rPr lang="ru-RU" sz="3600" dirty="0"/>
              <a:t> (негативными подкреплениями) в диадическом контакте лицом к </a:t>
            </a:r>
            <a:r>
              <a:rPr lang="ru-RU" sz="3600" dirty="0" smtClean="0"/>
              <a:t>лицу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7601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Психоаналитическая ориентация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/>
              <a:t>Попытки построения социально-психологических теорий в рамках этого направления связаны с именами </a:t>
            </a:r>
            <a:endParaRPr lang="ru-RU" sz="3600" dirty="0" smtClean="0"/>
          </a:p>
          <a:p>
            <a:pPr marL="0" indent="0" algn="just">
              <a:buNone/>
            </a:pPr>
            <a:r>
              <a:rPr lang="ru-RU" sz="3600" b="1" dirty="0" smtClean="0"/>
              <a:t>Э</a:t>
            </a:r>
            <a:r>
              <a:rPr lang="ru-RU" sz="3600" b="1" dirty="0"/>
              <a:t>. </a:t>
            </a:r>
            <a:r>
              <a:rPr lang="ru-RU" sz="3600" b="1" dirty="0" err="1"/>
              <a:t>Фромма</a:t>
            </a:r>
            <a:r>
              <a:rPr lang="ru-RU" sz="3600" dirty="0"/>
              <a:t> и </a:t>
            </a:r>
            <a:r>
              <a:rPr lang="ru-RU" sz="3600" b="1" dirty="0"/>
              <a:t>Дж. </a:t>
            </a:r>
            <a:r>
              <a:rPr lang="ru-RU" sz="3600" b="1" dirty="0" err="1" smtClean="0"/>
              <a:t>Салливана</a:t>
            </a: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Некоторые </a:t>
            </a:r>
            <a:r>
              <a:rPr lang="ru-RU" sz="3600" dirty="0"/>
              <a:t>вопросы социальной психологии получили свое развитие в работах </a:t>
            </a:r>
            <a:r>
              <a:rPr lang="ru-RU" sz="3600" b="1" dirty="0"/>
              <a:t>К. Юнга</a:t>
            </a:r>
            <a:r>
              <a:rPr lang="ru-RU" sz="3600" dirty="0"/>
              <a:t> и </a:t>
            </a:r>
            <a:r>
              <a:rPr lang="ru-RU" sz="3600" b="1" dirty="0"/>
              <a:t>А. </a:t>
            </a:r>
            <a:r>
              <a:rPr lang="ru-RU" sz="3600" b="1" dirty="0" smtClean="0"/>
              <a:t>Адлера</a:t>
            </a:r>
            <a:r>
              <a:rPr lang="ru-RU" sz="3600" dirty="0" smtClean="0"/>
              <a:t> 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721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Конфуций (VI-V в. до н. э.)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486401" y="1645565"/>
            <a:ext cx="6422756" cy="49877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предлагал </a:t>
            </a:r>
            <a:r>
              <a:rPr lang="ru-RU" sz="3200" dirty="0"/>
              <a:t>регулировать отношения в обществе и государстве по образцу отношений в </a:t>
            </a:r>
            <a:r>
              <a:rPr lang="ru-RU" sz="3200" dirty="0" smtClean="0"/>
              <a:t>семье</a:t>
            </a:r>
          </a:p>
          <a:p>
            <a:pPr marL="0" indent="0" algn="just">
              <a:buNone/>
            </a:pPr>
            <a:r>
              <a:rPr lang="ru-RU" sz="3200" dirty="0" smtClean="0"/>
              <a:t>И </a:t>
            </a:r>
            <a:r>
              <a:rPr lang="ru-RU" sz="3200" dirty="0"/>
              <a:t>в семье, и в </a:t>
            </a:r>
            <a:r>
              <a:rPr lang="ru-RU" sz="3200" dirty="0" smtClean="0"/>
              <a:t>государстве </a:t>
            </a:r>
            <a:r>
              <a:rPr lang="ru-RU" sz="3200" dirty="0"/>
              <a:t>есть старшие и младшие, младшие должны следовать указаниям старших, опираясь при этом на традиции, нормы добродетели и добровольного подчинения, а не на запреты и страх </a:t>
            </a:r>
            <a:r>
              <a:rPr lang="ru-RU" sz="3200" dirty="0" smtClean="0"/>
              <a:t>наказаний</a:t>
            </a:r>
            <a:endParaRPr lang="ru-RU" sz="3200" dirty="0"/>
          </a:p>
          <a:p>
            <a:endParaRPr lang="ru-RU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8"/>
          <a:stretch>
            <a:fillRect/>
          </a:stretch>
        </p:blipFill>
        <p:spPr>
          <a:xfrm>
            <a:off x="667719" y="1645566"/>
            <a:ext cx="4419600" cy="4646746"/>
          </a:xfrm>
          <a:noFill/>
        </p:spPr>
      </p:pic>
    </p:spTree>
    <p:extLst>
      <p:ext uri="{BB962C8B-B14F-4D97-AF65-F5344CB8AC3E}">
        <p14:creationId xmlns:p14="http://schemas.microsoft.com/office/powerpoint/2010/main" val="23507109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Современные психоаналитические представления о групповых процессах основываются на социально-психологических взглядах З. Фрейда, выраженных в работах 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/>
              <a:t>«</a:t>
            </a:r>
            <a:r>
              <a:rPr lang="ru-RU" sz="3600" dirty="0"/>
              <a:t>Массовая психология и анализ человеческого Я» (1921</a:t>
            </a:r>
            <a:r>
              <a:rPr lang="ru-RU" sz="3600" dirty="0" smtClean="0"/>
              <a:t>)</a:t>
            </a:r>
          </a:p>
          <a:p>
            <a:pPr algn="just"/>
            <a:r>
              <a:rPr lang="ru-RU" sz="3600" dirty="0" smtClean="0"/>
              <a:t>«</a:t>
            </a:r>
            <a:r>
              <a:rPr lang="ru-RU" sz="3600" dirty="0"/>
              <a:t>По ту сторону принципа удовольствия» (1920</a:t>
            </a:r>
            <a:r>
              <a:rPr lang="ru-RU" sz="3600" dirty="0" smtClean="0"/>
              <a:t>)</a:t>
            </a:r>
          </a:p>
          <a:p>
            <a:pPr algn="just"/>
            <a:r>
              <a:rPr lang="ru-RU" sz="3600" dirty="0" smtClean="0"/>
              <a:t>«</a:t>
            </a:r>
            <a:r>
              <a:rPr lang="ru-RU" sz="3600" dirty="0"/>
              <a:t>Я и Оно» (</a:t>
            </a:r>
            <a:r>
              <a:rPr lang="ru-RU" sz="3600" dirty="0" smtClean="0"/>
              <a:t>1922)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 smtClean="0"/>
              <a:t>В </a:t>
            </a:r>
            <a:r>
              <a:rPr lang="ru-RU" sz="3600" dirty="0"/>
              <a:t>названных работах </a:t>
            </a:r>
            <a:r>
              <a:rPr lang="ru-RU" sz="3600" b="1" dirty="0"/>
              <a:t>З. Фрейд</a:t>
            </a:r>
            <a:r>
              <a:rPr lang="ru-RU" sz="3600" dirty="0"/>
              <a:t> не занимается психопатологией, а сосредоточивается на нормальной личности, ее </a:t>
            </a:r>
            <a:r>
              <a:rPr lang="ru-RU" sz="3600" dirty="0" smtClean="0"/>
              <a:t>структуре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7500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Трехмерная теория </a:t>
            </a:r>
            <a:r>
              <a:rPr lang="ru-RU" b="1" dirty="0" err="1"/>
              <a:t>интерперсонального</a:t>
            </a:r>
            <a:r>
              <a:rPr lang="ru-RU" b="1" dirty="0"/>
              <a:t> поведения В. </a:t>
            </a:r>
            <a:r>
              <a:rPr lang="ru-RU" b="1" dirty="0" err="1"/>
              <a:t>Шутца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базируется </a:t>
            </a:r>
            <a:r>
              <a:rPr lang="ru-RU" dirty="0"/>
              <a:t>на идее </a:t>
            </a:r>
            <a:r>
              <a:rPr lang="ru-RU" b="1" dirty="0"/>
              <a:t>З. Фрейда </a:t>
            </a:r>
            <a:r>
              <a:rPr lang="ru-RU" dirty="0"/>
              <a:t>о том, что социальная жизнь взрослого фатально предопределена опытом из </a:t>
            </a:r>
            <a:r>
              <a:rPr lang="ru-RU" dirty="0" smtClean="0"/>
              <a:t>детства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Основные моменты теории </a:t>
            </a:r>
            <a:r>
              <a:rPr lang="ru-RU" b="1" dirty="0"/>
              <a:t>В. </a:t>
            </a:r>
            <a:r>
              <a:rPr lang="ru-RU" b="1" dirty="0" err="1"/>
              <a:t>Шутц</a:t>
            </a:r>
            <a:r>
              <a:rPr lang="ru-RU" dirty="0"/>
              <a:t> изложил в следующих </a:t>
            </a:r>
            <a:r>
              <a:rPr lang="ru-RU" dirty="0" smtClean="0"/>
              <a:t>постулатах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1. Наличие межличностных потребностей в контроле, любви, включении, которые аналогичны биологическим </a:t>
            </a:r>
            <a:r>
              <a:rPr lang="ru-RU" dirty="0" smtClean="0"/>
              <a:t>потребностям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Опыт, полученный в детстве, влияет на межличностные отношения </a:t>
            </a:r>
            <a:r>
              <a:rPr lang="ru-RU" dirty="0" smtClean="0"/>
              <a:t>взрослого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3. Совместимость (совместимые группы более эффективны в достижении цели</a:t>
            </a:r>
            <a:r>
              <a:rPr lang="ru-RU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4. Каждая группа в своем становлении проходит этапы включения, контроля, </a:t>
            </a:r>
            <a:r>
              <a:rPr lang="ru-RU" dirty="0" smtClean="0"/>
              <a:t>любви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2300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Когнитивистская</a:t>
            </a:r>
            <a:r>
              <a:rPr lang="ru-RU" b="1" dirty="0"/>
              <a:t> ориентация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Сущность </a:t>
            </a:r>
            <a:r>
              <a:rPr lang="ru-RU" sz="3200" dirty="0" err="1"/>
              <a:t>когнитивистского</a:t>
            </a:r>
            <a:r>
              <a:rPr lang="ru-RU" sz="3200" dirty="0"/>
              <a:t> подхода может быть охарактеризована как стремление объяснить социальное поведение при помощи описания преимущественно познавательных процессов, характерных для </a:t>
            </a:r>
            <a:r>
              <a:rPr lang="ru-RU" sz="3200" dirty="0" smtClean="0"/>
              <a:t>человека</a:t>
            </a:r>
          </a:p>
          <a:p>
            <a:pPr marL="0" indent="0" algn="just">
              <a:buNone/>
            </a:pPr>
            <a:r>
              <a:rPr lang="ru-RU" sz="3200" dirty="0" smtClean="0"/>
              <a:t>В </a:t>
            </a:r>
            <a:r>
              <a:rPr lang="ru-RU" sz="3200" dirty="0"/>
              <a:t>противоположность бихевиоризму </a:t>
            </a:r>
            <a:r>
              <a:rPr lang="ru-RU" sz="3200" b="1" dirty="0" err="1"/>
              <a:t>когнитивисты</a:t>
            </a:r>
            <a:r>
              <a:rPr lang="ru-RU" sz="3200" dirty="0"/>
              <a:t> обращаются прежде всего к психической деятельности, структурам психической </a:t>
            </a:r>
            <a:r>
              <a:rPr lang="ru-RU" sz="3200" dirty="0" smtClean="0"/>
              <a:t>жизни</a:t>
            </a:r>
          </a:p>
          <a:p>
            <a:pPr marL="0" indent="0" algn="just">
              <a:buNone/>
            </a:pPr>
            <a:r>
              <a:rPr lang="ru-RU" sz="3200" dirty="0" smtClean="0"/>
              <a:t>Главный </a:t>
            </a:r>
            <a:r>
              <a:rPr lang="ru-RU" sz="3200" dirty="0"/>
              <a:t>акцент в исследованиях делается на </a:t>
            </a:r>
            <a:r>
              <a:rPr lang="ru-RU" sz="3200" b="1" dirty="0"/>
              <a:t>процесс познания (</a:t>
            </a:r>
            <a:r>
              <a:rPr lang="ru-RU" sz="3200" b="1" dirty="0" err="1"/>
              <a:t>cognition</a:t>
            </a:r>
            <a:r>
              <a:rPr lang="ru-RU" sz="3200" b="1" dirty="0" smtClean="0"/>
              <a:t>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82532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Теория когнитивного диссонанса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</a:t>
            </a:r>
            <a:r>
              <a:rPr lang="ru-RU" b="1" dirty="0"/>
              <a:t>. </a:t>
            </a:r>
            <a:r>
              <a:rPr lang="ru-RU" b="1" dirty="0" err="1" smtClean="0"/>
              <a:t>Фестингера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3716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Основные положения </a:t>
            </a:r>
            <a:r>
              <a:rPr lang="ru-RU" sz="3200" dirty="0" smtClean="0"/>
              <a:t>теории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а) между когнитивными элементами может возникать </a:t>
            </a:r>
            <a:r>
              <a:rPr lang="ru-RU" sz="3200" dirty="0" smtClean="0"/>
              <a:t>диссонанс 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б) существование диссонанса вызывает стремление уменьшить его или воспрепятствовать его </a:t>
            </a:r>
            <a:r>
              <a:rPr lang="ru-RU" sz="3200" dirty="0" smtClean="0"/>
              <a:t>росту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в) проявление этого стремления включает или изменение поведения, или изменение знаний, или осторожное отношение к новой </a:t>
            </a:r>
            <a:r>
              <a:rPr lang="ru-RU" sz="3200" dirty="0" smtClean="0"/>
              <a:t>информации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8397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Теория конгруэнтности Ч. </a:t>
            </a:r>
            <a:r>
              <a:rPr lang="ru-RU" b="1" dirty="0" err="1"/>
              <a:t>Осгуда</a:t>
            </a:r>
            <a:r>
              <a:rPr lang="ru-RU" b="1" dirty="0"/>
              <a:t> и П. </a:t>
            </a:r>
            <a:r>
              <a:rPr lang="ru-RU" b="1" dirty="0" err="1"/>
              <a:t>Танненбаума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предполагает </a:t>
            </a:r>
            <a:r>
              <a:rPr lang="ru-RU" sz="4000" dirty="0"/>
              <a:t>область практического применения – область массовых </a:t>
            </a:r>
            <a:r>
              <a:rPr lang="ru-RU" sz="4000" dirty="0" smtClean="0"/>
              <a:t>коммуникаций</a:t>
            </a:r>
          </a:p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Взаимодействие происходит по схеме К – О – Р, где Р – реципиент, К – коммуникатор, О – информация о каком-либо объекте, предоставляемая коммуникатором </a:t>
            </a:r>
            <a:r>
              <a:rPr lang="ru-RU" sz="4000" dirty="0" smtClean="0"/>
              <a:t>реципиенту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8536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Интеракционистская</a:t>
            </a:r>
            <a:r>
              <a:rPr lang="ru-RU" b="1" dirty="0"/>
              <a:t> ориентация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Название </a:t>
            </a:r>
            <a:r>
              <a:rPr lang="ru-RU" sz="4800" b="1" dirty="0" err="1"/>
              <a:t>интеракционистской</a:t>
            </a:r>
            <a:r>
              <a:rPr lang="ru-RU" sz="4800" b="1" dirty="0"/>
              <a:t> ориентации</a:t>
            </a:r>
            <a:r>
              <a:rPr lang="ru-RU" sz="4800" dirty="0"/>
              <a:t> происходит от понятия </a:t>
            </a:r>
            <a:r>
              <a:rPr lang="ru-RU" sz="4800" b="1" dirty="0"/>
              <a:t>«интеракция»</a:t>
            </a:r>
            <a:r>
              <a:rPr lang="ru-RU" sz="4800" dirty="0"/>
              <a:t> – взаимодействие, а в рамках данного подхода это «социальное взаимодействие», взаимодействие людей в общении, группе, </a:t>
            </a:r>
            <a:r>
              <a:rPr lang="ru-RU" sz="4800" dirty="0" smtClean="0"/>
              <a:t>обществе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6287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3412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Источником </a:t>
            </a:r>
            <a:r>
              <a:rPr lang="ru-RU" b="1" dirty="0" err="1" smtClean="0"/>
              <a:t>интеракционистского</a:t>
            </a:r>
            <a:r>
              <a:rPr lang="ru-RU" b="1" dirty="0" smtClean="0"/>
              <a:t> направления </a:t>
            </a:r>
            <a:r>
              <a:rPr lang="ru-RU" b="1" dirty="0"/>
              <a:t>послужила социально-психологическая концепция Дж. </a:t>
            </a:r>
            <a:r>
              <a:rPr lang="ru-RU" b="1" dirty="0" err="1"/>
              <a:t>Мида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17735"/>
            <a:ext cx="10515600" cy="3759227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400" dirty="0" smtClean="0"/>
              <a:t>Отправной </a:t>
            </a:r>
            <a:r>
              <a:rPr lang="ru-RU" sz="4400" dirty="0"/>
              <a:t>точкой анализа здесь является не отдельный индивид, а сам процесс социального взаимодействия, процесс интеракции индивидов в группе, обществе, анализ которого необходим для понимания социального поведения </a:t>
            </a:r>
            <a:r>
              <a:rPr lang="ru-RU" sz="4400" dirty="0" smtClean="0"/>
              <a:t>человека </a:t>
            </a:r>
            <a:endParaRPr lang="ru-RU" sz="44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0323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Дж. </a:t>
            </a:r>
            <a:r>
              <a:rPr lang="ru-RU" sz="6000" b="1" dirty="0" err="1" smtClean="0"/>
              <a:t>Мид</a:t>
            </a:r>
            <a:endParaRPr lang="ru-RU" sz="6000" b="1" dirty="0"/>
          </a:p>
        </p:txBody>
      </p:sp>
      <p:pic>
        <p:nvPicPr>
          <p:cNvPr id="1026" name="Picture 2" descr="https://i.pinimg.com/736x/ac/b1/c7/acb1c74e5f5f5c8729193d6880aedd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65" y="1825624"/>
            <a:ext cx="4324028" cy="459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3354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</a:t>
            </a:r>
            <a:r>
              <a:rPr lang="ru-RU" b="1" dirty="0" err="1"/>
              <a:t>интеракционистской</a:t>
            </a:r>
            <a:r>
              <a:rPr lang="ru-RU" b="1" dirty="0"/>
              <a:t> ориентации можно выделить следующие </a:t>
            </a:r>
            <a:r>
              <a:rPr lang="ru-RU" b="1" dirty="0" smtClean="0"/>
              <a:t>направления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74196"/>
            <a:ext cx="10515600" cy="3449261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– </a:t>
            </a:r>
            <a:r>
              <a:rPr lang="ru-RU" sz="4400" dirty="0"/>
              <a:t>символический </a:t>
            </a:r>
            <a:r>
              <a:rPr lang="ru-RU" sz="4400" dirty="0" err="1" smtClean="0"/>
              <a:t>интеракционизм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 – ролевые </a:t>
            </a:r>
            <a:r>
              <a:rPr lang="ru-RU" sz="4400" dirty="0" smtClean="0"/>
              <a:t>теории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– теории </a:t>
            </a:r>
            <a:r>
              <a:rPr lang="ru-RU" sz="4400" dirty="0" err="1"/>
              <a:t>референтной</a:t>
            </a:r>
            <a:r>
              <a:rPr lang="ru-RU" sz="4400" dirty="0"/>
              <a:t> </a:t>
            </a:r>
            <a:r>
              <a:rPr lang="ru-RU" sz="4400" dirty="0" smtClean="0"/>
              <a:t>группы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2660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Представители символического </a:t>
            </a:r>
            <a:r>
              <a:rPr lang="ru-RU" b="1" dirty="0" err="1"/>
              <a:t>интеракционизма</a:t>
            </a:r>
            <a:r>
              <a:rPr lang="ru-RU" b="1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подчеркивают </a:t>
            </a:r>
            <a:r>
              <a:rPr lang="ru-RU" sz="4800" dirty="0"/>
              <a:t>существование человека не только в природном, физическом, но и в «символическом окружении», а также опосредствующую функцию символов в процессе социального </a:t>
            </a:r>
            <a:r>
              <a:rPr lang="ru-RU" sz="4800" dirty="0" smtClean="0"/>
              <a:t>взаимодействия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791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Платон</a:t>
            </a:r>
            <a:r>
              <a:rPr lang="ru-RU" dirty="0" smtClean="0"/>
              <a:t> </a:t>
            </a:r>
            <a:r>
              <a:rPr lang="ru-RU" dirty="0"/>
              <a:t>(427–347 до н.э.)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858359" y="1456841"/>
            <a:ext cx="5864817" cy="520743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b="1" dirty="0"/>
              <a:t>Платон</a:t>
            </a:r>
            <a:r>
              <a:rPr lang="ru-RU" sz="3200" dirty="0"/>
              <a:t> анализировал человека как физиологический объект, объединяющий три базовые системы: сердце, голову и </a:t>
            </a:r>
            <a:r>
              <a:rPr lang="ru-RU" sz="3200" dirty="0" smtClean="0"/>
              <a:t>живот  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В результате </a:t>
            </a:r>
            <a:r>
              <a:rPr lang="ru-RU" sz="3200" b="1" dirty="0"/>
              <a:t>Платоном</a:t>
            </a:r>
            <a:r>
              <a:rPr lang="ru-RU" sz="3200" dirty="0"/>
              <a:t> предложена первая типология личностей: в зависимости от доминирования у человека той или иной части тела, различаются характеры людей и их предназначение в </a:t>
            </a:r>
            <a:r>
              <a:rPr lang="ru-RU" sz="3200" dirty="0" smtClean="0"/>
              <a:t>обществе  </a:t>
            </a:r>
            <a:endParaRPr lang="ru-RU" sz="3200" dirty="0"/>
          </a:p>
          <a:p>
            <a:endParaRPr lang="ru-RU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58" y="1690687"/>
            <a:ext cx="5067945" cy="4741109"/>
          </a:xfrm>
        </p:spPr>
      </p:pic>
    </p:spTree>
    <p:extLst>
      <p:ext uri="{BB962C8B-B14F-4D97-AF65-F5344CB8AC3E}">
        <p14:creationId xmlns:p14="http://schemas.microsoft.com/office/powerpoint/2010/main" val="41935492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Интеракционисты</a:t>
            </a:r>
            <a:r>
              <a:rPr lang="ru-RU" b="1" dirty="0" smtClean="0"/>
              <a:t> </a:t>
            </a:r>
            <a:r>
              <a:rPr lang="ru-RU" b="1" dirty="0"/>
              <a:t>выделяют три основных компонента в структуре </a:t>
            </a:r>
            <a:r>
              <a:rPr lang="ru-RU" b="1" dirty="0" smtClean="0"/>
              <a:t>личности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015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/>
              <a:t>Первый </a:t>
            </a:r>
            <a:r>
              <a:rPr lang="ru-RU" b="1" dirty="0"/>
              <a:t>компонент </a:t>
            </a:r>
            <a:r>
              <a:rPr lang="ru-RU" dirty="0"/>
              <a:t>–</a:t>
            </a:r>
            <a:r>
              <a:rPr lang="ru-RU" b="1" dirty="0"/>
              <a:t> i </a:t>
            </a:r>
            <a:r>
              <a:rPr lang="ru-RU" dirty="0"/>
              <a:t>(дословно – Я) – это импульсивное, активное, творческое, движущее начало </a:t>
            </a:r>
            <a:r>
              <a:rPr lang="ru-RU" dirty="0" smtClean="0"/>
              <a:t>личности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Второй компонент </a:t>
            </a:r>
            <a:r>
              <a:rPr lang="ru-RU" dirty="0"/>
              <a:t>– </a:t>
            </a:r>
            <a:r>
              <a:rPr lang="ru-RU" b="1" dirty="0" err="1"/>
              <a:t>mе</a:t>
            </a:r>
            <a:r>
              <a:rPr lang="ru-RU" dirty="0"/>
              <a:t> (дословно – меня, т. е. каким меня должны видеть другие) – это рефлексивное нормативное Я, своего рода внутренний социальный контроль, основанный на учете ожиданий-требований значимых других людей и прежде всего «обобщенного другого». Это рефлексивное Я как бы контролирует и направляет импульсивное Я в соответствии с усвоенными нормами поведения в целях успешного, с точки зрения индивида, осуществления социального </a:t>
            </a:r>
            <a:r>
              <a:rPr lang="ru-RU" dirty="0" smtClean="0"/>
              <a:t>взаимодействия</a:t>
            </a:r>
            <a:endParaRPr lang="ru-RU" dirty="0"/>
          </a:p>
          <a:p>
            <a:pPr marL="0" indent="0" algn="just">
              <a:buNone/>
            </a:pPr>
            <a:r>
              <a:rPr lang="ru-RU" b="1" dirty="0"/>
              <a:t>Третий компонент – </a:t>
            </a:r>
            <a:r>
              <a:rPr lang="ru-RU" b="1" dirty="0" err="1"/>
              <a:t>self</a:t>
            </a:r>
            <a:r>
              <a:rPr lang="ru-RU" b="1" dirty="0"/>
              <a:t> </a:t>
            </a:r>
            <a:r>
              <a:rPr lang="ru-RU" dirty="0"/>
              <a:t>(«самость» человека, личность, личностное Я) – представляет собой совокупность импульсивного и рефлексивного Я, их активное </a:t>
            </a:r>
            <a:r>
              <a:rPr lang="ru-RU" dirty="0" smtClean="0"/>
              <a:t>взаимодействие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922517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Главным архитектором структурного символического </a:t>
            </a:r>
            <a:r>
              <a:rPr lang="ru-RU" b="1" dirty="0" err="1"/>
              <a:t>интеракционизма</a:t>
            </a:r>
            <a:r>
              <a:rPr lang="ru-RU" b="1" dirty="0"/>
              <a:t> является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</a:t>
            </a:r>
            <a:r>
              <a:rPr lang="ru-RU" b="1" dirty="0"/>
              <a:t>. Кун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Согласно </a:t>
            </a:r>
            <a:r>
              <a:rPr lang="ru-RU" sz="3200" dirty="0"/>
              <a:t>его теории </a:t>
            </a:r>
            <a:r>
              <a:rPr lang="ru-RU" sz="3200" b="1" dirty="0"/>
              <a:t>самость</a:t>
            </a:r>
            <a:r>
              <a:rPr lang="ru-RU" sz="3200" dirty="0"/>
              <a:t> – продукт словесных утверждений индивида о себе, порождаемых «ориентирующими другими</a:t>
            </a:r>
            <a:r>
              <a:rPr lang="ru-RU" sz="3200" dirty="0" smtClean="0"/>
              <a:t>»</a:t>
            </a:r>
          </a:p>
          <a:p>
            <a:pPr marL="0" indent="0" algn="just">
              <a:buNone/>
            </a:pPr>
            <a:r>
              <a:rPr lang="ru-RU" sz="3200" dirty="0" smtClean="0"/>
              <a:t> </a:t>
            </a:r>
            <a:r>
              <a:rPr lang="ru-RU" sz="3200" dirty="0"/>
              <a:t>Эти «ориентирующие другие» представляют собой людей, которым индивид эмоционально и психологически доверяет, считает ответственными за содержание значимых социальных ролей и которые через межличностную коммуникацию выступают в качестве источников поддержания или изменения </a:t>
            </a:r>
            <a:r>
              <a:rPr lang="ru-RU" sz="3200" dirty="0" smtClean="0"/>
              <a:t>Я-концепции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721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Разрабатывая положения теории ролей, ученые (И. </a:t>
            </a:r>
            <a:r>
              <a:rPr lang="ru-RU" b="1" dirty="0" err="1"/>
              <a:t>Гоффман</a:t>
            </a:r>
            <a:r>
              <a:rPr lang="ru-RU" b="1" dirty="0"/>
              <a:t>, Р. </a:t>
            </a:r>
            <a:r>
              <a:rPr lang="ru-RU" b="1" dirty="0" err="1"/>
              <a:t>Линтон</a:t>
            </a:r>
            <a:r>
              <a:rPr lang="ru-RU" b="1" dirty="0"/>
              <a:t>, Р. Мертон и др.)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69763"/>
            <a:ext cx="10515600" cy="400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исходили </a:t>
            </a:r>
            <a:r>
              <a:rPr lang="ru-RU" sz="4400" dirty="0"/>
              <a:t>из того, что в процессе взаимодействия каждый индивид стремится соответствовать собственным представлениям и ожиданиям о себе и о той среде, в которой происходит это взаимодействие</a:t>
            </a:r>
          </a:p>
        </p:txBody>
      </p:sp>
    </p:spTree>
    <p:extLst>
      <p:ext uri="{BB962C8B-B14F-4D97-AF65-F5344CB8AC3E}">
        <p14:creationId xmlns:p14="http://schemas.microsoft.com/office/powerpoint/2010/main" val="41208086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Теории </a:t>
            </a:r>
            <a:r>
              <a:rPr lang="ru-RU" b="1" dirty="0" err="1"/>
              <a:t>референтной</a:t>
            </a:r>
            <a:r>
              <a:rPr lang="ru-RU" b="1" dirty="0"/>
              <a:t> группы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/>
              <a:t>Термин </a:t>
            </a:r>
            <a:r>
              <a:rPr lang="ru-RU" sz="4000" b="1" dirty="0"/>
              <a:t>«</a:t>
            </a:r>
            <a:r>
              <a:rPr lang="ru-RU" sz="4000" b="1" dirty="0" err="1"/>
              <a:t>референтная</a:t>
            </a:r>
            <a:r>
              <a:rPr lang="ru-RU" sz="4000" b="1" dirty="0"/>
              <a:t> группа»</a:t>
            </a:r>
            <a:r>
              <a:rPr lang="ru-RU" sz="4000" dirty="0"/>
              <a:t> был введен американским социальным психологом </a:t>
            </a:r>
            <a:r>
              <a:rPr lang="ru-RU" sz="4000" b="1" dirty="0"/>
              <a:t>Г. </a:t>
            </a:r>
            <a:r>
              <a:rPr lang="ru-RU" sz="4000" b="1" dirty="0" err="1"/>
              <a:t>Хайманом</a:t>
            </a:r>
            <a:r>
              <a:rPr lang="ru-RU" sz="4000" dirty="0"/>
              <a:t> в 1942 г. в исследовании представлений личности о собственном имущественном статусе по сравнению со статусом других </a:t>
            </a:r>
            <a:r>
              <a:rPr lang="ru-RU" sz="4000" dirty="0" smtClean="0"/>
              <a:t>людей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6752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Референтная</a:t>
            </a:r>
            <a:r>
              <a:rPr lang="ru-RU" b="1" dirty="0"/>
              <a:t> группа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– </a:t>
            </a:r>
            <a:r>
              <a:rPr lang="ru-RU" sz="4000" dirty="0"/>
              <a:t>группа, к которой индивид относит себя психологически, ориентируясь при этом на ее ценности и </a:t>
            </a:r>
            <a:r>
              <a:rPr lang="ru-RU" sz="4000" dirty="0" smtClean="0"/>
              <a:t>нормы</a:t>
            </a:r>
          </a:p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Данная группа служит своеобразным стандартом, системой отсчета для оценки себя и других, а также источником формирования социальных установок и ценностных ориентаций </a:t>
            </a:r>
            <a:r>
              <a:rPr lang="ru-RU" sz="4000" dirty="0" smtClean="0"/>
              <a:t>индивида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866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067139"/>
              </p:ext>
            </p:extLst>
          </p:nvPr>
        </p:nvGraphicFramePr>
        <p:xfrm>
          <a:off x="1" y="1"/>
          <a:ext cx="12191999" cy="6857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4376">
                  <a:extLst>
                    <a:ext uri="{9D8B030D-6E8A-4147-A177-3AD203B41FA5}">
                      <a16:colId xmlns:a16="http://schemas.microsoft.com/office/drawing/2014/main" val="2879714340"/>
                    </a:ext>
                  </a:extLst>
                </a:gridCol>
                <a:gridCol w="2030047">
                  <a:extLst>
                    <a:ext uri="{9D8B030D-6E8A-4147-A177-3AD203B41FA5}">
                      <a16:colId xmlns:a16="http://schemas.microsoft.com/office/drawing/2014/main" val="3896928219"/>
                    </a:ext>
                  </a:extLst>
                </a:gridCol>
                <a:gridCol w="7997576">
                  <a:extLst>
                    <a:ext uri="{9D8B030D-6E8A-4147-A177-3AD203B41FA5}">
                      <a16:colId xmlns:a16="http://schemas.microsoft.com/office/drawing/2014/main" val="301731853"/>
                    </a:ext>
                  </a:extLst>
                </a:gridCol>
              </a:tblGrid>
              <a:tr h="3506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Название направления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Ведущие представители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Ключевые идеи направления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325401207"/>
                  </a:ext>
                </a:extLst>
              </a:tr>
              <a:tr h="11008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Психоанализ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З. Фрейд,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К. Юнг,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А. Адлер,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Г. </a:t>
                      </a:r>
                      <a:r>
                        <a:rPr lang="ru-RU" sz="1400" kern="100" dirty="0" err="1">
                          <a:effectLst/>
                        </a:rPr>
                        <a:t>Салливен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Э. </a:t>
                      </a:r>
                      <a:r>
                        <a:rPr lang="ru-RU" sz="1400" kern="100" dirty="0" err="1">
                          <a:effectLst/>
                        </a:rPr>
                        <a:t>Фромм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Основу психической жизни человека составляют бессознательные влечения, потребности и образы, формирующиеся в раннем детстве, которые определяют социальное поведение и предпочтения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1335049882"/>
                  </a:ext>
                </a:extLst>
              </a:tr>
              <a:tr h="880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Бихевиоризм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Дж. Уотсон,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К. </a:t>
                      </a:r>
                      <a:r>
                        <a:rPr lang="ru-RU" sz="1400" kern="100" dirty="0" err="1">
                          <a:effectLst/>
                        </a:rPr>
                        <a:t>Халл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Э. </a:t>
                      </a:r>
                      <a:r>
                        <a:rPr lang="ru-RU" sz="1400" kern="100" dirty="0" err="1">
                          <a:effectLst/>
                        </a:rPr>
                        <a:t>Торндайк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Б. Скиннер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Человек — совокупность двигательных и вербальных реакций на внешние воздействия (стимулы). Социальными стимулами являются другие люди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2459177411"/>
                  </a:ext>
                </a:extLst>
              </a:tr>
              <a:tr h="8806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Гештальтпсихология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М. </a:t>
                      </a:r>
                      <a:r>
                        <a:rPr lang="ru-RU" sz="1400" kern="100" dirty="0" err="1">
                          <a:effectLst/>
                        </a:rPr>
                        <a:t>Вертхаймер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В. </a:t>
                      </a:r>
                      <a:r>
                        <a:rPr lang="ru-RU" sz="1400" kern="100" dirty="0" err="1">
                          <a:effectLst/>
                        </a:rPr>
                        <a:t>Келлер</a:t>
                      </a:r>
                      <a:r>
                        <a:rPr lang="ru-RU" sz="1400" kern="100" dirty="0">
                          <a:effectLst/>
                        </a:rPr>
                        <a:t>, К. Левин,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К. </a:t>
                      </a:r>
                      <a:r>
                        <a:rPr lang="ru-RU" sz="1400" kern="100" dirty="0" err="1">
                          <a:effectLst/>
                        </a:rPr>
                        <a:t>Коффка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Ф. </a:t>
                      </a:r>
                      <a:r>
                        <a:rPr lang="ru-RU" sz="1400" kern="100" dirty="0" err="1">
                          <a:effectLst/>
                        </a:rPr>
                        <a:t>Хайдер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Внутренняя системная организация целого (</a:t>
                      </a:r>
                      <a:r>
                        <a:rPr lang="ru-RU" sz="1400" kern="100" dirty="0" err="1">
                          <a:effectLst/>
                        </a:rPr>
                        <a:t>гештальта</a:t>
                      </a:r>
                      <a:r>
                        <a:rPr lang="ru-RU" sz="1400" kern="100" dirty="0">
                          <a:effectLst/>
                        </a:rPr>
                        <a:t>) какого-либо психического образования определяет свойства и функции образующих его частей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674863397"/>
                  </a:ext>
                </a:extLst>
              </a:tr>
              <a:tr h="122731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Символический интеракционизм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Дж. </a:t>
                      </a:r>
                      <a:r>
                        <a:rPr lang="ru-RU" sz="1400" kern="100" dirty="0" err="1">
                          <a:effectLst/>
                        </a:rPr>
                        <a:t>Мид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Г. </a:t>
                      </a:r>
                      <a:r>
                        <a:rPr lang="ru-RU" sz="1400" kern="100" dirty="0" err="1">
                          <a:effectLst/>
                        </a:rPr>
                        <a:t>Блумер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Поведение людей по отношению к друг другу и к предметам окружающего мира определяется значениями, которые они им придают. Этими значениями, представленными символически, люди обмениваются в процессе коммуникации и проигрывания ролей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485809706"/>
                  </a:ext>
                </a:extLst>
              </a:tr>
              <a:tr h="15411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Когнитивизм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Д. </a:t>
                      </a:r>
                      <a:r>
                        <a:rPr lang="ru-RU" sz="1400" kern="100" dirty="0" err="1">
                          <a:effectLst/>
                        </a:rPr>
                        <a:t>Бродбент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Р. </a:t>
                      </a:r>
                      <a:r>
                        <a:rPr lang="ru-RU" sz="1400" kern="100" dirty="0" err="1">
                          <a:effectLst/>
                        </a:rPr>
                        <a:t>Аткинсон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У. </a:t>
                      </a:r>
                      <a:r>
                        <a:rPr lang="ru-RU" sz="1400" kern="100" dirty="0" err="1">
                          <a:effectLst/>
                        </a:rPr>
                        <a:t>Найссер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Ж. Пиаже,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Дж. </a:t>
                      </a:r>
                      <a:r>
                        <a:rPr lang="ru-RU" sz="1400" kern="100" dirty="0" err="1">
                          <a:effectLst/>
                        </a:rPr>
                        <a:t>Брунер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Дж. Келли,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Л. </a:t>
                      </a:r>
                      <a:r>
                        <a:rPr lang="ru-RU" sz="1400" kern="100" dirty="0" err="1">
                          <a:effectLst/>
                        </a:rPr>
                        <a:t>Фестингер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Знания, представления, образы ситуации и характер протекания познавательных процессов определяют поведение индивидов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4030237861"/>
                  </a:ext>
                </a:extLst>
              </a:tr>
              <a:tr h="8766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effectLst/>
                        </a:rPr>
                        <a:t>Гуманистическая психология</a:t>
                      </a:r>
                      <a:endParaRPr lang="ru-RU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Г. </a:t>
                      </a:r>
                      <a:r>
                        <a:rPr lang="ru-RU" sz="1400" kern="100" dirty="0" err="1">
                          <a:effectLst/>
                        </a:rPr>
                        <a:t>Олпорт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А. </a:t>
                      </a:r>
                      <a:r>
                        <a:rPr lang="ru-RU" sz="1400" kern="100" dirty="0" err="1">
                          <a:effectLst/>
                        </a:rPr>
                        <a:t>Маслоу</a:t>
                      </a:r>
                      <a:r>
                        <a:rPr lang="ru-RU" sz="1400" kern="100" dirty="0">
                          <a:effectLst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К. </a:t>
                      </a:r>
                      <a:r>
                        <a:rPr lang="ru-RU" sz="1400" kern="100" dirty="0" err="1">
                          <a:effectLst/>
                        </a:rPr>
                        <a:t>Роджерс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 dirty="0">
                          <a:effectLst/>
                        </a:rPr>
                        <a:t>Человек — уникальная, открытая, устремленная в будущее система. Он стремится свободно реализовать себя в творчестве, личностном развитии своих потенций, к росту своего идеала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extLst>
                  <a:ext uri="{0D108BD9-81ED-4DB2-BD59-A6C34878D82A}">
                    <a16:rowId xmlns:a16="http://schemas.microsoft.com/office/drawing/2014/main" val="4168758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11976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0862"/>
            <a:ext cx="10515600" cy="5315918"/>
          </a:xfrm>
        </p:spPr>
        <p:txBody>
          <a:bodyPr>
            <a:normAutofit fontScale="6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 smtClean="0"/>
              <a:t>Захарова </a:t>
            </a:r>
            <a:r>
              <a:rPr lang="ru-RU" dirty="0"/>
              <a:t>И. В. Социальная психология : учебное пособие / </a:t>
            </a:r>
            <a:r>
              <a:rPr lang="ru-RU" dirty="0" err="1" smtClean="0"/>
              <a:t>леИ</a:t>
            </a:r>
            <a:r>
              <a:rPr lang="ru-RU" dirty="0"/>
              <a:t>. В. Захарова. — Саратов : Ай Пи Ар Медиа, 2019. — 154 c. — ISBN 978-5-4497-0212-8. — Текст : </a:t>
            </a:r>
            <a:r>
              <a:rPr lang="ru-RU" dirty="0" err="1"/>
              <a:t>э</a:t>
            </a:r>
            <a:r>
              <a:rPr lang="ru-RU" dirty="0" err="1" smtClean="0"/>
              <a:t>ктронный</a:t>
            </a:r>
            <a:r>
              <a:rPr lang="ru-RU" dirty="0" smtClean="0"/>
              <a:t> </a:t>
            </a:r>
            <a:r>
              <a:rPr lang="ru-RU" dirty="0"/>
              <a:t>// Цифровой образовательный ресурс IPR SMART : [сайт]. — URL: https://www.iprbookshop.ru/86473.html.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пользователей. - DOI: https://doi.org/10.23682/86473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Лебедева Л.В. Социальная психология  [Электронный  ресурс] :  учеб.  пособие / Л.В. Лебедева. — М. : ФЛИНТА, 2013. — 229 с. https://ipipp.ru/wp-content/uploads/2022/11/lebedeva-l.v.-soczialnaya-psihologiya.-2013.pdf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Почебут</a:t>
            </a:r>
            <a:r>
              <a:rPr lang="ru-RU" dirty="0"/>
              <a:t> Л.Г., </a:t>
            </a:r>
            <a:r>
              <a:rPr lang="ru-RU" dirty="0" err="1"/>
              <a:t>Мейжис</a:t>
            </a:r>
            <a:r>
              <a:rPr lang="ru-RU" dirty="0"/>
              <a:t> И.А. </a:t>
            </a:r>
            <a:r>
              <a:rPr lang="ru-RU"/>
              <a:t>Социальная </a:t>
            </a:r>
            <a:r>
              <a:rPr lang="ru-RU" smtClean="0"/>
              <a:t>психология. </a:t>
            </a:r>
            <a:r>
              <a:rPr lang="ru-RU" dirty="0"/>
              <a:t>– СПБ: Питер, 2001. – 672 с. URL: https://moodle.kstu.ru/pluginfile.php/246653/mod_resource/content/0/Почебут%20Л.Г.%20Социальная%20психология.pdf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Социальная психология: учебное пособие / Отв. ред. А. Л. Журавлев. М.: ПЕР СЭ, 2002. - 351 с. (Серия "Высшее психологическое образование") URL: http://ipkfp.nspu.ru/file.php/1/ZHuravleva_A.L.-Socialnaja_psikhologija.pdf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Социальная психология: современная теория и практика : [учеб. пособие] / [В. В. </a:t>
            </a:r>
            <a:r>
              <a:rPr lang="ru-RU" dirty="0" err="1"/>
              <a:t>Макерова</a:t>
            </a:r>
            <a:r>
              <a:rPr lang="ru-RU" dirty="0"/>
              <a:t>, Э. Л. </a:t>
            </a:r>
            <a:r>
              <a:rPr lang="ru-RU" dirty="0" err="1"/>
              <a:t>Боднар</a:t>
            </a:r>
            <a:r>
              <a:rPr lang="ru-RU" dirty="0"/>
              <a:t>, А. А. </a:t>
            </a:r>
            <a:r>
              <a:rPr lang="ru-RU" dirty="0" err="1"/>
              <a:t>Любякин</a:t>
            </a:r>
            <a:r>
              <a:rPr lang="ru-RU" dirty="0"/>
              <a:t>, Л. В. </a:t>
            </a:r>
            <a:r>
              <a:rPr lang="ru-RU" dirty="0" err="1"/>
              <a:t>Оконечникова</a:t>
            </a:r>
            <a:r>
              <a:rPr lang="ru-RU" dirty="0"/>
              <a:t>, А. М. Вильгельм, Э. Э. </a:t>
            </a:r>
            <a:r>
              <a:rPr lang="ru-RU" dirty="0" err="1"/>
              <a:t>Сыманюк</a:t>
            </a:r>
            <a:r>
              <a:rPr lang="ru-RU" dirty="0"/>
              <a:t> ; под общ. ред. Л. В. </a:t>
            </a:r>
            <a:r>
              <a:rPr lang="ru-RU" dirty="0" err="1"/>
              <a:t>Оконечниковой</a:t>
            </a:r>
            <a:r>
              <a:rPr lang="ru-RU" dirty="0"/>
              <a:t>] ; М-во образования и науки Рос. Федерации, Урал. </a:t>
            </a:r>
            <a:r>
              <a:rPr lang="ru-RU" dirty="0" err="1"/>
              <a:t>федер</a:t>
            </a:r>
            <a:r>
              <a:rPr lang="ru-RU" dirty="0"/>
              <a:t>. ун-т. – Екатеринбург: Изд-во Урал. ун-та, 2016. – 228 с. URL: https://elar.urfu.ru/bitstream/10995/40682/1/978-5-7996-1669-4_2016.pdf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Челдышова</a:t>
            </a:r>
            <a:r>
              <a:rPr lang="ru-RU" dirty="0"/>
              <a:t> Н. Б. Социальная психология: курс лекций / Н. Б. </a:t>
            </a:r>
            <a:r>
              <a:rPr lang="ru-RU" dirty="0" err="1"/>
              <a:t>Челдышова</a:t>
            </a:r>
            <a:r>
              <a:rPr lang="ru-RU" dirty="0"/>
              <a:t>. — Москва: Экзамен, 2009. — 173 c. — ISBN 978-5-377-01969-5. — Текст: электронный // Цифровой образовательный ресурс IPR SMART : [сайт]. — URL: https://www.iprbookshop.ru/1148.html.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73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002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Аристотель </a:t>
            </a:r>
            <a:r>
              <a:rPr lang="ru-RU" b="1" dirty="0"/>
              <a:t>(384–322 до н.э</a:t>
            </a:r>
            <a:r>
              <a:rPr lang="ru-RU" b="1" dirty="0" smtClean="0"/>
              <a:t>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600" b="1" dirty="0"/>
              <a:t>Аристотель</a:t>
            </a:r>
            <a:r>
              <a:rPr lang="ru-RU" sz="3600" dirty="0"/>
              <a:t> первым обосновал, что человек развивается нормально только при взаимодействии с обществом. Без социального взаимодействия невозможно личностное </a:t>
            </a:r>
            <a:r>
              <a:rPr lang="ru-RU" sz="3600" dirty="0" smtClean="0"/>
              <a:t>развитие</a:t>
            </a:r>
            <a:endParaRPr lang="ru-RU" sz="3600" dirty="0"/>
          </a:p>
          <a:p>
            <a:endParaRPr lang="ru-RU" dirty="0"/>
          </a:p>
        </p:txBody>
      </p:sp>
      <p:pic>
        <p:nvPicPr>
          <p:cNvPr id="1030" name="Picture 6" descr="https://cdnn1.inosmi.ru/img/25057/37/250573723_0:0:0:0_1240x0_80_0_0_b620af651ecdf50033d2c5b7406806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159" y="1434483"/>
            <a:ext cx="5181600" cy="474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930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Итальянский философ и историк </a:t>
            </a:r>
            <a:r>
              <a:rPr lang="ru-RU" b="1" dirty="0" err="1"/>
              <a:t>Николо</a:t>
            </a:r>
            <a:r>
              <a:rPr lang="ru-RU" b="1" dirty="0"/>
              <a:t> Макиавелли (1469—1527)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640092" cy="46991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полагал </a:t>
            </a:r>
            <a:r>
              <a:rPr lang="ru-RU" dirty="0"/>
              <a:t>человека склонным к пороку, убийству, вероломству, обману. Он называл общество аморальным, поскольку добиться власти можно, только следуя принципу «цель оправдывает </a:t>
            </a:r>
            <a:r>
              <a:rPr lang="ru-RU" dirty="0" smtClean="0"/>
              <a:t>средства»</a:t>
            </a:r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своем трактате «Государь» он дает различные советы по манипуляции </a:t>
            </a:r>
            <a:r>
              <a:rPr lang="ru-RU" dirty="0" smtClean="0"/>
              <a:t>людьми</a:t>
            </a:r>
            <a:endParaRPr lang="ru-RU" dirty="0"/>
          </a:p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3278" y="1690688"/>
            <a:ext cx="4370522" cy="4699161"/>
          </a:xfrm>
        </p:spPr>
      </p:pic>
    </p:spTree>
    <p:extLst>
      <p:ext uri="{BB962C8B-B14F-4D97-AF65-F5344CB8AC3E}">
        <p14:creationId xmlns:p14="http://schemas.microsoft.com/office/powerpoint/2010/main" val="419840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Английский философ Томас Гоббс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/>
              <a:t>1588—1679)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72380" y="1825624"/>
            <a:ext cx="5818322" cy="455967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считал</a:t>
            </a:r>
            <a:r>
              <a:rPr lang="ru-RU" sz="3600" dirty="0"/>
              <a:t>, что люди в силу своей природы проявляют тенденцию к враждебности по отношению к себе </a:t>
            </a:r>
            <a:r>
              <a:rPr lang="ru-RU" sz="3600" dirty="0" smtClean="0"/>
              <a:t>подобным</a:t>
            </a:r>
          </a:p>
          <a:p>
            <a:pPr marL="0" indent="0" algn="just">
              <a:buNone/>
            </a:pPr>
            <a:r>
              <a:rPr lang="ru-RU" sz="3600" dirty="0" smtClean="0"/>
              <a:t>И </a:t>
            </a:r>
            <a:r>
              <a:rPr lang="ru-RU" sz="3600" dirty="0"/>
              <a:t>только государство, основанное на силе, может предохранить людей от «войны всех против всех</a:t>
            </a:r>
            <a:r>
              <a:rPr lang="ru-RU" sz="3600" dirty="0" smtClean="0"/>
              <a:t>»</a:t>
            </a:r>
            <a:endParaRPr lang="ru-RU" sz="3600" dirty="0"/>
          </a:p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441" y="1690688"/>
            <a:ext cx="4881965" cy="4351338"/>
          </a:xfrm>
        </p:spPr>
      </p:pic>
    </p:spTree>
    <p:extLst>
      <p:ext uri="{BB962C8B-B14F-4D97-AF65-F5344CB8AC3E}">
        <p14:creationId xmlns:p14="http://schemas.microsoft.com/office/powerpoint/2010/main" val="27933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Свой вклад в становление социальной психологии внесли археологи, этнологи, антропологи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(</a:t>
            </a:r>
            <a:r>
              <a:rPr lang="ru-RU" sz="3200" b="1" dirty="0"/>
              <a:t>Э. Тейлор, Л. Морган, Л. Леви-</a:t>
            </a:r>
            <a:r>
              <a:rPr lang="ru-RU" sz="3200" b="1" dirty="0" err="1"/>
              <a:t>Брюль</a:t>
            </a:r>
            <a:r>
              <a:rPr lang="ru-RU" sz="3200" b="1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624593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Люсьен Леви-</a:t>
            </a:r>
            <a:r>
              <a:rPr lang="ru-RU" b="1" dirty="0" err="1"/>
              <a:t>Брюль</a:t>
            </a:r>
            <a:r>
              <a:rPr lang="ru-RU" dirty="0"/>
              <a:t> (1857— 1939) в начале XX в. возглавлял в Сорбонне институт </a:t>
            </a:r>
            <a:r>
              <a:rPr lang="ru-RU" dirty="0" smtClean="0"/>
              <a:t>этнологии </a:t>
            </a:r>
            <a:r>
              <a:rPr lang="ru-RU" dirty="0"/>
              <a:t>Ученый исследовал этнографические материалы и выдвинул свою главную идею о качественном отличии мышления первобытного человека от рационального мышления современного цивилизованного </a:t>
            </a:r>
            <a:r>
              <a:rPr lang="ru-RU" dirty="0" smtClean="0"/>
              <a:t>человека</a:t>
            </a:r>
            <a:endParaRPr lang="ru-RU" dirty="0"/>
          </a:p>
        </p:txBody>
      </p:sp>
      <p:pic>
        <p:nvPicPr>
          <p:cNvPr id="5122" name="Picture 2" descr="https://sun9-72.userapi.com/impg/H7F6CvQ358YddfiU5o6_UyCsieBuJkoR1f-E0Q/AWKANo1q6mM.jpg?size=1200x900&amp;quality=96&amp;sign=590e2b250c7f7f0cef4cb4550bc7fa7a&amp;type=alb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235" y="1825625"/>
            <a:ext cx="4348565" cy="423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963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2951</Words>
  <Application>Microsoft Office PowerPoint</Application>
  <PresentationFormat>Широкоэкранный</PresentationFormat>
  <Paragraphs>210</Paragraphs>
  <Slides>56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61" baseType="lpstr">
      <vt:lpstr>Arial</vt:lpstr>
      <vt:lpstr>Calibri</vt:lpstr>
      <vt:lpstr>Calibri Light</vt:lpstr>
      <vt:lpstr>Times New Roman</vt:lpstr>
      <vt:lpstr>Тема Office</vt:lpstr>
      <vt:lpstr>  </vt:lpstr>
      <vt:lpstr>Вопросы для обсуждения </vt:lpstr>
      <vt:lpstr>1. Истоки социально-психологических идей в античный период, эпоху Средневековья  и Новое время </vt:lpstr>
      <vt:lpstr>Конфуций (VI-V в. до н. э.) </vt:lpstr>
      <vt:lpstr>Платон (427–347 до н.э.) </vt:lpstr>
      <vt:lpstr>Аристотель (384–322 до н.э.) </vt:lpstr>
      <vt:lpstr>Итальянский философ и историк Николо Макиавелли (1469—1527) </vt:lpstr>
      <vt:lpstr>Английский философ Томас Гоббс  (1588—1679) </vt:lpstr>
      <vt:lpstr>Свой вклад в становление социальной психологии внесли археологи, этнологи, антропологи  (Э. Тейлор, Л. Морган, Л. Леви-Брюль)</vt:lpstr>
      <vt:lpstr>Исследователи выделяют следующие основные этапы формирования социальной психологии как науки </vt:lpstr>
      <vt:lpstr>2. Относительно самостоятельное становление социально-психологического знания (вторая половина XIX –20-е гг. XX в.) </vt:lpstr>
      <vt:lpstr>Г. Штейнталь и М. Лазарус</vt:lpstr>
      <vt:lpstr>Г. Штейнталь </vt:lpstr>
      <vt:lpstr>М. Лазарус</vt:lpstr>
      <vt:lpstr>В дальнейшем идеи психологии народов получили развитие в работах В. Вундта</vt:lpstr>
      <vt:lpstr>В.Вундт</vt:lpstr>
      <vt:lpstr>Психология масс </vt:lpstr>
      <vt:lpstr>Г. Тард</vt:lpstr>
      <vt:lpstr>Французский социолог Г. Лебон большое внимание уделял взаимодействию масс и элит </vt:lpstr>
      <vt:lpstr>Г. Лебон</vt:lpstr>
      <vt:lpstr>Инстинктивизм</vt:lpstr>
      <vt:lpstr>К достижениям этого периода можно отнести  </vt:lpstr>
      <vt:lpstr>К недостаткам периода можно отнести  </vt:lpstr>
      <vt:lpstr>3. Экспериментальное оформление социальной психологии с 20-х до 40-х гг. ХХ в., появление новых школ  </vt:lpstr>
      <vt:lpstr>В. Мёде принадлежит заслуга в разработке общей методологии группового эксперимента</vt:lpstr>
      <vt:lpstr>В. Мёде установил, </vt:lpstr>
      <vt:lpstr>В России в трудах В. М. Бехтерева </vt:lpstr>
      <vt:lpstr>Презентация PowerPoint</vt:lpstr>
      <vt:lpstr>В. М. Бехтерев </vt:lpstr>
      <vt:lpstr>Результаты экспериментов  Ф. Олпорта </vt:lpstr>
      <vt:lpstr>Ф. Олпорт </vt:lpstr>
      <vt:lpstr>4. Современное состояние социальной психологии в России и за рубежом </vt:lpstr>
      <vt:lpstr>Необихевиористское направление  </vt:lpstr>
      <vt:lpstr>По мнению Н. Миллера и Д. Долларда, </vt:lpstr>
      <vt:lpstr>Медиаторно-стимульная теория А. Бандуры </vt:lpstr>
      <vt:lpstr>А.Бандура</vt:lpstr>
      <vt:lpstr>Теория «взаимодействующих исходов»  Д. Тибо и Г. Келли </vt:lpstr>
      <vt:lpstr>Теория элементарного социального поведения Дж. Хоманса</vt:lpstr>
      <vt:lpstr>Психоаналитическая ориентация  </vt:lpstr>
      <vt:lpstr>Современные психоаналитические представления о групповых процессах основываются на социально-психологических взглядах З. Фрейда, выраженных в работах  </vt:lpstr>
      <vt:lpstr>Трехмерная теория интерперсонального поведения В. Шутца </vt:lpstr>
      <vt:lpstr>Когнитивистская ориентация  </vt:lpstr>
      <vt:lpstr>Теория когнитивного диссонанса  Л. Фестингера</vt:lpstr>
      <vt:lpstr>Теория конгруэнтности Ч. Осгуда и П. Танненбаума </vt:lpstr>
      <vt:lpstr>Интеракционистская ориентация  </vt:lpstr>
      <vt:lpstr>Источником интеракционистского направления послужила социально-психологическая концепция Дж. Мида</vt:lpstr>
      <vt:lpstr>Дж. Мид</vt:lpstr>
      <vt:lpstr>В интеракционистской ориентации можно выделить следующие направления </vt:lpstr>
      <vt:lpstr>Представители символического интеракционизма </vt:lpstr>
      <vt:lpstr>Интеракционисты выделяют три основных компонента в структуре личности</vt:lpstr>
      <vt:lpstr>Главным архитектором структурного символического интеракционизма является  М. Кун</vt:lpstr>
      <vt:lpstr>Разрабатывая положения теории ролей, ученые (И. Гоффман, Р. Линтон, Р. Мертон и др.) </vt:lpstr>
      <vt:lpstr>Теории референтной группы</vt:lpstr>
      <vt:lpstr>Референтная группа </vt:lpstr>
      <vt:lpstr>Презентация PowerPoint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Давыдова Анна Викторовна</cp:lastModifiedBy>
  <cp:revision>20</cp:revision>
  <dcterms:created xsi:type="dcterms:W3CDTF">2024-02-10T18:45:48Z</dcterms:created>
  <dcterms:modified xsi:type="dcterms:W3CDTF">2024-02-21T02:33:09Z</dcterms:modified>
</cp:coreProperties>
</file>