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63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51F9-5F30-47F6-A1B0-38BF7FF80B53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62AED-F8DA-4C0C-8DCC-FE3A58BF1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2780928"/>
            <a:ext cx="8280920" cy="14401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28092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2961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(Федеральный закон от 28.12.2013 г. №426-ФЗ «О специальной оценке условий труда»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0"/>
            <a:ext cx="504056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99592" y="155679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СПЕЦИАЛЬНАЯ ОЦЕНКА УСЛОВИЙ ТРУДА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1378074"/>
          </a:xfrm>
        </p:spPr>
        <p:txBody>
          <a:bodyPr>
            <a:noAutofit/>
          </a:bodyPr>
          <a:lstStyle/>
          <a:p>
            <a:r>
              <a:rPr lang="ru-RU" sz="1700" dirty="0" smtClean="0">
                <a:solidFill>
                  <a:schemeClr val="accent1"/>
                </a:solidFill>
              </a:rPr>
              <a:t>ИССЛЕДОВАНИЯ И ИЗМЕРЕНИЯ ВРЕДНЫХ И (ИЛИ) ОПАСНЫХ ПРОИЗВОДСТВЕННЫХ ФАКТОРОВ, ИХ ОЦЕНКА</a:t>
            </a:r>
            <a:endParaRPr lang="ru-RU" sz="17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Исследования (испытания) и измерения вредных и (или) опасных факторов осуществляются испытательной лабораторией (центром), экспертами и иными работниками организации, проводящей </a:t>
            </a:r>
            <a:r>
              <a:rPr lang="ru-RU" dirty="0" smtClean="0"/>
              <a:t>СОУТ с учетом требований к методам, методикам и средствам измерений.</a:t>
            </a:r>
          </a:p>
          <a:p>
            <a:r>
              <a:rPr lang="ru-RU" dirty="0" smtClean="0"/>
              <a:t>Организация, проводящая СУОТ проводит исследования (измерения) самостоятельно или с привлечением субподрядчика для проведения измерений факторов, предусмотренных </a:t>
            </a:r>
            <a:r>
              <a:rPr lang="ru-RU" dirty="0" err="1" smtClean="0"/>
              <a:t>пп</a:t>
            </a:r>
            <a:r>
              <a:rPr lang="ru-RU" dirty="0" smtClean="0"/>
              <a:t>. 12-14 и 24 ч.3, ст. 13 426-ФЗ</a:t>
            </a:r>
          </a:p>
          <a:p>
            <a:r>
              <a:rPr lang="ru-RU" dirty="0" smtClean="0"/>
              <a:t>Исследованию (измерению) подлежат:</a:t>
            </a:r>
          </a:p>
          <a:p>
            <a:pPr lvl="1"/>
            <a:r>
              <a:rPr lang="ru-RU" dirty="0" smtClean="0"/>
              <a:t>физические факторы;</a:t>
            </a:r>
            <a:endParaRPr lang="ru-RU" dirty="0"/>
          </a:p>
          <a:p>
            <a:pPr lvl="1"/>
            <a:r>
              <a:rPr lang="ru-RU" dirty="0" smtClean="0"/>
              <a:t>химические факторы;</a:t>
            </a:r>
            <a:endParaRPr lang="ru-RU" dirty="0"/>
          </a:p>
          <a:p>
            <a:pPr lvl="1"/>
            <a:r>
              <a:rPr lang="ru-RU" dirty="0" smtClean="0"/>
              <a:t>биологические факторы;</a:t>
            </a:r>
            <a:endParaRPr lang="ru-RU" dirty="0"/>
          </a:p>
          <a:p>
            <a:pPr lvl="1"/>
            <a:r>
              <a:rPr lang="ru-RU" dirty="0" smtClean="0"/>
              <a:t>тяжесть </a:t>
            </a:r>
            <a:r>
              <a:rPr lang="ru-RU" dirty="0"/>
              <a:t>трудового </a:t>
            </a:r>
            <a:r>
              <a:rPr lang="ru-RU" dirty="0" smtClean="0"/>
              <a:t>процесса;</a:t>
            </a:r>
            <a:endParaRPr lang="ru-RU" dirty="0"/>
          </a:p>
          <a:p>
            <a:pPr lvl="1"/>
            <a:r>
              <a:rPr lang="ru-RU" dirty="0" smtClean="0"/>
              <a:t>напряженность </a:t>
            </a:r>
            <a:r>
              <a:rPr lang="ru-RU" dirty="0"/>
              <a:t>трудового </a:t>
            </a:r>
            <a:r>
              <a:rPr lang="ru-RU" dirty="0" smtClean="0"/>
              <a:t>процесса.</a:t>
            </a:r>
          </a:p>
          <a:p>
            <a:r>
              <a:rPr lang="ru-RU" dirty="0" smtClean="0"/>
              <a:t>Классификация условий труда: 4 класса, 4 подкласса в рамках 3-го класса (вредные условия труда).</a:t>
            </a:r>
          </a:p>
          <a:p>
            <a:r>
              <a:rPr lang="ru-RU" dirty="0" smtClean="0"/>
              <a:t>Предусмотрена возможность снижения класса (подкласса): на одну степень – комиссией по представлению эксперта; более чем на одну ступень – по согласованию с </a:t>
            </a:r>
            <a:r>
              <a:rPr lang="ru-RU" dirty="0" err="1" smtClean="0"/>
              <a:t>терорганом</a:t>
            </a:r>
            <a:r>
              <a:rPr lang="ru-RU" dirty="0" smtClean="0"/>
              <a:t> </a:t>
            </a:r>
            <a:r>
              <a:rPr lang="ru-RU" dirty="0" err="1" smtClean="0"/>
              <a:t>Роспотребнадзора</a:t>
            </a:r>
            <a:r>
              <a:rPr lang="ru-RU" dirty="0" smtClean="0"/>
              <a:t>; в соответствии с отраслевыми особенностями, устанавливаемыми Минтрудом России.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28800"/>
            <a:ext cx="3008313" cy="4691063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sz="1250" b="1" dirty="0">
                <a:solidFill>
                  <a:srgbClr val="276337"/>
                </a:solidFill>
              </a:rPr>
              <a:t>Проведение исследований (измерений) вредных и (или) опасных факторов</a:t>
            </a:r>
          </a:p>
          <a:p>
            <a:r>
              <a:rPr lang="ru-RU" sz="1250" b="1" dirty="0">
                <a:solidFill>
                  <a:srgbClr val="276337"/>
                </a:solidFill>
              </a:rPr>
              <a:t>или</a:t>
            </a:r>
          </a:p>
          <a:p>
            <a:pPr>
              <a:buFontTx/>
              <a:buChar char="-"/>
            </a:pPr>
            <a:r>
              <a:rPr lang="ru-RU" sz="1250" b="1" dirty="0">
                <a:solidFill>
                  <a:srgbClr val="276337"/>
                </a:solidFill>
              </a:rPr>
              <a:t> Анализ результатов исследований (измерений), проведенных в рамках производственного контроля (но не ранее чем за 6 месяцев до проведения СОУТ) и принятие решения об использовании указанных результатов</a:t>
            </a:r>
          </a:p>
          <a:p>
            <a:pPr>
              <a:buFontTx/>
              <a:buChar char="-"/>
            </a:pPr>
            <a:r>
              <a:rPr lang="ru-RU" sz="1250" b="1" dirty="0">
                <a:solidFill>
                  <a:srgbClr val="276337"/>
                </a:solidFill>
              </a:rPr>
              <a:t>Отнесение условий труда к классам (подклассам) условий труда по результатам исследований (измерений) или отнесение условий труда к опасному классу без проведения измерений</a:t>
            </a:r>
          </a:p>
          <a:p>
            <a:pPr>
              <a:buFontTx/>
              <a:buChar char="-"/>
            </a:pPr>
            <a:r>
              <a:rPr lang="ru-RU" sz="1250" b="1" dirty="0">
                <a:solidFill>
                  <a:srgbClr val="276337"/>
                </a:solidFill>
              </a:rPr>
              <a:t> Направление копии протокола Комиссии об отнесение условий труда к опасному классу без проведения измерений (в течение 10 рабочих дней)</a:t>
            </a:r>
          </a:p>
          <a:p>
            <a:pPr>
              <a:buFontTx/>
              <a:buChar char="-"/>
            </a:pPr>
            <a:r>
              <a:rPr lang="ru-RU" sz="1250" b="1" dirty="0">
                <a:solidFill>
                  <a:srgbClr val="276337"/>
                </a:solidFill>
              </a:rPr>
              <a:t> Оформление результатов исследований (измерений) и оценки условий труда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ФОРМИРОВАНИЕ РЕЗУЛЬТАТОВ СОУТ</a:t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Содержание отчета:</a:t>
            </a:r>
          </a:p>
          <a:p>
            <a:pPr lvl="1"/>
            <a:r>
              <a:rPr lang="ru-RU" dirty="0" smtClean="0"/>
              <a:t>1</a:t>
            </a:r>
            <a:r>
              <a:rPr lang="ru-RU" dirty="0"/>
              <a:t>) сведения об организации, проводящей специальную оценку условий труда, с приложением копий документов, подтверждающих ее соответствие установленным </a:t>
            </a:r>
            <a:r>
              <a:rPr lang="ru-RU" dirty="0" smtClean="0"/>
              <a:t>требованиям</a:t>
            </a:r>
            <a:r>
              <a:rPr lang="ru-RU" dirty="0"/>
              <a:t>;</a:t>
            </a:r>
          </a:p>
          <a:p>
            <a:pPr lvl="1"/>
            <a:r>
              <a:rPr lang="ru-RU" dirty="0"/>
              <a:t>2) перечень рабочих мест, на которых проводилась специальная оценка условий труда, с указанием вредных и (или) опасных производственных факторов, которые идентифицированы на данных рабочих местах;</a:t>
            </a:r>
          </a:p>
          <a:p>
            <a:pPr lvl="1"/>
            <a:r>
              <a:rPr lang="ru-RU" dirty="0"/>
              <a:t>3) карты специальной оценки условий труда, содержащие сведения об установленном экспертом организации, проводящей специальную оценку условий труда, классе (подклассе) условий труда на конкретных рабочих местах;</a:t>
            </a:r>
          </a:p>
          <a:p>
            <a:pPr lvl="1"/>
            <a:r>
              <a:rPr lang="ru-RU" dirty="0"/>
              <a:t>4) протоколы проведения исследований (испытаний) и измерений идентифицированных вредных и (или) опасных производственных факторов;</a:t>
            </a:r>
          </a:p>
          <a:p>
            <a:pPr lvl="1"/>
            <a:r>
              <a:rPr lang="ru-RU" dirty="0"/>
              <a:t>5) протоколы оценки эффективности средств индивидуальной защиты;</a:t>
            </a:r>
          </a:p>
          <a:p>
            <a:pPr lvl="1"/>
            <a:r>
              <a:rPr lang="ru-RU" dirty="0"/>
              <a:t>6) протокол комиссии, содержащий решение о невозможности проведения исследований (испытаний) и измерений по основанию, указанному в части 9 статьи 12 </a:t>
            </a:r>
            <a:r>
              <a:rPr lang="ru-RU" dirty="0" smtClean="0"/>
              <a:t>426-ФЗ </a:t>
            </a:r>
            <a:r>
              <a:rPr lang="ru-RU" dirty="0"/>
              <a:t>(при наличии такого решения);</a:t>
            </a:r>
          </a:p>
          <a:p>
            <a:pPr lvl="1"/>
            <a:r>
              <a:rPr lang="ru-RU" dirty="0"/>
              <a:t>7) сводная ведомость специальной оценки условий труда;</a:t>
            </a:r>
          </a:p>
          <a:p>
            <a:pPr lvl="1"/>
            <a:r>
              <a:rPr lang="ru-RU" dirty="0"/>
              <a:t>8) перечень мероприятий по улучшению условий и охраны труда работников, на рабочих местах которых проводилась специальная оценка условий труда;</a:t>
            </a:r>
          </a:p>
          <a:p>
            <a:pPr lvl="1"/>
            <a:r>
              <a:rPr lang="ru-RU" dirty="0"/>
              <a:t>9) заключения эксперта организации, проводящей специальную оценку условий труда.</a:t>
            </a:r>
          </a:p>
          <a:p>
            <a:r>
              <a:rPr lang="ru-RU" dirty="0"/>
              <a:t>В отношении рабочих мест, на которых вредные и (или) опасные производственные факторы не идентифицированы, в отчете о проведении специальной оценки условий труда указываются сведения, предусмотренные пунктами 1, 2 и </a:t>
            </a:r>
            <a:r>
              <a:rPr lang="ru-RU" dirty="0" smtClean="0"/>
              <a:t>9</a:t>
            </a:r>
          </a:p>
          <a:p>
            <a:r>
              <a:rPr lang="ru-RU" dirty="0" smtClean="0"/>
              <a:t>В случае несогласия члена комиссии с результатами СОУТ, он имеет право изложить мотивированное особое мнение.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276337"/>
                </a:solidFill>
              </a:rPr>
              <a:t>Составление </a:t>
            </a:r>
            <a:r>
              <a:rPr lang="ru-RU" b="1" dirty="0">
                <a:solidFill>
                  <a:srgbClr val="276337"/>
                </a:solidFill>
              </a:rPr>
              <a:t>отчета о проведении СОУТ организацией, проводящей СОУТ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Подписание отчета членами комиссии по проведению СОУТ и утверждение председателем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ИНФОРМИРОВАНИЕ (ПЕРЕДАЧА ДАННЫХ) О РЕЗУЛЬТАТАХ СОУТ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Работодатель организует ознакомление работников с результатами проведения </a:t>
            </a:r>
            <a:r>
              <a:rPr lang="ru-RU" dirty="0" smtClean="0"/>
              <a:t>СОУТ </a:t>
            </a:r>
            <a:r>
              <a:rPr lang="ru-RU" dirty="0"/>
              <a:t>на их рабочих местах под роспись в срок не позднее чем тридцать календарных дней со дня утверждения отчета о проведении специальной оценки условий труда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Работодатель организует </a:t>
            </a:r>
            <a:r>
              <a:rPr lang="ru-RU" dirty="0"/>
              <a:t>размещение на своем официальном сайте в информационно-телекоммуникационной сети "Интернет" (при наличии такого сайта) сводных данных о результатах проведения </a:t>
            </a:r>
            <a:r>
              <a:rPr lang="ru-RU" dirty="0" smtClean="0"/>
              <a:t>СОУТ </a:t>
            </a:r>
            <a:r>
              <a:rPr lang="ru-RU" dirty="0"/>
              <a:t>в части установления классов (подклассов) условий труда на рабочих местах и перечня мероприятий по улучшению условий и охраны труда </a:t>
            </a:r>
            <a:r>
              <a:rPr lang="ru-RU" dirty="0" smtClean="0"/>
              <a:t>работников</a:t>
            </a:r>
          </a:p>
          <a:p>
            <a:r>
              <a:rPr lang="ru-RU" dirty="0" smtClean="0"/>
              <a:t>Передача данных в ФГИС учета результатов проведения СОУТ – не ранее 01.01.2016 г.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276337"/>
                </a:solidFill>
              </a:rPr>
              <a:t>Размещение работодателем данных о результатах проведения СОУТ на официальном сайте в сети Интернет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Ознакомление работников с результатами СОУТ под роспись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</a:t>
            </a:r>
            <a:r>
              <a:rPr lang="ru-RU" b="1" dirty="0" smtClean="0">
                <a:solidFill>
                  <a:srgbClr val="276337"/>
                </a:solidFill>
              </a:rPr>
              <a:t>Представление данных в территориальный орган </a:t>
            </a:r>
            <a:r>
              <a:rPr lang="ru-RU" b="1" dirty="0" err="1" smtClean="0">
                <a:solidFill>
                  <a:srgbClr val="276337"/>
                </a:solidFill>
              </a:rPr>
              <a:t>Роструда</a:t>
            </a:r>
            <a:r>
              <a:rPr lang="ru-RU" b="1" dirty="0" smtClean="0">
                <a:solidFill>
                  <a:srgbClr val="276337"/>
                </a:solidFill>
              </a:rPr>
              <a:t> (до 01.01.2016) 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</a:t>
            </a:r>
            <a:r>
              <a:rPr lang="ru-RU" b="1" dirty="0" smtClean="0">
                <a:solidFill>
                  <a:srgbClr val="276337"/>
                </a:solidFill>
              </a:rPr>
              <a:t>Передача </a:t>
            </a:r>
            <a:r>
              <a:rPr lang="ru-RU" b="1" dirty="0">
                <a:solidFill>
                  <a:srgbClr val="276337"/>
                </a:solidFill>
              </a:rPr>
              <a:t>данных о результатах СОУТ в Федеральную государственную информационную систему учета результатов проведения специальной оценки условий труда организацией, проводящей специальную оценку условий </a:t>
            </a:r>
            <a:r>
              <a:rPr lang="ru-RU" b="1" dirty="0" smtClean="0">
                <a:solidFill>
                  <a:srgbClr val="276337"/>
                </a:solidFill>
              </a:rPr>
              <a:t>труда (с 01.01.2016)</a:t>
            </a:r>
            <a:endParaRPr lang="ru-RU" b="1" dirty="0">
              <a:solidFill>
                <a:srgbClr val="276337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ЭКСПЕРТЫ ПО ПРОВЕДЕНИЮ СОУТ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Соответствие кандидата в эксперты требованиям 426-ФЗ подтверждается документами и сведениями;</a:t>
            </a:r>
          </a:p>
          <a:p>
            <a:r>
              <a:rPr lang="ru-RU" dirty="0" smtClean="0"/>
              <a:t>Обучение по дополнительной профессиональной программе осуществляется в соответствиями с требованиями Федерального закона «Об образовании в Российской Федерации» и нормативными правовыми актами, принятыми в его развитие (наличие ДПП, договора на оказание платных образовательных услуг, документа о квалификации (удостоверение или диплом)</a:t>
            </a:r>
          </a:p>
          <a:p>
            <a:r>
              <a:rPr lang="ru-RU" dirty="0" smtClean="0"/>
              <a:t>Аттестация проходит в аттестационных комиссиях по одной или нескольким областям проведения работ по СОУТ: идентификация потенциально вредных и (или) опасных факторов, оценка физических факторов, оценка химических факторов, оценка биологических факторов, оценка факторов трудового процесса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276337"/>
                </a:solidFill>
              </a:rPr>
              <a:t>Соответствие требованиям, предъявляемым к экспертам ч. 3 ст. 20 426-ФЗ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Прохождение аттестации на право выполнения работ по специальной оценке условий труда</a:t>
            </a:r>
          </a:p>
          <a:p>
            <a:pPr>
              <a:buFontTx/>
              <a:buChar char="-"/>
            </a:pPr>
            <a:r>
              <a:rPr lang="ru-RU" b="1" dirty="0">
                <a:solidFill>
                  <a:srgbClr val="276337"/>
                </a:solidFill>
              </a:rPr>
              <a:t> Внесение сведений об экспертах в реестр экспертов организаций, проводящих СОУТ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3960440" cy="46935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ЭКСПЕРТИЗА КАЧЕСТВА СОУТ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7848872" cy="432048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Экспертиза качества проведения СОУТ осуществляется:</a:t>
            </a:r>
          </a:p>
          <a:p>
            <a:pPr lvl="1"/>
            <a:r>
              <a:rPr lang="ru-RU" dirty="0" smtClean="0"/>
              <a:t>по </a:t>
            </a:r>
            <a:r>
              <a:rPr lang="ru-RU" dirty="0"/>
              <a:t>представлениям территориальных органов </a:t>
            </a:r>
            <a:r>
              <a:rPr lang="ru-RU" dirty="0" err="1" smtClean="0"/>
              <a:t>Роструда</a:t>
            </a:r>
            <a:r>
              <a:rPr lang="ru-RU" dirty="0" smtClean="0"/>
              <a:t> </a:t>
            </a:r>
            <a:r>
              <a:rPr lang="ru-RU" dirty="0"/>
              <a:t>в связи с осуществлением мероприятий по государственному контролю (надзору) за соблюдением требований настоящего Федерального закона, в том числе на основании заявлений работников, профессиональных союзов, их объединений, иных уполномоченных работниками представительных органов, а также работодателей, их объединений, страховщиков;</a:t>
            </a:r>
          </a:p>
          <a:p>
            <a:pPr lvl="1"/>
            <a:r>
              <a:rPr lang="ru-RU" dirty="0" smtClean="0"/>
              <a:t>по </a:t>
            </a:r>
            <a:r>
              <a:rPr lang="ru-RU" dirty="0"/>
              <a:t>поданным непосредственно в орган, уполномоченный на проведение экспертизы качества специальной оценки условий труда, </a:t>
            </a:r>
            <a:r>
              <a:rPr lang="ru-RU" dirty="0" smtClean="0"/>
              <a:t>заявлениям </a:t>
            </a:r>
            <a:r>
              <a:rPr lang="ru-RU" dirty="0"/>
              <a:t>работников, профессиональных союзов, их объединений, иных уполномоченных работниками представительных органов, а также работодателей, их объединений, страховщиков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Экспертиза качества проведения СОУТ осуществляется в рамках ГЭУТ</a:t>
            </a:r>
          </a:p>
          <a:p>
            <a:r>
              <a:rPr lang="ru-RU" dirty="0" smtClean="0"/>
              <a:t>Разногласия по вопросам экспертизы качества СОУТ рассматриваются Минтрудом России</a:t>
            </a:r>
          </a:p>
          <a:p>
            <a:r>
              <a:rPr lang="ru-RU" dirty="0"/>
              <a:t>Разногласия по вопросам проведения </a:t>
            </a:r>
            <a:r>
              <a:rPr lang="ru-RU" dirty="0" smtClean="0"/>
              <a:t>СОУТ, </a:t>
            </a:r>
            <a:r>
              <a:rPr lang="ru-RU" dirty="0"/>
              <a:t>несогласие работника с результатами проведения специальной оценки условий труда на его рабочем месте, а также жалобы работодателя на действия (бездействие) организации, проводящей </a:t>
            </a:r>
            <a:r>
              <a:rPr lang="ru-RU" dirty="0" smtClean="0"/>
              <a:t>СОУТ, рассматриваются </a:t>
            </a:r>
            <a:r>
              <a:rPr lang="ru-RU" dirty="0" err="1" smtClean="0"/>
              <a:t>Рострудом</a:t>
            </a:r>
            <a:r>
              <a:rPr lang="ru-RU" dirty="0" smtClean="0"/>
              <a:t> и его территориальными органами.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88832" cy="469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ОТВЕТСТВЕННОСТЬ ЗА НАРУШЕНИЙ ТРЕБОВАНИЙ ЗАКОНОДАТЕЛЬСТВА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848872" cy="5760640"/>
          </a:xfrm>
        </p:spPr>
        <p:txBody>
          <a:bodyPr>
            <a:normAutofit fontScale="32500" lnSpcReduction="20000"/>
          </a:bodyPr>
          <a:lstStyle/>
          <a:p>
            <a:pPr marL="342900" lvl="4" indent="-342900">
              <a:buFont typeface="Arial" pitchFamily="34" charset="0"/>
              <a:buChar char="•"/>
            </a:pPr>
            <a:r>
              <a:rPr lang="ru-RU" sz="4000" dirty="0" err="1" smtClean="0"/>
              <a:t>КоАП</a:t>
            </a:r>
            <a:r>
              <a:rPr lang="ru-RU" sz="4000" dirty="0" smtClean="0"/>
              <a:t>. Статья</a:t>
            </a:r>
            <a:r>
              <a:rPr lang="ru-RU" sz="4000" dirty="0"/>
              <a:t> 5.27.1. Нарушение государственных нормативных требований охраны труда, содержащихся в федеральных законах и иных нормативных правовых актах Российской Федерации</a:t>
            </a:r>
          </a:p>
          <a:p>
            <a:pPr lvl="1"/>
            <a:r>
              <a:rPr lang="ru-RU" sz="4000" dirty="0" smtClean="0"/>
              <a:t>Нарушение </a:t>
            </a:r>
            <a:r>
              <a:rPr lang="ru-RU" sz="4000" dirty="0"/>
              <a:t>работодателем установленного порядка проведения специальной оценки условий труда на рабочих местах или ее </a:t>
            </a:r>
            <a:r>
              <a:rPr lang="ru-RU" sz="4000" dirty="0" err="1"/>
              <a:t>непроведение</a:t>
            </a:r>
            <a:r>
              <a:rPr lang="ru-RU" sz="4000" dirty="0"/>
              <a:t> - </a:t>
            </a:r>
          </a:p>
          <a:p>
            <a:pPr lvl="2"/>
            <a:r>
              <a:rPr lang="ru-RU" sz="4000" dirty="0"/>
              <a:t>влечет предупреждение или наложение административного штрафа на должностных лиц в размере от пяти тысяч до десяти тысяч рублей; на лиц, осуществляющих предпринимательскую деятельность без образования юридического лица, - от пяти тысяч до десяти тысяч рублей; на юридических лиц - от шестидесяти тысяч до восьмидесяти тысяч рублей.</a:t>
            </a:r>
          </a:p>
          <a:p>
            <a:r>
              <a:rPr lang="ru-RU" sz="4000" dirty="0" err="1" smtClean="0"/>
              <a:t>КоАП</a:t>
            </a:r>
            <a:r>
              <a:rPr lang="ru-RU" sz="4000" dirty="0" smtClean="0"/>
              <a:t>. Статья</a:t>
            </a:r>
            <a:r>
              <a:rPr lang="ru-RU" sz="4000" dirty="0"/>
              <a:t> 14.54. Нарушение установленного порядка проведения специальной оценки условий труда</a:t>
            </a:r>
          </a:p>
          <a:p>
            <a:pPr lvl="1"/>
            <a:r>
              <a:rPr lang="ru-RU" sz="4000" dirty="0"/>
              <a:t>1. Нарушение организацией, проводившей специальную оценку условий труда, установленного порядка проведения специальной оценки условий труда -</a:t>
            </a:r>
          </a:p>
          <a:p>
            <a:pPr lvl="2"/>
            <a:r>
              <a:rPr lang="ru-RU" sz="4000" dirty="0"/>
              <a:t>влечет наложение административного штрафа на должностных лиц в размере от двадцати тысяч до тридцати тысяч рублей; на юридических лиц - от семидесяти тысяч до ста тысяч рублей.</a:t>
            </a:r>
          </a:p>
          <a:p>
            <a:pPr lvl="1"/>
            <a:r>
              <a:rPr lang="ru-RU" sz="4000" dirty="0"/>
              <a:t>2. Совершение административного правонарушения, предусмотренного частью 1 настоящей статьи, лицом, ранее подвергнутым административному наказанию за аналогичное административное правонарушение, -</a:t>
            </a:r>
          </a:p>
          <a:p>
            <a:pPr lvl="2"/>
            <a:r>
              <a:rPr lang="ru-RU" sz="4000" dirty="0"/>
              <a:t>влечет наложение административного штрафа на должностных лиц в размере от сорока тысяч до пятидесяти тысяч рублей или дисквалификацию на срок от одного года до трех лет; на юридических лиц - в размере от ста тысяч до двухсот тысяч рублей или административное приостановление деятельности на срок до девяноста суток.</a:t>
            </a:r>
          </a:p>
          <a:p>
            <a:r>
              <a:rPr lang="ru-RU" sz="4000" baseline="0" dirty="0" smtClean="0"/>
              <a:t>ТК РФ. Ст. 356. </a:t>
            </a:r>
            <a:r>
              <a:rPr lang="ru-RU" sz="4000" dirty="0" smtClean="0"/>
              <a:t>Полномочия федеральной инспекции труда</a:t>
            </a:r>
          </a:p>
          <a:p>
            <a:pPr lvl="1"/>
            <a:r>
              <a:rPr lang="ru-RU" sz="4000" baseline="0" dirty="0" smtClean="0"/>
              <a:t>направляет в федеральный орган исполнительной власти, осуществляющий функции по выработке государственной политики и нормативно-правовому регулированию в сфере труда, предложение об аннулировании сертификата эксперта на право выполнения работ по специальной оценке условий труда в связи с допускаемым этим экспертом нарушением законодательства о специальной оценке условий труда;</a:t>
            </a:r>
          </a:p>
          <a:p>
            <a:pPr lvl="1"/>
            <a:r>
              <a:rPr lang="ru-RU" sz="4000" baseline="0" dirty="0" smtClean="0"/>
              <a:t>направляет в национальный орган по аккредитации представления о приостановке действия аттестата аккредитации организации, проводящей специальную оценку условий труда и допускающей нарушение требований законодательства о специальной оценке условий труда.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Нормативные правовые акты в развитие положений Федерального закона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/>
                </a:solidFill>
              </a:rPr>
              <a:t>Постановления Правительства Российской Федерации</a:t>
            </a:r>
          </a:p>
          <a:p>
            <a:r>
              <a:rPr lang="ru-RU" sz="1400" dirty="0" smtClean="0"/>
              <a:t>- </a:t>
            </a:r>
            <a:r>
              <a:rPr lang="ru-RU" sz="1400" dirty="0"/>
              <a:t>Постановление Правительства Российской Федерации «Об утверждении Перечня рабочих мест в организациях, осуществляющих отдельные виды деятельности, в отношении которых специальная оценка условий труда проводится с учетом особенностей»;</a:t>
            </a:r>
          </a:p>
          <a:p>
            <a:r>
              <a:rPr lang="ru-RU" sz="1400" dirty="0"/>
              <a:t>- Постановление Правительства Российской Федерации «Об утверждении Порядка допуска организаций к деятельности по проведению специальной оценки условий труда, их регистрации в реестре организаций, проводящих специальную оценку условий труда, приостановления и прекращения деятельности по проведению специальной оценки условий труда, а также формирования и ведения реестра организаций, проводящих специальную оценку условий труда»;</a:t>
            </a:r>
          </a:p>
          <a:p>
            <a:r>
              <a:rPr lang="ru-RU" sz="1400" dirty="0"/>
              <a:t>- Постановление Правительства Российской Федерации «О Порядке аттестации на право выполнения работ по специальной оценке условий труда, выдачи сертификата эксперта на право выполнения работ по специальной оценке условий труда и его аннулирования»;</a:t>
            </a:r>
          </a:p>
          <a:p>
            <a:pPr>
              <a:buFontTx/>
              <a:buChar char="-"/>
            </a:pPr>
            <a:r>
              <a:rPr lang="ru-RU" sz="1400" dirty="0" smtClean="0"/>
              <a:t>Постановление </a:t>
            </a:r>
            <a:r>
              <a:rPr lang="ru-RU" sz="1400" dirty="0"/>
              <a:t>Правительства Российской Федерации «О внесении изменений в некоторые акты Правительства Российской Федерации и признании утратившим силу постановления Правительства Российской Федерации от 20 ноября 2008 г. № 870 «Об установлении сокращенной продолжительности рабочего времени, ежегодного дополнительного оплачиваемого отпуска, повышенной оплаты труда работникам, занятым на тяжелых работах, работах с вредными и (или) опасными и иными особыми условиями труда</a:t>
            </a:r>
            <a:r>
              <a:rPr lang="ru-RU" sz="1400" dirty="0" smtClean="0"/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Нормативные правовые акты в развитие положений Федерального закона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340769"/>
            <a:ext cx="828092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/>
                </a:solidFill>
              </a:rPr>
              <a:t>Приказы Минтруда России</a:t>
            </a:r>
          </a:p>
          <a:p>
            <a:r>
              <a:rPr lang="ru-RU" sz="1100" dirty="0" smtClean="0"/>
              <a:t>- Приказ Минтруда России «Об утверждении Методики проведения специальной оценки условий труда, классификатора вредных и (или) опасных производственных факторов, формы отчета о проведении специальной оценки условий труда и инструкции по ее заполнению»;</a:t>
            </a:r>
          </a:p>
          <a:p>
            <a:r>
              <a:rPr lang="ru-RU" sz="1100" dirty="0" smtClean="0"/>
              <a:t>- Приказ Минтруда России «Об утверждении формы сертификата эксперта на право выполнения работ по специальной оценке условий труда, технических требований к нему и инструкции по заполнению бланка сертификата эксперта на право выполнения работ по специальной оценке условий труда и Порядка ведения реестра лиц, имеющих сертификат эксперта на право выполнения работ по специальной оценке условий труда»;</a:t>
            </a:r>
          </a:p>
          <a:p>
            <a:r>
              <a:rPr lang="ru-RU" sz="1100" dirty="0" smtClean="0"/>
              <a:t>- Приказ Минтруда России «Об утверждении формы декларации соответствия условий труда государственным нормативным требованиям охраны труда, Порядка оформления декларации соответствия условий труда государственным нормативным требованиям охраны труда и Порядка формирования и ведения реестра деклараций соответствия условий труда государственным нормативным требованиям охраны труда»;</a:t>
            </a:r>
          </a:p>
          <a:p>
            <a:r>
              <a:rPr lang="ru-RU" sz="1100" dirty="0" smtClean="0"/>
              <a:t>- Приказ Минтруда России «Об утверждении Порядка проведения государственной экспертизы условий труда»;</a:t>
            </a:r>
          </a:p>
          <a:p>
            <a:r>
              <a:rPr lang="ru-RU" sz="1100" dirty="0" smtClean="0"/>
              <a:t>- Приказ Минтруда России «Об утверждении порядка передачи результатов проведения специальной оценки условий труда»;</a:t>
            </a:r>
          </a:p>
          <a:p>
            <a:r>
              <a:rPr lang="ru-RU" sz="1100" dirty="0" smtClean="0"/>
              <a:t>- Приказ Минтруда России «Об утверждении Методики снижения класса (подкласса) условий труда при применении работниками, занятыми на работах с вредными условиями труда, эффективных средств индивидуальной защиты»;</a:t>
            </a:r>
          </a:p>
          <a:p>
            <a:r>
              <a:rPr lang="ru-RU" sz="1100" dirty="0" smtClean="0"/>
              <a:t>- Приказ Минтруда России «Об утверждении методических рекомендаций по определению  размера платы за проведение экспертизы качества специальной оценки условий труда»;</a:t>
            </a:r>
          </a:p>
          <a:p>
            <a:r>
              <a:rPr lang="ru-RU" sz="1100" dirty="0" smtClean="0"/>
              <a:t>- Приказ Минтруда России «Об утверждении Порядка проведения аттестационного испытания с целью получения сертификата эксперта на право выполнения работ по специальной оценке условий труда»;</a:t>
            </a:r>
          </a:p>
          <a:p>
            <a:r>
              <a:rPr lang="ru-RU" sz="1100" dirty="0" smtClean="0"/>
              <a:t>- Приказ Минтруда России «О создании комиссии по рассмотрению апелляций на результаты прохождения аттестационного испытания на право выполнения работ по специальной оценке условий труда»;</a:t>
            </a:r>
          </a:p>
          <a:p>
            <a:r>
              <a:rPr lang="ru-RU" sz="1100" dirty="0" smtClean="0"/>
              <a:t>- Приказ Минтруда России «О внесении изменений и признании утратившими силу некоторых нормативных правовых актов Министерства труда и социального развития Российской Федерации, Министерства здравоохранения и социального развития Российской Федерации, Министерства труда и социальной защиты Российской Федерации» (требуется государственная регистрация в Минюсте России);</a:t>
            </a:r>
          </a:p>
          <a:p>
            <a:pPr>
              <a:buFontTx/>
              <a:buChar char="-"/>
            </a:pPr>
            <a:r>
              <a:rPr lang="ru-RU" sz="1100" dirty="0" smtClean="0"/>
              <a:t> Приказ Минтруда России «О внесении изменений в нормативные правовые акты Министерства труда и социального развития Российской Федерации, Министерства здравоохранения и социального развития Российской Федерации и признании утратившими силу отдельных положений нормативных правовых актов Министерства труда Российской Федерации, Министерства труда и социального развития Российской Федерации» (не требуется государственная регистрация в Минюсте России)».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ПРИМЕНЕНИЕ РЕЗУЛЬТАТОВ СОУТ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980728"/>
            <a:ext cx="4040188" cy="54726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000" dirty="0" smtClean="0"/>
              <a:t>СПЕЦИАЛЬНАЯ ОЦЕНКА УСЛОВИЙ ТРУДА</a:t>
            </a:r>
          </a:p>
          <a:p>
            <a:pPr>
              <a:buNone/>
            </a:pPr>
            <a:endParaRPr lang="ru-RU" sz="1000" dirty="0" smtClean="0"/>
          </a:p>
          <a:p>
            <a:r>
              <a:rPr lang="ru-RU" sz="750" dirty="0" smtClean="0"/>
              <a:t>разработки </a:t>
            </a:r>
            <a:r>
              <a:rPr lang="ru-RU" sz="750" dirty="0"/>
              <a:t>и реализации мероприятий, направленных на улучшение условий труда работников;</a:t>
            </a:r>
          </a:p>
          <a:p>
            <a:r>
              <a:rPr lang="ru-RU" sz="750" dirty="0" smtClean="0"/>
              <a:t>информирования </a:t>
            </a:r>
            <a:r>
              <a:rPr lang="ru-RU" sz="750" dirty="0"/>
              <a:t>работников об условиях труда на рабочих местах, о существующем риске повреждения их здоровья, о мерах по защите от воздействия вредных и (или) опасных производственных факторов и о полагающихся работникам, занятым на работах с вредными и (или) опасными условиями труда, гарантиях и компенсациях;</a:t>
            </a:r>
          </a:p>
          <a:p>
            <a:r>
              <a:rPr lang="ru-RU" sz="750" dirty="0" smtClean="0"/>
              <a:t>обеспечения </a:t>
            </a:r>
            <a:r>
              <a:rPr lang="ru-RU" sz="750" dirty="0"/>
              <a:t>работников средствами индивидуальной защиты, а также оснащения рабочих мест средствами коллективной защиты;</a:t>
            </a:r>
          </a:p>
          <a:p>
            <a:r>
              <a:rPr lang="ru-RU" sz="750" dirty="0" smtClean="0"/>
              <a:t>осуществления </a:t>
            </a:r>
            <a:r>
              <a:rPr lang="ru-RU" sz="750" dirty="0"/>
              <a:t>контроля за состоянием условий труда на рабочих местах;</a:t>
            </a:r>
          </a:p>
          <a:p>
            <a:r>
              <a:rPr lang="ru-RU" sz="750" dirty="0" smtClean="0"/>
              <a:t>организации </a:t>
            </a:r>
            <a:r>
              <a:rPr lang="ru-RU" sz="750" dirty="0"/>
              <a:t>в случаях, установленных законодательством Российской Федерации, обязательных предварительных (при поступлении на работу) и периодических (в течение трудовой деятельности) медицинских осмотров работников;</a:t>
            </a:r>
          </a:p>
          <a:p>
            <a:r>
              <a:rPr lang="ru-RU" sz="750" dirty="0" smtClean="0"/>
              <a:t>установления </a:t>
            </a:r>
            <a:r>
              <a:rPr lang="ru-RU" sz="750" dirty="0"/>
              <a:t>работникам предусмотренных Трудовым кодексом Российской Федерации </a:t>
            </a:r>
            <a:r>
              <a:rPr lang="ru-RU" sz="750" dirty="0">
                <a:solidFill>
                  <a:srgbClr val="C00000"/>
                </a:solidFill>
              </a:rPr>
              <a:t>гарантий</a:t>
            </a:r>
            <a:r>
              <a:rPr lang="ru-RU" sz="750" dirty="0"/>
              <a:t> и компенсаций</a:t>
            </a:r>
            <a:r>
              <a:rPr lang="ru-RU" sz="750" dirty="0">
                <a:solidFill>
                  <a:srgbClr val="FF0000"/>
                </a:solidFill>
              </a:rPr>
              <a:t>;</a:t>
            </a:r>
          </a:p>
          <a:p>
            <a:r>
              <a:rPr lang="ru-RU" sz="750" dirty="0" smtClean="0">
                <a:solidFill>
                  <a:srgbClr val="C00000"/>
                </a:solidFill>
              </a:rPr>
              <a:t>установления </a:t>
            </a:r>
            <a:r>
              <a:rPr lang="ru-RU" sz="750" dirty="0">
                <a:solidFill>
                  <a:srgbClr val="C00000"/>
                </a:solidFill>
              </a:rPr>
              <a:t>дополнительного тарифа страховых взносов в Пенсионный фонд Российской Федерации с учетом класса (подкласса) условий труда на рабочем месте;</a:t>
            </a:r>
          </a:p>
          <a:p>
            <a:r>
              <a:rPr lang="ru-RU" sz="750" dirty="0" smtClean="0"/>
              <a:t>расчета </a:t>
            </a:r>
            <a:r>
              <a:rPr lang="ru-RU" sz="750" dirty="0"/>
              <a:t>скидок (надбавок) к страховому тарифу на обязательное социальное страхование от несчастных случаев на производстве и профессиональных заболеваний;</a:t>
            </a:r>
          </a:p>
          <a:p>
            <a:r>
              <a:rPr lang="ru-RU" sz="750" dirty="0" smtClean="0"/>
              <a:t>обоснования </a:t>
            </a:r>
            <a:r>
              <a:rPr lang="ru-RU" sz="750" dirty="0"/>
              <a:t>финансирования мероприятий по улучшению условий и охраны труда, в том числе за счет средств на осуществление обязательного социального страхования от несчастных случаев на производстве и профессиональных заболеваний;</a:t>
            </a:r>
          </a:p>
          <a:p>
            <a:r>
              <a:rPr lang="ru-RU" sz="750" dirty="0" smtClean="0"/>
              <a:t>подготовки </a:t>
            </a:r>
            <a:r>
              <a:rPr lang="ru-RU" sz="750" dirty="0"/>
              <a:t>статистической отчетности об условиях труда;</a:t>
            </a:r>
          </a:p>
          <a:p>
            <a:r>
              <a:rPr lang="ru-RU" sz="750" dirty="0" smtClean="0"/>
              <a:t>решения </a:t>
            </a:r>
            <a:r>
              <a:rPr lang="ru-RU" sz="750" dirty="0"/>
              <a:t>вопроса о связи возникших у работников заболеваний с воздействием на работников на их рабочих местах вредных и (или) опасных производственных факторов, а также расследования несчастных случаев на производстве и профессиональных заболеваний;</a:t>
            </a:r>
          </a:p>
          <a:p>
            <a:r>
              <a:rPr lang="ru-RU" sz="750" dirty="0" smtClean="0"/>
              <a:t>рассмотрения </a:t>
            </a:r>
            <a:r>
              <a:rPr lang="ru-RU" sz="750" dirty="0"/>
              <a:t>и урегулирования разногласий, связанных с обеспечением безопасных условий труда, между работниками и работодателем и (или) их представителями;</a:t>
            </a:r>
          </a:p>
          <a:p>
            <a:r>
              <a:rPr lang="ru-RU" sz="750" dirty="0" smtClean="0"/>
              <a:t>определения </a:t>
            </a:r>
            <a:r>
              <a:rPr lang="ru-RU" sz="750" dirty="0"/>
              <a:t>в случаях, установленных федеральными законами и иными нормативными правовыми актами Российской Федерации, и с учетом государственных нормативных требований охраны труда видов санитарно-бытового обслуживания и медицинского обеспечения работников, их объема и условий их предоставления;</a:t>
            </a:r>
          </a:p>
          <a:p>
            <a:r>
              <a:rPr lang="ru-RU" sz="750" dirty="0" smtClean="0"/>
              <a:t>принятия </a:t>
            </a:r>
            <a:r>
              <a:rPr lang="ru-RU" sz="750" dirty="0"/>
              <a:t>решения об установлении предусмотренных трудовым законодательством ограничений для отдельных категорий работников;</a:t>
            </a:r>
          </a:p>
          <a:p>
            <a:r>
              <a:rPr lang="ru-RU" sz="750" dirty="0" smtClean="0"/>
              <a:t>оценки </a:t>
            </a:r>
            <a:r>
              <a:rPr lang="ru-RU" sz="750" dirty="0"/>
              <a:t>уровней профессиональных рисков;</a:t>
            </a:r>
          </a:p>
          <a:p>
            <a:r>
              <a:rPr lang="ru-RU" sz="750" dirty="0" smtClean="0">
                <a:solidFill>
                  <a:srgbClr val="C00000"/>
                </a:solidFill>
              </a:rPr>
              <a:t>иных </a:t>
            </a:r>
            <a:r>
              <a:rPr lang="ru-RU" sz="750" dirty="0">
                <a:solidFill>
                  <a:srgbClr val="C00000"/>
                </a:solidFill>
              </a:rPr>
              <a:t>целей, предусмотренных федеральными законами и иными нормативными правовыми актами Российской Федерации.</a:t>
            </a:r>
          </a:p>
          <a:p>
            <a:endParaRPr lang="ru-RU" sz="7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980728"/>
            <a:ext cx="4041775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000" dirty="0" smtClean="0"/>
              <a:t>АТТЕСТАЦИЯ РАБОЧИХ МЕСТ ПО УСЛОВИЯМ ТРУДА</a:t>
            </a:r>
          </a:p>
          <a:p>
            <a:pPr>
              <a:buNone/>
            </a:pPr>
            <a:endParaRPr lang="ru-RU" sz="1000" dirty="0"/>
          </a:p>
          <a:p>
            <a:r>
              <a:rPr lang="ru-RU" sz="700" dirty="0" smtClean="0"/>
              <a:t>разработки </a:t>
            </a:r>
            <a:r>
              <a:rPr lang="ru-RU" sz="700" dirty="0"/>
              <a:t>и реализации мероприятий по приведению условий труда в соответствие с государственными нормативными требованиями охраны труда;</a:t>
            </a:r>
          </a:p>
          <a:p>
            <a:r>
              <a:rPr lang="ru-RU" sz="700" dirty="0" smtClean="0"/>
              <a:t>информирования работников об условиях труда на рабочих местах, о существующем риске повреждения здоровья, о мерах по защите от воздействия вредных и (или) опасных производственных факторов и полагающихся работникам, занятым на тяжелых работах, работах с вредными и (или) опасными и иными особыми условиями труда, компенсациях;</a:t>
            </a:r>
          </a:p>
          <a:p>
            <a:r>
              <a:rPr lang="ru-RU" sz="700" dirty="0" smtClean="0"/>
              <a:t>обеспечения работников средствами индивидуальной защиты, прошедшими обязательную сертификацию или декларирование соответствия, а также средствами коллективной защиты;</a:t>
            </a:r>
          </a:p>
          <a:p>
            <a:r>
              <a:rPr lang="ru-RU" sz="700" dirty="0" smtClean="0"/>
              <a:t>контроля за состоянием условий труда на рабочих местах;</a:t>
            </a:r>
          </a:p>
          <a:p>
            <a:r>
              <a:rPr lang="ru-RU" sz="700" dirty="0" smtClean="0"/>
              <a:t>подготовки контингентов и поименного списка лиц, подлежащих обязательным предварительным (при поступлении на работу) и периодическим (в течение трудовой деятельности) медицинским осмотрам (обследованиям) работников;</a:t>
            </a:r>
          </a:p>
          <a:p>
            <a:r>
              <a:rPr lang="ru-RU" sz="700" dirty="0" smtClean="0"/>
              <a:t>установления </a:t>
            </a:r>
            <a:r>
              <a:rPr lang="ru-RU" sz="700" dirty="0"/>
              <a:t>работникам, занятым на тяжелых работах, работах с вредными и (или) опасными и иными особыми условиями труда, сокращенной продолжительности рабочего времени, ежегодного дополнительного оплачиваемого отпуска, повышенной оплаты труда;</a:t>
            </a:r>
          </a:p>
          <a:p>
            <a:r>
              <a:rPr lang="ru-RU" sz="700" dirty="0" smtClean="0"/>
              <a:t>расчета скидок (надбавок) к страховому тарифу в системе обязательного социального страхования работников от несчастных случаев на производстве и профессиональных заболеваний;</a:t>
            </a:r>
          </a:p>
          <a:p>
            <a:r>
              <a:rPr lang="ru-RU" sz="700" dirty="0" smtClean="0"/>
              <a:t>обоснования планирования и финансирования мероприятий по улучшению условий и охраны труда у работодателя, в том числе за счет средств на обязательное социальное страхование от несчастных случаев на производстве и профессиональных заболеваний;</a:t>
            </a:r>
          </a:p>
          <a:p>
            <a:r>
              <a:rPr lang="ru-RU" sz="700" dirty="0" smtClean="0"/>
              <a:t>подготовки статистической отчетности об условиях труда и компенсациях за работу во вредных и (или) опасных условиях труда;</a:t>
            </a:r>
          </a:p>
          <a:p>
            <a:r>
              <a:rPr lang="ru-RU" sz="700" dirty="0" smtClean="0"/>
              <a:t>решения вопроса о связи заболевания с профессией при подозрении на профессиональное заболевание, а также при установлении диагноза профессионального заболевания;</a:t>
            </a:r>
          </a:p>
          <a:p>
            <a:r>
              <a:rPr lang="ru-RU" sz="700" dirty="0" smtClean="0"/>
              <a:t>рассмотрения вопросов и разногласий, связанных с обеспечением безопасных условий труда работников;</a:t>
            </a:r>
          </a:p>
          <a:p>
            <a:r>
              <a:rPr lang="ru-RU" sz="700" dirty="0" smtClean="0"/>
              <a:t>санитарно-бытового и медицинского обеспечения работников в соответствии с требованиями охраны труда;</a:t>
            </a:r>
          </a:p>
          <a:p>
            <a:r>
              <a:rPr lang="ru-RU" sz="700" dirty="0" smtClean="0"/>
              <a:t>обоснования ограничений труда для отдельных категорий работников;</a:t>
            </a:r>
          </a:p>
          <a:p>
            <a:r>
              <a:rPr lang="ru-RU" sz="700" dirty="0" smtClean="0"/>
              <a:t>оценки </a:t>
            </a:r>
            <a:r>
              <a:rPr lang="ru-RU" sz="700" dirty="0"/>
              <a:t>профессионального риска;</a:t>
            </a:r>
          </a:p>
          <a:p>
            <a:r>
              <a:rPr lang="ru-RU" sz="700" dirty="0" smtClean="0">
                <a:solidFill>
                  <a:srgbClr val="C00000"/>
                </a:solidFill>
              </a:rPr>
              <a:t>подтверждения </a:t>
            </a:r>
            <a:r>
              <a:rPr lang="ru-RU" sz="700" dirty="0">
                <a:solidFill>
                  <a:srgbClr val="C00000"/>
                </a:solidFill>
              </a:rPr>
              <a:t>соответствия организации работ по охране труда государственным нормативным требованиям охраны труда;</a:t>
            </a:r>
          </a:p>
          <a:p>
            <a:r>
              <a:rPr lang="ru-RU" sz="700" dirty="0" smtClean="0">
                <a:solidFill>
                  <a:srgbClr val="C00000"/>
                </a:solidFill>
              </a:rPr>
              <a:t>приведения </a:t>
            </a:r>
            <a:r>
              <a:rPr lang="ru-RU" sz="700" dirty="0">
                <a:solidFill>
                  <a:srgbClr val="C00000"/>
                </a:solidFill>
              </a:rPr>
              <a:t>в соответствие наименований должностей (профессий) с наименованиями, указанными в Общероссийском классификаторе профессий рабочих, должностей служащих и тарифных разрядов;</a:t>
            </a:r>
          </a:p>
          <a:p>
            <a:r>
              <a:rPr lang="ru-RU" sz="700" dirty="0" smtClean="0">
                <a:solidFill>
                  <a:srgbClr val="C00000"/>
                </a:solidFill>
              </a:rPr>
              <a:t>сбора </a:t>
            </a:r>
            <a:r>
              <a:rPr lang="ru-RU" sz="700" dirty="0">
                <a:solidFill>
                  <a:srgbClr val="C00000"/>
                </a:solidFill>
              </a:rPr>
              <a:t>и обработки информации о состоянии условий и охраны труда у работодателей.</a:t>
            </a:r>
          </a:p>
          <a:p>
            <a:endParaRPr lang="ru-RU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ПОРЯДОК ПРОВЕДЕНИЯ СОУТ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ПОДГОТОВКА К ПРОВЕДЕНИЯ СОУТ</a:t>
            </a:r>
          </a:p>
          <a:p>
            <a:r>
              <a:rPr lang="ru-RU" dirty="0" smtClean="0"/>
              <a:t>ИДЕНИФИКАЦИЯ ПОТЕНЦИАЛЬНО ВРЕДНЫХ И (ИЛИ) ОПАСНЫХ ПРОИВЗОДСТВЕННЫХ ФАКТОРОВ</a:t>
            </a:r>
          </a:p>
          <a:p>
            <a:r>
              <a:rPr lang="ru-RU" dirty="0" smtClean="0"/>
              <a:t>ДЕКЛАРИРОВАНИЕ СООТВЕТСТВИЯ УСЛОВИЙ ТРУДА ГОСУДАРСТВЕННЫМ НОРМАТИВНЫМ ТРЕБОВАНИЯМ ОХРАНЫ ТРУДА</a:t>
            </a:r>
          </a:p>
          <a:p>
            <a:r>
              <a:rPr lang="ru-RU" dirty="0" smtClean="0"/>
              <a:t>ИССЛЕДОВАНИЯ И ИЗМЕРЕНИЯ ВРЕДНЫХ И (ИЛИ) ОПАСНЫХ ПРОИЗВОДСТВЕННЫХ ФАКТОРОВ, ИХ ОЦЕНКА</a:t>
            </a:r>
          </a:p>
          <a:p>
            <a:r>
              <a:rPr lang="ru-RU" dirty="0" smtClean="0"/>
              <a:t>ФОРМИРОВАНИЕ РЕЗУЛЬТАТОВ СОУТ</a:t>
            </a:r>
          </a:p>
          <a:p>
            <a:r>
              <a:rPr lang="ru-RU" dirty="0" smtClean="0"/>
              <a:t>ИНФОРМИРОВАНИЕ (ПЕРЕДАЧА ДАННЫХ) О РЕЗУЛЬТАТАХ СОУТ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3131840" y="4221088"/>
            <a:ext cx="5544616" cy="23042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ПОДГОТОВКА К ПРОВЕДЕНИЯ СОУТ</a:t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052736"/>
            <a:ext cx="5410944" cy="4281339"/>
          </a:xfrm>
        </p:spPr>
        <p:txBody>
          <a:bodyPr/>
          <a:lstStyle/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276337"/>
                </a:solidFill>
              </a:rPr>
              <a:t>Формирование комиссии по проведению СОУТ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276337"/>
                </a:solidFill>
              </a:rPr>
              <a:t>Утверждение графика проведения СОУТ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276337"/>
                </a:solidFill>
              </a:rPr>
              <a:t>Привлечение организации, проводящей СОУТ</a:t>
            </a:r>
            <a:endParaRPr lang="ru-RU" dirty="0">
              <a:solidFill>
                <a:srgbClr val="276337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886472"/>
            <a:ext cx="409575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2332" y="886472"/>
            <a:ext cx="423180" cy="106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98440"/>
            <a:ext cx="909710" cy="13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733" y="886472"/>
            <a:ext cx="556037" cy="111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9789" y="886472"/>
            <a:ext cx="556037" cy="111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8284" y="886472"/>
            <a:ext cx="541598" cy="108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0"/>
            <a:ext cx="432048" cy="109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203848" y="203860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Представители работодателя, включая специалиста по охране труда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203860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Представители профсоюза или иного представительного органа работников (при наличии)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40" y="285293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76337"/>
                </a:solidFill>
              </a:rPr>
              <a:t>Работодатель</a:t>
            </a:r>
            <a:r>
              <a:rPr lang="ru-RU" sz="1200" dirty="0" smtClean="0">
                <a:solidFill>
                  <a:srgbClr val="276337"/>
                </a:solidFill>
              </a:rPr>
              <a:t> </a:t>
            </a:r>
            <a:r>
              <a:rPr lang="ru-RU" sz="1200" dirty="0" smtClean="0"/>
              <a:t>распорядительным актом утверждает:</a:t>
            </a:r>
          </a:p>
          <a:p>
            <a:pPr>
              <a:buFontTx/>
              <a:buChar char="-"/>
            </a:pPr>
            <a:r>
              <a:rPr lang="ru-RU" sz="1200" dirty="0" smtClean="0"/>
              <a:t> Состав и порядок деятельности комиссии</a:t>
            </a:r>
          </a:p>
          <a:p>
            <a:pPr>
              <a:buFontTx/>
              <a:buChar char="-"/>
            </a:pPr>
            <a:r>
              <a:rPr lang="ru-RU" sz="1200" dirty="0" smtClean="0"/>
              <a:t> График проведения специальной оценки условий труда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131840" y="350100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76337"/>
                </a:solidFill>
              </a:rPr>
              <a:t>Комиссия</a:t>
            </a:r>
            <a:r>
              <a:rPr lang="ru-RU" sz="1200" dirty="0" smtClean="0">
                <a:solidFill>
                  <a:srgbClr val="276337"/>
                </a:solidFill>
              </a:rPr>
              <a:t> </a:t>
            </a:r>
            <a:r>
              <a:rPr lang="ru-RU" sz="1200" dirty="0" smtClean="0"/>
              <a:t>утверждает:</a:t>
            </a:r>
          </a:p>
          <a:p>
            <a:pPr>
              <a:buFontTx/>
              <a:buChar char="-"/>
            </a:pPr>
            <a:r>
              <a:rPr lang="ru-RU" sz="1200" dirty="0" smtClean="0"/>
              <a:t> Перечень рабочих мест для проведения СОУТ с указанием аналогичных рабочих мест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203848" y="4221088"/>
            <a:ext cx="5400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276337"/>
                </a:solidFill>
              </a:rPr>
              <a:t>Организация, проводящая СОУТ:</a:t>
            </a:r>
          </a:p>
          <a:p>
            <a:r>
              <a:rPr lang="ru-RU" sz="1200" dirty="0" smtClean="0"/>
              <a:t>1</a:t>
            </a:r>
            <a:r>
              <a:rPr lang="ru-RU" sz="1200" dirty="0"/>
              <a:t>) указание в уставных документах организации в качестве основного вида деятельности или одного из видов ее деятельности проведение специальной оценки условий труда;</a:t>
            </a:r>
          </a:p>
          <a:p>
            <a:r>
              <a:rPr lang="ru-RU" sz="1200" dirty="0"/>
              <a:t>2) наличие в организации не менее пяти </a:t>
            </a:r>
            <a:r>
              <a:rPr lang="ru-RU" sz="1200" dirty="0" smtClean="0"/>
              <a:t>экспертов</a:t>
            </a:r>
            <a:endParaRPr lang="ru-RU" sz="1200" dirty="0"/>
          </a:p>
          <a:p>
            <a:r>
              <a:rPr lang="ru-RU" sz="1200" dirty="0"/>
              <a:t>3) наличие в качестве структурного подразделения испытательной лаборатории (центра), которая аккредитована </a:t>
            </a:r>
            <a:r>
              <a:rPr lang="ru-RU" sz="1200" dirty="0" err="1" smtClean="0"/>
              <a:t>Росаккредитацией</a:t>
            </a:r>
            <a:endParaRPr lang="ru-RU" sz="1200" dirty="0"/>
          </a:p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19872" y="5733256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347864" y="58052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РЕЕСТР ОРГАНИЗАЦИЙ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868144" y="5733256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868144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РЕЕСТР ЭКСПЕРТОВ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ОРГАНИЗАЦИИ, ПРОВОДЯЩИЕ СОУТ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331640" y="4077072"/>
            <a:ext cx="727280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472514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01.01.2014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472514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31.12.2014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472514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31.12.2018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44698" y="3356992"/>
            <a:ext cx="230425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До истечения аттестата аккредитации лаборатории</a:t>
            </a:r>
          </a:p>
          <a:p>
            <a:r>
              <a:rPr lang="ru-RU" sz="1200" dirty="0" smtClean="0"/>
              <a:t>(старый аттестат)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772816"/>
            <a:ext cx="2304256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Аттестат аккредитации лаборатории которых истекает в 2014 году</a:t>
            </a:r>
          </a:p>
          <a:p>
            <a:r>
              <a:rPr lang="ru-RU" sz="1200" dirty="0" smtClean="0"/>
              <a:t>(старый </a:t>
            </a:r>
            <a:r>
              <a:rPr lang="ru-RU" sz="1200" dirty="0" err="1" smtClean="0"/>
              <a:t>аттестат+новый</a:t>
            </a:r>
            <a:r>
              <a:rPr lang="ru-RU" sz="1200" dirty="0" smtClean="0"/>
              <a:t> </a:t>
            </a:r>
            <a:r>
              <a:rPr lang="ru-RU" sz="1200" dirty="0" err="1" smtClean="0"/>
              <a:t>аттеста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755576" y="3933056"/>
            <a:ext cx="6912768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83568" y="2536026"/>
            <a:ext cx="2664296" cy="3139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4221088"/>
            <a:ext cx="144016" cy="3600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221088"/>
            <a:ext cx="144016" cy="3600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4221088"/>
            <a:ext cx="144016" cy="3600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7504" y="2204864"/>
            <a:ext cx="461665" cy="17281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>
                <a:solidFill>
                  <a:srgbClr val="276337"/>
                </a:solidFill>
              </a:rPr>
              <a:t>ОРГАНИЗАЦИИ</a:t>
            </a:r>
            <a:endParaRPr lang="ru-RU" dirty="0">
              <a:solidFill>
                <a:srgbClr val="27633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4941168"/>
            <a:ext cx="461665" cy="17281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>
                <a:solidFill>
                  <a:srgbClr val="276337"/>
                </a:solidFill>
              </a:rPr>
              <a:t>СПЕЦИАЛИСТЫ</a:t>
            </a:r>
            <a:endParaRPr lang="ru-RU" dirty="0">
              <a:solidFill>
                <a:srgbClr val="276337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59632" y="5373216"/>
            <a:ext cx="2304256" cy="101566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Лица, работающие по трудовому договору и допущенные к работе в испытательных лабораториях (центрах)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707904" y="5373216"/>
            <a:ext cx="2304256" cy="101566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Эксперты по СОУТ, имеющие сертификат</a:t>
            </a:r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209848" y="2996952"/>
            <a:ext cx="2304256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Внесенные в реестр Минтруда России в соответствии с 426-ФЗ</a:t>
            </a:r>
          </a:p>
          <a:p>
            <a:r>
              <a:rPr lang="ru-RU" sz="1200" dirty="0" smtClean="0"/>
              <a:t>(новый аттестат) </a:t>
            </a:r>
            <a:endParaRPr lang="ru-RU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11560" y="908720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C000"/>
                </a:solidFill>
              </a:rPr>
              <a:t>Организации, аккредитованные по 205н до 01.01.2014</a:t>
            </a:r>
            <a:endParaRPr lang="ru-RU" sz="1400" b="1" dirty="0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5856" y="908720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2D050"/>
                </a:solidFill>
              </a:rPr>
              <a:t>Организации, внесенные в реестр в соответствии с</a:t>
            </a:r>
          </a:p>
          <a:p>
            <a:pPr algn="ctr"/>
            <a:r>
              <a:rPr lang="ru-RU" sz="1400" b="1" dirty="0" smtClean="0">
                <a:solidFill>
                  <a:srgbClr val="92D050"/>
                </a:solidFill>
              </a:rPr>
              <a:t>426-ФЗ</a:t>
            </a:r>
            <a:endParaRPr lang="ru-RU" sz="1400" b="1" dirty="0">
              <a:solidFill>
                <a:srgbClr val="92D050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3209848" y="3573016"/>
            <a:ext cx="4968552" cy="2880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1450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ИДЕНИФИКАЦИЯ ПОТЕНЦИАЛЬНО ВРЕДНЫХ И (ИЛИ) ОПАСНЫХ ПРОИВЗОДСТВЕННЫХ ФАКТОРОВ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608512"/>
          </a:xfrm>
        </p:spPr>
        <p:txBody>
          <a:bodyPr>
            <a:normAutofit fontScale="55000" lnSpcReduction="20000"/>
          </a:bodyPr>
          <a:lstStyle/>
          <a:p>
            <a:pPr>
              <a:buFontTx/>
              <a:buChar char="-"/>
            </a:pPr>
            <a:r>
              <a:rPr lang="ru-RU" sz="1800" b="1" dirty="0" smtClean="0">
                <a:solidFill>
                  <a:srgbClr val="276337"/>
                </a:solidFill>
              </a:rPr>
              <a:t> </a:t>
            </a:r>
            <a:r>
              <a:rPr lang="ru-RU" sz="2000" b="1" dirty="0" smtClean="0">
                <a:solidFill>
                  <a:srgbClr val="276337"/>
                </a:solidFill>
              </a:rPr>
              <a:t>Проведение анализа по направлениям:</a:t>
            </a:r>
          </a:p>
          <a:p>
            <a:r>
              <a:rPr lang="ru-RU" sz="1800" dirty="0"/>
              <a:t>1) производственное оборудование, материалы и сырье, используемые работниками и являющиеся источниками вредных и (или) опасных производственных факторов, которые идентифицируются и при наличии которых в случаях, установленных законодательством Российской Федерации, проводятся обязательные предварительные (при поступлении на работу) и периодические (в течение трудовой деятельности) медицинские осмотры работников;</a:t>
            </a:r>
          </a:p>
          <a:p>
            <a:r>
              <a:rPr lang="ru-RU" sz="1800" dirty="0"/>
              <a:t>2) результаты ранее проводившихся на данных рабочих местах исследований (испытаний) и измерений вредных и (или) опасных производственных факторов;</a:t>
            </a:r>
          </a:p>
          <a:p>
            <a:r>
              <a:rPr lang="ru-RU" sz="1800" dirty="0"/>
              <a:t>3) случаи производственного травматизма и (или) установления профессионального заболевания, возникшие в связи с воздействием на работника на его рабочем месте вредных и (или) опасных производственных факторов;</a:t>
            </a:r>
          </a:p>
          <a:p>
            <a:r>
              <a:rPr lang="ru-RU" sz="1800" dirty="0"/>
              <a:t>4) предложения работников по осуществлению на их рабочих местах идентификации потенциально вредных и (</a:t>
            </a:r>
            <a:r>
              <a:rPr lang="ru-RU" sz="1800" dirty="0" smtClean="0"/>
              <a:t>или</a:t>
            </a:r>
            <a:r>
              <a:rPr lang="ru-RU" sz="1800" dirty="0"/>
              <a:t>) опасных производственных факторов</a:t>
            </a:r>
            <a:r>
              <a:rPr lang="ru-RU" sz="1800" dirty="0" smtClean="0"/>
              <a:t>.</a:t>
            </a:r>
            <a:r>
              <a:rPr lang="ru-RU" sz="1800" b="1" dirty="0" smtClean="0">
                <a:solidFill>
                  <a:srgbClr val="00B05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276337"/>
                </a:solidFill>
              </a:rPr>
              <a:t> Сопоставление </a:t>
            </a:r>
            <a:r>
              <a:rPr lang="ru-RU" sz="2000" b="1" dirty="0">
                <a:solidFill>
                  <a:srgbClr val="276337"/>
                </a:solidFill>
              </a:rPr>
              <a:t>и установление совпадения имеющихся </a:t>
            </a:r>
            <a:r>
              <a:rPr lang="ru-RU" sz="2000" b="1" dirty="0" err="1">
                <a:solidFill>
                  <a:srgbClr val="276337"/>
                </a:solidFill>
              </a:rPr>
              <a:t>ФПСиТП</a:t>
            </a:r>
            <a:r>
              <a:rPr lang="ru-RU" sz="2000" b="1" dirty="0">
                <a:solidFill>
                  <a:srgbClr val="276337"/>
                </a:solidFill>
              </a:rPr>
              <a:t> с </a:t>
            </a:r>
            <a:r>
              <a:rPr lang="ru-RU" sz="2000" b="1" dirty="0" err="1">
                <a:solidFill>
                  <a:srgbClr val="276337"/>
                </a:solidFill>
              </a:rPr>
              <a:t>ФПСиТП</a:t>
            </a:r>
            <a:r>
              <a:rPr lang="ru-RU" sz="2000" b="1" dirty="0">
                <a:solidFill>
                  <a:srgbClr val="276337"/>
                </a:solidFill>
              </a:rPr>
              <a:t> </a:t>
            </a:r>
            <a:r>
              <a:rPr lang="ru-RU" sz="2000" b="1" dirty="0" smtClean="0">
                <a:solidFill>
                  <a:srgbClr val="276337"/>
                </a:solidFill>
              </a:rPr>
              <a:t>Классификатора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276337"/>
                </a:solidFill>
              </a:rPr>
              <a:t> </a:t>
            </a:r>
            <a:r>
              <a:rPr lang="ru-RU" sz="2000" b="1" dirty="0" smtClean="0">
                <a:solidFill>
                  <a:srgbClr val="276337"/>
                </a:solidFill>
              </a:rPr>
              <a:t>Принятие решения о проведении исследований (измерений) 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276337"/>
                </a:solidFill>
              </a:rPr>
              <a:t> </a:t>
            </a:r>
            <a:r>
              <a:rPr lang="ru-RU" sz="2000" b="1" dirty="0" smtClean="0">
                <a:solidFill>
                  <a:srgbClr val="276337"/>
                </a:solidFill>
              </a:rPr>
              <a:t>Оформление и утверждение результатов идентификации </a:t>
            </a:r>
            <a:endParaRPr lang="ru-RU" sz="2000" b="1" dirty="0">
              <a:solidFill>
                <a:srgbClr val="276337"/>
              </a:solidFill>
            </a:endParaRPr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067944" y="404664"/>
            <a:ext cx="3960440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Идентификация осуществляется экспертом организации, проводящей специальную оценку условий труда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5661248"/>
            <a:ext cx="4032448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Результаты идентификации утверждаются комиссией по специальной оценке условий труда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88640"/>
            <a:ext cx="750193" cy="90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Группа 31"/>
          <p:cNvGrpSpPr/>
          <p:nvPr/>
        </p:nvGrpSpPr>
        <p:grpSpPr>
          <a:xfrm>
            <a:off x="3275856" y="5589240"/>
            <a:ext cx="1080120" cy="722076"/>
            <a:chOff x="3779912" y="1554796"/>
            <a:chExt cx="1080120" cy="722076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779912" y="1577044"/>
              <a:ext cx="265204" cy="669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140365" y="1554796"/>
              <a:ext cx="274014" cy="691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4499992" y="1556792"/>
              <a:ext cx="360040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Стрелка вниз 10"/>
          <p:cNvSpPr/>
          <p:nvPr/>
        </p:nvSpPr>
        <p:spPr>
          <a:xfrm>
            <a:off x="5508104" y="1268760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6156176" y="1196752"/>
            <a:ext cx="1512168" cy="4320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372200" y="12687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Заключение</a:t>
            </a:r>
            <a:endParaRPr lang="ru-RU" sz="1400" dirty="0"/>
          </a:p>
        </p:txBody>
      </p:sp>
      <p:sp>
        <p:nvSpPr>
          <p:cNvPr id="15" name="Вертикальный свиток 14"/>
          <p:cNvSpPr/>
          <p:nvPr/>
        </p:nvSpPr>
        <p:spPr>
          <a:xfrm>
            <a:off x="6804248" y="6237312"/>
            <a:ext cx="1512168" cy="36004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948264" y="62373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Отчет</a:t>
            </a:r>
            <a:endParaRPr lang="ru-RU" sz="1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07904" y="1700808"/>
            <a:ext cx="5256584" cy="3888432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779912" y="2204864"/>
            <a:ext cx="2016224" cy="52322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ВОФ идентифицированы</a:t>
            </a:r>
            <a:endParaRPr lang="ru-RU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156176" y="2204864"/>
            <a:ext cx="2016224" cy="523220"/>
          </a:xfrm>
          <a:prstGeom prst="rect">
            <a:avLst/>
          </a:prstGeom>
          <a:solidFill>
            <a:srgbClr val="276337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ВОФ не выявлены (не идентифицированы)</a:t>
            </a:r>
            <a:endParaRPr lang="ru-RU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851920" y="3284984"/>
            <a:ext cx="1944216" cy="646331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Решение комиссии о проведении исследований и измерений факторов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00192" y="3284984"/>
            <a:ext cx="1944216" cy="646331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Решение комиссии о признании условий труда допустимыми</a:t>
            </a:r>
            <a:endParaRPr lang="ru-RU" sz="1200" dirty="0"/>
          </a:p>
        </p:txBody>
      </p:sp>
      <p:sp>
        <p:nvSpPr>
          <p:cNvPr id="21" name="Вертикальный свиток 20"/>
          <p:cNvSpPr/>
          <p:nvPr/>
        </p:nvSpPr>
        <p:spPr>
          <a:xfrm>
            <a:off x="7452320" y="2780929"/>
            <a:ext cx="1512168" cy="4320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596336" y="285293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Декларация</a:t>
            </a:r>
            <a:endParaRPr lang="ru-RU" sz="14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860032" y="27809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164288" y="27809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72000" y="1772816"/>
            <a:ext cx="2736304" cy="338554"/>
          </a:xfrm>
          <a:prstGeom prst="rect">
            <a:avLst/>
          </a:prstGeom>
          <a:noFill/>
          <a:ln w="22225">
            <a:solidFill>
              <a:srgbClr val="92D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РАБОЧИЕ МЕСТА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779912" y="3933056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Идентификация не осуществляется при условиях:</a:t>
            </a:r>
          </a:p>
          <a:p>
            <a:r>
              <a:rPr lang="ru-RU" sz="1150" dirty="0" smtClean="0"/>
              <a:t>1</a:t>
            </a:r>
            <a:r>
              <a:rPr lang="ru-RU" sz="1150" dirty="0"/>
              <a:t>) </a:t>
            </a:r>
            <a:r>
              <a:rPr lang="ru-RU" sz="1150" dirty="0" smtClean="0"/>
              <a:t>Наличие рабочих </a:t>
            </a:r>
            <a:r>
              <a:rPr lang="ru-RU" sz="1150" dirty="0"/>
              <a:t>мест работников, профессии, </a:t>
            </a:r>
            <a:r>
              <a:rPr lang="ru-RU" sz="1150" dirty="0" smtClean="0"/>
              <a:t>должности, </a:t>
            </a:r>
            <a:r>
              <a:rPr lang="ru-RU" sz="1150" dirty="0"/>
              <a:t>специальности </a:t>
            </a:r>
            <a:r>
              <a:rPr lang="ru-RU" sz="1150" dirty="0" smtClean="0"/>
              <a:t>в списках для досрочного назначения пенсии;</a:t>
            </a:r>
            <a:endParaRPr lang="ru-RU" sz="1150" dirty="0"/>
          </a:p>
          <a:p>
            <a:r>
              <a:rPr lang="ru-RU" sz="1150" dirty="0"/>
              <a:t>2) </a:t>
            </a:r>
            <a:r>
              <a:rPr lang="ru-RU" sz="1150" dirty="0" smtClean="0"/>
              <a:t>Наличие рабочих </a:t>
            </a:r>
            <a:r>
              <a:rPr lang="ru-RU" sz="1150" dirty="0"/>
              <a:t>мест, в связи с работой на которых работникам </a:t>
            </a:r>
            <a:r>
              <a:rPr lang="ru-RU" sz="1150" dirty="0" smtClean="0"/>
              <a:t>предоставляются </a:t>
            </a:r>
            <a:r>
              <a:rPr lang="ru-RU" sz="1150" dirty="0"/>
              <a:t>гарантии и компенсации за работу с вредными и (или) опасными условиями труда;</a:t>
            </a:r>
          </a:p>
          <a:p>
            <a:r>
              <a:rPr lang="ru-RU" sz="1150" dirty="0"/>
              <a:t>3) </a:t>
            </a:r>
            <a:r>
              <a:rPr lang="ru-RU" sz="1150" dirty="0" smtClean="0"/>
              <a:t>Наличие рабочих </a:t>
            </a:r>
            <a:r>
              <a:rPr lang="ru-RU" sz="1150" dirty="0"/>
              <a:t>мест, на которых по результатам ранее проведенных аттестации рабочих мест по условиям труда или специальной оценки условий труда были установлены вредные и (или) опасные условия труда.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ДЕКЛАРИРОВАНИЕ СООТВЕТСТВИЯ УСЛОВИЙ ТРУДА ГОСУДАРСТВЕННЫМ НОРМАТИВНЫМ ТРЕБОВАНИЯМ ОХРАНЫ ТРУДА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124744"/>
            <a:ext cx="5111750" cy="40200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Декларация оформляется и подается в порядке, устанавливаемом Минтрудом России </a:t>
            </a:r>
          </a:p>
          <a:p>
            <a:r>
              <a:rPr lang="ru-RU" sz="2000" dirty="0" err="1" smtClean="0"/>
              <a:t>Роструд</a:t>
            </a:r>
            <a:r>
              <a:rPr lang="ru-RU" sz="2000" dirty="0" smtClean="0"/>
              <a:t> ведет реестр деклараций в порядке, устанавливаемом Минтрудом России</a:t>
            </a:r>
          </a:p>
          <a:p>
            <a:r>
              <a:rPr lang="ru-RU" sz="2000" dirty="0" smtClean="0"/>
              <a:t>Срок действия декларации – 5 лет с возможностью продления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276337"/>
                </a:solidFill>
              </a:rPr>
              <a:t>- Формирование декларации соответствия условий труда государственным нормативным требованиям охраны труда</a:t>
            </a:r>
          </a:p>
          <a:p>
            <a:r>
              <a:rPr lang="ru-RU" b="1" dirty="0">
                <a:solidFill>
                  <a:srgbClr val="276337"/>
                </a:solidFill>
              </a:rPr>
              <a:t>- Подача декларации в территориальный орган </a:t>
            </a:r>
            <a:r>
              <a:rPr lang="ru-RU" b="1" dirty="0" err="1">
                <a:solidFill>
                  <a:srgbClr val="276337"/>
                </a:solidFill>
              </a:rPr>
              <a:t>Роструда</a:t>
            </a:r>
            <a:r>
              <a:rPr lang="ru-RU" b="1" dirty="0">
                <a:solidFill>
                  <a:srgbClr val="276337"/>
                </a:solidFill>
              </a:rPr>
              <a:t> по месту нахождения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4221088"/>
            <a:ext cx="2016224" cy="160043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Действие декларации прекращается в случае НС (за исключением вины третьих лиц) или профзаболевания в связи с воздействием ВОПФ</a:t>
            </a:r>
            <a:endParaRPr lang="ru-RU" sz="14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012160" y="4653136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092280" y="450912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Проведение внеплановой СОУТ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1501</TotalTime>
  <Words>2843</Words>
  <Application>Microsoft Office PowerPoint</Application>
  <PresentationFormat>Экран (4:3)</PresentationFormat>
  <Paragraphs>207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(Федеральный закон от 28.12.2013 г. №426-ФЗ «О специальной оценке условий труда»</vt:lpstr>
      <vt:lpstr>Нормативные правовые акты в развитие положений Федерального закона</vt:lpstr>
      <vt:lpstr>Нормативные правовые акты в развитие положений Федерального закона</vt:lpstr>
      <vt:lpstr>ПРИМЕНЕНИЕ РЕЗУЛЬТАТОВ СОУТ</vt:lpstr>
      <vt:lpstr>ПОРЯДОК ПРОВЕДЕНИЯ СОУТ</vt:lpstr>
      <vt:lpstr>ПОДГОТОВКА К ПРОВЕДЕНИЯ СОУТ </vt:lpstr>
      <vt:lpstr>ОРГАНИЗАЦИИ, ПРОВОДЯЩИЕ СОУТ</vt:lpstr>
      <vt:lpstr>ИДЕНИФИКАЦИЯ ПОТЕНЦИАЛЬНО ВРЕДНЫХ И (ИЛИ) ОПАСНЫХ ПРОИВЗОДСТВЕННЫХ ФАКТОРОВ</vt:lpstr>
      <vt:lpstr>ДЕКЛАРИРОВАНИЕ СООТВЕТСТВИЯ УСЛОВИЙ ТРУДА ГОСУДАРСТВЕННЫМ НОРМАТИВНЫМ ТРЕБОВАНИЯМ ОХРАНЫ ТРУДА</vt:lpstr>
      <vt:lpstr>ИССЛЕДОВАНИЯ И ИЗМЕРЕНИЯ ВРЕДНЫХ И (ИЛИ) ОПАСНЫХ ПРОИЗВОДСТВЕННЫХ ФАКТОРОВ, ИХ ОЦЕНКА</vt:lpstr>
      <vt:lpstr>ФОРМИРОВАНИЕ РЕЗУЛЬТАТОВ СОУТ </vt:lpstr>
      <vt:lpstr>ИНФОРМИРОВАНИЕ (ПЕРЕДАЧА ДАННЫХ) О РЕЗУЛЬТАТАХ СОУТ</vt:lpstr>
      <vt:lpstr>ЭКСПЕРТЫ ПО ПРОВЕДЕНИЮ СОУТ</vt:lpstr>
      <vt:lpstr>ЭКСПЕРТИЗА КАЧЕСТВА СОУТ</vt:lpstr>
      <vt:lpstr>ОТВЕТСТВЕННОСТЬ ЗА НАРУШЕНИЙ ТРЕБОВАНИЙ ЗАКОНОДАТЕЛЬСТВА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ГенДиректор</dc:creator>
  <cp:lastModifiedBy>leksina</cp:lastModifiedBy>
  <cp:revision>48</cp:revision>
  <dcterms:created xsi:type="dcterms:W3CDTF">2014-01-28T06:20:17Z</dcterms:created>
  <dcterms:modified xsi:type="dcterms:W3CDTF">2014-01-29T14:42:36Z</dcterms:modified>
</cp:coreProperties>
</file>