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1" r:id="rId3"/>
    <p:sldId id="260" r:id="rId4"/>
    <p:sldId id="266" r:id="rId5"/>
    <p:sldId id="267" r:id="rId6"/>
    <p:sldId id="268" r:id="rId7"/>
    <p:sldId id="263" r:id="rId8"/>
    <p:sldId id="264" r:id="rId9"/>
    <p:sldId id="265" r:id="rId10"/>
    <p:sldId id="269" r:id="rId11"/>
    <p:sldId id="270" r:id="rId12"/>
    <p:sldId id="274" r:id="rId13"/>
    <p:sldId id="271" r:id="rId14"/>
    <p:sldId id="280" r:id="rId15"/>
    <p:sldId id="282" r:id="rId16"/>
    <p:sldId id="281" r:id="rId17"/>
    <p:sldId id="283" r:id="rId18"/>
    <p:sldId id="284" r:id="rId19"/>
    <p:sldId id="28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480"/>
    <a:srgbClr val="2E2C2D"/>
    <a:srgbClr val="47627F"/>
    <a:srgbClr val="04105A"/>
    <a:srgbClr val="ED613E"/>
    <a:srgbClr val="BF3C48"/>
    <a:srgbClr val="856E45"/>
    <a:srgbClr val="6F267F"/>
    <a:srgbClr val="FECB00"/>
    <a:srgbClr val="729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3256" autoAdjust="0"/>
  </p:normalViewPr>
  <p:slideViewPr>
    <p:cSldViewPr snapToGrid="0">
      <p:cViewPr varScale="1">
        <p:scale>
          <a:sx n="46" d="100"/>
          <a:sy n="46" d="100"/>
        </p:scale>
        <p:origin x="210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пользователей смартфонов, млрд чел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2.5</c:v>
                </c:pt>
                <c:pt idx="1">
                  <c:v>2.7</c:v>
                </c:pt>
                <c:pt idx="2">
                  <c:v>2.9</c:v>
                </c:pt>
                <c:pt idx="3">
                  <c:v>3.2</c:v>
                </c:pt>
                <c:pt idx="4">
                  <c:v>3.5</c:v>
                </c:pt>
                <c:pt idx="5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4C-4993-AD2C-AF95732120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46170287"/>
        <c:axId val="46175695"/>
      </c:barChart>
      <c:catAx>
        <c:axId val="4617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175695"/>
        <c:crosses val="autoZero"/>
        <c:auto val="1"/>
        <c:lblAlgn val="ctr"/>
        <c:lblOffset val="100"/>
        <c:noMultiLvlLbl val="0"/>
      </c:catAx>
      <c:valAx>
        <c:axId val="461756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1702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DC0C0-A6E4-482A-8B5D-9774C778B12E}" type="datetimeFigureOut">
              <a:rPr lang="ru-RU" smtClean="0"/>
              <a:t>11.11.2020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43B86-2AF3-4F1C-ADBD-66F2E1D1B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294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Уважаемые члены Государственной аттестационной комиссии! Вашему вниманию предлагается дипломная работа на тему: «Сравнение и практическое применение фреймворков React Native и Flutter для кроссплатформенной разработки мобильных приложений».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400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каждом запросе приложения на серверную сторону используется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JWT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токен. JSON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Token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(JWT) – это открытый стандарт для создания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токенов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доступа, основанный на формате JSON. Как правило, используется для передачи данных для аутентификации в клиент-серверных приложениях. Токены создаются сервером, подписываются секретным ключом и передаются клиенту, который в дальнейшем использует данный токен для подтверждения своей личности.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12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ndroid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Скомпилированная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Android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версия приложения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ssets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Директория с медиа ресурсами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Директория с используемыми шрифтами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Скомпилированная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версия приложения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ib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Основная директория, в которой находится код приложения, написанный на Dart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Директория с набором тестов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pubspec.yaml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YAML конфигурация и описание приложения </a:t>
            </a:r>
          </a:p>
          <a:p>
            <a:endParaRPr lang="ru-RU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omponents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компонентов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onfig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Конфигурация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onstants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констант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nterface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Работа с иконками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10n Работа с языками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ibraries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библиотек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odels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моделей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creens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Экраны приложения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ervices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сервисов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tils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дополнительных утилит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alidators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валидаторов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текстовых полей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env.dart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Файл для настройки окружения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localizations.dart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Файл для настройки локализации/языков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main.dart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Точка входа в приложения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358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ndroid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Скомпилированная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Android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версия приложения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ssets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Директория с медиа ресурсами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Скомпилированная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версия приложения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rc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Основная директория, в которой находится код приложения, написанный на Javascript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App.js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index.js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Точка входа в приложение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package.json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JSON конфигурация и описание приложения </a:t>
            </a:r>
          </a:p>
          <a:p>
            <a:endParaRPr lang="ru-RU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omponents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компонентов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onstants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констант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elpers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дополнительных утилит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avigation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Работа с навигацией приложения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creens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Экраны приложения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ervices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Набор сервисов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tore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Работа с передачей состояния приложения через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Redux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952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скриншотах видно, что получилось написать практически одинаковые приложения с использованием разных фреймворков.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41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73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374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Стоит заметить, что в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iOS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версии написанной на React Native другие текстовые поля на экранах входа и регистрации, а также после входа секция меню в верхней части экрана находится не на своем месте и не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кликабельна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Следовательно, потребуется дополнительное время на устранение этих проблем. </a:t>
            </a:r>
          </a:p>
          <a:p>
            <a:endParaRPr lang="ru-RU" b="0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289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видно из таблицы приложениям React Native нужно больше времени для первичной загрузки в режиме отладки, т.к. запускается сборщик приложений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metro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bundler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интерпретации Javascript кода в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нативный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Также, стоит отметить, что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релизная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версия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Android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приложений практически не отличается по объему выходного файла.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546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заключении хочется сказать, что разница между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фреймворками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Flutter и React Native большая, как в архитектурном построении, так и в языке программирования, на котором разрабатываются приложения. Но финансовые и временные затраты на написание приложений на базе этих фреймворков примерно схожие. Поэтому перед написанием кроссплатформенного мобильного приложения в большей степени стоит учитывать уровень команды разработчиков, их навыки и опыт работы с тем или иным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фреймворком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касается сравнения кроссплатформенной разработки с нативной, то кроссплатформенная разработка на React Native и Flutter сокращает время выхода на рынок. Кроме того, их сторонние библиотеки и готовые к использованию компоненты позволяют более эффективно использовать их для создания мобильного приложения. Flutter и React Native предлагают больше, чем просто быструю разработку, они также могут снизить стоимость проекта. По результатам экономических расчетов данной работы нативная разработка оказалась почти в 2,5 раза дороже кроссплатформенной. Но разница в цене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обсулавливает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преимущества нативной разработки: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приложение более гибкое и масштабируемое, благодаря использованию «родных» инструментов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меньше ограничений в архитектуре и функциях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интерфейс в точности соответствует платформе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Использовать фреймворки React Native и Flutter необходимо при следующих условиях: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если в сжатые сроки нужно написать прототип приложения для нескольких платформ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если приложение берет всю информацию с сервера, логика реализована на сервере, а анимация и интерфейс не имеют принципиального значения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если используется минимальное количество нативных возможностей, таких как push уведомления, встроенные покупки, геолокация и т.п.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076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753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Актуальность выбранной темы обуславливается тем, что практически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каждого человека в современном обществе всегда под рукой смартфон и каждая компания ставит одной из главных задач - выйти на мобильный рынок со своим приложением, чтобы привлечь как можно больше потенциальных покупателей или клиентов к своему продукту или услуге. И именно выбор подхода, платформы и фреймворка может помочь снизить затраты на написание такого приложения. 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03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Целью данной работы является определение положительных и отрицательных сторон фреймворков Flutter и React Native, путем их сравнения, создания мобильного приложения, а также определения экономической выгоды при использовании этих фреймворков. Изучение, детальный анализ и разработка приложения на базе этих фреймворков помогут получить огромный опыт и расширения кругозора в области мобильной разработки.  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976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Кратко рассмотрим код тестовых программ, написанных на Flutter и React Native.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Flutter написан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языке Dart, это такая усовершенствованная версия Javascript, написанная компанией Google. Во Flutter все строится на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виджетах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Виджеты могут быть без состояния и с состоянием. В данном примере рассмотрен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StatelessWidget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Точкой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входа является функция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которая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запускает виджет </a:t>
            </a:r>
            <a:r>
              <a:rPr lang="en-US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HelloWorldApp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Внутри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спользуется виджет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MaterialApp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у которого прописываются параметры отображения.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58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React Native – это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-фреймворк. Он основан на React,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-библиотеке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создания пользовательских интерфейсов, но вместо того, чтобы ориентироваться на браузер, он нацелен на мобильные платформы. Внутри функции </a:t>
            </a:r>
            <a:r>
              <a:rPr lang="en-US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HelloWorldApp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прописанаразметка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текстом.</a:t>
            </a:r>
            <a:endParaRPr lang="ru-RU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538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Основное отличие в том, что Flutter компилируется в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нативный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код, а React Native выполняется внутри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JavaScriptCore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что не самым лучшим образом влияет на скорость запуска и работы приложения. В React Native все взаимодействие с платформой происходит через бридж, который добавляет накладные расходы на 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сериализацию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ru-RU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десериализацию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данных между средой исполнения JS и нативным кодом.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592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 основу для разработки приложения была взята следующая задача: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Написать приложение на Flutter/React Native для распознавания QR кода картины в музее и получения информации об этой картине.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Используемые технологии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представлены на слайде.</a:t>
            </a:r>
            <a:endParaRPr lang="ru-RU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091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dbo.Log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Таблица для записи логов серверной части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dbo.ImageSource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Таблица с информацией о картине, включающая ссылку, описание, год, ID автора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dbo.ImageAuthor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Таблица с информацией об авторе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dbo.UserToImage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Таблица для связывания конкретного пользователя приложения с картинами, QR коды которых он просканировал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dbo.User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Таблица для описания пользователя приложения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dbo.UserPlatform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Таблица для связывания пользователя приложения с конкретными устройствами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Android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iOS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553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Common.MuseumMobile.Constants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набором констант приложения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Common.MuseumMobile.Helpers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набором вспомогательных функций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Common.MuseumMobile.Interfaces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набором интерфейсов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Common.MuseumMobile.Services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набором сервисов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Data.MuseumMobile.DataAccessLayer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описанием слоя доступа к данным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Data.MuseumMobile.DataBaseContextLayer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описанием слоя контекста базы данных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Data.MuseumMobile.DataBaseEntityLayer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описанием слоя объектов базы данных, используемых при транспортировке между базой данных и серверной частью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Data.MuseumMobile.DataModelLayer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с описанием слоя моделей, используемых приложением при транспортировке между клиентской частью и серверной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Databases.MuseumMobileDB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базы данных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Web.MuseumMobile.API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Проект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WebAPI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 которому обращается мобильное приложения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43B86-2AF3-4F1C-ADBD-66F2E1D1B7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718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9557" y="2812668"/>
            <a:ext cx="7703507" cy="1809275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Roboto" panose="02000000000000000000" pitchFamily="2" charset="0"/>
              </a:rPr>
              <a:t>Сравнение </a:t>
            </a:r>
            <a:r>
              <a:rPr lang="ru-RU" sz="3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Roboto" panose="02000000000000000000" pitchFamily="2" charset="0"/>
              </a:rPr>
              <a:t>и практическое применение фреймворков React Native и Flutter для кроссплатформенной разработки мобильных приложений</a:t>
            </a:r>
            <a:endParaRPr lang="en-US" sz="3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14577" y="2165795"/>
            <a:ext cx="6988175" cy="498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000" dirty="0" smtClean="0">
                <a:ea typeface="Roboto" panose="02000000000000000000" pitchFamily="2" charset="0"/>
              </a:rPr>
              <a:t>Выпускная </a:t>
            </a:r>
            <a:r>
              <a:rPr lang="ru-RU" altLang="ru-RU" sz="2000" dirty="0" smtClean="0">
                <a:ea typeface="Roboto" panose="02000000000000000000" pitchFamily="2" charset="0"/>
                <a:cs typeface="Verdana" panose="020B0604030504040204" pitchFamily="34" charset="0"/>
              </a:rPr>
              <a:t>квалификационная</a:t>
            </a:r>
            <a:r>
              <a:rPr lang="ru-RU" altLang="ru-RU" sz="2000" dirty="0" smtClean="0">
                <a:ea typeface="Roboto" panose="02000000000000000000" pitchFamily="2" charset="0"/>
              </a:rPr>
              <a:t> работа бакалавра</a:t>
            </a:r>
            <a:endParaRPr lang="en-US" altLang="ru-RU" sz="2000" dirty="0" smtClean="0">
              <a:ea typeface="Roboto" panose="02000000000000000000" pitchFamily="2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4486187" y="5014494"/>
            <a:ext cx="4494974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2000" dirty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Студент:			</a:t>
            </a:r>
            <a:r>
              <a:rPr lang="ru-RU" altLang="ru-RU" sz="2000" dirty="0" smtClean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Маратов </a:t>
            </a:r>
            <a:r>
              <a:rPr lang="ru-RU" altLang="ru-RU" sz="2000" dirty="0" smtClean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Т.А.</a:t>
            </a:r>
            <a:endParaRPr lang="ru-RU" altLang="ru-RU" sz="2000" dirty="0">
              <a:latin typeface="+mn-lt"/>
              <a:ea typeface="Roboto" panose="02000000000000000000" pitchFamily="2" charset="0"/>
              <a:cs typeface="Verdana" panose="020B060403050404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2000" dirty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Руководитель:</a:t>
            </a:r>
            <a:r>
              <a:rPr lang="en-US" altLang="ru-RU" sz="2000" dirty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	</a:t>
            </a:r>
            <a:r>
              <a:rPr lang="ru-RU" altLang="ru-RU" sz="2000" dirty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Ситняковская Е.И.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3020345" y="6307159"/>
            <a:ext cx="3576637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2000" dirty="0" smtClean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Новосибирск </a:t>
            </a:r>
            <a:r>
              <a:rPr lang="ru-RU" altLang="ru-RU" sz="2000" dirty="0" smtClean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2019 </a:t>
            </a:r>
            <a:r>
              <a:rPr lang="ru-RU" altLang="ru-RU" sz="2000" dirty="0" smtClean="0">
                <a:latin typeface="+mn-lt"/>
                <a:ea typeface="Roboto" panose="02000000000000000000" pitchFamily="2" charset="0"/>
                <a:cs typeface="Verdana" panose="020B0604030504040204" pitchFamily="34" charset="0"/>
              </a:rPr>
              <a:t>г.</a:t>
            </a:r>
            <a:endParaRPr lang="ru-RU" altLang="ru-RU" sz="2000" dirty="0">
              <a:latin typeface="+mn-lt"/>
              <a:ea typeface="Roboto" panose="02000000000000000000" pitchFamily="2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Рабочий процесс приложения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08130" y="4182099"/>
            <a:ext cx="926032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97004"/>
              </p:ext>
            </p:extLst>
          </p:nvPr>
        </p:nvGraphicFramePr>
        <p:xfrm>
          <a:off x="116377" y="2112231"/>
          <a:ext cx="8934051" cy="3442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Visio" r:id="rId4" imgW="13668308" imgH="5295834" progId="Visio.Drawing.15">
                  <p:embed/>
                </p:oleObj>
              </mc:Choice>
              <mc:Fallback>
                <p:oleObj name="Visio" r:id="rId4" imgW="13668308" imgH="529583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77" y="2112231"/>
                        <a:ext cx="8934051" cy="34420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165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Структура проекта </a:t>
            </a:r>
            <a:r>
              <a:rPr lang="en-US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Flutter </a:t>
            </a: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и используемые пакеты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74753" y="1712507"/>
            <a:ext cx="2409825" cy="404812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6232640" y="1298169"/>
            <a:ext cx="2867025" cy="48768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3199274" y="2041641"/>
            <a:ext cx="26955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9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Структура проекта </a:t>
            </a: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React Native </a:t>
            </a: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и используемые пакеты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407000" y="1171333"/>
            <a:ext cx="2209800" cy="559117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/>
          <a:stretch>
            <a:fillRect/>
          </a:stretch>
        </p:blipFill>
        <p:spPr>
          <a:xfrm>
            <a:off x="5835535" y="1443228"/>
            <a:ext cx="3164032" cy="5047384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5"/>
          <a:stretch>
            <a:fillRect/>
          </a:stretch>
        </p:blipFill>
        <p:spPr>
          <a:xfrm>
            <a:off x="3616567" y="2721725"/>
            <a:ext cx="12192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7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8722" y="5215347"/>
            <a:ext cx="3739860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Flutter: Nexus 5X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08722" y="1165828"/>
            <a:ext cx="1760120" cy="349996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2369174" y="1165828"/>
            <a:ext cx="1755077" cy="355526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4931190" y="2474844"/>
            <a:ext cx="1764041" cy="356535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/>
          <a:stretch>
            <a:fillRect/>
          </a:stretch>
        </p:blipFill>
        <p:spPr>
          <a:xfrm>
            <a:off x="7126356" y="2474844"/>
            <a:ext cx="1726511" cy="3565350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840357" y="1165828"/>
            <a:ext cx="4092023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React Native: Nexus 5X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Вход</a:t>
            </a: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/ </a:t>
            </a: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Регистрация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60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>
          <a:blip r:embed="rId3"/>
          <a:stretch>
            <a:fillRect/>
          </a:stretch>
        </p:blipFill>
        <p:spPr>
          <a:xfrm>
            <a:off x="4964762" y="2474844"/>
            <a:ext cx="1762643" cy="3592275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08722" y="5242272"/>
            <a:ext cx="3739860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Flutter: Nexus 5X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860235" y="1143293"/>
            <a:ext cx="407214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React Native: Nexus 5X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7132770" y="2474844"/>
            <a:ext cx="1799610" cy="3697771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/>
          <a:stretch>
            <a:fillRect/>
          </a:stretch>
        </p:blipFill>
        <p:spPr>
          <a:xfrm>
            <a:off x="208722" y="1123244"/>
            <a:ext cx="1773995" cy="3597844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>
          <a:blip r:embed="rId6"/>
          <a:stretch>
            <a:fillRect/>
          </a:stretch>
        </p:blipFill>
        <p:spPr>
          <a:xfrm>
            <a:off x="2376304" y="1143293"/>
            <a:ext cx="1774421" cy="3577795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2681556" y="264918"/>
            <a:ext cx="6134418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Главная</a:t>
            </a: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/ </a:t>
            </a: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Детали изображения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4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/>
          <p:nvPr/>
        </p:nvPicPr>
        <p:blipFill>
          <a:blip r:embed="rId3"/>
          <a:stretch>
            <a:fillRect/>
          </a:stretch>
        </p:blipFill>
        <p:spPr>
          <a:xfrm>
            <a:off x="7123467" y="2482260"/>
            <a:ext cx="1808913" cy="3690355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4"/>
          <a:stretch>
            <a:fillRect/>
          </a:stretch>
        </p:blipFill>
        <p:spPr>
          <a:xfrm>
            <a:off x="4964762" y="2474844"/>
            <a:ext cx="1762643" cy="3571123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2395050" y="1163362"/>
            <a:ext cx="1791075" cy="355772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208722" y="1154718"/>
            <a:ext cx="1752405" cy="356637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08722" y="5242272"/>
            <a:ext cx="3739860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Flutter: Nexus 5X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860235" y="1143293"/>
            <a:ext cx="407214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React Native: Nexus 5X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Меню </a:t>
            </a: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/</a:t>
            </a: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Сканирование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53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/>
          <p:nvPr/>
        </p:nvPicPr>
        <p:blipFill>
          <a:blip r:embed="rId3"/>
          <a:stretch>
            <a:fillRect/>
          </a:stretch>
        </p:blipFill>
        <p:spPr>
          <a:xfrm>
            <a:off x="7132770" y="2386634"/>
            <a:ext cx="1814368" cy="3785981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4"/>
          <a:stretch>
            <a:fillRect/>
          </a:stretch>
        </p:blipFill>
        <p:spPr>
          <a:xfrm>
            <a:off x="4964762" y="2455433"/>
            <a:ext cx="1803759" cy="3631096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2350800" y="1143293"/>
            <a:ext cx="1858391" cy="3764739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208722" y="1143293"/>
            <a:ext cx="1930176" cy="3764739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08722" y="5242272"/>
            <a:ext cx="3739860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Flutter: iPhone 11 Pro Max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860235" y="1143293"/>
            <a:ext cx="407214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React Native: </a:t>
            </a:r>
            <a:r>
              <a:rPr lang="en-US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iPhone 11 Pro Max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Вход </a:t>
            </a:r>
            <a:r>
              <a:rPr lang="en-US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/</a:t>
            </a: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Главная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6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853833"/>
              </p:ext>
            </p:extLst>
          </p:nvPr>
        </p:nvGraphicFramePr>
        <p:xfrm>
          <a:off x="-1" y="1088022"/>
          <a:ext cx="9144001" cy="5116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21070">
                  <a:extLst>
                    <a:ext uri="{9D8B030D-6E8A-4147-A177-3AD203B41FA5}">
                      <a16:colId xmlns:a16="http://schemas.microsoft.com/office/drawing/2014/main" val="821019442"/>
                    </a:ext>
                  </a:extLst>
                </a:gridCol>
                <a:gridCol w="1525220">
                  <a:extLst>
                    <a:ext uri="{9D8B030D-6E8A-4147-A177-3AD203B41FA5}">
                      <a16:colId xmlns:a16="http://schemas.microsoft.com/office/drawing/2014/main" val="2725204984"/>
                    </a:ext>
                  </a:extLst>
                </a:gridCol>
                <a:gridCol w="1797711">
                  <a:extLst>
                    <a:ext uri="{9D8B030D-6E8A-4147-A177-3AD203B41FA5}">
                      <a16:colId xmlns:a16="http://schemas.microsoft.com/office/drawing/2014/main" val="3144967232"/>
                    </a:ext>
                  </a:extLst>
                </a:gridCol>
              </a:tblGrid>
              <a:tr h="730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Характеристика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Flutter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React Native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4730404"/>
                  </a:ext>
                </a:extLst>
              </a:tr>
              <a:tr h="14617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Время запуска </a:t>
                      </a:r>
                      <a:r>
                        <a:rPr lang="ru-RU" sz="2400" dirty="0" err="1">
                          <a:effectLst/>
                        </a:rPr>
                        <a:t>Android</a:t>
                      </a:r>
                      <a:r>
                        <a:rPr lang="ru-RU" sz="2400" dirty="0">
                          <a:effectLst/>
                        </a:rPr>
                        <a:t> приложения в эмуляторе в режиме </a:t>
                      </a:r>
                      <a:r>
                        <a:rPr lang="ru-RU" sz="2400" dirty="0" err="1">
                          <a:effectLst/>
                        </a:rPr>
                        <a:t>Debug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14 секунд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32 секунды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9433733"/>
                  </a:ext>
                </a:extLst>
              </a:tr>
              <a:tr h="7308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Время запуска iOS приложения в эмуляторе в режиме Debug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 секунд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35 секунд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6321781"/>
                  </a:ext>
                </a:extLst>
              </a:tr>
              <a:tr h="7308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Hot Reloading (обновление на лету)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есть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есть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4630502"/>
                  </a:ext>
                </a:extLst>
              </a:tr>
              <a:tr h="7308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Размер Android APK Debug файла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39,5 мб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25,8 мб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3240776"/>
                  </a:ext>
                </a:extLst>
              </a:tr>
              <a:tr h="7308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Размер </a:t>
                      </a:r>
                      <a:r>
                        <a:rPr lang="en-US" sz="2400">
                          <a:effectLst/>
                        </a:rPr>
                        <a:t>Android APK Release </a:t>
                      </a:r>
                      <a:r>
                        <a:rPr lang="ru-RU" sz="2400">
                          <a:effectLst/>
                        </a:rPr>
                        <a:t>файла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22,2 мб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23,8 </a:t>
                      </a:r>
                      <a:r>
                        <a:rPr lang="ru-RU" sz="2400" dirty="0" err="1">
                          <a:effectLst/>
                        </a:rPr>
                        <a:t>мб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1521247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Результаты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53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" r="5114"/>
          <a:stretch/>
        </p:blipFill>
        <p:spPr>
          <a:xfrm>
            <a:off x="0" y="1071676"/>
            <a:ext cx="9144001" cy="5109029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Заключение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1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0185" y="3091544"/>
            <a:ext cx="7703507" cy="1036914"/>
          </a:xfrm>
        </p:spPr>
        <p:txBody>
          <a:bodyPr>
            <a:noAutofit/>
          </a:bodyPr>
          <a:lstStyle/>
          <a:p>
            <a:pPr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54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Спасибо за внимание!</a:t>
            </a:r>
            <a:endParaRPr lang="en-US" sz="54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3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Объект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8220526"/>
              </p:ext>
            </p:extLst>
          </p:nvPr>
        </p:nvGraphicFramePr>
        <p:xfrm>
          <a:off x="628650" y="1227551"/>
          <a:ext cx="8026836" cy="4949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3281818" y="264918"/>
            <a:ext cx="5534155" cy="824847"/>
          </a:xfrm>
        </p:spPr>
        <p:txBody>
          <a:bodyPr>
            <a:noAutofit/>
          </a:bodyPr>
          <a:lstStyle/>
          <a:p>
            <a:pPr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dirty="0"/>
              <a:t>Количество пользователей смартфонов, млрд чел</a:t>
            </a:r>
          </a:p>
        </p:txBody>
      </p:sp>
    </p:spTree>
    <p:extLst>
      <p:ext uri="{BB962C8B-B14F-4D97-AF65-F5344CB8AC3E}">
        <p14:creationId xmlns:p14="http://schemas.microsoft.com/office/powerpoint/2010/main" val="45344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6" y="227340"/>
            <a:ext cx="5534155" cy="824847"/>
          </a:xfrm>
        </p:spPr>
        <p:txBody>
          <a:bodyPr>
            <a:noAutofit/>
          </a:bodyPr>
          <a:lstStyle/>
          <a:p>
            <a:r>
              <a:rPr lang="ru-RU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Динамика</a:t>
            </a:r>
            <a:r>
              <a:rPr lang="ru-RU" sz="3200" dirty="0" smtClean="0"/>
              <a:t> </a:t>
            </a:r>
            <a:r>
              <a:rPr lang="ru-RU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популярности </a:t>
            </a:r>
            <a:r>
              <a:rPr lang="en-US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Flutter </a:t>
            </a:r>
            <a:r>
              <a:rPr lang="ru-RU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и </a:t>
            </a:r>
            <a:r>
              <a:rPr lang="en-US" sz="3200" spc="50" dirty="0">
                <a:solidFill>
                  <a:prstClr val="black">
                    <a:lumMod val="65000"/>
                    <a:lumOff val="35000"/>
                  </a:prstClr>
                </a:solidFill>
              </a:rPr>
              <a:t>React Native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9642"/>
            <a:ext cx="9144000" cy="474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5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81818" y="264918"/>
            <a:ext cx="5534155" cy="824847"/>
          </a:xfrm>
        </p:spPr>
        <p:txBody>
          <a:bodyPr>
            <a:noAutofit/>
          </a:bodyPr>
          <a:lstStyle/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dirty="0" smtClean="0"/>
              <a:t>Flutter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75" y="1420323"/>
            <a:ext cx="8875425" cy="5437677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7564582" y="1089765"/>
            <a:ext cx="1331912" cy="266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9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81818" y="264918"/>
            <a:ext cx="5534155" cy="824847"/>
          </a:xfrm>
        </p:spPr>
        <p:txBody>
          <a:bodyPr>
            <a:noAutofit/>
          </a:bodyPr>
          <a:lstStyle/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en-US" sz="3200" dirty="0" smtClean="0"/>
              <a:t>React Native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42" y="2894177"/>
            <a:ext cx="7162800" cy="244792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7536633" y="1089765"/>
            <a:ext cx="1378731" cy="277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7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81818" y="264918"/>
            <a:ext cx="5534155" cy="824847"/>
          </a:xfrm>
        </p:spPr>
        <p:txBody>
          <a:bodyPr>
            <a:noAutofit/>
          </a:bodyPr>
          <a:lstStyle/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dirty="0" smtClean="0"/>
              <a:t>Различия архитектуры </a:t>
            </a:r>
            <a:r>
              <a:rPr lang="en-US" sz="3200" dirty="0" smtClean="0"/>
              <a:t>Flutter</a:t>
            </a:r>
            <a:r>
              <a:rPr lang="ru-RU" sz="3200" dirty="0" smtClean="0"/>
              <a:t> и </a:t>
            </a:r>
            <a:r>
              <a:rPr lang="en-US" sz="3200" dirty="0" smtClean="0"/>
              <a:t>React Native</a:t>
            </a:r>
            <a:endParaRPr lang="ru-RU" sz="3200" dirty="0"/>
          </a:p>
        </p:txBody>
      </p:sp>
      <p:pic>
        <p:nvPicPr>
          <p:cNvPr id="3" name="Рисунок 2" descr="https://s.dou.ua/storage-files/Fl9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1" b="13301"/>
          <a:stretch/>
        </p:blipFill>
        <p:spPr bwMode="auto">
          <a:xfrm>
            <a:off x="0" y="1673195"/>
            <a:ext cx="9133757" cy="41290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3351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02023"/>
              </p:ext>
            </p:extLst>
          </p:nvPr>
        </p:nvGraphicFramePr>
        <p:xfrm>
          <a:off x="0" y="1089766"/>
          <a:ext cx="9143999" cy="5103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17767">
                  <a:extLst>
                    <a:ext uri="{9D8B030D-6E8A-4147-A177-3AD203B41FA5}">
                      <a16:colId xmlns:a16="http://schemas.microsoft.com/office/drawing/2014/main" val="3304609435"/>
                    </a:ext>
                  </a:extLst>
                </a:gridCol>
                <a:gridCol w="2768138">
                  <a:extLst>
                    <a:ext uri="{9D8B030D-6E8A-4147-A177-3AD203B41FA5}">
                      <a16:colId xmlns:a16="http://schemas.microsoft.com/office/drawing/2014/main" val="747578924"/>
                    </a:ext>
                  </a:extLst>
                </a:gridCol>
                <a:gridCol w="3458094">
                  <a:extLst>
                    <a:ext uri="{9D8B030D-6E8A-4147-A177-3AD203B41FA5}">
                      <a16:colId xmlns:a16="http://schemas.microsoft.com/office/drawing/2014/main" val="2932294263"/>
                    </a:ext>
                  </a:extLst>
                </a:gridCol>
              </a:tblGrid>
              <a:tr h="1109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Функциональная часть проекта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Технология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Среда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994314"/>
                  </a:ext>
                </a:extLst>
              </a:tr>
              <a:tr h="8596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База данных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Microsoft SQL Server 2017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Microsoft SQL Server Management Studio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4675340"/>
                  </a:ext>
                </a:extLst>
              </a:tr>
              <a:tr h="17193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Серверная часть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.NET Core</a:t>
                      </a:r>
                      <a:r>
                        <a:rPr lang="en-US" sz="2800">
                          <a:effectLst/>
                        </a:rPr>
                        <a:t> 3.1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Microsoft Visual Studio 2019 </a:t>
                      </a:r>
                      <a:r>
                        <a:rPr lang="ru-RU" sz="2800">
                          <a:effectLst/>
                        </a:rPr>
                        <a:t>и</a:t>
                      </a:r>
                      <a:r>
                        <a:rPr lang="en-US" sz="2800">
                          <a:effectLst/>
                        </a:rPr>
                        <a:t> JetBrains Rider 2019.3.1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7808170"/>
                  </a:ext>
                </a:extLst>
              </a:tr>
              <a:tr h="5548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Клиентская часть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Flutter 1.12.13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Visual Studio Code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134989"/>
                  </a:ext>
                </a:extLst>
              </a:tr>
              <a:tr h="8596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Клиентская часть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React Native 0.61.5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</a:rPr>
                        <a:t>Visual</a:t>
                      </a:r>
                      <a:r>
                        <a:rPr lang="ru-RU" sz="2800" dirty="0">
                          <a:effectLst/>
                        </a:rPr>
                        <a:t> </a:t>
                      </a:r>
                      <a:r>
                        <a:rPr lang="ru-RU" sz="2800" dirty="0" err="1">
                          <a:effectLst/>
                        </a:rPr>
                        <a:t>Studio</a:t>
                      </a:r>
                      <a:r>
                        <a:rPr lang="ru-RU" sz="2800" dirty="0">
                          <a:effectLst/>
                        </a:rPr>
                        <a:t> </a:t>
                      </a:r>
                      <a:r>
                        <a:rPr lang="ru-RU" sz="2800" dirty="0" err="1">
                          <a:effectLst/>
                        </a:rPr>
                        <a:t>Code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6801907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Используемые технологии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8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Архитектура базы данных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/>
          <a:srcRect l="25435" b="3482"/>
          <a:stretch/>
        </p:blipFill>
        <p:spPr>
          <a:xfrm>
            <a:off x="0" y="2052494"/>
            <a:ext cx="8544456" cy="4805506"/>
          </a:xfrm>
          <a:prstGeom prst="rect">
            <a:avLst/>
          </a:prstGeom>
        </p:spPr>
      </p:pic>
      <p:pic>
        <p:nvPicPr>
          <p:cNvPr id="6" name="Объект 4"/>
          <p:cNvPicPr>
            <a:picLocks/>
          </p:cNvPicPr>
          <p:nvPr/>
        </p:nvPicPr>
        <p:blipFill rotWithShape="1">
          <a:blip r:embed="rId3"/>
          <a:srcRect l="1454" t="2090" r="78135" b="19858"/>
          <a:stretch/>
        </p:blipFill>
        <p:spPr>
          <a:xfrm>
            <a:off x="6302310" y="1035772"/>
            <a:ext cx="211537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81818" y="264918"/>
            <a:ext cx="5534155" cy="82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 sz="2128" b="0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  <a:ea typeface="+mj-ea"/>
                <a:cs typeface="+mj-cs"/>
              </a:defRPr>
            </a:pPr>
            <a:r>
              <a:rPr lang="ru-RU" sz="3200" spc="5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Структура серверной части</a:t>
            </a:r>
            <a:endParaRPr lang="ru-RU" sz="3200" spc="5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125247" y="1363287"/>
            <a:ext cx="6790453" cy="449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1239</Words>
  <Application>Microsoft Office PowerPoint</Application>
  <PresentationFormat>Экран (4:3)</PresentationFormat>
  <Paragraphs>159</Paragraphs>
  <Slides>19</Slides>
  <Notes>19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Roboto</vt:lpstr>
      <vt:lpstr>Times New Roman</vt:lpstr>
      <vt:lpstr>Verdana</vt:lpstr>
      <vt:lpstr>Office Theme</vt:lpstr>
      <vt:lpstr>Visio</vt:lpstr>
      <vt:lpstr>Сравнение и практическое применение фреймворков React Native и Flutter для кроссплатформенной разработки мобильных приложений</vt:lpstr>
      <vt:lpstr>Количество пользователей смартфонов, млрд чел</vt:lpstr>
      <vt:lpstr>Динамика популярности Flutter и React Native</vt:lpstr>
      <vt:lpstr>Flutter</vt:lpstr>
      <vt:lpstr>React Native</vt:lpstr>
      <vt:lpstr>Различия архитектуры Flutter и React Native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45</cp:revision>
  <dcterms:created xsi:type="dcterms:W3CDTF">2018-09-04T12:10:47Z</dcterms:created>
  <dcterms:modified xsi:type="dcterms:W3CDTF">2020-11-11T15:28:46Z</dcterms:modified>
</cp:coreProperties>
</file>