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69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s/slide166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167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170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s/slide168.xml" ContentType="application/vnd.openxmlformats-officedocument.presentationml.slide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2" r:id="rId94"/>
    <p:sldId id="353" r:id="rId95"/>
    <p:sldId id="354" r:id="rId96"/>
    <p:sldId id="356" r:id="rId97"/>
    <p:sldId id="355" r:id="rId98"/>
    <p:sldId id="357" r:id="rId99"/>
    <p:sldId id="358" r:id="rId100"/>
    <p:sldId id="359" r:id="rId101"/>
    <p:sldId id="360" r:id="rId102"/>
    <p:sldId id="361" r:id="rId103"/>
    <p:sldId id="362" r:id="rId104"/>
    <p:sldId id="363" r:id="rId105"/>
    <p:sldId id="364" r:id="rId106"/>
    <p:sldId id="365" r:id="rId107"/>
    <p:sldId id="366" r:id="rId108"/>
    <p:sldId id="367" r:id="rId109"/>
    <p:sldId id="368" r:id="rId110"/>
    <p:sldId id="369" r:id="rId111"/>
    <p:sldId id="370" r:id="rId112"/>
    <p:sldId id="371" r:id="rId113"/>
    <p:sldId id="372" r:id="rId114"/>
    <p:sldId id="373" r:id="rId115"/>
    <p:sldId id="374" r:id="rId116"/>
    <p:sldId id="375" r:id="rId117"/>
    <p:sldId id="376" r:id="rId118"/>
    <p:sldId id="377" r:id="rId119"/>
    <p:sldId id="378" r:id="rId120"/>
    <p:sldId id="379" r:id="rId121"/>
    <p:sldId id="380" r:id="rId122"/>
    <p:sldId id="381" r:id="rId123"/>
    <p:sldId id="382" r:id="rId124"/>
    <p:sldId id="383" r:id="rId125"/>
    <p:sldId id="384" r:id="rId126"/>
    <p:sldId id="385" r:id="rId127"/>
    <p:sldId id="386" r:id="rId128"/>
    <p:sldId id="387" r:id="rId129"/>
    <p:sldId id="388" r:id="rId130"/>
    <p:sldId id="389" r:id="rId131"/>
    <p:sldId id="390" r:id="rId132"/>
    <p:sldId id="391" r:id="rId133"/>
    <p:sldId id="392" r:id="rId134"/>
    <p:sldId id="393" r:id="rId135"/>
    <p:sldId id="394" r:id="rId136"/>
    <p:sldId id="395" r:id="rId137"/>
    <p:sldId id="396" r:id="rId138"/>
    <p:sldId id="397" r:id="rId139"/>
    <p:sldId id="398" r:id="rId140"/>
    <p:sldId id="399" r:id="rId141"/>
    <p:sldId id="400" r:id="rId142"/>
    <p:sldId id="401" r:id="rId143"/>
    <p:sldId id="402" r:id="rId144"/>
    <p:sldId id="403" r:id="rId145"/>
    <p:sldId id="404" r:id="rId146"/>
    <p:sldId id="405" r:id="rId147"/>
    <p:sldId id="406" r:id="rId148"/>
    <p:sldId id="407" r:id="rId149"/>
    <p:sldId id="408" r:id="rId150"/>
    <p:sldId id="409" r:id="rId151"/>
    <p:sldId id="410" r:id="rId152"/>
    <p:sldId id="411" r:id="rId153"/>
    <p:sldId id="412" r:id="rId154"/>
    <p:sldId id="413" r:id="rId155"/>
    <p:sldId id="414" r:id="rId156"/>
    <p:sldId id="415" r:id="rId157"/>
    <p:sldId id="416" r:id="rId158"/>
    <p:sldId id="417" r:id="rId159"/>
    <p:sldId id="418" r:id="rId160"/>
    <p:sldId id="419" r:id="rId161"/>
    <p:sldId id="420" r:id="rId162"/>
    <p:sldId id="421" r:id="rId163"/>
    <p:sldId id="422" r:id="rId164"/>
    <p:sldId id="423" r:id="rId165"/>
    <p:sldId id="424" r:id="rId166"/>
    <p:sldId id="425" r:id="rId167"/>
    <p:sldId id="426" r:id="rId168"/>
    <p:sldId id="427" r:id="rId169"/>
    <p:sldId id="428" r:id="rId170"/>
    <p:sldId id="429" r:id="rId1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35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5" Type="http://schemas.openxmlformats.org/officeDocument/2006/relationships/tableStyles" Target="tableStyles.xml"/><Relationship Id="rId170" Type="http://schemas.openxmlformats.org/officeDocument/2006/relationships/slide" Target="slides/slide169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presProps" Target="pres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34B3-9C34-4824-9209-2AF94EDFCA81}" type="datetimeFigureOut">
              <a:rPr lang="ru-RU" smtClean="0"/>
              <a:pPr/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44CC-0C79-4CDE-9C5A-8F3CB6EBD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/>
              <a:t>ОХРАНА ОКРУЖАЮЩЕЙ СРЕДЫ</a:t>
            </a:r>
            <a:br>
              <a:rPr lang="ru-RU" sz="5300" b="1" dirty="0"/>
            </a:br>
            <a:r>
              <a:rPr lang="ru-RU" sz="5300" b="1" dirty="0"/>
              <a:t> И ПРИРОДОПОЛЬЗОВАНИЕ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Щербаков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Юрий Сергеевич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Несмотря </a:t>
            </a:r>
            <a:r>
              <a:rPr lang="ru-RU" b="1" dirty="0"/>
              <a:t>на то, что современный экологический кризис – это последствие НТР, есть надежда на то, что эта же научно-техническая революция позволит  выйти из этого кризиса за счет: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внедрения  </a:t>
            </a:r>
            <a:r>
              <a:rPr lang="ru-RU" b="1" dirty="0" err="1">
                <a:solidFill>
                  <a:srgbClr val="FF0000"/>
                </a:solidFill>
              </a:rPr>
              <a:t>энерго</a:t>
            </a:r>
            <a:r>
              <a:rPr lang="ru-RU" b="1" dirty="0">
                <a:solidFill>
                  <a:srgbClr val="FF0000"/>
                </a:solidFill>
              </a:rPr>
              <a:t>-   и  ресурсосбережения  благодаря  внедрению  неэнергоемких и  не ресурсоемких технологий;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использования малоотходных, менее экологических вредных (</a:t>
            </a:r>
            <a:r>
              <a:rPr lang="ru-RU" b="1" dirty="0" err="1">
                <a:solidFill>
                  <a:srgbClr val="FF0000"/>
                </a:solidFill>
              </a:rPr>
              <a:t>природощадящих</a:t>
            </a:r>
            <a:r>
              <a:rPr lang="ru-RU" b="1" dirty="0">
                <a:solidFill>
                  <a:srgbClr val="FF0000"/>
                </a:solidFill>
              </a:rPr>
              <a:t>)  технологий;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b="1" dirty="0">
                <a:solidFill>
                  <a:srgbClr val="FF0000"/>
                </a:solidFill>
              </a:rPr>
              <a:t>применения  технологий по утилизации и обезвреживанию   отходов   производства.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Особенности рационального использования водных ресурсов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Рациональное использование водных ресурсов представляет собой систему организационных мер, направленных на создание реальных возможностей и возникновение заинтересованности у водопользователей в более экономном и эффективном использовании водных ресурсов. </a:t>
            </a:r>
          </a:p>
          <a:p>
            <a:r>
              <a:rPr lang="ru-RU" sz="2400" b="1" dirty="0" smtClean="0"/>
              <a:t>Главными задачами рационального использования водных ресурсов является обеспечение рационального водопользования при сохранении водных экосистем, обеспечение безопасности населения и предотвращение вредного воздействия вод на окружающую среду и хозяйственные объекты</a:t>
            </a:r>
            <a:endParaRPr lang="ru-RU" sz="2400" b="1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2918"/>
            <a:ext cx="91440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/>
              <a:t>1. При использовании водных объектов для нужд энергетики должны сохраняться условия обитания живых организмов, регулирование уровня водохранилищ не должно приводить к массовой потере рыбных запасов.</a:t>
            </a:r>
          </a:p>
          <a:p>
            <a:pPr lvl="0"/>
            <a:r>
              <a:rPr lang="ru-RU" sz="2000" b="1" dirty="0" smtClean="0"/>
              <a:t>2. Снизить потери воды в системе жилищно-коммунального хозяйства.</a:t>
            </a:r>
          </a:p>
          <a:p>
            <a:pPr lvl="0"/>
            <a:r>
              <a:rPr lang="ru-RU" sz="2000" b="1" dirty="0" smtClean="0"/>
              <a:t> 3. Существенно увеличить плату за сброс загрязняющих веществ; ввести в законодательство принцип целевого использования платы за водопользование и, в особенности, платы за загрязнение водных объектов.</a:t>
            </a:r>
          </a:p>
          <a:p>
            <a:pPr lvl="0"/>
            <a:r>
              <a:rPr lang="ru-RU" sz="2000" b="1" dirty="0" smtClean="0"/>
              <a:t>4. Применять меры экономического стимулирования водопользователей, вкладывающих средства в модернизацию своих водоочистных систем.</a:t>
            </a:r>
          </a:p>
          <a:p>
            <a:pPr lvl="0"/>
            <a:r>
              <a:rPr lang="ru-RU" sz="2000" b="1" dirty="0" smtClean="0"/>
              <a:t>5. Вести работы по созданию национальной системы сертификации технологий и проектов, обеспечивающих сокращение промышленного водопотребления, а также уменьшение количества сбросов сточных вод в системы канализации и водные объекты.</a:t>
            </a:r>
          </a:p>
          <a:p>
            <a:pPr lvl="0"/>
            <a:r>
              <a:rPr lang="ru-RU" sz="2000" b="1" dirty="0" smtClean="0"/>
              <a:t>6. Обеспечить защиту береговой полосы водных объектов общего пользования от незаконной приватизации и  застройки.</a:t>
            </a:r>
          </a:p>
          <a:p>
            <a:pPr lvl="0"/>
            <a:r>
              <a:rPr lang="ru-RU" sz="2000" b="1" dirty="0" smtClean="0"/>
              <a:t>7. В целях предупреждения приватизации озер и водохранилищ определить критерии отнесения водоемов к прудам и обводненным карьерам.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Особенности рационального использования земельных  ресурсов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5455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 1) Повышение общей культуры земледелия, совершенствование структуры (состава) посевных площадей сельскохозяйственных культур, борьба с вредителями, болезнями и сорняками, совершенствование агротехники возделывания культур, рациональное и разумное использование сельскохозяйственной техники. </a:t>
            </a:r>
          </a:p>
          <a:p>
            <a:r>
              <a:rPr lang="ru-RU" b="1" dirty="0" smtClean="0"/>
              <a:t>2) Внесение органических и минеральных удобрений, особенно первых ; посев многолетних трав, особенно бобовых; на кислых почвах - известкование, на соленых – гипсование.</a:t>
            </a:r>
          </a:p>
          <a:p>
            <a:r>
              <a:rPr lang="ru-RU" b="1" dirty="0" smtClean="0"/>
              <a:t>3) В целях защиты почв от водной эрозии используются глубокая вспашка, разные способы регулирования снеготаяния – посев кулис, прикатывание снега, </a:t>
            </a:r>
            <a:r>
              <a:rPr lang="ru-RU" b="1" dirty="0" err="1" smtClean="0"/>
              <a:t>валкование</a:t>
            </a:r>
            <a:r>
              <a:rPr lang="ru-RU" b="1" dirty="0" smtClean="0"/>
              <a:t> и другие.</a:t>
            </a:r>
          </a:p>
          <a:p>
            <a:r>
              <a:rPr lang="ru-RU" b="1" dirty="0" smtClean="0"/>
              <a:t>4)  Для борьбы с ветровой эрозией обязательна плоскорезная обработка почвы вместо вспашки, оставление стерни, полосное размещение культур, широкое применение многолетних трав, </a:t>
            </a:r>
            <a:r>
              <a:rPr lang="ru-RU" b="1" dirty="0" err="1" smtClean="0"/>
              <a:t>залужение</a:t>
            </a:r>
            <a:r>
              <a:rPr lang="ru-RU" b="1" dirty="0" smtClean="0"/>
              <a:t> сильно </a:t>
            </a:r>
            <a:r>
              <a:rPr lang="ru-RU" b="1" dirty="0" err="1" smtClean="0"/>
              <a:t>эрозированных</a:t>
            </a:r>
            <a:r>
              <a:rPr lang="ru-RU" b="1" dirty="0" smtClean="0"/>
              <a:t> земель.</a:t>
            </a:r>
            <a:endParaRPr lang="ru-RU" b="1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Особенности рационального использования биологических  ресурсов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911741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dirty="0" smtClean="0">
                <a:solidFill>
                  <a:srgbClr val="FF0000"/>
                </a:solidFill>
              </a:rPr>
              <a:t>Стратегия</a:t>
            </a:r>
            <a:r>
              <a:rPr lang="ru-RU" b="1" dirty="0" smtClean="0"/>
              <a:t>: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охрана ресурсных популяций и сообществ в природе и расширенное воспроизводство биоресурсов в искусственных или </a:t>
            </a:r>
            <a:r>
              <a:rPr lang="ru-RU" sz="3600" b="1" dirty="0" err="1" smtClean="0">
                <a:solidFill>
                  <a:schemeClr val="accent3">
                    <a:lumMod val="75000"/>
                  </a:schemeClr>
                </a:solidFill>
              </a:rPr>
              <a:t>полуискусственных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 условиях</a:t>
            </a:r>
            <a:r>
              <a:rPr lang="ru-RU" b="1" dirty="0" smtClean="0"/>
              <a:t>. </a:t>
            </a:r>
          </a:p>
          <a:p>
            <a:endParaRPr lang="ru-RU" b="1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Основные задачи этой стратегии</a:t>
            </a:r>
            <a:r>
              <a:rPr lang="ru-RU" sz="3600" b="1" dirty="0" smtClean="0"/>
              <a:t>:</a:t>
            </a:r>
          </a:p>
          <a:p>
            <a:r>
              <a:rPr lang="ru-RU" sz="3600" b="1" dirty="0" smtClean="0"/>
              <a:t>- Определять компоненты биологического разнообразия, важные для сохранения и рационального использования, осуществлять контроль за видами деятельности, которые могут оказать вредное влияние на их биологическое разнообразие. </a:t>
            </a:r>
          </a:p>
          <a:p>
            <a:r>
              <a:rPr lang="ru-RU" sz="3600" b="1" dirty="0" smtClean="0"/>
              <a:t>- Разрабатывать национальные стратегии, планы или программы по сохранению и рациональному использованию биологического разнообразия. </a:t>
            </a:r>
          </a:p>
          <a:p>
            <a:r>
              <a:rPr lang="ru-RU" sz="3600" b="1" dirty="0" smtClean="0"/>
              <a:t>- Ввести сохранение и рациональное использование биологического разнообразия в качестве элемента планирования и политики. </a:t>
            </a:r>
          </a:p>
          <a:p>
            <a:r>
              <a:rPr lang="ru-RU" sz="3600" b="1" dirty="0" smtClean="0"/>
              <a:t>- Использовать средства массовой информации и образовательные программы для того, чтобы помочь общественности понять важность биологического разнообразия и необходимость принятия мер по его сохранению.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26893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- Принять законы для защиты видов, которым грозит вымирание, создать системы заповедников для сохранения биологического разнообразия и способствовать экологически безопасному развитию вокруг этих территорий. </a:t>
            </a:r>
          </a:p>
          <a:p>
            <a:r>
              <a:rPr lang="ru-RU" b="1" dirty="0" smtClean="0"/>
              <a:t>- Восстановить и возродить деградировавшие экосистемы и способствовать сохранению видов, которым грозит вымирание, помогая местному населению в разработке и выполнении планов по восстановлению природы. </a:t>
            </a:r>
          </a:p>
          <a:p>
            <a:r>
              <a:rPr lang="ru-RU" b="1" dirty="0" smtClean="0"/>
              <a:t>- Внедрить средства контроля с риском, связанным с появлением организмов в результате применения биотехнологии. </a:t>
            </a:r>
          </a:p>
          <a:p>
            <a:r>
              <a:rPr lang="ru-RU" b="1" dirty="0" smtClean="0"/>
              <a:t>- Использовать при участии общественности оценку воздействия на окружающую среду для определения проектов, которые угрожают биологическому разнообразию с тем, чтобы избежать или свести к минимуму наносимый ущерб. </a:t>
            </a:r>
          </a:p>
          <a:p>
            <a:r>
              <a:rPr lang="ru-RU" b="1" dirty="0" smtClean="0"/>
              <a:t>- Предотвращать появление чуждых биологических видов, которые угрожают экосистемам, поселениям или биологическим видам, контролировать или уничтожать их.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Особенности рационального использования ландшафтов как целостных экосистем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429288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/>
              <a:t>Рациональное использование ландшафта означает </a:t>
            </a:r>
            <a:r>
              <a:rPr lang="ru-RU" sz="8000" b="1" dirty="0" smtClean="0">
                <a:solidFill>
                  <a:srgbClr val="FF0000"/>
                </a:solidFill>
              </a:rPr>
              <a:t>выявление и учет всего многообразия ресурсов ландшафта, оценку всех возможных последствий и экологических изменений в </a:t>
            </a:r>
            <a:r>
              <a:rPr lang="ru-RU" sz="8000" b="1" dirty="0" err="1" smtClean="0">
                <a:solidFill>
                  <a:srgbClr val="FF0000"/>
                </a:solidFill>
              </a:rPr>
              <a:t>геосистемах</a:t>
            </a:r>
            <a:r>
              <a:rPr lang="ru-RU" sz="8000" b="1" dirty="0" smtClean="0">
                <a:solidFill>
                  <a:srgbClr val="FF0000"/>
                </a:solidFill>
              </a:rPr>
              <a:t>, обоснованный выбор хозяйственной деятельности, полное использование ресурсов с минимизацией отходов и отрицательных воздействий</a:t>
            </a:r>
            <a:r>
              <a:rPr lang="ru-RU" sz="8000" b="1" dirty="0" smtClean="0"/>
              <a:t>. </a:t>
            </a:r>
          </a:p>
          <a:p>
            <a:r>
              <a:rPr lang="ru-RU" sz="8000" b="1" dirty="0" smtClean="0"/>
              <a:t>Первый и главный принцип рационального использования ресурсов ландшафта</a:t>
            </a:r>
            <a:r>
              <a:rPr lang="ru-RU" sz="8000" dirty="0" smtClean="0"/>
              <a:t> — 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изъятие ресурсов не должно превышать уровень их естественного возобновления</a:t>
            </a:r>
            <a:r>
              <a:rPr lang="ru-RU" sz="8000" dirty="0" smtClean="0"/>
              <a:t>.</a:t>
            </a:r>
          </a:p>
          <a:p>
            <a:r>
              <a:rPr lang="ru-RU" sz="8000" b="1" u="sng" dirty="0" smtClean="0"/>
              <a:t>Второй принцип рационального использования </a:t>
            </a:r>
            <a:r>
              <a:rPr lang="ru-RU" sz="8000" b="1" u="sng" dirty="0" err="1" smtClean="0"/>
              <a:t>возобновимых</a:t>
            </a:r>
            <a:r>
              <a:rPr lang="ru-RU" sz="8000" b="1" u="sng" dirty="0" smtClean="0"/>
              <a:t> ресурсов ландшафта</a:t>
            </a:r>
            <a:r>
              <a:rPr lang="ru-RU" sz="8000" dirty="0" smtClean="0"/>
              <a:t> 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характеризуется земельным равновесием, т. е. оптимальным сочетанием площадей угодий ландшафта: пашен, поселений, лесов, лугов, пастбищ, нарушенных и ненарушенных </a:t>
            </a:r>
            <a:r>
              <a:rPr lang="ru-RU" sz="8000" b="1" dirty="0" err="1" smtClean="0">
                <a:solidFill>
                  <a:schemeClr val="accent3">
                    <a:lumMod val="50000"/>
                  </a:schemeClr>
                </a:solidFill>
              </a:rPr>
              <a:t>геосистем</a:t>
            </a:r>
            <a:r>
              <a:rPr lang="ru-RU" sz="8000" dirty="0" smtClean="0"/>
              <a:t>. </a:t>
            </a:r>
          </a:p>
          <a:p>
            <a:r>
              <a:rPr lang="ru-RU" sz="8000" b="1" u="sng" dirty="0" smtClean="0"/>
              <a:t>Третий принцип</a:t>
            </a:r>
            <a:r>
              <a:rPr lang="ru-RU" sz="8000" dirty="0" smtClean="0"/>
              <a:t> — </a:t>
            </a:r>
            <a:r>
              <a:rPr lang="ru-RU" sz="8000" b="1" dirty="0" err="1" smtClean="0">
                <a:solidFill>
                  <a:schemeClr val="accent3">
                    <a:lumMod val="50000"/>
                  </a:schemeClr>
                </a:solidFill>
              </a:rPr>
              <a:t>экологизация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 землепользования — максимальное сохранение продуктивных сельскохозяйственных земель для решения продовольственных проблем и прекращение отвода плодородных земель, мелиорируемых территорий, ценных лесных угодий для несельскохозяйственных целей.   </a:t>
            </a:r>
          </a:p>
          <a:p>
            <a:pPr algn="r"/>
            <a:endParaRPr lang="ru-RU" sz="5100" b="1" dirty="0" smtClean="0">
              <a:solidFill>
                <a:srgbClr val="FF0000"/>
              </a:solidFill>
            </a:endParaRPr>
          </a:p>
          <a:p>
            <a:pPr algn="r"/>
            <a:endParaRPr lang="ru-RU" sz="5100" b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6200" b="1" dirty="0" smtClean="0">
                <a:solidFill>
                  <a:srgbClr val="FF0000"/>
                </a:solidFill>
              </a:rPr>
              <a:t>Реализация </a:t>
            </a:r>
            <a:r>
              <a:rPr lang="ru-RU" sz="6200" b="1" dirty="0" smtClean="0">
                <a:solidFill>
                  <a:srgbClr val="FF0000"/>
                </a:solidFill>
              </a:rPr>
              <a:t>этих принципов требует нормирования допустимых нагрузок, соблюдения природоохранных норм и правил, обоснованного выбора места и инженерных сооружений с учетом условий ландшафта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Системы природопользования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41180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/>
              <a:t>система природопользования</a:t>
            </a:r>
            <a:r>
              <a:rPr lang="ru-RU" dirty="0" smtClean="0"/>
              <a:t> включает две самостоятельные, но между собой взаимосвязанные подсистемы: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материальное производство </a:t>
            </a:r>
            <a:r>
              <a:rPr lang="ru-RU" dirty="0" smtClean="0"/>
              <a:t>(выявление, добыча и переработка природного вещества) и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экологическая сфера </a:t>
            </a:r>
            <a:r>
              <a:rPr lang="ru-RU" dirty="0" smtClean="0"/>
              <a:t>(целенаправленное продуцирование биогеоценозов и охрана природы).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Объектом управления в системе природопользования выступают собственно природные объекты и ресурсы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Критерием оценки адекватности систем управления природопользованием на той или иной территории являются параметры природной среды, характеризующие условия экологической безопасности данной территории.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Классификация систем природопользования</a:t>
            </a:r>
          </a:p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сельскохозяйственные,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лесохозяйственные,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горнопромышленные,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рекреационные,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системы природопользования урбанизированных территорий,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природоохранная деятельность.</a:t>
            </a:r>
          </a:p>
          <a:p>
            <a:pPr algn="ctr"/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/>
          </a:p>
          <a:p>
            <a:pPr algn="ctr"/>
            <a:r>
              <a:rPr lang="ru-RU" sz="3600" b="1" dirty="0" smtClean="0"/>
              <a:t>Системы </a:t>
            </a:r>
          </a:p>
          <a:p>
            <a:pPr algn="ctr"/>
            <a:r>
              <a:rPr lang="ru-RU" sz="3600" b="1" dirty="0" smtClean="0"/>
              <a:t>рационального </a:t>
            </a:r>
          </a:p>
          <a:p>
            <a:pPr algn="ctr"/>
            <a:r>
              <a:rPr lang="ru-RU" sz="3600" b="1" dirty="0" smtClean="0"/>
              <a:t>и </a:t>
            </a:r>
          </a:p>
          <a:p>
            <a:pPr algn="ctr"/>
            <a:r>
              <a:rPr lang="ru-RU" sz="3600" b="1" dirty="0" smtClean="0"/>
              <a:t>нерационального природопользования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Система нерационального природопользования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2800" b="1" dirty="0" smtClean="0"/>
              <a:t>это система, при которой в больших количествах и обычно не полностью используются наиболее легко доступные природные ресурсы, что приводит к быстрому истощению ресурсов. В этом случае производится большое количество отходов и сильно загрязняется окружающая среда. </a:t>
            </a:r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Нерациональное природопользование   характерно для экстенсивного хозяйства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Система рационального природопользования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— это система природопользования, при которой достаточно полно используются добываемые природные ресурсы (и соответственно, уменьшается количество потребляемых ресурсов), обеспечивается восстановление </a:t>
            </a:r>
            <a:r>
              <a:rPr lang="ru-RU" b="1" dirty="0" err="1" smtClean="0"/>
              <a:t>возобновимых</a:t>
            </a:r>
            <a:r>
              <a:rPr lang="ru-RU" b="1" dirty="0" smtClean="0"/>
              <a:t> природных ресурсов, полно и многократно используются отходы производства (т.е. организовано безотходное производство), что позволяет значительно уменьшить загрязнение окружающей среды.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Рациональное природопользование характерно для интенсивного хозяйства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/>
              <a:t> Окружающая среда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357850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Char char="-"/>
            </a:pPr>
            <a:r>
              <a:rPr lang="ru-RU" b="1" dirty="0" smtClean="0"/>
              <a:t>природные</a:t>
            </a:r>
            <a:r>
              <a:rPr lang="ru-RU" b="1" dirty="0"/>
              <a:t>, социальные и искусственно созданные физические, химические и биологические факторы, т. е. все то, что прямо или косвенно воздействует на жизнь и деятельность </a:t>
            </a:r>
            <a:r>
              <a:rPr lang="ru-RU" b="1" dirty="0" smtClean="0"/>
              <a:t>человека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Окружающая </a:t>
            </a:r>
            <a:r>
              <a:rPr lang="ru-RU" dirty="0"/>
              <a:t>среда является составной частью системы 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Общество – окружающая среда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</a:p>
          <a:p>
            <a:pPr lvl="0" algn="ctr">
              <a:buNone/>
            </a:pPr>
            <a:r>
              <a:rPr lang="ru-RU" b="1" dirty="0">
                <a:solidFill>
                  <a:schemeClr val="tx2"/>
                </a:solidFill>
              </a:rPr>
              <a:t>окружающая природная среда;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окружающая </a:t>
            </a:r>
            <a:r>
              <a:rPr lang="ru-RU" b="1" dirty="0">
                <a:solidFill>
                  <a:schemeClr val="tx2"/>
                </a:solidFill>
              </a:rPr>
              <a:t>человека среда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системы традиционного природопользования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- система эксплуатации природных ресурсов, созданная коренным местным населением, эволюционно приспособленная к местным условиям и передающая  из поколения в поколение традиционные приемы и формы ведения хозяйства. Основными принципами традиционного природопользования всегда были высокая степень адаптивности, долговременность, экстенсивность на широких площадях, система рекреации возобновляемых природных ресурсов, очень малая энергоемкость, рационализм.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традиционные системы природопользования России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5721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Земледелие. </a:t>
            </a:r>
            <a:r>
              <a:rPr lang="ru-RU" b="1" dirty="0" smtClean="0"/>
              <a:t>Основу природопользования в этой группе населения составляло оседлое хозяйство, основанное на обработке земли и стойловом содержании скота. В России можно выделить три основных подтипа - пашенное земледелие, огородничество в сочетании с лесными промыслами (таежное земледелие) и горное земледелие.</a:t>
            </a:r>
          </a:p>
          <a:p>
            <a:r>
              <a:rPr lang="ru-RU" b="1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Пастбищное скотоводство. </a:t>
            </a:r>
            <a:r>
              <a:rPr lang="ru-RU" b="1" dirty="0" smtClean="0"/>
              <a:t>На территории России представлены два основных подтипа скотоводства - южное (преимущественно овцеводство, местами коневодство) и северное оленеводство</a:t>
            </a:r>
          </a:p>
          <a:p>
            <a:r>
              <a:rPr lang="ru-RU" b="1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Промысловое хозяйство</a:t>
            </a:r>
            <a:r>
              <a:rPr lang="ru-RU" b="1" dirty="0" smtClean="0"/>
              <a:t>: охота, рыболовство, добыча морского зверя.</a:t>
            </a:r>
            <a:endParaRPr lang="ru-RU" b="1" dirty="0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4296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Любая система природопользования обладает определенной устойчивостью. </a:t>
            </a:r>
          </a:p>
          <a:p>
            <a:pPr algn="ctr"/>
            <a:endParaRPr lang="ru-RU" sz="2400" b="1" u="sng" dirty="0" smtClean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Устойчивость системы природопользования </a:t>
            </a:r>
          </a:p>
          <a:p>
            <a:pPr algn="ctr"/>
            <a:r>
              <a:rPr lang="ru-RU" sz="3200" b="1" dirty="0" smtClean="0"/>
              <a:t>определяется степенью интеграции промышленных отраслей, составляющих эту систему. </a:t>
            </a:r>
            <a:endParaRPr lang="ru-RU" sz="3200" b="1" dirty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0"/>
            <a:ext cx="84296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Регионы с </a:t>
            </a:r>
            <a:r>
              <a:rPr lang="ru-RU" sz="2000" b="1" dirty="0" smtClean="0">
                <a:solidFill>
                  <a:srgbClr val="FF0000"/>
                </a:solidFill>
              </a:rPr>
              <a:t>устойчивой системой природопользования </a:t>
            </a:r>
            <a:r>
              <a:rPr lang="ru-RU" sz="2000" b="1" dirty="0" smtClean="0"/>
              <a:t>обладают мощным  ресурсным потенциалом, позволяющим длительное время сохранять сложившиеся объемы снабжения ресурсами производств и населения.  </a:t>
            </a:r>
            <a:r>
              <a:rPr lang="ru-RU" sz="2000" b="1" dirty="0" smtClean="0">
                <a:solidFill>
                  <a:schemeClr val="tx2"/>
                </a:solidFill>
              </a:rPr>
              <a:t>В таких регионах достаточно высок и технологический уровень основных форм природопользования. </a:t>
            </a:r>
          </a:p>
          <a:p>
            <a:r>
              <a:rPr lang="ru-RU" sz="2000" b="1" dirty="0" smtClean="0"/>
              <a:t>При наличии богатой внешней среды и высокой внутренней стабильности </a:t>
            </a:r>
            <a:r>
              <a:rPr lang="ru-RU" sz="2000" b="1" dirty="0" smtClean="0">
                <a:solidFill>
                  <a:schemeClr val="tx2"/>
                </a:solidFill>
              </a:rPr>
              <a:t>здесь успешно функционируют как универсальные, так и  </a:t>
            </a:r>
            <a:r>
              <a:rPr lang="ru-RU" sz="2000" b="1" dirty="0" err="1" smtClean="0">
                <a:solidFill>
                  <a:schemeClr val="tx2"/>
                </a:solidFill>
              </a:rPr>
              <a:t>узкоспециaлизировaнные</a:t>
            </a:r>
            <a:r>
              <a:rPr lang="ru-RU" sz="2000" b="1" dirty="0" smtClean="0">
                <a:solidFill>
                  <a:schemeClr val="tx2"/>
                </a:solidFill>
              </a:rPr>
              <a:t> промышленные предприятия</a:t>
            </a:r>
            <a:r>
              <a:rPr lang="ru-RU" sz="2000" b="1" dirty="0" smtClean="0"/>
              <a:t>, эффективные в какой-либо одной сфере производства. </a:t>
            </a:r>
          </a:p>
          <a:p>
            <a:r>
              <a:rPr lang="ru-RU" sz="2000" b="1" dirty="0" smtClean="0"/>
              <a:t>В силу этого регионы с устойчивой системой природопользования менее зависимы от неблагоприятных условий внешней среды (засух, наводнений, сильных </a:t>
            </a:r>
            <a:r>
              <a:rPr lang="ru-RU" sz="2000" b="1" dirty="0" err="1" smtClean="0"/>
              <a:t>морозо</a:t>
            </a:r>
            <a:r>
              <a:rPr lang="ru-RU" sz="2000" b="1" dirty="0" smtClean="0"/>
              <a:t> в и т. п.), и более устойчивы  к изменению экономических условий (колебанию цен на мировых рынках, изменениями в спросе и предложении). </a:t>
            </a:r>
          </a:p>
          <a:p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35769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В России наиболее устойчивой системой природопользования обладает  Красноярский край, который отличается </a:t>
            </a:r>
            <a:r>
              <a:rPr lang="ru-RU" b="1" dirty="0" err="1" smtClean="0">
                <a:solidFill>
                  <a:srgbClr val="00B050"/>
                </a:solidFill>
              </a:rPr>
              <a:t>нaлaженным</a:t>
            </a:r>
            <a:r>
              <a:rPr lang="ru-RU" b="1" dirty="0" smtClean="0">
                <a:solidFill>
                  <a:srgbClr val="00B050"/>
                </a:solidFill>
              </a:rPr>
              <a:t> взаимодействием гидроэнергетического комплекса и цветной металлургии, лесозаготовок и водной системы транспортировки, дублированием систем энергоснабжения (гидроэнергия, уголь, </a:t>
            </a:r>
            <a:r>
              <a:rPr lang="ru-RU" b="1" dirty="0" err="1" smtClean="0">
                <a:solidFill>
                  <a:srgbClr val="00B050"/>
                </a:solidFill>
              </a:rPr>
              <a:t>дровa</a:t>
            </a:r>
            <a:r>
              <a:rPr lang="ru-RU" b="1" dirty="0" smtClean="0">
                <a:solidFill>
                  <a:srgbClr val="00B050"/>
                </a:solidFill>
              </a:rPr>
              <a:t>, </a:t>
            </a:r>
            <a:r>
              <a:rPr lang="ru-RU" b="1" dirty="0" err="1" smtClean="0">
                <a:solidFill>
                  <a:srgbClr val="00B050"/>
                </a:solidFill>
              </a:rPr>
              <a:t>нa</a:t>
            </a:r>
            <a:r>
              <a:rPr lang="ru-RU" b="1" dirty="0" smtClean="0">
                <a:solidFill>
                  <a:srgbClr val="00B050"/>
                </a:solidFill>
              </a:rPr>
              <a:t> севере - </a:t>
            </a:r>
            <a:r>
              <a:rPr lang="ru-RU" b="1" dirty="0" err="1" smtClean="0">
                <a:solidFill>
                  <a:srgbClr val="00B050"/>
                </a:solidFill>
              </a:rPr>
              <a:t>гaз</a:t>
            </a:r>
            <a:r>
              <a:rPr lang="ru-RU" b="1" dirty="0" smtClean="0">
                <a:solidFill>
                  <a:srgbClr val="00B050"/>
                </a:solidFill>
              </a:rPr>
              <a:t>), сочетанием развитого </a:t>
            </a:r>
            <a:r>
              <a:rPr lang="ru-RU" b="1" dirty="0" err="1" smtClean="0">
                <a:solidFill>
                  <a:srgbClr val="00B050"/>
                </a:solidFill>
              </a:rPr>
              <a:t>aгрaрного</a:t>
            </a:r>
            <a:r>
              <a:rPr lang="ru-RU" b="1" dirty="0" smtClean="0">
                <a:solidFill>
                  <a:srgbClr val="00B050"/>
                </a:solidFill>
              </a:rPr>
              <a:t> производства (в степях Минусинской котловины) с рыболовным и охотничьим промыслами. 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Для </a:t>
            </a:r>
            <a:r>
              <a:rPr lang="ru-RU" sz="2800" b="1" dirty="0" smtClean="0">
                <a:solidFill>
                  <a:srgbClr val="FF0000"/>
                </a:solidFill>
              </a:rPr>
              <a:t>неустойчивой системы природопользования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/>
              <a:t>хaрaктернa</a:t>
            </a:r>
            <a:r>
              <a:rPr lang="ru-RU" sz="2800" b="1" dirty="0" smtClean="0"/>
              <a:t> высокая зависимость эффективности большинства предприятий от колебаний природных и экономических условий. </a:t>
            </a:r>
            <a:r>
              <a:rPr lang="ru-RU" sz="2800" b="1" dirty="0" err="1" smtClean="0"/>
              <a:t>Зaпaсы</a:t>
            </a:r>
            <a:r>
              <a:rPr lang="ru-RU" sz="2800" b="1" dirty="0" smtClean="0"/>
              <a:t> отдельных видов ресурсов здесь могут быть значительными, но технический уровень добычи или производства низок. В регионах с бедными природными ресурсами структура природопользования отличается по большей части низким разнообразием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71488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Наименьшей устойчивостью отличаются системы  природопользования </a:t>
            </a:r>
            <a:r>
              <a:rPr lang="ru-RU" b="1" dirty="0" err="1" smtClean="0">
                <a:solidFill>
                  <a:srgbClr val="FF0000"/>
                </a:solidFill>
              </a:rPr>
              <a:t>Кургaнской</a:t>
            </a:r>
            <a:r>
              <a:rPr lang="ru-RU" b="1" dirty="0" smtClean="0">
                <a:solidFill>
                  <a:srgbClr val="FF0000"/>
                </a:solidFill>
              </a:rPr>
              <a:t>, Псковской, </a:t>
            </a:r>
            <a:r>
              <a:rPr lang="ru-RU" b="1" dirty="0" err="1" smtClean="0">
                <a:solidFill>
                  <a:srgbClr val="FF0000"/>
                </a:solidFill>
              </a:rPr>
              <a:t>Ивaновской</a:t>
            </a:r>
            <a:r>
              <a:rPr lang="ru-RU" b="1" dirty="0" smtClean="0">
                <a:solidFill>
                  <a:srgbClr val="FF0000"/>
                </a:solidFill>
              </a:rPr>
              <a:t> и Читинской </a:t>
            </a:r>
            <a:r>
              <a:rPr lang="ru-RU" b="1" dirty="0" err="1" smtClean="0">
                <a:solidFill>
                  <a:srgbClr val="FF0000"/>
                </a:solidFill>
              </a:rPr>
              <a:t>облaстей</a:t>
            </a:r>
            <a:r>
              <a:rPr lang="ru-RU" b="1" dirty="0" smtClean="0">
                <a:solidFill>
                  <a:srgbClr val="FF0000"/>
                </a:solidFill>
              </a:rPr>
              <a:t>, Корякского и Ненецкого округов, Горного </a:t>
            </a:r>
            <a:r>
              <a:rPr lang="ru-RU" b="1" dirty="0" err="1" smtClean="0">
                <a:solidFill>
                  <a:srgbClr val="FF0000"/>
                </a:solidFill>
              </a:rPr>
              <a:t>Aлтaя</a:t>
            </a:r>
            <a:r>
              <a:rPr lang="ru-RU" b="1" dirty="0" smtClean="0">
                <a:solidFill>
                  <a:srgbClr val="FF0000"/>
                </a:solidFill>
              </a:rPr>
              <a:t>, Якутии, Тувы, Бурятии, Ингушетии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572560" cy="535727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1428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Устойчивость систем природопользования в различных регионах России</a:t>
            </a:r>
            <a:endParaRPr lang="ru-RU" sz="2000" b="1" dirty="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Комплекс программных мероприятий по формированию системы эффективного природопользования и повышению качества среды обитания включает мероприятия:</a:t>
            </a:r>
          </a:p>
          <a:p>
            <a:r>
              <a:rPr lang="ru-RU" sz="2800" b="1" dirty="0" smtClean="0"/>
              <a:t>- вовлечение в хозяйственный оборот объектов природопользования с учетом уровня их эффективности; </a:t>
            </a:r>
          </a:p>
          <a:p>
            <a:r>
              <a:rPr lang="ru-RU" sz="2800" b="1" dirty="0" smtClean="0"/>
              <a:t>-формирование эффективной системы управления природопользованием; </a:t>
            </a:r>
          </a:p>
          <a:p>
            <a:r>
              <a:rPr lang="ru-RU" sz="2800" b="1" dirty="0" smtClean="0"/>
              <a:t>- совершенствование законодательства в сфере природопользования; </a:t>
            </a:r>
          </a:p>
          <a:p>
            <a:r>
              <a:rPr lang="ru-RU" sz="2800" b="1" dirty="0" smtClean="0"/>
              <a:t>- меры по обеспечению экологической безопасности и охраны окружающей среды. </a:t>
            </a:r>
            <a:endParaRPr lang="ru-RU" sz="2800" b="1" dirty="0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Общее понятие об охране природы и объектах охраны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Охрана природы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/>
              <a:t>- это комплекс мер по сохранению, рациональному использованию и восстановлению природных ресурсов Земли, в том числе видового разнообразия флоры и фауны, богатства недр, чистоты вод и атмосферы</a:t>
            </a:r>
            <a:endParaRPr lang="ru-RU" b="1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Народная форма охраны окружающей среды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sz="4200" b="1" dirty="0" smtClean="0"/>
              <a:t>зародилась еще при первобытнообщинном строе и в настоящее время сохранилась лишь в удаленных от цивилизации районах земного шара. Эта форма тесно связана с религией. Проявляется она в том, что человек обожествляет отдельных животных, растений, объекты природы (озера, реки, водопады, рощи и т. д.), поклоняется им, охраняет их. 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chemeClr val="tx2"/>
                </a:solidFill>
              </a:rPr>
              <a:t>В Египте священным животным были кошка и крокодил, священным растением считался лотос. В Индии священными животными считаются корова и гриф. В Восточной Европе  священным считался аист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Государственная форма охраны окружающей среды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появилась с момента появления государства в период рабовладельческого строя. Проявляется эта форма в том, что государство издает законы, связанные с охраной природы. 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chemeClr val="tx2"/>
                </a:solidFill>
              </a:rPr>
              <a:t>В России для охраны природы много сделал Петр </a:t>
            </a:r>
            <a:r>
              <a:rPr lang="en-US" b="1" dirty="0" smtClean="0">
                <a:solidFill>
                  <a:schemeClr val="tx2"/>
                </a:solidFill>
              </a:rPr>
              <a:t>I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ОКРУЖАЮЩАЯ ПРИРОДНАЯ 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/>
              <a:t>совокупность природных и природно-антропогенных факторов, абиотических и биотических сред, оказывающих влияние на хозяйственную деятельность  человека и на его здоровье.</a:t>
            </a:r>
            <a:r>
              <a:rPr lang="ru-RU" b="1" dirty="0"/>
              <a:t> </a:t>
            </a:r>
            <a:endParaRPr lang="ru-RU" b="1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состав окружающей природной среды входят:</a:t>
            </a:r>
          </a:p>
          <a:p>
            <a:pPr algn="ctr">
              <a:buNone/>
            </a:pPr>
            <a:r>
              <a:rPr lang="ru-RU" b="1" dirty="0">
                <a:solidFill>
                  <a:schemeClr val="tx2"/>
                </a:solidFill>
              </a:rPr>
              <a:t>– природная (естественная) среда;</a:t>
            </a:r>
          </a:p>
          <a:p>
            <a:pPr algn="ctr">
              <a:buNone/>
            </a:pPr>
            <a:r>
              <a:rPr lang="ru-RU" b="1" dirty="0">
                <a:solidFill>
                  <a:schemeClr val="tx2"/>
                </a:solidFill>
              </a:rPr>
              <a:t>– </a:t>
            </a:r>
            <a:r>
              <a:rPr lang="ru-RU" b="1" dirty="0" err="1">
                <a:solidFill>
                  <a:schemeClr val="tx2"/>
                </a:solidFill>
              </a:rPr>
              <a:t>квазиприродная</a:t>
            </a:r>
            <a:r>
              <a:rPr lang="ru-RU" b="1" dirty="0">
                <a:solidFill>
                  <a:schemeClr val="tx2"/>
                </a:solidFill>
              </a:rPr>
              <a:t> среда.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Общественная форма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появилась в конце Х</a:t>
            </a:r>
            <a:r>
              <a:rPr lang="en-US" dirty="0" smtClean="0"/>
              <a:t>I</a:t>
            </a:r>
            <a:r>
              <a:rPr lang="ru-RU" dirty="0" smtClean="0"/>
              <a:t>Х в. как дополнение к государственной форме. </a:t>
            </a:r>
          </a:p>
          <a:p>
            <a:r>
              <a:rPr lang="ru-RU" dirty="0" smtClean="0"/>
              <a:t>Главное направление этой формы – пропаганда экологических идей и практическое осуществление мероприятий по охране окружающей среды.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международная экологическая организация как «Гринпис».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Международная форма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возникла в ХХ в. Ее главная цель – сохранить экологическое благополучие нашей планеты усилиями ряда государств. </a:t>
            </a:r>
          </a:p>
          <a:p>
            <a:endParaRPr lang="ru-RU" dirty="0" smtClean="0"/>
          </a:p>
          <a:p>
            <a:r>
              <a:rPr lang="ru-RU" dirty="0" smtClean="0"/>
              <a:t>международные экологические организации: МСОП – международный союз охраны природы и природных ресурсов, ЮНЕП – Программа ООН по охране окружающей человека среде и др.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Мероприятия по охране природы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1) защита среды обитания человека от загрязнения;</a:t>
            </a:r>
          </a:p>
          <a:p>
            <a:r>
              <a:rPr lang="ru-RU" dirty="0" smtClean="0"/>
              <a:t>2) рациональное использование природных ресурсов;</a:t>
            </a:r>
          </a:p>
          <a:p>
            <a:r>
              <a:rPr lang="ru-RU" dirty="0" smtClean="0"/>
              <a:t>3) сохранение памятников природы — природных объектов, не тронутых хозяйственной деятельностью человека или имеющих научное, культурно-историческое и эстетическое значение.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Принципы и правила охраны природы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u="sng" dirty="0" smtClean="0"/>
              <a:t>Первый принцип</a:t>
            </a:r>
            <a:r>
              <a:rPr lang="ru-RU" i="1" dirty="0" smtClean="0"/>
              <a:t> сводится к тому, что все явления природы имеют для человека множественное значение и должны оцениваться с разных точек зрения. </a:t>
            </a:r>
          </a:p>
          <a:p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К каждому явлению необходимо подходить с учетом интересов разных отраслей производства и сохранения восстановительной силы самой природы.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Второй принцип</a:t>
            </a:r>
            <a:r>
              <a:rPr lang="ru-RU" sz="2400" i="1" dirty="0" smtClean="0"/>
              <a:t> заключается в необходимости строгого учета местных условий при использовании и охране природного ресурса. Его называют </a:t>
            </a:r>
            <a:r>
              <a:rPr lang="ru-RU" sz="2400" b="1" i="1" dirty="0" smtClean="0">
                <a:solidFill>
                  <a:srgbClr val="FF0000"/>
                </a:solidFill>
              </a:rPr>
              <a:t>правилом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региональности</a:t>
            </a:r>
            <a:r>
              <a:rPr lang="ru-RU" sz="2400" i="1" dirty="0" smtClean="0"/>
              <a:t>. Особенно это касается использования водных и лесных богатств.</a:t>
            </a:r>
          </a:p>
          <a:p>
            <a:r>
              <a:rPr lang="ru-RU" sz="2400" dirty="0" smtClean="0"/>
              <a:t>Согласно </a:t>
            </a:r>
            <a:r>
              <a:rPr lang="ru-RU" sz="2400" b="1" dirty="0" smtClean="0">
                <a:solidFill>
                  <a:srgbClr val="FF0000"/>
                </a:solidFill>
              </a:rPr>
              <a:t>правилу </a:t>
            </a:r>
            <a:r>
              <a:rPr lang="ru-RU" sz="2400" b="1" dirty="0" err="1" smtClean="0">
                <a:solidFill>
                  <a:srgbClr val="FF0000"/>
                </a:solidFill>
              </a:rPr>
              <a:t>региональности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обращение с одним и тем же природным ресурсом в разных районах должно быть различным и зависеть от того, как этот ресурс в данной местности представлен в настоящее время.</a:t>
            </a:r>
          </a:p>
          <a:p>
            <a:r>
              <a:rPr lang="ru-RU" sz="2400" b="1" i="1" u="sng" dirty="0" smtClean="0"/>
              <a:t> Третий принцип</a:t>
            </a:r>
            <a:r>
              <a:rPr lang="ru-RU" sz="2400" b="1" i="1" dirty="0" smtClean="0"/>
              <a:t>, </a:t>
            </a:r>
            <a:r>
              <a:rPr lang="ru-RU" sz="2400" i="1" dirty="0" smtClean="0"/>
              <a:t>вытекающий из взаимной связи предметов и явлений в природе, состоит в том, что </a:t>
            </a:r>
            <a:r>
              <a:rPr lang="ru-RU" sz="2400" b="1" dirty="0" smtClean="0">
                <a:solidFill>
                  <a:srgbClr val="FF0000"/>
                </a:solidFill>
              </a:rPr>
              <a:t>охрана одного объекта означает одновременно охрану и других объектов, тесно с ним связанных. </a:t>
            </a: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Охраняться должна не сумма отдельных природных ресурсов, а природный комплекс , включающий различные компоненты, соединенные естественными связями, сложившимися в процессе длительного исторического развития, т.е. экосистема.</a:t>
            </a:r>
            <a:endParaRPr lang="ru-RU" sz="2400" b="1" dirty="0" smtClean="0">
              <a:solidFill>
                <a:schemeClr val="tx2"/>
              </a:solidFill>
            </a:endParaRP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Правовые и экономические механизмы охраны природы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Правовые механизмы охраны природы</a:t>
            </a:r>
            <a:endParaRPr lang="ru-RU" dirty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Российские источники экологического права: </a:t>
            </a:r>
          </a:p>
          <a:p>
            <a:endParaRPr lang="ru-RU" sz="3200" b="1" dirty="0" smtClean="0">
              <a:solidFill>
                <a:schemeClr val="tx2"/>
              </a:solidFill>
            </a:endParaRPr>
          </a:p>
          <a:p>
            <a:pPr lvl="1"/>
            <a:r>
              <a:rPr lang="ru-RU" sz="2400" b="1" dirty="0" smtClean="0"/>
              <a:t>- Конституция РФ</a:t>
            </a:r>
          </a:p>
          <a:p>
            <a:pPr lvl="1"/>
            <a:r>
              <a:rPr lang="ru-RU" sz="2400" b="1" dirty="0" smtClean="0"/>
              <a:t>- Федеративные договоры</a:t>
            </a:r>
          </a:p>
          <a:p>
            <a:pPr lvl="1"/>
            <a:r>
              <a:rPr lang="ru-RU" sz="2400" b="1" dirty="0" smtClean="0"/>
              <a:t>- Законы конституционные и федеральные</a:t>
            </a:r>
          </a:p>
          <a:p>
            <a:pPr lvl="1">
              <a:buFontTx/>
              <a:buChar char="-"/>
            </a:pPr>
            <a:r>
              <a:rPr lang="ru-RU" sz="2400" b="1" dirty="0" smtClean="0"/>
              <a:t> Указы и распоряжения Президента РФ</a:t>
            </a:r>
          </a:p>
          <a:p>
            <a:pPr lvl="1"/>
            <a:r>
              <a:rPr lang="ru-RU" sz="2400" b="1" dirty="0" smtClean="0"/>
              <a:t>- Постановления и распоряжения Правительства РФ</a:t>
            </a:r>
          </a:p>
          <a:p>
            <a:pPr lvl="1">
              <a:buFontTx/>
              <a:buChar char="-"/>
            </a:pPr>
            <a:r>
              <a:rPr lang="ru-RU" sz="2400" b="1" dirty="0" smtClean="0"/>
              <a:t> Конституции, законы и иные нормативно-правовые акты </a:t>
            </a:r>
            <a:r>
              <a:rPr lang="ru-RU" sz="2400" b="1" dirty="0" err="1" smtClean="0"/>
              <a:t>субьектов</a:t>
            </a:r>
            <a:r>
              <a:rPr lang="ru-RU" sz="2400" b="1" dirty="0" smtClean="0"/>
              <a:t> РФ</a:t>
            </a:r>
          </a:p>
          <a:p>
            <a:pPr lvl="1"/>
            <a:r>
              <a:rPr lang="ru-RU" sz="2400" b="1" dirty="0" smtClean="0"/>
              <a:t>- Нормативно-правовые акты министерств и ведомств</a:t>
            </a:r>
          </a:p>
          <a:p>
            <a:pPr lvl="1"/>
            <a:r>
              <a:rPr lang="ru-RU" sz="2400" b="1" dirty="0" smtClean="0"/>
              <a:t>- Международные договоры РФ, общепризнанные принципы международного права</a:t>
            </a:r>
          </a:p>
          <a:p>
            <a:pPr lvl="1"/>
            <a:r>
              <a:rPr lang="ru-RU" sz="2400" b="1" dirty="0" smtClean="0"/>
              <a:t>- Локальные нормативно-правовые акты</a:t>
            </a:r>
          </a:p>
          <a:p>
            <a:pPr lvl="1"/>
            <a:r>
              <a:rPr lang="ru-RU" sz="2400" b="1" dirty="0" smtClean="0"/>
              <a:t>- Правовые обычаи</a:t>
            </a:r>
          </a:p>
          <a:p>
            <a:pPr lvl="1"/>
            <a:endParaRPr lang="ru-RU" dirty="0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Высшую юридическую силу, прямое действие и применение на всей территории России имеет </a:t>
            </a:r>
            <a:r>
              <a:rPr lang="ru-RU" sz="4400" b="1" dirty="0" smtClean="0">
                <a:solidFill>
                  <a:srgbClr val="FF0000"/>
                </a:solidFill>
              </a:rPr>
              <a:t>Конституция РФ</a:t>
            </a:r>
            <a:r>
              <a:rPr lang="ru-RU" sz="3200" b="1" dirty="0" smtClean="0"/>
              <a:t>.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Ею закреплено право человека на благоприятную окружающую среду, право на достоверную информацию о состоянии окружающей среды (статья 42)</a:t>
            </a:r>
            <a:endParaRPr lang="ru-RU" sz="3200" b="1" dirty="0"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2"/>
                </a:solidFill>
              </a:rPr>
              <a:t>природоресурсное</a:t>
            </a:r>
            <a:r>
              <a:rPr lang="ru-RU" b="1" dirty="0" smtClean="0">
                <a:solidFill>
                  <a:schemeClr val="tx2"/>
                </a:solidFill>
              </a:rPr>
              <a:t> законодательство</a:t>
            </a:r>
            <a:r>
              <a:rPr lang="ru-RU" b="1" i="1" dirty="0" smtClean="0">
                <a:solidFill>
                  <a:schemeClr val="tx2"/>
                </a:solidFill>
              </a:rPr>
              <a:t>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Земельный кодекс РФ</a:t>
            </a:r>
          </a:p>
          <a:p>
            <a:r>
              <a:rPr lang="ru-RU" b="1" dirty="0" smtClean="0"/>
              <a:t>Водный кодекс РФ</a:t>
            </a:r>
          </a:p>
          <a:p>
            <a:r>
              <a:rPr lang="ru-RU" b="1" dirty="0" smtClean="0"/>
              <a:t>Лесной кодекс РФ</a:t>
            </a:r>
          </a:p>
          <a:p>
            <a:r>
              <a:rPr lang="ru-RU" b="1" dirty="0" smtClean="0"/>
              <a:t>Закон РФ "Об  охране  окружающей среды"</a:t>
            </a:r>
          </a:p>
          <a:p>
            <a:r>
              <a:rPr lang="ru-RU" b="1" dirty="0" smtClean="0"/>
              <a:t>Закон РФ "О животном мире"</a:t>
            </a:r>
          </a:p>
          <a:p>
            <a:r>
              <a:rPr lang="ru-RU" b="1" dirty="0" smtClean="0"/>
              <a:t>Закон РФ "О недрах" </a:t>
            </a:r>
          </a:p>
          <a:p>
            <a:r>
              <a:rPr lang="ru-RU" b="1" dirty="0" smtClean="0"/>
              <a:t>Закон РФ "Об охране атмосферного воздуха"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экономический механизм охраны окружающей природной среды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69742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b="1" dirty="0" smtClean="0"/>
              <a:t>правовой институт, включающий в себя совокупность правовых норм, регулирующий условия и порядок аккумулирования денежных средств, поступающих в качестве платы за загрязнение окружающей среды и иные вредные на неё воздействия, финансирования природоохранных мер и экономического стимулирования хозяйствующих субъектов путём применения налоговых и иных льгот. </a:t>
            </a:r>
          </a:p>
          <a:p>
            <a:pPr>
              <a:buFontTx/>
              <a:buChar char="-"/>
            </a:pPr>
            <a:endParaRPr lang="ru-RU" dirty="0" smtClean="0"/>
          </a:p>
          <a:p>
            <a:pPr algn="ctr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Обеспечивает соблюдение экологических стандартов  и нормативов </a:t>
            </a:r>
          </a:p>
          <a:p>
            <a:pPr>
              <a:buFontTx/>
              <a:buChar char="-"/>
            </a:pPr>
            <a:endParaRPr lang="ru-RU" b="1" dirty="0" smtClean="0"/>
          </a:p>
          <a:p>
            <a:pPr>
              <a:buFontTx/>
              <a:buChar char="-"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/>
              <a:t>Природная среда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178595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- первичная </a:t>
            </a:r>
            <a:r>
              <a:rPr lang="ru-RU" b="1" dirty="0"/>
              <a:t>среда,  состоящая из совокупности естественных </a:t>
            </a:r>
            <a:r>
              <a:rPr lang="ru-RU" b="1" dirty="0" err="1"/>
              <a:t>геокомпонентов</a:t>
            </a:r>
            <a:r>
              <a:rPr lang="ru-RU" b="1" dirty="0"/>
              <a:t> и ландшафтов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3000372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Абиотическая среда </a:t>
            </a:r>
            <a:r>
              <a:rPr lang="ru-RU" sz="2800" b="1" dirty="0">
                <a:solidFill>
                  <a:schemeClr val="tx2"/>
                </a:solidFill>
              </a:rPr>
              <a:t>–  совокупность элементов и факторов неживой природы (горные породы, рельеф, поверхностные и подземные воды, атмосфера, экзогенные процессы и др.).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endParaRPr lang="ru-RU" sz="2800" b="1" dirty="0" smtClean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Биотическая </a:t>
            </a:r>
            <a:r>
              <a:rPr lang="ru-RU" sz="2800" b="1" dirty="0">
                <a:solidFill>
                  <a:srgbClr val="FF0000"/>
                </a:solidFill>
              </a:rPr>
              <a:t>среда </a:t>
            </a:r>
            <a:r>
              <a:rPr lang="ru-RU" sz="2800" b="1" dirty="0">
                <a:solidFill>
                  <a:schemeClr val="tx2"/>
                </a:solidFill>
              </a:rPr>
              <a:t>– совокупность живых организмов и продукты их жизнедеятельности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614364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Природная среда способна к самовосстановлению и </a:t>
            </a:r>
            <a:r>
              <a:rPr lang="ru-RU" b="1" dirty="0" smtClean="0">
                <a:solidFill>
                  <a:srgbClr val="FF0000"/>
                </a:solidFill>
              </a:rPr>
              <a:t>самоочищению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Задачи экономического механизма  охраны окружающей природной среды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84030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Планирование и финансирование природоохранительных мероприятий.</a:t>
            </a:r>
          </a:p>
          <a:p>
            <a:r>
              <a:rPr lang="ru-RU" dirty="0" smtClean="0"/>
              <a:t>2. Установление лимитов использования природных ресурсов, выбросов и сбросов загрязняющих веществ в окружающую природную среду и размещение отходов.</a:t>
            </a:r>
          </a:p>
          <a:p>
            <a:r>
              <a:rPr lang="ru-RU" dirty="0" smtClean="0"/>
              <a:t>3. Установление нормативов платы и размеров платежей за использование природных ресурсов, выбросы и сбросы загрязняющих веществ в окружающую природную среду, размещение отходов и другие виды вредного воздействия.</a:t>
            </a:r>
          </a:p>
          <a:p>
            <a:r>
              <a:rPr lang="ru-RU" dirty="0" smtClean="0"/>
              <a:t>4. Предоставление предприятиям, учреждениям и организациям, а также гражданам налоговых, кредитных и иных льгот при внедрении ими малоотходных и ресурсосберегающих технологий и нетрадиционных видов энергии, осуществлении других эффективных мер по охране окружающей природной среды.</a:t>
            </a:r>
          </a:p>
          <a:p>
            <a:r>
              <a:rPr lang="ru-RU" dirty="0" smtClean="0"/>
              <a:t>5. Возмещение в установленном порядке вреда, причиненного окружающей природной среде и здоровью человека.</a:t>
            </a:r>
            <a:endParaRPr lang="ru-RU" dirty="0"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Методы реализации  экономического механизма обеспечения охраны природы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взимание платы за пользование природными ресурсами, за загрязнение окружающей среды (включая размещение отходов) и другие виды вредного воздействия на нее; </a:t>
            </a:r>
          </a:p>
          <a:p>
            <a:r>
              <a:rPr lang="ru-RU" dirty="0" smtClean="0"/>
              <a:t>- налоговые, кредитные и другие льготы, предоставляемые юридическим лицам, а также гражданам при внедрении безотходных, малоотходных и ресурсосберегающих технологий и производств, осуществлении другой деятельности, дающей природоохранный и </a:t>
            </a:r>
            <a:r>
              <a:rPr lang="ru-RU" dirty="0" err="1" smtClean="0"/>
              <a:t>природовосстановительный</a:t>
            </a:r>
            <a:r>
              <a:rPr lang="ru-RU" dirty="0" smtClean="0"/>
              <a:t> эффект; </a:t>
            </a:r>
          </a:p>
          <a:p>
            <a:r>
              <a:rPr lang="ru-RU" dirty="0" smtClean="0"/>
              <a:t>- ведение специального налогообложения предприятий, учреждений, организаций за применение экологически опасных технологий и осуществление другой опасной для природной среды деятельности;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4043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- возложение на юридических лиц и граждан обязанностей по восстановлению нарушенной ими природной среды или ее отдельных частей; </a:t>
            </a:r>
          </a:p>
          <a:p>
            <a:r>
              <a:rPr lang="ru-RU" dirty="0" smtClean="0"/>
              <a:t>- взыскание в установленном порядке денежных компенсаций за ущерб, причиненный в результате порчи или уничтожения природных объектов; </a:t>
            </a:r>
          </a:p>
          <a:p>
            <a:r>
              <a:rPr lang="ru-RU" dirty="0" smtClean="0"/>
              <a:t>- полное или частичное лишение должностных лиц и иных работников премий, выдаваемых им по результатам основной производственной деятельности, в случаях невыполнения планов и мероприятий по охране природы, нарушения нормативно-технических и других требований законодательства в области охраны природы; </a:t>
            </a:r>
          </a:p>
          <a:p>
            <a:r>
              <a:rPr lang="ru-RU" dirty="0" smtClean="0"/>
              <a:t>- купля-продажа лицензий (разрешений) на право выброса (сброса) загрязняющих окружающую природную среду веществ или на осуществление иной экологически отрицательной деятельности с учетом экологической емкости территории и требований охраны природы; </a:t>
            </a:r>
          </a:p>
          <a:p>
            <a:r>
              <a:rPr lang="ru-RU" dirty="0" smtClean="0"/>
              <a:t>- материальное поощрение коллективов и работников юридических лиц, а также граждан, добившихся наиболее высоких результатов в охране природы.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Охрана измененных человеком ландшафтов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48324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Ландшафт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- </a:t>
            </a:r>
            <a:r>
              <a:rPr lang="ru-RU" sz="2400" b="1" i="1" dirty="0" smtClean="0"/>
              <a:t>любая территория вместе с содержащимися на ней и под горными породами, водами, почвами, растительностью, животным миром, нижним слоем атмосферы</a:t>
            </a:r>
          </a:p>
          <a:p>
            <a:endParaRPr lang="ru-RU" sz="2400" b="1" i="1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Охрана ландшафта </a:t>
            </a:r>
            <a:r>
              <a:rPr lang="ru-RU" sz="2800" b="1" i="1" dirty="0" smtClean="0"/>
              <a:t>- </a:t>
            </a:r>
            <a:r>
              <a:rPr lang="ru-RU" sz="2400" b="1" i="1" dirty="0" smtClean="0"/>
              <a:t>это система административно-правовых, организационно-хозяйственных, экономических, технологических, биотехнических, просветительских и пропагандистских мероприятий, направленных на сохранение выполнения ландшафтом основных социально-экономических функций</a:t>
            </a:r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Ландшафты, подвергшиеся в той или иной мере воздействию человека, называют антропогенными</a:t>
            </a:r>
          </a:p>
          <a:p>
            <a:r>
              <a:rPr lang="ru-RU" sz="2000" b="1" dirty="0" smtClean="0"/>
              <a:t>- городской — многоцелевого назначения, формирующийся в процессе создания и функционирования города; </a:t>
            </a:r>
          </a:p>
          <a:p>
            <a:r>
              <a:rPr lang="ru-RU" sz="2000" b="1" dirty="0" smtClean="0"/>
              <a:t>- сельскохозяйственный (территории с преобладанием полей, лугов, пастбищ), формирующийся для целей и под влиянием сельскохозяйственного производства; </a:t>
            </a:r>
          </a:p>
          <a:p>
            <a:r>
              <a:rPr lang="ru-RU" sz="2000" b="1" dirty="0" smtClean="0"/>
              <a:t>- лесохозяйственный (искусственные лесонасаждения), формирующийся для целей и под влиянием лесного хозяйства; </a:t>
            </a:r>
          </a:p>
          <a:p>
            <a:r>
              <a:rPr lang="ru-RU" sz="2000" b="1" dirty="0" smtClean="0"/>
              <a:t>- водохозяйственный; </a:t>
            </a:r>
          </a:p>
          <a:p>
            <a:r>
              <a:rPr lang="ru-RU" sz="2000" b="1" dirty="0" smtClean="0"/>
              <a:t>- промышленный; </a:t>
            </a:r>
          </a:p>
          <a:p>
            <a:r>
              <a:rPr lang="ru-RU" sz="2000" b="1" dirty="0" smtClean="0"/>
              <a:t>- селитебный; </a:t>
            </a:r>
          </a:p>
          <a:p>
            <a:pPr>
              <a:buFontTx/>
              <a:buChar char="-"/>
            </a:pPr>
            <a:r>
              <a:rPr lang="ru-RU" sz="2000" b="1" dirty="0" smtClean="0"/>
              <a:t>рекреационный.</a:t>
            </a:r>
          </a:p>
          <a:p>
            <a:endParaRPr lang="ru-RU" sz="2000" b="1" dirty="0" smtClean="0">
              <a:solidFill>
                <a:schemeClr val="tx2"/>
              </a:solidFill>
            </a:endParaRPr>
          </a:p>
          <a:p>
            <a:endParaRPr lang="ru-RU" sz="2000" b="1" dirty="0" smtClean="0">
              <a:solidFill>
                <a:schemeClr val="tx2"/>
              </a:solidFill>
            </a:endParaRPr>
          </a:p>
          <a:p>
            <a:r>
              <a:rPr lang="ru-RU" sz="2000" b="1" dirty="0" smtClean="0">
                <a:solidFill>
                  <a:schemeClr val="tx2"/>
                </a:solidFill>
              </a:rPr>
              <a:t>Селитебная территория - часть планировочной структуры города; территория включающая: 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- жилые районы и микрорайоны; 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- общественно-торговые центры, улицы, проезды, магистрали; 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- объекты озеленения</a:t>
            </a:r>
            <a:r>
              <a:rPr lang="ru-RU" b="1" dirty="0" smtClean="0"/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tx2"/>
                </a:solidFill>
              </a:rPr>
              <a:t>Уход за ландшафтом</a:t>
            </a:r>
            <a:r>
              <a:rPr lang="ru-RU" sz="2400" b="1" dirty="0" smtClean="0">
                <a:solidFill>
                  <a:schemeClr val="tx2"/>
                </a:solidFill>
              </a:rPr>
              <a:t> - это система регулярных мероприятий, направленных на поддержание свойств ландшафта в таком состоянии, при котором успешно выполняются возложенные на него социально-экономические функции. </a:t>
            </a:r>
          </a:p>
          <a:p>
            <a:r>
              <a:rPr lang="ru-RU" sz="2400" b="1" dirty="0" smtClean="0"/>
              <a:t>В понятие ухода за ландшафтом входят:</a:t>
            </a:r>
          </a:p>
          <a:p>
            <a:r>
              <a:rPr lang="ru-RU" sz="2400" b="1" dirty="0" smtClean="0"/>
              <a:t>- Улучшение ландшафта - это система мероприятий, направленная на изменение ландшафта с целью формирования или совершенствования благоприятных для человека свойств ландшафта. </a:t>
            </a:r>
          </a:p>
          <a:p>
            <a:r>
              <a:rPr lang="ru-RU" sz="2400" b="1" dirty="0" smtClean="0"/>
              <a:t>- Рекультивация ландшафта - комплекс работ, направленных на восстановление хозяйственной, медико-биологической и эстетической ценности нарушенного ландшафта</a:t>
            </a:r>
          </a:p>
          <a:p>
            <a:r>
              <a:rPr lang="ru-RU" sz="2400" b="1" dirty="0" smtClean="0"/>
              <a:t>-  Консервация ландшафта - изъятие ландшафта из использования с целью сохранения его состояния</a:t>
            </a:r>
          </a:p>
          <a:p>
            <a:r>
              <a:rPr lang="ru-RU" sz="2400" b="1" dirty="0" smtClean="0"/>
              <a:t>- Оптимизация ландшафта - это деятельность по обеспечению наиболее эффективного выполнения ландшафтом социально-экономических функций при сохранении </a:t>
            </a:r>
            <a:r>
              <a:rPr lang="ru-RU" sz="2400" b="1" dirty="0" err="1" smtClean="0"/>
              <a:t>ресурсовоспроизводящих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средоформирующих</a:t>
            </a:r>
            <a:r>
              <a:rPr lang="ru-RU" sz="2400" b="1" dirty="0" smtClean="0"/>
              <a:t> свойств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Особо охраняемые природные территории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268931"/>
          </a:xfrm>
        </p:spPr>
        <p:txBody>
          <a:bodyPr/>
          <a:lstStyle/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- это участки земли, водной поверхности и воздушного пространства над ними, где располагаются природные комплексы и объекты, которые имеют особое природоохранное, научное, культурное, эстетическое, рекреационное и оздоровительное значение, которые изъяты решениями органов государственной власти полностью или частично из хозяйственного использования и для которых установлен режим особой охраны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Выделяют семь категорий ООПТ:</a:t>
            </a:r>
          </a:p>
          <a:p>
            <a:pPr lvl="1"/>
            <a:r>
              <a:rPr lang="ru-RU" sz="2400" b="1" dirty="0" smtClean="0"/>
              <a:t>-государственные природоохранные заповедники (в том числе биосферные);</a:t>
            </a:r>
          </a:p>
          <a:p>
            <a:pPr lvl="1"/>
            <a:r>
              <a:rPr lang="ru-RU" sz="2400" b="1" dirty="0" smtClean="0"/>
              <a:t>-национальные парки;</a:t>
            </a:r>
          </a:p>
          <a:p>
            <a:pPr lvl="1"/>
            <a:r>
              <a:rPr lang="ru-RU" sz="2400" b="1" dirty="0" smtClean="0"/>
              <a:t>-природные парки;</a:t>
            </a:r>
          </a:p>
          <a:p>
            <a:pPr lvl="1"/>
            <a:r>
              <a:rPr lang="ru-RU" sz="2400" b="1" dirty="0" smtClean="0"/>
              <a:t>-государственные природные заказники;</a:t>
            </a:r>
          </a:p>
          <a:p>
            <a:pPr lvl="1"/>
            <a:r>
              <a:rPr lang="ru-RU" sz="2400" b="1" dirty="0" smtClean="0"/>
              <a:t>-памятники природы;</a:t>
            </a:r>
          </a:p>
          <a:p>
            <a:pPr lvl="1"/>
            <a:r>
              <a:rPr lang="ru-RU" sz="2400" b="1" dirty="0" smtClean="0"/>
              <a:t>-дендрологические и ботанические сады;</a:t>
            </a:r>
          </a:p>
          <a:p>
            <a:pPr lvl="1"/>
            <a:r>
              <a:rPr lang="ru-RU" sz="2400" b="1" dirty="0" smtClean="0"/>
              <a:t>-лечебно-оздоровительные местности и курорты.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Правительство РФ, а также местные органы самоуправления могут устанавливать иные категории ООПТ, например: охраняемые береговые линии, биологические станции, </a:t>
            </a:r>
            <a:r>
              <a:rPr lang="ru-RU" sz="2400" b="1" dirty="0" err="1" smtClean="0"/>
              <a:t>микрозаповедники</a:t>
            </a:r>
            <a:r>
              <a:rPr lang="ru-RU" sz="2400" b="1" dirty="0" smtClean="0"/>
              <a:t> и другие.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00115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Заповедники</a:t>
            </a:r>
            <a:r>
              <a:rPr lang="ru-RU" sz="2400" b="1" dirty="0" smtClean="0"/>
              <a:t> организуются постановлением Федерального правительства и находятся под совместным управлением Федерации и ее Субъекта, на территории которого они располагаются - чисто федеральной собственности на природные объекты действующее законодательство страны не предполагает. Территории заповедников полностью изымаются из хозяйственного использования и не могут отчуждаться, кроме того, заповедники имеют научный отдел, осуществляющий постоянное изучение их природных комплексов. Задачи заповедников ограничиваются охраной и исследованием природных комплексов, просвещением, участием в экологической экспертизе, подготовке соответствующих кадров. Обычно на территории заповедника выделяется зона, полностью закрытая для всякого воздействия. Нередко вдоль границ заповедников располагаются их охранные зоны</a:t>
            </a:r>
            <a:endParaRPr lang="ru-RU" sz="2400" b="1" dirty="0"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Первый заповедник России - </a:t>
            </a:r>
            <a:r>
              <a:rPr lang="ru-RU" sz="2400" b="1" dirty="0" err="1" smtClean="0"/>
              <a:t>Баргузинский</a:t>
            </a:r>
            <a:r>
              <a:rPr lang="ru-RU" sz="2400" b="1" dirty="0" smtClean="0"/>
              <a:t> - создан в 1916 г.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Первый бум создания заповедников пришелся на 30-е гг. (создано около 80 заповедников).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В 1951 и 1961 гг. прошли две волны закрытия заповедников и существенного сокращения площадей сохранявшихся.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Новая волна создания заповедников наблюдается уже в 90- </a:t>
            </a:r>
            <a:r>
              <a:rPr lang="ru-RU" sz="2400" b="1" dirty="0" err="1" smtClean="0"/>
              <a:t>х</a:t>
            </a:r>
            <a:r>
              <a:rPr lang="ru-RU" sz="2400" b="1" dirty="0" smtClean="0"/>
              <a:t> гг. (создано 20 заповедников).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Всего в России заповедников 101. Площадь  - около 30 </a:t>
            </a:r>
            <a:r>
              <a:rPr lang="ru-RU" sz="2400" b="1" dirty="0" err="1" smtClean="0"/>
              <a:t>млн</a:t>
            </a:r>
            <a:r>
              <a:rPr lang="ru-RU" sz="2400" b="1" dirty="0" smtClean="0"/>
              <a:t> га.</a:t>
            </a:r>
            <a:endParaRPr lang="ru-RU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err="1" smtClean="0"/>
              <a:t>Квазиприродная</a:t>
            </a:r>
            <a:r>
              <a:rPr lang="ru-RU" b="1" dirty="0" smtClean="0"/>
              <a:t> среда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– </a:t>
            </a:r>
            <a:r>
              <a:rPr lang="ru-RU" b="1" dirty="0"/>
              <a:t>это преобразованные человеком природные ландшафты и созданные им </a:t>
            </a:r>
            <a:r>
              <a:rPr lang="ru-RU" b="1" dirty="0" err="1"/>
              <a:t>антропоценозы</a:t>
            </a:r>
            <a:r>
              <a:rPr lang="ru-RU" b="1" dirty="0"/>
              <a:t> и культурные ландшафты. </a:t>
            </a:r>
            <a:endParaRPr lang="ru-RU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/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Эта </a:t>
            </a:r>
            <a:r>
              <a:rPr lang="ru-RU" sz="2400" b="1" dirty="0">
                <a:solidFill>
                  <a:schemeClr val="tx2"/>
                </a:solidFill>
              </a:rPr>
              <a:t>среда не способна к </a:t>
            </a:r>
            <a:r>
              <a:rPr lang="ru-RU" sz="2400" b="1" dirty="0" err="1">
                <a:solidFill>
                  <a:schemeClr val="tx2"/>
                </a:solidFill>
              </a:rPr>
              <a:t>самоподдержанию</a:t>
            </a:r>
            <a:r>
              <a:rPr lang="ru-RU" sz="2400" b="1" dirty="0">
                <a:solidFill>
                  <a:schemeClr val="tx2"/>
                </a:solidFill>
              </a:rPr>
              <a:t> и требует постоянного контроля и поддержания со стороны человека. </a:t>
            </a:r>
            <a:endParaRPr lang="ru-RU" sz="24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400" b="1" dirty="0" smtClean="0"/>
              <a:t>(</a:t>
            </a:r>
            <a:r>
              <a:rPr lang="ru-RU" sz="2400" b="1" dirty="0" err="1" smtClean="0"/>
              <a:t>агроэкосистемы</a:t>
            </a:r>
            <a:r>
              <a:rPr lang="ru-RU" sz="2400" b="1" dirty="0"/>
              <a:t>, водохранилища, пруды, лесопосадки, мелиоративные системы и др</a:t>
            </a:r>
            <a:r>
              <a:rPr lang="ru-RU" sz="2400" b="1" dirty="0" smtClean="0"/>
              <a:t>.)</a:t>
            </a:r>
            <a:endParaRPr lang="ru-RU" sz="24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Национальные парки </a:t>
            </a:r>
            <a:r>
              <a:rPr lang="ru-RU" sz="2000" b="1" dirty="0" smtClean="0"/>
              <a:t>— это природоохранительные учреждения, территории (</a:t>
            </a:r>
            <a:r>
              <a:rPr lang="ru-RU" sz="2000" b="1" dirty="0" smtClean="0">
                <a:solidFill>
                  <a:schemeClr val="tx2"/>
                </a:solidFill>
              </a:rPr>
              <a:t>акватории</a:t>
            </a:r>
            <a:r>
              <a:rPr lang="ru-RU" sz="2000" b="1" dirty="0" smtClean="0"/>
              <a:t>) которых включают природные комплексы и объекты, имеющие особую экологическую, историческую и эстетическую ценность, предназначенные для использования в природоохранных, рекреационных, просветительских, научных и культурных целях. Задачей национальных парков наряду с природоохранной функцией является создание условий для регулируемого туризма и отдыха в природных условиях. При этом предусматривается разработка и внедрение научных методов сохранения природных комплексов в условиях рекреационного использования. На территориях национальных парков устанавливается дифференцированный режим охраны с учетом местных природных, историко-культурных и социальных особенностей.</a:t>
            </a:r>
          </a:p>
          <a:p>
            <a:r>
              <a:rPr lang="ru-RU" sz="2000" b="1" dirty="0" smtClean="0"/>
              <a:t>На 1 января 1998 г. в России действовало 32 природных национальных парка общей площадью в 6.7 млн. га. Территория этих высших форм охраны составила 0.2% от общей площади страны. 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Заказники</a:t>
            </a:r>
            <a:r>
              <a:rPr lang="ru-RU" sz="2000" dirty="0" smtClean="0"/>
              <a:t> отличаются от предыдущих категорий тем, что их земли могут как отчуждаться, так и не отчуждаться у собственников и пользователей, они могут быть как федерального, так и местного подчинения. </a:t>
            </a:r>
          </a:p>
          <a:p>
            <a:r>
              <a:rPr lang="ru-RU" sz="2000" dirty="0" smtClean="0"/>
              <a:t>Заказники подразделяются на следующие категории:</a:t>
            </a:r>
            <a:endParaRPr lang="ru-RU" sz="2000" b="1" dirty="0" smtClean="0"/>
          </a:p>
          <a:p>
            <a:r>
              <a:rPr lang="ru-RU" sz="2000" b="1" u="sng" dirty="0" smtClean="0"/>
              <a:t>Ботанические заказники</a:t>
            </a:r>
            <a:r>
              <a:rPr lang="ru-RU" sz="2000" dirty="0" smtClean="0"/>
              <a:t>, созданные для охраны определенных видов растительного покрова, обычно используются для регламентированной зимней охоты или рыболовства.</a:t>
            </a:r>
          </a:p>
          <a:p>
            <a:r>
              <a:rPr lang="ru-RU" sz="2000" dirty="0" smtClean="0"/>
              <a:t>В </a:t>
            </a:r>
            <a:r>
              <a:rPr lang="ru-RU" sz="2000" b="1" u="sng" dirty="0" smtClean="0"/>
              <a:t>зоологических заказниках</a:t>
            </a:r>
            <a:r>
              <a:rPr lang="ru-RU" sz="2000" dirty="0" smtClean="0"/>
              <a:t>, в которых охраняются представители фауны, разрешается регламентированный сбор грибов, ягод и лекарственных растений.</a:t>
            </a:r>
          </a:p>
          <a:p>
            <a:r>
              <a:rPr lang="ru-RU" sz="2000" b="1" u="sng" dirty="0" smtClean="0"/>
              <a:t>Геологические и гидрологические заказники</a:t>
            </a:r>
            <a:r>
              <a:rPr lang="ru-RU" sz="2000" dirty="0" smtClean="0"/>
              <a:t> представляют интерес для прогулочного познавательного туризма, школьных экскурсий и учебных занятий для студентов географических и геологических факультетов вузов.</a:t>
            </a:r>
          </a:p>
          <a:p>
            <a:r>
              <a:rPr lang="ru-RU" sz="2000" dirty="0" smtClean="0"/>
              <a:t>Для целей познавательного туризма особое значение имеют </a:t>
            </a:r>
            <a:r>
              <a:rPr lang="ru-RU" sz="2000" b="1" u="sng" dirty="0" smtClean="0"/>
              <a:t>комплексные заказники</a:t>
            </a:r>
            <a:r>
              <a:rPr lang="ru-RU" sz="2000" dirty="0" smtClean="0"/>
              <a:t>, в которых туристов знакомят с редкими видами животного и растительного мира, живописными пейзажами. Как правило, разбивка туристских стоянок на территории заказников запрещена, разрешается лишь прокладка туристских троп.</a:t>
            </a:r>
          </a:p>
          <a:p>
            <a:pPr algn="r"/>
            <a:r>
              <a:rPr lang="ru-RU" b="1" dirty="0" smtClean="0">
                <a:solidFill>
                  <a:schemeClr val="tx2"/>
                </a:solidFill>
              </a:rPr>
              <a:t>На 1 сентября 1994 г. в стране существовало 59 охотничьих и комплексных заказников федерального значения общей площадью в 62.0 млн.га. Основной их функцией является охрана охотничьей фауны.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57364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Памятники природы</a:t>
            </a:r>
            <a:r>
              <a:rPr lang="ru-RU" sz="2400" dirty="0" smtClean="0"/>
              <a:t> — это уникальные природные объекты (водопады, пещеры, живописные скалы и т. д.) или мемориальные природные объекты (например, лиственница в усадьбе </a:t>
            </a:r>
            <a:r>
              <a:rPr lang="ru-RU" sz="2400" dirty="0" err="1" smtClean="0"/>
              <a:t>Ярополец</a:t>
            </a:r>
            <a:r>
              <a:rPr lang="ru-RU" sz="2400" dirty="0" smtClean="0"/>
              <a:t>, под которой отдыхал А. С. Пушкин).</a:t>
            </a:r>
          </a:p>
          <a:p>
            <a:r>
              <a:rPr lang="ru-RU" sz="2400" b="1" dirty="0" smtClean="0"/>
              <a:t>Заповедные участки леса</a:t>
            </a:r>
            <a:r>
              <a:rPr lang="ru-RU" sz="2400" dirty="0" smtClean="0"/>
              <a:t> выделяются лесниками как эталонные (типичные) или уникальные лесные территории, имеющие значение для сохранения и воспроизводства определенных растительных формаций. Их посещение обычно входит в маршруты экологического туризма.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Управление природопользованием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— это ориентированная система мероприятий, функционально направленная на поддержание качества окружающей среды (совокупности свойств, утеря которых влечет разрушение биосферы) в условиях воздействия на Природу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tx2"/>
                </a:solidFill>
              </a:rPr>
              <a:t>Управление природопользованием включает в себя все те мероприятия, осуществление которых позволяет изменить природные явления и процессы (усилить или ограничить их) в желательном для человека направлении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Основные требования</a:t>
            </a:r>
            <a:r>
              <a:rPr lang="ru-RU" sz="2000" dirty="0" smtClean="0"/>
              <a:t> к управлению природопользованием:</a:t>
            </a:r>
          </a:p>
          <a:p>
            <a:pPr lvl="2"/>
            <a:r>
              <a:rPr lang="ru-RU" sz="2000" dirty="0" smtClean="0"/>
              <a:t>1. своевременность;</a:t>
            </a:r>
          </a:p>
          <a:p>
            <a:pPr lvl="2"/>
            <a:r>
              <a:rPr lang="ru-RU" sz="2000" dirty="0" smtClean="0"/>
              <a:t>2. эффективность и соответствие целям;</a:t>
            </a:r>
          </a:p>
          <a:p>
            <a:pPr lvl="2"/>
            <a:r>
              <a:rPr lang="ru-RU" sz="2000" dirty="0" smtClean="0"/>
              <a:t>3. адекватность управленческой формы;</a:t>
            </a:r>
          </a:p>
          <a:p>
            <a:pPr lvl="2"/>
            <a:r>
              <a:rPr lang="ru-RU" sz="2000" dirty="0" smtClean="0"/>
              <a:t>4. оптимальность;</a:t>
            </a:r>
          </a:p>
          <a:p>
            <a:pPr lvl="2"/>
            <a:r>
              <a:rPr lang="ru-RU" sz="2000" dirty="0" smtClean="0"/>
              <a:t>5. иерархичность;</a:t>
            </a:r>
          </a:p>
          <a:p>
            <a:pPr lvl="2"/>
            <a:r>
              <a:rPr lang="ru-RU" sz="2000" dirty="0" smtClean="0"/>
              <a:t>6. усиление желательных обратных связей;</a:t>
            </a:r>
          </a:p>
          <a:p>
            <a:pPr lvl="2"/>
            <a:r>
              <a:rPr lang="ru-RU" sz="2000" dirty="0" smtClean="0"/>
              <a:t>7. учет объективных ограничений природно-ресурсного и экономического потенциала;</a:t>
            </a:r>
          </a:p>
          <a:p>
            <a:pPr lvl="2"/>
            <a:r>
              <a:rPr lang="ru-RU" sz="2000" dirty="0" smtClean="0"/>
              <a:t>8. учет текущих реакций (необходимо знать положительные и отрицательные реакции системы на уже проведенные акции управления);</a:t>
            </a:r>
          </a:p>
          <a:p>
            <a:pPr lvl="2"/>
            <a:r>
              <a:rPr lang="ru-RU" sz="2000" dirty="0" smtClean="0"/>
              <a:t>9. целенаправленность;</a:t>
            </a:r>
          </a:p>
          <a:p>
            <a:pPr lvl="2"/>
            <a:r>
              <a:rPr lang="ru-RU" sz="2000" dirty="0" smtClean="0"/>
              <a:t>10. естественность;</a:t>
            </a:r>
          </a:p>
          <a:p>
            <a:pPr lvl="2"/>
            <a:r>
              <a:rPr lang="ru-RU" sz="2000" dirty="0" smtClean="0"/>
              <a:t>11. адаптивность (способность изменить структуру и способы функционирования в соответствии с измененными внешними условиями и целями, учет всех экологических, экономических и социальных последствий;</a:t>
            </a:r>
          </a:p>
          <a:p>
            <a:pPr lvl="2"/>
            <a:r>
              <a:rPr lang="ru-RU" sz="2000" dirty="0" smtClean="0"/>
              <a:t>12. </a:t>
            </a:r>
            <a:r>
              <a:rPr lang="ru-RU" sz="2000" dirty="0" err="1" smtClean="0"/>
              <a:t>прогнозность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Виды управления природопользованием</a:t>
            </a:r>
          </a:p>
          <a:p>
            <a:endParaRPr lang="ru-RU" b="1" u="sng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Мягкое</a:t>
            </a:r>
            <a:r>
              <a:rPr lang="ru-RU" b="1" dirty="0" smtClean="0"/>
              <a:t> — опосредованное, направляющее, косвенное воздействие, сохраняющее или восстанавливающее экологический баланс, как правило, с использованием естественных механизмов </a:t>
            </a:r>
            <a:r>
              <a:rPr lang="ru-RU" b="1" dirty="0" err="1" smtClean="0"/>
              <a:t>саморегуляции</a:t>
            </a:r>
            <a:r>
              <a:rPr lang="ru-RU" b="1" dirty="0" smtClean="0"/>
              <a:t> (выборочные рубки, сбор «лишнего» урожая и т. д.). Это правило целесообразного преобразования природы, позволяет направлять природные цепные реакции в благоприятную для хозяйства и жизни людей сторону. 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Жесткое</a:t>
            </a:r>
            <a:r>
              <a:rPr lang="ru-RU" b="1" dirty="0" smtClean="0"/>
              <a:t> управление   — это  техническое и техногенное воздействие и вмешательство в естественные процессы, их исправление путем коренного преобразования механизмов и систем природы (переброска рек, строительство плотин, сплошнолесосечные рубки и др.). Оно дает хозяйственный эффект в коротком временном интервале и при локальном или региональном масштабе, когда его применение не ведет к подрыву природно-ресурсного потенциала. Жесткое управление природными процессами как правило чревато цепными природными реакциями, значительная часть которых оказывается экологически, социально и экономически неприемлемой в длительном интервале времени. Со временем затраты на поддержание технических устройств обеспечивающих «жесткое» управление возрастают, что делает его абсолютно не эффективным.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методы управления природопользованием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857916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1) Законодательные методы управления. </a:t>
            </a:r>
            <a:endParaRPr lang="ru-RU" dirty="0" smtClean="0"/>
          </a:p>
          <a:p>
            <a:r>
              <a:rPr lang="ru-RU" dirty="0" smtClean="0"/>
              <a:t>В правовых вопросах природопользования первостепенным является экологическое право — это отрасль права, которая регулирует общественные отношения в сфере взаимодействия общества и природы.</a:t>
            </a:r>
          </a:p>
          <a:p>
            <a:r>
              <a:rPr lang="ru-RU" b="1" u="sng" dirty="0" smtClean="0"/>
              <a:t>2) Информационные методы управления. </a:t>
            </a:r>
            <a:endParaRPr lang="ru-RU" dirty="0" smtClean="0"/>
          </a:p>
          <a:p>
            <a:pPr lvl="1"/>
            <a:r>
              <a:rPr lang="ru-RU" sz="3200" dirty="0" smtClean="0"/>
              <a:t>мероприятия, направленные на получение, обработку, хранение, представление и дальнейшее использование информации о состоянии окружающей среды и динамики развития процессов в ней (экологический мониторинг, экологическое картографирование, ведение государственных природных  кадастров и кадастров охраняемых территорий, использование ГИС для моделирования и прогнозирования антропогенных экологических процессов);</a:t>
            </a:r>
          </a:p>
          <a:p>
            <a:pPr lvl="1"/>
            <a:r>
              <a:rPr lang="ru-RU" sz="3200" dirty="0" smtClean="0"/>
              <a:t>экологическое образование, просвещение и воспитание, пропаганда и реклама.</a:t>
            </a:r>
          </a:p>
          <a:p>
            <a:r>
              <a:rPr lang="ru-RU" b="1" u="sng" dirty="0" smtClean="0"/>
              <a:t>3) Административные методы управления</a:t>
            </a:r>
            <a:endParaRPr lang="ru-RU" dirty="0" smtClean="0"/>
          </a:p>
          <a:p>
            <a:pPr lvl="1"/>
            <a:r>
              <a:rPr lang="ru-RU" sz="3200" dirty="0" smtClean="0"/>
              <a:t>Лицензирование</a:t>
            </a:r>
          </a:p>
          <a:p>
            <a:pPr lvl="1"/>
            <a:r>
              <a:rPr lang="ru-RU" sz="3200" dirty="0" smtClean="0"/>
              <a:t>Нормирование (</a:t>
            </a:r>
            <a:r>
              <a:rPr lang="ru-RU" sz="3200" dirty="0" err="1" smtClean="0"/>
              <a:t>лимитирование</a:t>
            </a:r>
            <a:r>
              <a:rPr lang="ru-RU" sz="3200" dirty="0" smtClean="0"/>
              <a:t>)</a:t>
            </a:r>
          </a:p>
          <a:p>
            <a:pPr lvl="1"/>
            <a:r>
              <a:rPr lang="ru-RU" sz="3200" dirty="0" smtClean="0"/>
              <a:t>Экологический контроль</a:t>
            </a:r>
          </a:p>
          <a:p>
            <a:pPr lvl="1"/>
            <a:r>
              <a:rPr lang="ru-RU" sz="3200" dirty="0" smtClean="0"/>
              <a:t>Экологическая экспертиза</a:t>
            </a:r>
          </a:p>
          <a:p>
            <a:pPr lvl="1"/>
            <a:r>
              <a:rPr lang="ru-RU" sz="3200" dirty="0" smtClean="0"/>
              <a:t>Экологический аудит</a:t>
            </a:r>
            <a:endParaRPr lang="ru-RU" sz="3200" dirty="0"/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/>
              <a:t>Лицензирование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268931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— система административно-правового и экономического государственного регулирования и экологического контроля за пользованием природными ресурсами.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Лицензия</a:t>
            </a:r>
            <a:r>
              <a:rPr lang="ru-RU" dirty="0" smtClean="0"/>
              <a:t> - </a:t>
            </a:r>
            <a:r>
              <a:rPr lang="ru-RU" b="1" i="1" dirty="0" smtClean="0"/>
              <a:t>это разрешение на определенный вид деятельности по использованию природного ресурса (выемка, потребление, использование природного ресурса, а также выбросы, сбросы, размещение вредных веществ) с указанием способов контроля за охраной и рациональным использованием природных ресурсов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Имеют место две разновидности лицензируемого права:</a:t>
            </a:r>
          </a:p>
          <a:p>
            <a:pPr lvl="2"/>
            <a:r>
              <a:rPr lang="ru-RU" sz="3200" dirty="0" smtClean="0"/>
              <a:t>1. Разрешение на право пользования природными ресурсами;</a:t>
            </a:r>
          </a:p>
          <a:p>
            <a:pPr lvl="2"/>
            <a:r>
              <a:rPr lang="ru-RU" sz="3200" dirty="0" smtClean="0"/>
              <a:t>2. Разрешение на право выбросов (сбросов) отходов.</a:t>
            </a:r>
          </a:p>
          <a:p>
            <a:r>
              <a:rPr lang="ru-RU" dirty="0" smtClean="0"/>
              <a:t>Порядок лицензирования в природопользовании определяется Федеральными ресурсными законами (Закон о недрах, Закон о животном мире и т.д.). Ст. 1, п. 2 Закона РФ от 8 августа 2001 года № 128-ФЗ «О лицензировании отдельных видов деятельности» определено, что выдачу долгосрочной лицензии на каждый вид ресурса осуществляет соответствующий Государственный специально уполномоченный орган.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Нормирование (</a:t>
            </a:r>
            <a:r>
              <a:rPr lang="ru-RU" b="1" dirty="0" err="1" smtClean="0"/>
              <a:t>лимитирование</a:t>
            </a:r>
            <a:r>
              <a:rPr lang="ru-RU" b="1" dirty="0" smtClean="0"/>
              <a:t>)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411807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 smtClean="0"/>
              <a:t>Цель нормирования в природопользовании (нормирование качества природной окружающей среды) заключается в установлении предельно допустимых норм воздействия на окружающую среду, гарантирующих экологическую безопасность населения и сохранение генетического фонда, обеспечивающих рациональное использование и воспроизводство природных ресурсов в условиях устойчивого развития хозяйственной деятельности. </a:t>
            </a:r>
          </a:p>
          <a:p>
            <a:endParaRPr lang="ru-RU" sz="3100" b="1" dirty="0" smtClean="0"/>
          </a:p>
          <a:p>
            <a:r>
              <a:rPr lang="ru-RU" sz="3100" b="1" dirty="0" smtClean="0"/>
              <a:t>Существуют нормативы: </a:t>
            </a:r>
          </a:p>
          <a:p>
            <a:pPr lvl="1"/>
            <a:r>
              <a:rPr lang="ru-RU" sz="2700" b="1" dirty="0" smtClean="0"/>
              <a:t>качества окружающей среды; </a:t>
            </a:r>
          </a:p>
          <a:p>
            <a:pPr lvl="1"/>
            <a:r>
              <a:rPr lang="ru-RU" sz="2700" b="1" dirty="0" smtClean="0"/>
              <a:t>допустимого воздействия на окружающую среду; </a:t>
            </a:r>
          </a:p>
          <a:p>
            <a:pPr lvl="1"/>
            <a:r>
              <a:rPr lang="ru-RU" sz="2700" b="1" dirty="0" smtClean="0"/>
              <a:t>допустимого изъятия компонентов природной среды; </a:t>
            </a:r>
          </a:p>
          <a:p>
            <a:pPr lvl="1"/>
            <a:r>
              <a:rPr lang="ru-RU" sz="2700" b="1" dirty="0" smtClean="0"/>
              <a:t>допустимой антропогенной нагрузки;</a:t>
            </a:r>
          </a:p>
          <a:p>
            <a:pPr lvl="1"/>
            <a:r>
              <a:rPr lang="ru-RU" sz="2700" b="1" dirty="0" smtClean="0"/>
              <a:t>допустимых выбросов и сбросов химических веществ, в том числе радиоактивных, иных веществ и микроорганизмов; </a:t>
            </a:r>
          </a:p>
          <a:p>
            <a:pPr lvl="1"/>
            <a:r>
              <a:rPr lang="ru-RU" sz="2700" b="1" dirty="0" smtClean="0"/>
              <a:t>технологический норматив; </a:t>
            </a:r>
          </a:p>
          <a:p>
            <a:pPr lvl="1"/>
            <a:r>
              <a:rPr lang="ru-RU" sz="2700" b="1" dirty="0" smtClean="0"/>
              <a:t>нормативы ПДК; </a:t>
            </a:r>
          </a:p>
          <a:p>
            <a:pPr lvl="1"/>
            <a:r>
              <a:rPr lang="ru-RU" sz="2700" b="1" dirty="0" smtClean="0"/>
              <a:t>нормативы допустимых физических воздействий.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Экологический контроль </a:t>
            </a:r>
          </a:p>
          <a:p>
            <a:pPr algn="ctr"/>
            <a:r>
              <a:rPr lang="ru-RU" sz="2400" b="1" dirty="0" smtClean="0"/>
              <a:t>-  проверка выполнения планов и мероприятий по охране природы, рациональному использованию природных ресурсов, оздоровлению окружающей среды, соблюдению требований природоохранного законодательства и нормативов качества.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Система экологического контроля состоит из государственной службы наблюдения за состоянием окружающей природной среды (мониторинга), государственного, производственного и общественного контроля.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ОКРУЖАЮЩАЯ ЧЕЛОВЕКА СРЕДА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42902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/>
              <a:t>совокупность абиотической, биотической и </a:t>
            </a:r>
            <a:r>
              <a:rPr lang="ru-RU" b="1" dirty="0" err="1"/>
              <a:t>соцально-экономической</a:t>
            </a:r>
            <a:r>
              <a:rPr lang="ru-RU" b="1" dirty="0"/>
              <a:t> сред, а также одновременно природной, </a:t>
            </a:r>
            <a:r>
              <a:rPr lang="ru-RU" b="1" dirty="0" err="1"/>
              <a:t>квазиприродной</a:t>
            </a:r>
            <a:r>
              <a:rPr lang="ru-RU" b="1" dirty="0"/>
              <a:t> и </a:t>
            </a:r>
            <a:r>
              <a:rPr lang="ru-RU" b="1" dirty="0" err="1"/>
              <a:t>артеприродной</a:t>
            </a:r>
            <a:r>
              <a:rPr lang="ru-RU" b="1" dirty="0"/>
              <a:t> сред, совместно и непосредственно оказывающих влияние на людей и их хозяйство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14338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>
                <a:solidFill>
                  <a:srgbClr val="FF0000"/>
                </a:solidFill>
              </a:rPr>
              <a:t>Артеприродная</a:t>
            </a:r>
            <a:r>
              <a:rPr lang="ru-RU" sz="2000" b="1" i="1" dirty="0">
                <a:solidFill>
                  <a:srgbClr val="FF0000"/>
                </a:solidFill>
              </a:rPr>
              <a:t> среда </a:t>
            </a:r>
            <a:r>
              <a:rPr lang="ru-RU" sz="2000" b="1" i="1" dirty="0">
                <a:solidFill>
                  <a:schemeClr val="tx2"/>
                </a:solidFill>
              </a:rPr>
              <a:t>– это среда населенных мест, искусственное окружение людей, состоящее из искусственно созданных (здания, сооружения, искусственные покрытия, железные дороги и т. д.) и природных элементов</a:t>
            </a:r>
            <a:r>
              <a:rPr lang="ru-RU" sz="2000" b="1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Экологическая экспертиза</a:t>
            </a:r>
          </a:p>
          <a:p>
            <a:pPr algn="ctr"/>
            <a:r>
              <a:rPr lang="ru-RU" sz="2400" b="1" dirty="0" smtClean="0"/>
              <a:t> - установление соответствия намечаемой хозяйственной и иной деятельности экологическим требованиям и определение допустимости реализации объекта экологической экспертизы в целях предупреждения возможных неблагоприятных воздействий этой деятельности на окружающую природную среду и связанных с ними социальных, экономических и иных последствий реализации объекта экологической экспертизы.</a:t>
            </a:r>
          </a:p>
          <a:p>
            <a:endParaRPr lang="ru-RU" dirty="0" smtClean="0"/>
          </a:p>
          <a:p>
            <a:r>
              <a:rPr lang="ru-RU" sz="2000" b="1" dirty="0" smtClean="0"/>
              <a:t>Под объектами экологической экспертизы понимаются предплановые, </a:t>
            </a:r>
            <a:r>
              <a:rPr lang="ru-RU" sz="2000" b="1" dirty="0" err="1" smtClean="0"/>
              <a:t>предпроектные</a:t>
            </a:r>
            <a:r>
              <a:rPr lang="ru-RU" sz="2000" b="1" dirty="0" smtClean="0"/>
              <a:t> и проектные материалы по объектам и мероприятиям, намечаемым к реализации на территории РФ, а также экологические обоснования лицензий и сертификатов.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Экологический аудит </a:t>
            </a:r>
          </a:p>
          <a:p>
            <a:pPr>
              <a:buFontTx/>
              <a:buChar char="-"/>
            </a:pPr>
            <a:r>
              <a:rPr lang="ru-RU" sz="2400" b="1" dirty="0" smtClean="0"/>
              <a:t>оценка экологической опасности экономических субъектов (предприятий, фирм и т. п.), достоверности их отчетных данных, соответствия их деятельности действующему законодательству. </a:t>
            </a:r>
          </a:p>
          <a:p>
            <a:pPr>
              <a:buFontTx/>
              <a:buChar char="-"/>
            </a:pPr>
            <a:endParaRPr lang="ru-RU" sz="2400" b="1" dirty="0" smtClean="0"/>
          </a:p>
          <a:p>
            <a:r>
              <a:rPr lang="ru-RU" sz="2400" b="1" dirty="0" smtClean="0"/>
              <a:t>Потребность в аудите обусловлена необходимостью знания, в том числе руководству предприятия, о степени экологической опасности предприятия, его продукции, ее </a:t>
            </a:r>
            <a:r>
              <a:rPr lang="ru-RU" sz="2400" b="1" dirty="0" err="1" smtClean="0"/>
              <a:t>материалоэнергоемкости</a:t>
            </a:r>
            <a:r>
              <a:rPr lang="ru-RU" sz="2400" b="1" dirty="0" smtClean="0"/>
              <a:t> с целью снижения влияния этих факторов в условиях рыночной конкуренции.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chemeClr val="tx2"/>
                </a:solidFill>
              </a:rPr>
              <a:t>Отличие экологического аудита от экологической экспертизы состоит в том, что экологическая экспертиза проводится по проектам, а экологический аудит — по действующим предприятиям.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Экономические методы управления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41180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- меры материально-технического обеспечения;</a:t>
            </a:r>
          </a:p>
          <a:p>
            <a:r>
              <a:rPr lang="ru-RU" dirty="0" smtClean="0"/>
              <a:t>- платность за пользование природными ресурсами;</a:t>
            </a:r>
          </a:p>
          <a:p>
            <a:r>
              <a:rPr lang="ru-RU" dirty="0" smtClean="0"/>
              <a:t>- платежи за загрязнение окружающей среды;</a:t>
            </a:r>
          </a:p>
          <a:p>
            <a:r>
              <a:rPr lang="ru-RU" dirty="0" smtClean="0"/>
              <a:t>- льготы по кредитованию и налогообложению.</a:t>
            </a:r>
          </a:p>
          <a:p>
            <a:r>
              <a:rPr lang="ru-RU" dirty="0" smtClean="0"/>
              <a:t>- экологическое страхование;</a:t>
            </a:r>
          </a:p>
          <a:p>
            <a:r>
              <a:rPr lang="ru-RU" dirty="0" smtClean="0"/>
              <a:t>- введение поощрительных цен на экологически чистую продукцию и снижение на экологически неблагоприятную;</a:t>
            </a:r>
          </a:p>
          <a:p>
            <a:r>
              <a:rPr lang="ru-RU" dirty="0" smtClean="0"/>
              <a:t>- планирование и финансирование природоохранных мероприятий;</a:t>
            </a:r>
          </a:p>
          <a:p>
            <a:r>
              <a:rPr lang="ru-RU" dirty="0" smtClean="0"/>
              <a:t>- установление лимитов использования природных ресурсов, выбросов и сбросов загрязняющих веществ;</a:t>
            </a:r>
          </a:p>
          <a:p>
            <a:r>
              <a:rPr lang="ru-RU" dirty="0" smtClean="0"/>
              <a:t>- установление нормативов платы и размеров платежей за использование природных ресурсов, выбросов и сбросов загрязняющих веществ, размещение отходов;</a:t>
            </a:r>
          </a:p>
          <a:p>
            <a:r>
              <a:rPr lang="ru-RU" dirty="0" smtClean="0"/>
              <a:t>- поддержка предпринимательской деятельности, осуществляемой в целях охраны окружающей среды;</a:t>
            </a:r>
          </a:p>
          <a:p>
            <a:r>
              <a:rPr lang="ru-RU" dirty="0" smtClean="0"/>
              <a:t>- предоставление налоговых, кредитных и иных льгот при внедрении малоотходных и ресурсосберегающих технологий и нетрадиционных видов энергии, осуществление других эффективных мер по охране окружающей природной среды;</a:t>
            </a:r>
          </a:p>
          <a:p>
            <a:r>
              <a:rPr lang="ru-RU" dirty="0" smtClean="0"/>
              <a:t>- возмещение вреда, причиненного окружающей природной среде и здоровью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Особенности управления природопользованием на предприятии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Целью работы промышленного предприятия является производство конечного продукта. При этом в конечный продукт превращается лишь 1,5-2,0% исходного вещества. Основная масса переходит в производственные и бытовые отходы. </a:t>
            </a:r>
          </a:p>
          <a:p>
            <a:r>
              <a:rPr lang="ru-RU" b="1" u="sng" dirty="0" smtClean="0"/>
              <a:t>Для характеристики уровня воздействия промышленных объектов на экологическое состояние природы</a:t>
            </a:r>
            <a:r>
              <a:rPr lang="ru-RU" dirty="0" smtClean="0"/>
              <a:t> используют следующие интегральные характеристики: </a:t>
            </a:r>
          </a:p>
          <a:p>
            <a:pPr lvl="1"/>
            <a:r>
              <a:rPr lang="ru-RU" sz="3600" b="1" dirty="0" smtClean="0"/>
              <a:t> абсолютные потери окружающей среды, выражаемые в конкретных единицах измерения состояния биоценозов (флоры, фауны, людей);</a:t>
            </a:r>
          </a:p>
          <a:p>
            <a:pPr lvl="1"/>
            <a:r>
              <a:rPr lang="ru-RU" sz="3600" b="1" dirty="0" smtClean="0"/>
              <a:t> компенсационные возможности экосистем, характеризующие их восстанавливаемость в естественном или искусственном режиме;</a:t>
            </a:r>
          </a:p>
          <a:p>
            <a:pPr lvl="1"/>
            <a:r>
              <a:rPr lang="ru-RU" sz="3600" b="1" dirty="0" smtClean="0"/>
              <a:t> опасность нарушения природного баланса, которая может вызвать кризисные ситуации в окружающей среде;</a:t>
            </a:r>
          </a:p>
          <a:p>
            <a:pPr lvl="1"/>
            <a:r>
              <a:rPr lang="ru-RU" sz="3600" b="1" dirty="0" smtClean="0"/>
              <a:t> уровень экологических потерь, вызываемых воздействием объектов транспорта на окружающую среду.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Любое воздействие объектов на природу вызывает </a:t>
            </a:r>
            <a:r>
              <a:rPr lang="ru-RU" u="sng" dirty="0" smtClean="0">
                <a:solidFill>
                  <a:srgbClr val="FF0000"/>
                </a:solidFill>
              </a:rPr>
              <a:t>ответную реакцию</a:t>
            </a:r>
            <a:r>
              <a:rPr lang="ru-RU" b="1" dirty="0" smtClean="0"/>
              <a:t>, которая проявляется в следующих формах: адаптационной, восстанавливающейся или самовосстанавливающейся, частично восстанавливающейся, невосстанавливающейся.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001156" cy="5911873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Факторы воздействия промышленного объекта на окружающую среду</a:t>
            </a:r>
            <a:r>
              <a:rPr lang="ru-RU" dirty="0" smtClean="0"/>
              <a:t> можно классифицировать по следующим признакам: </a:t>
            </a:r>
          </a:p>
          <a:p>
            <a:r>
              <a:rPr lang="ru-RU" dirty="0" smtClean="0"/>
              <a:t>-механические (твердые отходы, механическое воздействие на почвы строительных, дорожных и других машин), </a:t>
            </a:r>
          </a:p>
          <a:p>
            <a:r>
              <a:rPr lang="ru-RU" dirty="0" smtClean="0"/>
              <a:t>-физические (тепловое излучение, электрические поля, шум, ультразвук, вибрация); </a:t>
            </a:r>
          </a:p>
          <a:p>
            <a:r>
              <a:rPr lang="ru-RU" dirty="0" smtClean="0"/>
              <a:t>-химические вещества (кислоты, щелочи, соли металлов, органические соединения, растворители, краски, лаки и т. д.), которые подразделяются на чрезвычайно опасные, </a:t>
            </a:r>
            <a:r>
              <a:rPr lang="ru-RU" dirty="0" err="1" smtClean="0"/>
              <a:t>высокоопасные</a:t>
            </a:r>
            <a:r>
              <a:rPr lang="ru-RU" dirty="0" smtClean="0"/>
              <a:t>, опасные и малоопасные,</a:t>
            </a:r>
          </a:p>
          <a:p>
            <a:r>
              <a:rPr lang="ru-RU" dirty="0" smtClean="0"/>
              <a:t>- биологические (макро- и микроорганизмы, бактерии, вирусы и т. д.). эти факторы могут действовать на природную среду долговременно, сравнительно недолго, кратковременно и мгновенно. </a:t>
            </a:r>
          </a:p>
          <a:p>
            <a:r>
              <a:rPr lang="ru-RU" dirty="0" smtClean="0"/>
              <a:t>Время действия факторов не всегда определяет размер вреда, наносимого природе. Например, взрывы, транспортные катастрофы происходят быстро, но ущерб от них может исчисляться  миллиардами рублей и гибелью сотен людей.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Экономическая оценка ущерба, наносимого нерациональным использованием природных ресурсов и особенно загрязнением окружающей среды, очень сложна, и, видимо, всегда будет малодостоверной, поскольку в денежном выражении невозможно отразить тот огромный ущерб, который наносит загрязнение окружающей среды здоровью людей. Однако попытки оценки прямых затрат на ликвидацию некоторых последствий загрязнения окружающей среды делаются.</a:t>
            </a:r>
          </a:p>
          <a:p>
            <a:r>
              <a:rPr lang="ru-RU" dirty="0" smtClean="0"/>
              <a:t>	Основные расходы на охрану окружающей среды ложатся на государственный бюджет. Основным же источником нагрузки на окружающую среду является деятельность предприятий. В общем объеме капиталовложений доля инвестиций,   идущих на природоохранные цели, не превышает 2 %.</a:t>
            </a:r>
          </a:p>
          <a:p>
            <a:r>
              <a:rPr lang="ru-RU" dirty="0" smtClean="0"/>
              <a:t>Хозяйственная деятельность промышленных объектов может вестись экстенсивно и интенсивно. При экстенсивном хозяйствовании полезную продукцию получают путем использования природных ресурсов во все больших количествах. При интенсивном хозяйствовании достигается максимально полезный эффект при минимальном расходе материальных ресурсов.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598331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Для оценки величины выбросов в атмосферу для каждого  предприятия устанавливается  </a:t>
            </a:r>
            <a:r>
              <a:rPr lang="ru-RU" b="1" u="sng" dirty="0" smtClean="0"/>
              <a:t>предельно допустимый выброс (ПДВ)</a:t>
            </a:r>
            <a:r>
              <a:rPr lang="ru-RU" dirty="0" smtClean="0"/>
              <a:t> и временно согласованный с организациями охраны природы выброс (ВСВ). </a:t>
            </a:r>
          </a:p>
          <a:p>
            <a:r>
              <a:rPr lang="ru-RU" dirty="0" smtClean="0"/>
              <a:t>Предельно допустимый выброс- это норматив, устанавливаемый для каждого конкретного источника исходя из условия, что приземная концентрация вредных веществ с учетом их рассеивания и органа не превышает нормативов качества воздуха.  Выбросы подлежат периодической инвентаризации, под которой понимается систематизация сведений о распределении источников выбросов по территории объекта, их количество и состав. </a:t>
            </a:r>
          </a:p>
          <a:p>
            <a:r>
              <a:rPr lang="ru-RU" dirty="0" smtClean="0"/>
              <a:t>Целями инвентаризации являются:</a:t>
            </a:r>
          </a:p>
          <a:p>
            <a:pPr lvl="1"/>
            <a:r>
              <a:rPr lang="ru-RU" sz="3200" b="1" dirty="0" smtClean="0"/>
              <a:t>определение видов вредных веществ, поступающих в атмосферу от объектов;</a:t>
            </a:r>
          </a:p>
          <a:p>
            <a:pPr lvl="1"/>
            <a:r>
              <a:rPr lang="ru-RU" sz="3200" b="1" dirty="0" smtClean="0"/>
              <a:t>оценка влияния выбросов на окружающую среду;</a:t>
            </a:r>
          </a:p>
          <a:p>
            <a:pPr lvl="1"/>
            <a:r>
              <a:rPr lang="ru-RU" sz="3200" b="1" dirty="0" smtClean="0"/>
              <a:t>установление ПДВ или ВСВ;</a:t>
            </a:r>
          </a:p>
          <a:p>
            <a:pPr lvl="1"/>
            <a:r>
              <a:rPr lang="ru-RU" sz="3200" b="1" dirty="0" smtClean="0"/>
              <a:t>выработка рекомендаций по организации контроля выбросов;</a:t>
            </a:r>
          </a:p>
          <a:p>
            <a:pPr lvl="1"/>
            <a:r>
              <a:rPr lang="ru-RU" sz="3200" b="1" dirty="0" smtClean="0"/>
              <a:t>оценка состояния очистного оборудования и </a:t>
            </a:r>
            <a:r>
              <a:rPr lang="ru-RU" sz="3200" b="1" dirty="0" err="1" smtClean="0"/>
              <a:t>экологичности</a:t>
            </a:r>
            <a:r>
              <a:rPr lang="ru-RU" sz="3200" b="1" dirty="0" smtClean="0"/>
              <a:t> технологий и производственного оборудования;</a:t>
            </a:r>
          </a:p>
          <a:p>
            <a:pPr lvl="1"/>
            <a:r>
              <a:rPr lang="ru-RU" sz="3200" b="1" dirty="0" smtClean="0"/>
              <a:t>планирование очерёдности </a:t>
            </a:r>
            <a:r>
              <a:rPr lang="ru-RU" sz="3200" b="1" dirty="0" err="1" smtClean="0"/>
              <a:t>воздухоохранных</a:t>
            </a:r>
            <a:r>
              <a:rPr lang="ru-RU" sz="3200" b="1" dirty="0" smtClean="0"/>
              <a:t> мероприятий.</a:t>
            </a:r>
          </a:p>
          <a:p>
            <a:r>
              <a:rPr lang="ru-RU" dirty="0" smtClean="0"/>
              <a:t>Инвентаризацию выбросов в атмосферу  и перерасчет ПДВ производят один раз в 5 лет в соответствии с «Инструкцией по инвентаризации выбросов загрязняющих веществ в атмосферу».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зависимости от массы и видового состава выбросов в атмосферу, в соответствии с «Рекомендациями по делению предприятий по категории опасности» определяют категорию опасности предприятия (КОП)</a:t>
            </a:r>
          </a:p>
          <a:p>
            <a:endParaRPr lang="ru-RU" dirty="0" smtClean="0"/>
          </a:p>
          <a:p>
            <a:r>
              <a:rPr lang="ru-RU" dirty="0" smtClean="0"/>
              <a:t>В зависимости от величины КОП предприятия подразделяют на следующие классы опасности: </a:t>
            </a:r>
          </a:p>
          <a:p>
            <a:pPr lvl="1"/>
            <a:r>
              <a:rPr lang="ru-RU" b="1" dirty="0" smtClean="0"/>
              <a:t>особо опасные (1–я категория) при КОП &gt;1000000; </a:t>
            </a:r>
          </a:p>
          <a:p>
            <a:pPr lvl="1"/>
            <a:r>
              <a:rPr lang="ru-RU" b="1" dirty="0" smtClean="0"/>
              <a:t>опасные (2–я категория) при КОП от 10000 до 1000000;</a:t>
            </a:r>
          </a:p>
          <a:p>
            <a:pPr lvl="1"/>
            <a:r>
              <a:rPr lang="ru-RU" b="1" dirty="0" smtClean="0"/>
              <a:t>малоопасные (3–я категория) при КОП от 1000 до 10000;</a:t>
            </a:r>
          </a:p>
          <a:p>
            <a:pPr lvl="1"/>
            <a:r>
              <a:rPr lang="ru-RU" b="1" dirty="0" smtClean="0"/>
              <a:t>практически безопасные (4–я категория) при КОП &lt;1000;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зависимости от класса опасности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устанавливают </a:t>
            </a:r>
            <a:r>
              <a:rPr lang="ru-RU" dirty="0" smtClean="0"/>
              <a:t>периодичность отчётности и контроля вредных веществ на предприятии. Предприятия обязаны вести первичный учёт видов и количеств загрязняющих веществ, выбрасываемых в атмосферу, в соответствии с «Правилами охраны атмосферного воздуха». В конце года предприятие представляет отчет об охране атмосферного воздуха в соответствии с «Инструкцией о порядке составления отчета об охране атмосферного воздуха».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714356"/>
            <a:ext cx="8786874" cy="5214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/>
              <a:t>Окружающая среда  как  среда жизни  человека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29600" cy="4214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602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Воздушная среда 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02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Водная  среда </a:t>
                      </a:r>
                      <a:endParaRPr lang="ru-RU" sz="2800" b="1" dirty="0"/>
                    </a:p>
                  </a:txBody>
                  <a:tcPr/>
                </a:tc>
              </a:tr>
              <a:tr h="602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Биопочвенная</a:t>
                      </a:r>
                      <a:r>
                        <a:rPr lang="ru-RU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среда</a:t>
                      </a:r>
                      <a:endParaRPr lang="ru-RU" sz="2800" b="1" dirty="0"/>
                    </a:p>
                  </a:txBody>
                  <a:tcPr/>
                </a:tc>
              </a:tr>
              <a:tr h="602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Геотехноморфологическая</a:t>
                      </a:r>
                      <a:r>
                        <a:rPr lang="ru-RU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среда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800" b="1" dirty="0"/>
                    </a:p>
                  </a:txBody>
                  <a:tcPr/>
                </a:tc>
              </a:tr>
              <a:tr h="602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Геологическая среда </a:t>
                      </a:r>
                      <a:endParaRPr lang="ru-RU" sz="2800" b="1" dirty="0"/>
                    </a:p>
                  </a:txBody>
                  <a:tcPr/>
                </a:tc>
              </a:tr>
              <a:tr h="6021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Геофизическая среда </a:t>
                      </a:r>
                      <a:endParaRPr lang="ru-RU" sz="2800" b="1" dirty="0"/>
                    </a:p>
                  </a:txBody>
                  <a:tcPr/>
                </a:tc>
              </a:tr>
              <a:tr h="602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геохимическая  среда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20" y="571480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Окружающая </a:t>
            </a:r>
            <a:r>
              <a:rPr lang="ru-RU" sz="5400" b="1" dirty="0"/>
              <a:t>среда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Предприятия 1–</a:t>
            </a:r>
            <a:r>
              <a:rPr lang="ru-RU" b="1" dirty="0" err="1" smtClean="0"/>
              <a:t>й</a:t>
            </a:r>
            <a:r>
              <a:rPr lang="ru-RU" b="1" dirty="0" smtClean="0"/>
              <a:t> категории </a:t>
            </a:r>
            <a:r>
              <a:rPr lang="ru-RU" dirty="0" smtClean="0"/>
              <a:t>опасности относительно малочисленны, но имеют или высокие значения валовых выбросов или выброса загрязняющих веществ 1–го класса опасности. Поэтому они являются самыми </a:t>
            </a:r>
            <a:r>
              <a:rPr lang="ru-RU" dirty="0" err="1" smtClean="0"/>
              <a:t>высокоопасными</a:t>
            </a:r>
            <a:r>
              <a:rPr lang="ru-RU" dirty="0" smtClean="0"/>
              <a:t> («</a:t>
            </a:r>
            <a:r>
              <a:rPr lang="ru-RU" dirty="0" err="1" smtClean="0"/>
              <a:t>особоопасными</a:t>
            </a:r>
            <a:r>
              <a:rPr lang="ru-RU" dirty="0" smtClean="0"/>
              <a:t>») источниками загрязнения ос и должны находиться под наиболее пристальным контролем. Такими объектами являются предприятия по производству химического оружия и имеющие высокотоксичные отходы. Они должны быть оснащены современными системами и автоматическими приборами экологического мониторинга. Эти предприятия подлежат постоянному и оперативному экологическому контролю и соответственно, обязательному экологическому аудиту.</a:t>
            </a:r>
          </a:p>
          <a:p>
            <a:r>
              <a:rPr lang="ru-RU" b="1" dirty="0" smtClean="0"/>
              <a:t>Предприятия более многочисленной 2–</a:t>
            </a:r>
            <a:r>
              <a:rPr lang="ru-RU" b="1" dirty="0" err="1" smtClean="0"/>
              <a:t>й</a:t>
            </a:r>
            <a:r>
              <a:rPr lang="ru-RU" b="1" dirty="0" smtClean="0"/>
              <a:t> категории опасности </a:t>
            </a:r>
            <a:r>
              <a:rPr lang="ru-RU" dirty="0" smtClean="0"/>
              <a:t>также нуждаются, хотя и менее частом контроле, так как характеризуются несколько меньшими суммарными объемами выбросов или выбросами загрязняющих  веществ в основном 2–го класса опасности. Экологический аудит этих предприятий может быть как обязательным, так и инициативным в зависимости от государственных или ведомственных решений.</a:t>
            </a:r>
          </a:p>
          <a:p>
            <a:r>
              <a:rPr lang="ru-RU" b="1" dirty="0" smtClean="0"/>
              <a:t>Предприятия класса опасности 3 </a:t>
            </a:r>
            <a:r>
              <a:rPr lang="ru-RU" dirty="0" smtClean="0"/>
              <a:t>разрабатывают том ПДВ (ВСВ) по сокращённой схеме. </a:t>
            </a:r>
          </a:p>
          <a:p>
            <a:r>
              <a:rPr lang="ru-RU" b="1" dirty="0" smtClean="0"/>
              <a:t>Предприятия 4–</a:t>
            </a:r>
            <a:r>
              <a:rPr lang="ru-RU" b="1" dirty="0" err="1" smtClean="0"/>
              <a:t>й</a:t>
            </a:r>
            <a:r>
              <a:rPr lang="ru-RU" b="1" dirty="0" smtClean="0"/>
              <a:t> категории </a:t>
            </a:r>
            <a:r>
              <a:rPr lang="ru-RU" dirty="0" smtClean="0"/>
              <a:t>– это предприятия с очень малыми объемами выбросов или с выбросами безопасных веществ. предприятие класса опасности 4 не разрабатывают том ПДВ.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Объекты, связанные с производством токсичных веществ («</a:t>
            </a:r>
            <a:r>
              <a:rPr lang="ru-RU" dirty="0" err="1" smtClean="0"/>
              <a:t>супертоксикантов</a:t>
            </a:r>
            <a:r>
              <a:rPr lang="ru-RU" dirty="0" smtClean="0"/>
              <a:t>»): отравляющих (ОВ), высокотоксичных компонентов ракетных топлив (КРТ) или других аналогичных химических, биологических и радиоактивных загрязняющих веществ, должны подлежать самому жесткому непрерывному экологическому мониторингу. Для данных </a:t>
            </a:r>
            <a:r>
              <a:rPr lang="ru-RU" dirty="0" err="1" smtClean="0"/>
              <a:t>сверхособоопасных</a:t>
            </a:r>
            <a:r>
              <a:rPr lang="ru-RU" dirty="0" smtClean="0"/>
              <a:t> объектов аудит должен быть обязательным. </a:t>
            </a:r>
          </a:p>
          <a:p>
            <a:endParaRPr lang="ru-RU" dirty="0" smtClean="0"/>
          </a:p>
          <a:p>
            <a:r>
              <a:rPr lang="ru-RU" dirty="0" smtClean="0"/>
              <a:t>Для всех предприятий устанавливается плановая периодичность экологического контроля источника:</a:t>
            </a:r>
            <a:endParaRPr lang="ru-RU" sz="2800" dirty="0" smtClean="0"/>
          </a:p>
          <a:p>
            <a:pPr lvl="1"/>
            <a:r>
              <a:rPr lang="ru-RU" dirty="0" smtClean="0"/>
              <a:t>для 1–</a:t>
            </a:r>
            <a:r>
              <a:rPr lang="ru-RU" dirty="0" err="1" smtClean="0"/>
              <a:t>й</a:t>
            </a:r>
            <a:r>
              <a:rPr lang="ru-RU" dirty="0" smtClean="0"/>
              <a:t> категории–один раз в шесть месяцев;</a:t>
            </a:r>
            <a:endParaRPr lang="ru-RU" sz="2400" dirty="0" smtClean="0"/>
          </a:p>
          <a:p>
            <a:pPr lvl="1"/>
            <a:r>
              <a:rPr lang="ru-RU" dirty="0" smtClean="0"/>
              <a:t>для 2–</a:t>
            </a:r>
            <a:r>
              <a:rPr lang="ru-RU" dirty="0" err="1" smtClean="0"/>
              <a:t>й</a:t>
            </a:r>
            <a:r>
              <a:rPr lang="ru-RU" dirty="0" smtClean="0"/>
              <a:t> категории–один раз в год;</a:t>
            </a:r>
            <a:endParaRPr lang="ru-RU" sz="2400" dirty="0" smtClean="0"/>
          </a:p>
          <a:p>
            <a:pPr lvl="1"/>
            <a:r>
              <a:rPr lang="ru-RU" dirty="0" smtClean="0"/>
              <a:t>для 3–</a:t>
            </a:r>
            <a:r>
              <a:rPr lang="ru-RU" dirty="0" err="1" smtClean="0"/>
              <a:t>й</a:t>
            </a:r>
            <a:r>
              <a:rPr lang="ru-RU" dirty="0" smtClean="0"/>
              <a:t> категории–один раз в три года;</a:t>
            </a:r>
          </a:p>
          <a:p>
            <a:pPr lvl="1"/>
            <a:r>
              <a:rPr lang="ru-RU" dirty="0" smtClean="0"/>
              <a:t>для 4–</a:t>
            </a:r>
            <a:r>
              <a:rPr lang="ru-RU" dirty="0" err="1" smtClean="0"/>
              <a:t>й</a:t>
            </a:r>
            <a:r>
              <a:rPr lang="ru-RU" dirty="0" smtClean="0"/>
              <a:t> категории–один раз в пять лет, причем выборочная</a:t>
            </a:r>
            <a:endParaRPr lang="ru-RU" dirty="0"/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санитарно–защитные зоны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уменьшения концентрации вредных веществ на прилегающей к промышленному предприятию территории устанавливают </a:t>
            </a:r>
            <a:r>
              <a:rPr lang="ru-RU" b="1" dirty="0" smtClean="0">
                <a:solidFill>
                  <a:srgbClr val="FF0000"/>
                </a:solidFill>
              </a:rPr>
              <a:t>санитарно–защитные зоны. </a:t>
            </a:r>
            <a:r>
              <a:rPr lang="ru-RU" dirty="0" smtClean="0"/>
              <a:t>Они предназначены для защиты селитебных территорий от сильно пахнущих веществ, повышенных уровней шума, вибрации, ультразвука, электромагнитных волн, радиочастот, статического электричества и ионизирующих излучений, источниками которых могут быть промышленные предприятия.</a:t>
            </a:r>
            <a:endParaRPr lang="ru-RU" b="1" dirty="0" smtClean="0"/>
          </a:p>
          <a:p>
            <a:r>
              <a:rPr lang="ru-RU" dirty="0" smtClean="0"/>
              <a:t>Санитарно–защитная зона начинается непосредственно от источника выделения вредных веществ: трубы, шахты и т. д. Для установления ее размеров зависимости от характера и масштаба производственной деятельности введена </a:t>
            </a:r>
            <a:r>
              <a:rPr lang="ru-RU" sz="4000" b="1" dirty="0" smtClean="0">
                <a:solidFill>
                  <a:srgbClr val="FF0000"/>
                </a:solidFill>
              </a:rPr>
              <a:t>санитарная классификация промышленных предприятий</a:t>
            </a:r>
            <a:r>
              <a:rPr lang="ru-RU" dirty="0" smtClean="0"/>
              <a:t>: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 smtClean="0">
                <a:solidFill>
                  <a:srgbClr val="FF0000"/>
                </a:solidFill>
              </a:rPr>
              <a:t> класс</a:t>
            </a:r>
            <a:r>
              <a:rPr lang="ru-RU" dirty="0" smtClean="0"/>
              <a:t>– санитарно–защитная зона 1000 м (производство алюминия методом электролиза, выплавка цветных металлов, производство по выжигу кокса и т. д.).</a:t>
            </a:r>
            <a:endParaRPr lang="ru-RU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r>
              <a:rPr lang="ru-RU" b="1" dirty="0" smtClean="0">
                <a:solidFill>
                  <a:srgbClr val="FF0000"/>
                </a:solidFill>
              </a:rPr>
              <a:t> класс</a:t>
            </a:r>
            <a:r>
              <a:rPr lang="ru-RU" dirty="0" smtClean="0"/>
              <a:t>– санитарно–защитная зона 500 м (производство магния, предприятия по вторичной переработке цветных металлов от 2000 до 3000т/год, производство цинка, меди, никеля, кобальта электролизом).</a:t>
            </a:r>
            <a:endParaRPr lang="ru-RU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III</a:t>
            </a:r>
            <a:r>
              <a:rPr lang="ru-RU" b="1" dirty="0" smtClean="0">
                <a:solidFill>
                  <a:srgbClr val="FF0000"/>
                </a:solidFill>
              </a:rPr>
              <a:t> класс</a:t>
            </a:r>
            <a:r>
              <a:rPr lang="ru-RU" dirty="0" smtClean="0"/>
              <a:t>– санитарно–защитная зона 300 м (предприятия по обогащению руд цветных металлов, предприятия по добыче нефти, предприятия по добыче горных пород </a:t>
            </a:r>
            <a:r>
              <a:rPr lang="en-US" dirty="0" smtClean="0"/>
              <a:t>VI</a:t>
            </a:r>
            <a:r>
              <a:rPr lang="ru-RU" dirty="0" smtClean="0"/>
              <a:t>–</a:t>
            </a:r>
            <a:r>
              <a:rPr lang="en-US" dirty="0" smtClean="0"/>
              <a:t>VII</a:t>
            </a:r>
            <a:r>
              <a:rPr lang="ru-RU" dirty="0" smtClean="0"/>
              <a:t> категорий, производство брикетов из мелкого торфа и угля).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IV класс</a:t>
            </a:r>
            <a:r>
              <a:rPr lang="ru-RU" dirty="0" smtClean="0"/>
              <a:t>– санитарно–защитная зона 100 м (предприятия по добыче каменной соли, производство металлических электродов, производство машин и приборов электротехнической промышленности).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ru-RU" b="1" dirty="0" smtClean="0">
                <a:solidFill>
                  <a:srgbClr val="FF0000"/>
                </a:solidFill>
              </a:rPr>
              <a:t> класс</a:t>
            </a:r>
            <a:r>
              <a:rPr lang="ru-RU" dirty="0" smtClean="0"/>
              <a:t>– санитарно–защитная зона 50 м (, производство щелочных аккумуляторов, типографии, производство изделий из древесностружечных, древесноволокнистых плит, производство изделий из кожи).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Расчет санитарно–защитных зон для предприятий, выбрасывающих вредные вещества и пыль, выполняют по методике, изложенной в «Руководстве по проектированию санитарно–защитных зон промышленных предприятий».</a:t>
            </a:r>
          </a:p>
          <a:p>
            <a:r>
              <a:rPr lang="ru-RU" dirty="0" smtClean="0"/>
              <a:t>При проектировании санитарно–защитных зон предприятия учитывают экологическую обстановку в регионе (фоновые загрязнения), природно-климатические условия, рельеф местности, направление ветра, характеристики источников загрязнения, установленное значение предельно допустимых выбросов, виды вредных веществ в выбросах и их предельно допустимые концентрации в атмосферном воздухе населенных пунктов. Размер санитарно–защитной зоны определяют расчетом рассеивания вредных веществ в атмосфере, а также путем определения расстояния, на котором достигается уровень допустимой приземной концентрации вредных веществ от источников выброса. На территории санитарно–защитной зоны могут быть размещены отдельные сооружения, предприятия меньшего класса вредности.</a:t>
            </a:r>
          </a:p>
          <a:p>
            <a:r>
              <a:rPr lang="ru-RU" dirty="0" smtClean="0"/>
              <a:t>Для предприятий атомной промышленности и ядерной энергетики и для соответствующих объектов в составе промышленного предприятия санитарно–защитная зона устанавливается специальными нормативными актами.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предельно допустимый сбор (ПДС)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контроля загрязнения предприятием водных источников устанавливается </a:t>
            </a:r>
            <a:r>
              <a:rPr lang="ru-RU" b="1" u="sng" dirty="0" smtClean="0">
                <a:solidFill>
                  <a:srgbClr val="FF0000"/>
                </a:solidFill>
              </a:rPr>
              <a:t>предельно допустимый сбор (ПДС). </a:t>
            </a:r>
            <a:r>
              <a:rPr lang="ru-RU" dirty="0" smtClean="0"/>
              <a:t>Предельно допустимые сбросы (ПДС) веществ в водные объекты характеризуются максимальной допустимой массой веществ, которые могут быть отведены в установленном режиме в данном пункте в единицу времени для обеспечения норм качества воды в контрольном пункте. ПДС устанавливается с учётом ПДК вредных веществ в местах водопользования водоотведения, ассимилирующей способности водного объекта и оптимального распределения массы сбрасываемых веществ между водопользователями. </a:t>
            </a:r>
          </a:p>
          <a:p>
            <a:r>
              <a:rPr lang="ru-RU" dirty="0" smtClean="0"/>
              <a:t>Предельно допустимые сбросы устанавливают в соответствии с «Инструкцией по нормированию выбросов загрязняющих веществ в водные объекты» и «Инструкцией, о порядке согласования и выдачи разрешений на специальное водопользование».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571612"/>
            <a:ext cx="80724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Предприятия должны согласовать объёмы сбросов в водоёмы с органами охраны природы. При сбросе сточных вод в канализацию предприятие заключает договор с органами водного хозяйства на водопотребление и водоотведение. В договоре оговаривается объём водоотведения и водопотребления, права и обязанности сторон, особые условия по водопотреблению и водоотведению, порядок расчётов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 smtClean="0"/>
              <a:t>Сточные воды промышленных предприятий бывают трёх видов: </a:t>
            </a:r>
          </a:p>
          <a:p>
            <a:pPr lvl="3"/>
            <a:r>
              <a:rPr lang="ru-RU" sz="3800" b="1" dirty="0" smtClean="0"/>
              <a:t>бытовые, </a:t>
            </a:r>
          </a:p>
          <a:p>
            <a:pPr lvl="3"/>
            <a:r>
              <a:rPr lang="ru-RU" sz="3800" b="1" dirty="0" smtClean="0"/>
              <a:t>поверхностные и </a:t>
            </a:r>
          </a:p>
          <a:p>
            <a:pPr lvl="3"/>
            <a:r>
              <a:rPr lang="ru-RU" sz="3800" b="1" dirty="0" smtClean="0"/>
              <a:t>производственные.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Бытовые сточные воды </a:t>
            </a:r>
            <a:r>
              <a:rPr lang="ru-RU" dirty="0" smtClean="0"/>
              <a:t>предприятия образуются при эксплуатации столовых, душевых и т д. Предприятие не отвечает за качество данных сточных вод и направляет их на городские станции очистки.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Поверхностные воды </a:t>
            </a:r>
            <a:r>
              <a:rPr lang="ru-RU" dirty="0" smtClean="0"/>
              <a:t>образуются в результате смывания дождевой, талой и поливочной водой примесей, скапливающихся на территории предприятия. Каждое предприятие отвечает за загрязнение водоёмов, поэтому ведётся учёт объёма сточных вод данного типа. Расход поверхностных сточных вод рассчитывают в соответствии </a:t>
            </a:r>
            <a:r>
              <a:rPr lang="ru-RU" dirty="0" err="1" smtClean="0"/>
              <a:t>СНиП</a:t>
            </a:r>
            <a:r>
              <a:rPr lang="ru-RU" dirty="0" smtClean="0"/>
              <a:t> 2.04.03-85 «Нормы проектирования. Канализация. Наружные сети и сооружения».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Производственные сточные воды </a:t>
            </a:r>
            <a:r>
              <a:rPr lang="ru-RU" dirty="0" smtClean="0"/>
              <a:t>образуются в результате использования воды в технологических процессах. Их количество, состав и концентрация определяются типов предприятия, его мощностью, видами используемых технологических операций. На основе анализа системы водоснабжения рассчитывают нормы потребляемой и сбрасываемой воды промышленного предприятия, которые учитывают при проектировании и реконструкции предприятии.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Запрещается сбрасывать в водные объекты сточные воды, содержащие вредные вещества, для которых не установлены предельно допустимые концентрации и отсутствуют методы аналитического контроля. Не допускаются к сбросу сточные воды, которые после очистки можно использовать в оборотных и повторных схемах водоснабжения предприятий. </a:t>
            </a:r>
          </a:p>
          <a:p>
            <a:r>
              <a:rPr lang="ru-RU" dirty="0" smtClean="0"/>
              <a:t>Запрещается проводить залповые сбросы и сильно концентрированных производственных сточных вод в водоёмы и канализацию.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Утилизация токсичных отходов на предприятии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91174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 предприятии в начале года издаётся приказ о токсичных отходах, образующихся на предприятии, и проводится их инвентаризация. В конце года составляется « Отчёт об оборудовании, использовании и обезвреживании токсичных отходов» по форме, утверждённой Госкомстатом РФ. Учёту подлежат все виды токсичных отходов, а также химические вещества. Пришедшие в негодность в процессе хранения или перевозки. </a:t>
            </a:r>
          </a:p>
          <a:p>
            <a:r>
              <a:rPr lang="ru-RU" dirty="0" smtClean="0"/>
              <a:t>В отчёт включают следующие данные: наименование и код отходов; место их образования; свойства отходов (растворимость, влажность, </a:t>
            </a:r>
            <a:r>
              <a:rPr lang="ru-RU" dirty="0" err="1" smtClean="0"/>
              <a:t>пожароопасность</a:t>
            </a:r>
            <a:r>
              <a:rPr lang="ru-RU" dirty="0" smtClean="0"/>
              <a:t> и др.), химический состав токсичного соединения, площадь хранилищ для отходов; фактическое количество токсичных отходов и их использование; количество отходов, </a:t>
            </a:r>
            <a:r>
              <a:rPr lang="ru-RU" dirty="0" err="1" smtClean="0"/>
              <a:t>захораниваемых</a:t>
            </a:r>
            <a:r>
              <a:rPr lang="ru-RU" dirty="0" smtClean="0"/>
              <a:t> в недра, а также отходов, вывозимых на полигоны; затраты на переработку, транспортировку, складирование, обезвреживание отходов.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200" b="1" dirty="0"/>
              <a:t>Воздушная среда </a:t>
            </a:r>
            <a:r>
              <a:rPr lang="ru-RU" sz="2400" b="1" i="1" dirty="0"/>
              <a:t>– </a:t>
            </a:r>
            <a:r>
              <a:rPr lang="ru-RU" sz="2400" b="1" dirty="0">
                <a:solidFill>
                  <a:schemeClr val="tx2"/>
                </a:solidFill>
              </a:rPr>
              <a:t>представляет собой приземный и подземный воздух, содержащий естественные газы, природные и техногенные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Эта среда испытывает воздействие техногенных факторов, окружает  и влияет  на человека, его самочувствие, хозяйственную деятельность, на все организмы Земли. </a:t>
            </a:r>
            <a:endParaRPr lang="ru-RU" dirty="0" smtClean="0"/>
          </a:p>
          <a:p>
            <a:r>
              <a:rPr lang="ru-RU" dirty="0" smtClean="0"/>
              <a:t>Воздушная </a:t>
            </a:r>
            <a:r>
              <a:rPr lang="ru-RU" dirty="0"/>
              <a:t>среда простирается до  высоты  озонового экрана. </a:t>
            </a:r>
            <a:endParaRPr lang="ru-RU" dirty="0" smtClean="0"/>
          </a:p>
          <a:p>
            <a:r>
              <a:rPr lang="ru-RU" dirty="0" smtClean="0"/>
              <a:t>Атмосферный </a:t>
            </a:r>
            <a:r>
              <a:rPr lang="ru-RU" dirty="0"/>
              <a:t>воздух содержит азот (78,08 %), кислород (20,95 %), аргон (0,93%), углекислый газ  (0,03 %), водяные пары, неон, гелий, озон и др.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почвенном воздухе присутствует азот, кислород, углекислый газ, метан, сероводород, аммиак и др. </a:t>
            </a:r>
          </a:p>
          <a:p>
            <a:r>
              <a:rPr lang="ru-RU" dirty="0"/>
              <a:t>Воздушной среде присущи процессы циркуляции воздушных масс. Этим свойством обусловлена высокая динамичность экологического состояния  приземного слоя воздуха.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атмосферу поступает огромная масса загрязняющих веществ  антропогенного происхождения. </a:t>
            </a:r>
            <a:endParaRPr lang="ru-RU" dirty="0" smtClean="0"/>
          </a:p>
          <a:p>
            <a:r>
              <a:rPr lang="ru-RU" dirty="0" smtClean="0"/>
              <a:t>Тепловое </a:t>
            </a:r>
            <a:r>
              <a:rPr lang="ru-RU" dirty="0"/>
              <a:t>загрязнение воздушной среды приводит к «Парниковому эффекту».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токсичные отходы накапливаются на территории предприятия. Предельное количество отходов на территории рассчитывается и согласуется с органами санитарно-эпидемиологического надзора. Временное хранение отходов допускается на специальных площадках или складах следующим образом: вещества </a:t>
            </a:r>
            <a:r>
              <a:rPr lang="en-US" dirty="0" smtClean="0"/>
              <a:t>I</a:t>
            </a:r>
            <a:r>
              <a:rPr lang="ru-RU" dirty="0" smtClean="0"/>
              <a:t>  класса опасности – в герметизированной таре (контейнеры, бочки); вещества </a:t>
            </a:r>
            <a:r>
              <a:rPr lang="en-US" dirty="0" smtClean="0"/>
              <a:t>II</a:t>
            </a:r>
            <a:r>
              <a:rPr lang="ru-RU" dirty="0" smtClean="0"/>
              <a:t> класса опасности –в закрытой таре (ящики, пластиковые пакеты); вещества </a:t>
            </a:r>
            <a:r>
              <a:rPr lang="en-US" dirty="0" smtClean="0"/>
              <a:t>III</a:t>
            </a:r>
            <a:r>
              <a:rPr lang="ru-RU" dirty="0" smtClean="0"/>
              <a:t> класса опасности – в бумажных и тканевых мешках; вещества </a:t>
            </a:r>
            <a:r>
              <a:rPr lang="en-US" dirty="0" smtClean="0"/>
              <a:t>IV</a:t>
            </a:r>
            <a:r>
              <a:rPr lang="ru-RU" dirty="0" smtClean="0"/>
              <a:t> класса опасности – могут храниться насыпью.</a:t>
            </a:r>
          </a:p>
          <a:p>
            <a:r>
              <a:rPr lang="ru-RU" dirty="0" smtClean="0"/>
              <a:t>Отходы </a:t>
            </a:r>
            <a:r>
              <a:rPr lang="en-US" dirty="0" smtClean="0"/>
              <a:t>I</a:t>
            </a:r>
            <a:r>
              <a:rPr lang="ru-RU" dirty="0" smtClean="0"/>
              <a:t> класса опасности необходимо вывозить с территории предприятия в течение суток. Площадки для хранения токсичных отходов должны быть забетонированы. Транспортировка токсичных отходов на полигоны проводится специально оборудованным транспортом. Обезвреживание и захоронение токсичных отходов осуществляется на специальных полигонах, с которыми предприятия заключают договора на сдачу определенных видов отходов.</a:t>
            </a:r>
          </a:p>
          <a:p>
            <a:r>
              <a:rPr lang="ru-RU" dirty="0" smtClean="0"/>
              <a:t>Полигоны являются природоохранными сооружениями для централизованного сбора, обезвреживания и захоронения токсичных отходов. В состав полигона, как правило, входят в завод по обезвреживанию токсичных отходов, участок отходов, гараж специализированного транспорта, административные здания и хозяйственные постройки.</a:t>
            </a:r>
            <a:endParaRPr lang="ru-RU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/>
              <a:t>В условиях усиливающегося антропогенного воздействия воздушная среда нуждается: </a:t>
            </a:r>
            <a:endParaRPr lang="ru-RU" b="1" dirty="0" smtClean="0"/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endParaRPr lang="ru-RU" b="1" dirty="0" smtClean="0"/>
          </a:p>
          <a:p>
            <a:pPr marL="514350" indent="-514350">
              <a:buAutoNum type="arabicParenR"/>
            </a:pPr>
            <a:r>
              <a:rPr lang="ru-RU" b="1" dirty="0" smtClean="0"/>
              <a:t>в </a:t>
            </a:r>
            <a:r>
              <a:rPr lang="ru-RU" b="1" dirty="0"/>
              <a:t>сохранении оптимального для человека газового состава; </a:t>
            </a:r>
            <a:endParaRPr lang="ru-RU" b="1" dirty="0" smtClean="0"/>
          </a:p>
          <a:p>
            <a:pPr marL="514350" indent="-514350">
              <a:buAutoNum type="arabicParenR"/>
            </a:pPr>
            <a:r>
              <a:rPr lang="ru-RU" b="1" dirty="0" smtClean="0"/>
              <a:t>2</a:t>
            </a:r>
            <a:r>
              <a:rPr lang="ru-RU" b="1" dirty="0"/>
              <a:t>) в охране от пылевого, химического, теплового, радиационного и других загрязнений; 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3</a:t>
            </a:r>
            <a:r>
              <a:rPr lang="ru-RU" b="1" dirty="0"/>
              <a:t>) в предотвращении разрушения озонового слоя, поглощающего губительное для организмов ультрафиолетовую радиацию.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060472"/>
          </a:xfrm>
        </p:spPr>
        <p:txBody>
          <a:bodyPr>
            <a:noAutofit/>
          </a:bodyPr>
          <a:lstStyle/>
          <a:p>
            <a:r>
              <a:rPr lang="ru-RU" sz="3200" b="1" dirty="0"/>
              <a:t>Водная  среда </a:t>
            </a:r>
            <a:r>
              <a:rPr lang="ru-RU" sz="2400" b="1" dirty="0"/>
              <a:t>– </a:t>
            </a:r>
            <a:r>
              <a:rPr lang="ru-RU" sz="2400" b="1" dirty="0">
                <a:solidFill>
                  <a:schemeClr val="tx2"/>
                </a:solidFill>
              </a:rPr>
              <a:t>это воды суши, Мирового океана, ледники, подземные воды, содержащие природно-техногенные и  техногенные образования, которые влияют на состояние организмов, на здоровье человека, на его хозяйственную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42687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Запасы </a:t>
            </a:r>
            <a:r>
              <a:rPr lang="ru-RU" b="1" dirty="0"/>
              <a:t>воды на Земле оцениваются в 1,4 млрд. км</a:t>
            </a:r>
            <a:r>
              <a:rPr lang="ru-RU" b="1" baseline="30000" dirty="0"/>
              <a:t>3</a:t>
            </a:r>
            <a:r>
              <a:rPr lang="ru-RU" b="1" dirty="0"/>
              <a:t>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Вода </a:t>
            </a:r>
            <a:r>
              <a:rPr lang="ru-RU" b="1" dirty="0"/>
              <a:t>в окружающей среде находится в трех агрегатных состояниях – жидком, твердом и газообразном.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Вода </a:t>
            </a:r>
            <a:r>
              <a:rPr lang="ru-RU" b="1" dirty="0"/>
              <a:t>участвует в биохимических и биофизических процессах, обеспечивающих  условия жизни на Земле.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Вода </a:t>
            </a:r>
            <a:r>
              <a:rPr lang="ru-RU" b="1" dirty="0"/>
              <a:t>определяет формирование и функционирование </a:t>
            </a:r>
            <a:r>
              <a:rPr lang="ru-RU" b="1" dirty="0" err="1"/>
              <a:t>биопочвенной</a:t>
            </a:r>
            <a:r>
              <a:rPr lang="ru-RU" b="1" dirty="0"/>
              <a:t> среды. 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Вода </a:t>
            </a:r>
            <a:r>
              <a:rPr lang="ru-RU" b="1" dirty="0"/>
              <a:t>является движущей силой таких  процессов как эрозия, абразия, суффозия, карст, </a:t>
            </a:r>
            <a:r>
              <a:rPr lang="ru-RU" b="1" dirty="0" err="1"/>
              <a:t>оползнеобразование</a:t>
            </a:r>
            <a:r>
              <a:rPr lang="ru-RU" b="1" dirty="0"/>
              <a:t>, </a:t>
            </a:r>
            <a:r>
              <a:rPr lang="ru-RU" b="1" dirty="0" err="1"/>
              <a:t>селеобразование</a:t>
            </a:r>
            <a:r>
              <a:rPr lang="ru-RU" b="1" dirty="0"/>
              <a:t>. 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В водные объекты поступает огромное количество загрязнителей, что вызывает их загрязнение и </a:t>
            </a:r>
            <a:r>
              <a:rPr lang="ru-RU" b="1" dirty="0" err="1"/>
              <a:t>эвтрофикацию</a:t>
            </a:r>
            <a:r>
              <a:rPr lang="ru-RU" b="1" dirty="0"/>
              <a:t>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Вода </a:t>
            </a:r>
            <a:r>
              <a:rPr lang="ru-RU" b="1" dirty="0"/>
              <a:t>– это динамичный компонент окружающей среды. Поэтому, негативное воздействие вод  может проявляться в затоплении, подтоплении, заболачивании, засолении почв, разрушении гидротехнических сооружений (водохранилищ, прудов и др.).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Особенности взаимодействия «Природы» и «Общества» на современном этапе и актуальность проблемы охраны окружающей среды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В условиях усиливающегося антропогенного воздействия водная среда нуждается: </a:t>
            </a: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marL="514350" indent="-514350">
              <a:buAutoNum type="arabicParenR"/>
            </a:pPr>
            <a:r>
              <a:rPr lang="ru-RU" b="1" dirty="0" smtClean="0"/>
              <a:t>в </a:t>
            </a:r>
            <a:r>
              <a:rPr lang="ru-RU" b="1" dirty="0"/>
              <a:t>сокращении  химического, микробиологического, теплового, радиационного загрязнения; </a:t>
            </a:r>
            <a:endParaRPr lang="ru-RU" b="1" dirty="0" smtClean="0"/>
          </a:p>
          <a:p>
            <a:pPr marL="514350" indent="-514350">
              <a:buAutoNum type="arabicParenR"/>
            </a:pPr>
            <a:r>
              <a:rPr lang="ru-RU" b="1" dirty="0" smtClean="0"/>
              <a:t>экономном </a:t>
            </a:r>
            <a:r>
              <a:rPr lang="ru-RU" b="1" dirty="0"/>
              <a:t>и рациональном использовании запасов пресных вод; </a:t>
            </a:r>
            <a:endParaRPr lang="ru-RU" b="1" dirty="0" smtClean="0"/>
          </a:p>
          <a:p>
            <a:pPr marL="514350" indent="-514350">
              <a:buAutoNum type="arabicParenR"/>
            </a:pPr>
            <a:r>
              <a:rPr lang="ru-RU" b="1" dirty="0" smtClean="0"/>
              <a:t>устранении </a:t>
            </a:r>
            <a:r>
              <a:rPr lang="ru-RU" b="1" dirty="0"/>
              <a:t>причин </a:t>
            </a:r>
            <a:r>
              <a:rPr lang="ru-RU" b="1" dirty="0" err="1"/>
              <a:t>эвтрофикации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err="1"/>
              <a:t>Биопочвенная</a:t>
            </a:r>
            <a:r>
              <a:rPr lang="ru-RU" sz="2800" b="1" dirty="0"/>
              <a:t> среда </a:t>
            </a:r>
            <a:r>
              <a:rPr lang="ru-RU" sz="2400" b="1" dirty="0">
                <a:solidFill>
                  <a:schemeClr val="tx2"/>
                </a:solidFill>
              </a:rPr>
              <a:t>– это </a:t>
            </a:r>
            <a:r>
              <a:rPr lang="ru-RU" sz="2400" b="1" dirty="0" err="1">
                <a:solidFill>
                  <a:schemeClr val="tx2"/>
                </a:solidFill>
              </a:rPr>
              <a:t>биота</a:t>
            </a:r>
            <a:r>
              <a:rPr lang="ru-RU" sz="2400" b="1" dirty="0">
                <a:solidFill>
                  <a:schemeClr val="tx2"/>
                </a:solidFill>
              </a:rPr>
              <a:t> и почва, представляющие собой совокупность естественных и созданных людьми образований, которые испытывая техногенное воздействие оказывают влияние на здоровье человека и его хозяйственную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/>
          </a:p>
          <a:p>
            <a:pPr algn="ctr">
              <a:buNone/>
            </a:pPr>
            <a:r>
              <a:rPr lang="ru-RU" sz="2800" b="1" dirty="0" smtClean="0"/>
              <a:t>Почва </a:t>
            </a:r>
            <a:r>
              <a:rPr lang="ru-RU" sz="2800" b="1" dirty="0"/>
              <a:t>и растительность выступает в качестве основного средства производства в сельском и лесном хозяйствах. </a:t>
            </a: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Почва </a:t>
            </a:r>
            <a:r>
              <a:rPr lang="ru-RU" sz="2800" b="1" dirty="0"/>
              <a:t>и </a:t>
            </a:r>
            <a:r>
              <a:rPr lang="ru-RU" sz="2800" b="1" dirty="0" err="1"/>
              <a:t>биота</a:t>
            </a:r>
            <a:r>
              <a:rPr lang="ru-RU" sz="2800" b="1" dirty="0"/>
              <a:t> являются наиболее ранимыми и уязвимыми компонентами биосферы.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/>
              <a:t>К неблагоприятным экологическим процессам в </a:t>
            </a:r>
            <a:r>
              <a:rPr lang="ru-RU" b="1" dirty="0" err="1"/>
              <a:t>биопочвенной</a:t>
            </a:r>
            <a:r>
              <a:rPr lang="ru-RU" b="1" dirty="0"/>
              <a:t> среде относят: </a:t>
            </a:r>
            <a:endParaRPr lang="ru-RU" b="1" dirty="0" smtClean="0"/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истощение </a:t>
            </a:r>
            <a:r>
              <a:rPr lang="ru-RU" b="1" dirty="0"/>
              <a:t>(потеря плодородия) почв, </a:t>
            </a:r>
            <a:endParaRPr lang="ru-RU" b="1" dirty="0" smtClean="0"/>
          </a:p>
          <a:p>
            <a:pPr marL="514350" indent="-514350" algn="just"/>
            <a:r>
              <a:rPr lang="ru-RU" b="1" dirty="0" smtClean="0"/>
              <a:t>развитие </a:t>
            </a:r>
            <a:r>
              <a:rPr lang="ru-RU" b="1" dirty="0"/>
              <a:t>эрозионных процессов, </a:t>
            </a:r>
            <a:endParaRPr lang="ru-RU" b="1" dirty="0" smtClean="0"/>
          </a:p>
          <a:p>
            <a:pPr algn="just"/>
            <a:r>
              <a:rPr lang="ru-RU" b="1" dirty="0" smtClean="0"/>
              <a:t>засоление, </a:t>
            </a:r>
            <a:r>
              <a:rPr lang="ru-RU" b="1" dirty="0"/>
              <a:t>загрязнение и засорение почв, </a:t>
            </a:r>
            <a:endParaRPr lang="ru-RU" b="1" dirty="0" smtClean="0"/>
          </a:p>
          <a:p>
            <a:pPr algn="just"/>
            <a:r>
              <a:rPr lang="ru-RU" b="1" dirty="0" smtClean="0"/>
              <a:t>сокращение </a:t>
            </a:r>
            <a:r>
              <a:rPr lang="ru-RU" b="1" dirty="0"/>
              <a:t>площади лесов, </a:t>
            </a:r>
            <a:endParaRPr lang="ru-RU" b="1" dirty="0" smtClean="0"/>
          </a:p>
          <a:p>
            <a:pPr algn="just">
              <a:buFont typeface="Wingdings" pitchFamily="2" charset="2"/>
              <a:buChar char="§"/>
            </a:pPr>
            <a:r>
              <a:rPr lang="ru-RU" b="1" dirty="0" smtClean="0"/>
              <a:t>распашка </a:t>
            </a:r>
            <a:r>
              <a:rPr lang="ru-RU" b="1" dirty="0"/>
              <a:t>луговых степей, браконьерство и др. </a:t>
            </a:r>
            <a:endParaRPr lang="ru-RU" b="1" dirty="0" smtClean="0"/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sz="2800" b="1" dirty="0" err="1" smtClean="0">
                <a:solidFill>
                  <a:schemeClr val="tx2"/>
                </a:solidFill>
              </a:rPr>
              <a:t>Биопочвенная</a:t>
            </a:r>
            <a:r>
              <a:rPr lang="ru-RU" sz="2800" b="1" dirty="0" smtClean="0">
                <a:solidFill>
                  <a:schemeClr val="tx2"/>
                </a:solidFill>
              </a:rPr>
              <a:t>  </a:t>
            </a:r>
            <a:r>
              <a:rPr lang="ru-RU" sz="2800" b="1" dirty="0">
                <a:solidFill>
                  <a:schemeClr val="tx2"/>
                </a:solidFill>
              </a:rPr>
              <a:t>среда, зараженная болезнетворными организмами (бруцеллез, туляремия, сибирская язва,  столбняк и др.), представляет опасность для здоровья людей. По пищевым целям тяжелые металлы могут поступать из почвы в растения, а затем в организм животных  и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131778"/>
          </a:xfrm>
        </p:spPr>
        <p:txBody>
          <a:bodyPr>
            <a:noAutofit/>
          </a:bodyPr>
          <a:lstStyle/>
          <a:p>
            <a:r>
              <a:rPr lang="ru-RU" sz="2800" b="1" dirty="0" err="1"/>
              <a:t>Геотехноморфологическая</a:t>
            </a:r>
            <a:r>
              <a:rPr lang="ru-RU" sz="2800" b="1" dirty="0"/>
              <a:t> среда </a:t>
            </a:r>
            <a:r>
              <a:rPr lang="ru-RU" sz="2400" b="1" dirty="0"/>
              <a:t>– совокупность естественных и техногенных форм рельефа, а также </a:t>
            </a:r>
            <a:r>
              <a:rPr lang="ru-RU" sz="2400" b="1" dirty="0" err="1"/>
              <a:t>рельефоидов</a:t>
            </a:r>
            <a:r>
              <a:rPr lang="ru-RU" sz="2400" b="1" dirty="0"/>
              <a:t> (инженерных сооружений) и </a:t>
            </a:r>
            <a:r>
              <a:rPr lang="ru-RU" sz="2400" b="1" dirty="0" err="1"/>
              <a:t>рельефидов</a:t>
            </a:r>
            <a:r>
              <a:rPr lang="ru-RU" sz="2400" b="1" dirty="0"/>
              <a:t> (самоходных и подвижных механических установок), испытывающих воздействия техногенных факторов и влияющих на человека и его хозяйственную деятельность. 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Поверхность суши представляет собой фундамент  жизнедеятельности людей – место размещения производственных объектов, инженерных сооружений, жилых зданий. 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Особенности </a:t>
            </a:r>
            <a:r>
              <a:rPr lang="ru-RU" sz="2800" b="1" dirty="0">
                <a:solidFill>
                  <a:schemeClr val="tx2"/>
                </a:solidFill>
              </a:rPr>
              <a:t>рельефа оказывают влияние на строительство дорог, инженерных коммуникаций.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/>
            <a:endParaRPr lang="ru-RU" sz="2800" b="1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С </a:t>
            </a:r>
            <a:r>
              <a:rPr lang="ru-RU" sz="2800" b="1" dirty="0">
                <a:solidFill>
                  <a:schemeClr val="tx2"/>
                </a:solidFill>
              </a:rPr>
              <a:t>рельефом земной поверхности связаны такие негативные экологические процессы как  водная эрозия, </a:t>
            </a:r>
            <a:r>
              <a:rPr lang="ru-RU" sz="2800" b="1" dirty="0" err="1">
                <a:solidFill>
                  <a:schemeClr val="tx2"/>
                </a:solidFill>
              </a:rPr>
              <a:t>оползнеобразование</a:t>
            </a:r>
            <a:r>
              <a:rPr lang="ru-RU" sz="2800" b="1" dirty="0">
                <a:solidFill>
                  <a:schemeClr val="tx2"/>
                </a:solidFill>
              </a:rPr>
              <a:t>, карст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Геологическая среда </a:t>
            </a:r>
            <a:r>
              <a:rPr lang="ru-RU" sz="2800" b="1" dirty="0"/>
              <a:t>– верхняя часть литосферы, находящаяся под воздействием инженерной деятельности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Геологическая среда достаточно устойчивое образование. Однако, техногенная деятельность человека выводит геологическую среду из динамического равновесия, что приводит к изменению ее </a:t>
            </a:r>
            <a:r>
              <a:rPr lang="ru-RU" sz="2800" b="1" dirty="0" err="1">
                <a:solidFill>
                  <a:schemeClr val="tx2"/>
                </a:solidFill>
              </a:rPr>
              <a:t>геоэкологического</a:t>
            </a:r>
            <a:r>
              <a:rPr lang="ru-RU" sz="2800" b="1" dirty="0">
                <a:solidFill>
                  <a:schemeClr val="tx2"/>
                </a:solidFill>
              </a:rPr>
              <a:t> состояния и свойств.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К </a:t>
            </a:r>
            <a:r>
              <a:rPr lang="ru-RU" sz="2800" b="1" dirty="0">
                <a:solidFill>
                  <a:schemeClr val="tx2"/>
                </a:solidFill>
              </a:rPr>
              <a:t>основным  экологическим свойствам геологической среды относятся ресурсные свойства (минерально-сырьевые ресурсы, необходимые человеку</a:t>
            </a:r>
            <a:r>
              <a:rPr lang="ru-RU" sz="2800" b="1" i="1" dirty="0">
                <a:solidFill>
                  <a:schemeClr val="tx2"/>
                </a:solidFill>
              </a:rPr>
              <a:t>). 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20321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Геофизическая среда </a:t>
            </a:r>
            <a:r>
              <a:rPr lang="ru-RU" sz="2700" b="1" dirty="0"/>
              <a:t>– совокупность физических полей Земли (гравитационных, электромагнитных, электрических, сейсмических и термических полей, ионизационного и радиоактивного фона), которые испытывая воздействие техногенных сил, влияют на человека и его хозяйственную деятельность</a:t>
            </a:r>
            <a:r>
              <a:rPr lang="ru-RU" sz="2700" i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8576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Естественные и искусственные физические поля существенно влияют на самочувствие и здоровье людей. Так, в периоды геомагнитных бурь обостряются </a:t>
            </a:r>
            <a:r>
              <a:rPr lang="ru-RU" b="1" dirty="0" err="1">
                <a:solidFill>
                  <a:schemeClr val="tx2"/>
                </a:solidFill>
              </a:rPr>
              <a:t>сердечно-сосудистые</a:t>
            </a:r>
            <a:r>
              <a:rPr lang="ru-RU" b="1" dirty="0">
                <a:solidFill>
                  <a:schemeClr val="tx2"/>
                </a:solidFill>
              </a:rPr>
              <a:t> заболевания, ухудшается состояние людей страдающих гипертонией. 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Электромагнитное </a:t>
            </a:r>
            <a:r>
              <a:rPr lang="ru-RU" b="1" dirty="0">
                <a:solidFill>
                  <a:schemeClr val="tx2"/>
                </a:solidFill>
              </a:rPr>
              <a:t>поле, создаваемое  ЛЭП, оказывает неблагоприятное действие на нервную систему и процессы обмена веществ в организме человека. 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Высокий </a:t>
            </a:r>
            <a:r>
              <a:rPr lang="ru-RU" b="1" dirty="0">
                <a:solidFill>
                  <a:schemeClr val="tx2"/>
                </a:solidFill>
              </a:rPr>
              <a:t>уровень звуковых полей  приводит к потере слуха. 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Инфразвук </a:t>
            </a:r>
            <a:r>
              <a:rPr lang="ru-RU" b="1" dirty="0">
                <a:solidFill>
                  <a:schemeClr val="tx2"/>
                </a:solidFill>
              </a:rPr>
              <a:t>вызывает резонанс в различных внутренних органах человека, болезненные ощущения в грудной клетке, ощущения страха и тревоги, чувство слабости. Инфразвук поражают нервную систему человека.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77472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Геохимическая среда </a:t>
            </a:r>
            <a:r>
              <a:rPr lang="ru-RU" sz="2800" b="1" i="1" dirty="0"/>
              <a:t>– </a:t>
            </a:r>
            <a:r>
              <a:rPr lang="ru-RU" sz="2800" b="1" dirty="0"/>
              <a:t>это совокупность химических элементов в </a:t>
            </a:r>
            <a:r>
              <a:rPr lang="ru-RU" sz="2800" b="1" dirty="0" err="1"/>
              <a:t>почво-грунтах</a:t>
            </a:r>
            <a:r>
              <a:rPr lang="ru-RU" sz="2800" b="1" dirty="0"/>
              <a:t>, горных породах, воде, растениях, воздухе, которые испытывая воздействие техногенного фактора,  влияют на человека и его хозяйственную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9144000" cy="3340105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chemeClr val="tx2"/>
                </a:solidFill>
              </a:rPr>
              <a:t>Геохимическая среда  во многом определяет нормальное или патологическое развитие </a:t>
            </a:r>
            <a:r>
              <a:rPr lang="ru-RU" sz="2600" b="1" dirty="0" err="1">
                <a:solidFill>
                  <a:schemeClr val="tx2"/>
                </a:solidFill>
              </a:rPr>
              <a:t>биоты</a:t>
            </a:r>
            <a:r>
              <a:rPr lang="ru-RU" sz="2600" b="1" dirty="0">
                <a:solidFill>
                  <a:schemeClr val="tx2"/>
                </a:solidFill>
              </a:rPr>
              <a:t> и человека. При этом недостаток или избыток химических элементов негативно влияют на функционирование живых организмов. Так, например,  заболевание «</a:t>
            </a:r>
            <a:r>
              <a:rPr lang="ru-RU" sz="2600" b="1" dirty="0" err="1">
                <a:solidFill>
                  <a:schemeClr val="tx2"/>
                </a:solidFill>
              </a:rPr>
              <a:t>эндемичный</a:t>
            </a:r>
            <a:r>
              <a:rPr lang="ru-RU" sz="2600" b="1" dirty="0">
                <a:solidFill>
                  <a:schemeClr val="tx2"/>
                </a:solidFill>
              </a:rPr>
              <a:t> зоб» у людей вызывается недостатком в питании йода. Высокое содержание фтора в питьевой воде вызывает у человека флюороз, а низкое – кариес.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Основные свойства окружающей среды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48324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1. </a:t>
            </a:r>
            <a:r>
              <a:rPr lang="ru-RU" b="1" i="1" dirty="0"/>
              <a:t>Устойчивость </a:t>
            </a:r>
            <a:r>
              <a:rPr lang="ru-RU" dirty="0"/>
              <a:t>– </a:t>
            </a:r>
            <a:r>
              <a:rPr lang="ru-RU" b="1" i="1" dirty="0">
                <a:solidFill>
                  <a:srgbClr val="FF0000"/>
                </a:solidFill>
              </a:rPr>
              <a:t>способность окружающей среды к самосохранению и саморегулированию в пределах, не превышающих определенных критических величин – допустимых пределов изменений среды</a:t>
            </a:r>
            <a:r>
              <a:rPr lang="ru-RU" dirty="0"/>
              <a:t>. Устойчивость окружающей среды проявляется в сохранении структуры и взаимосвязей между ее составными частями. Допустимые пределы изменений среды – это пределы изменения окружающей среды, минимальные и максимальные критические величины параметров состояния среды, внутри которых она обладает устойчивостью и не разрушается.</a:t>
            </a:r>
            <a:endParaRPr lang="ru-RU" b="1" dirty="0"/>
          </a:p>
          <a:p>
            <a:r>
              <a:rPr lang="ru-RU" dirty="0"/>
              <a:t>2. </a:t>
            </a:r>
            <a:r>
              <a:rPr lang="ru-RU" b="1" i="1" dirty="0"/>
              <a:t>Эластичность </a:t>
            </a:r>
            <a:r>
              <a:rPr lang="ru-RU" b="1" dirty="0"/>
              <a:t>– </a:t>
            </a:r>
            <a:r>
              <a:rPr lang="ru-RU" b="1" i="1" dirty="0">
                <a:solidFill>
                  <a:srgbClr val="FF0000"/>
                </a:solidFill>
              </a:rPr>
              <a:t>способность окружающей среды в некоторых пределах менять свое состояние под влиянием внешних факторов и возвращаться в исходное состояние при прекращении их действия</a:t>
            </a:r>
            <a:r>
              <a:rPr lang="ru-RU" dirty="0"/>
              <a:t>.</a:t>
            </a:r>
            <a:endParaRPr lang="ru-RU" b="1" dirty="0"/>
          </a:p>
          <a:p>
            <a:r>
              <a:rPr lang="ru-RU" dirty="0"/>
              <a:t>3. </a:t>
            </a:r>
            <a:r>
              <a:rPr lang="ru-RU" b="1" i="1" dirty="0"/>
              <a:t>Инерция среды – </a:t>
            </a:r>
            <a:r>
              <a:rPr lang="ru-RU" b="1" i="1" dirty="0">
                <a:solidFill>
                  <a:srgbClr val="FF0000"/>
                </a:solidFill>
              </a:rPr>
              <a:t>способность окружающей среды в некоторых пределах противостоять действию внешних факторов без изменения своего состояния.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/>
              <a:t>4. </a:t>
            </a:r>
            <a:r>
              <a:rPr lang="ru-RU" b="1" i="1" dirty="0"/>
              <a:t>Емкость среды – </a:t>
            </a:r>
            <a:r>
              <a:rPr lang="ru-RU" b="1" i="1" dirty="0">
                <a:solidFill>
                  <a:srgbClr val="FF0000"/>
                </a:solidFill>
              </a:rPr>
              <a:t>способность окружающей среды </a:t>
            </a:r>
            <a:r>
              <a:rPr lang="ru-RU" b="1" i="1" dirty="0" err="1">
                <a:solidFill>
                  <a:srgbClr val="FF0000"/>
                </a:solidFill>
              </a:rPr>
              <a:t>отсорбировать</a:t>
            </a:r>
            <a:r>
              <a:rPr lang="ru-RU" b="1" i="1" dirty="0">
                <a:solidFill>
                  <a:srgbClr val="FF0000"/>
                </a:solidFill>
              </a:rPr>
              <a:t> без изменения своего состояния чужеродное воздействие внешних факторов</a:t>
            </a:r>
            <a:r>
              <a:rPr lang="ru-RU" i="1" dirty="0"/>
              <a:t>.</a:t>
            </a:r>
            <a:endParaRPr lang="ru-RU" b="1" dirty="0"/>
          </a:p>
          <a:p>
            <a:r>
              <a:rPr lang="ru-RU" dirty="0"/>
              <a:t>5. </a:t>
            </a:r>
            <a:r>
              <a:rPr lang="ru-RU" b="1" i="1" dirty="0"/>
              <a:t>Надежность – </a:t>
            </a:r>
            <a:r>
              <a:rPr lang="ru-RU" b="1" i="1" dirty="0">
                <a:solidFill>
                  <a:srgbClr val="FF0000"/>
                </a:solidFill>
              </a:rPr>
              <a:t>способность окружающей среды практически бесконечно функционировать без резких изменений структуры и основных функций</a:t>
            </a:r>
            <a:r>
              <a:rPr lang="ru-RU" i="1" dirty="0"/>
              <a:t>.</a:t>
            </a:r>
            <a:r>
              <a:rPr lang="ru-RU" dirty="0"/>
              <a:t> Простейший механизм поддержания надежности экосистем замена </a:t>
            </a:r>
            <a:r>
              <a:rPr lang="ru-RU" dirty="0" err="1"/>
              <a:t>выбываемого</a:t>
            </a:r>
            <a:r>
              <a:rPr lang="ru-RU" dirty="0"/>
              <a:t> биологического вида другим экологически близким. Например, замена волка лисицей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dirty="0"/>
              <a:t>Основные виды состояния окружающей природной среды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1. Нормальное (естественное) состояние среды;</a:t>
            </a:r>
          </a:p>
          <a:p>
            <a:pPr algn="ctr">
              <a:buNone/>
            </a:pPr>
            <a:r>
              <a:rPr lang="ru-RU" b="1" dirty="0"/>
              <a:t>2. Аномальное (нарушенное) состояние среды;</a:t>
            </a:r>
          </a:p>
          <a:p>
            <a:pPr algn="ctr">
              <a:buNone/>
            </a:pPr>
            <a:r>
              <a:rPr lang="ru-RU" b="1" dirty="0"/>
              <a:t>3. Кризисное состояние среды;</a:t>
            </a:r>
          </a:p>
          <a:p>
            <a:pPr algn="ctr">
              <a:buNone/>
            </a:pPr>
            <a:r>
              <a:rPr lang="ru-RU" b="1" dirty="0"/>
              <a:t>4. Экологически опасное состояние (или разрушение) среды.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70328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Нормальное (естественное) состояние среды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800" b="1" dirty="0" smtClean="0">
                <a:solidFill>
                  <a:schemeClr val="tx2"/>
                </a:solidFill>
              </a:rPr>
              <a:t>– </a:t>
            </a:r>
            <a:r>
              <a:rPr lang="ru-RU" sz="2800" b="1" dirty="0">
                <a:solidFill>
                  <a:schemeClr val="tx2"/>
                </a:solidFill>
              </a:rPr>
              <a:t>экологически сбалансированное состояние окружающей природной среды, соответствующее равновесию совокупности природных условий и масштабов общественного производства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/>
              <a:t>При нормальном состоянии  среды имеется некое экологическое равновесие, взаимодействия человека с общественным производством, не ведущее к существенному изменению среды или здоровья самого человека. </a:t>
            </a: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Скорость </a:t>
            </a:r>
            <a:r>
              <a:rPr lang="ru-RU" b="1" dirty="0"/>
              <a:t>восстановительных процессов в экосистемах превышает или равна  темпу антропогенных нарушений. </a:t>
            </a: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Заболеваемость </a:t>
            </a:r>
            <a:r>
              <a:rPr lang="ru-RU" b="1" dirty="0"/>
              <a:t>и смертность населения проявляют тенденцию к снижению, а продолжительность жизни – к увеличению. </a:t>
            </a:r>
            <a:endParaRPr lang="ru-RU" b="1" dirty="0" smtClean="0"/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r>
              <a:rPr lang="ru-RU" b="1" dirty="0" smtClean="0"/>
              <a:t>Особых </a:t>
            </a:r>
            <a:r>
              <a:rPr lang="ru-RU" b="1" dirty="0"/>
              <a:t>мер, кроме охраны растительного и животного мира здесь не требуется.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Экологический   кризис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или 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чрезвычайная экологическая   ситуация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экологическое  неблагополучие, характеризующееся  устойчивыми  отрицательными  изменениями  окружающей  природной  среды    и  представляющее  угрозу    для    здоровья  людей 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Аномальное </a:t>
            </a:r>
            <a:r>
              <a:rPr lang="ru-RU" sz="3100" b="1" dirty="0"/>
              <a:t>(</a:t>
            </a:r>
            <a:r>
              <a:rPr lang="ru-RU" sz="3100" b="1" dirty="0" smtClean="0"/>
              <a:t>нарушенное) состояние </a:t>
            </a:r>
            <a:r>
              <a:rPr lang="ru-RU" sz="3100" b="1" dirty="0"/>
              <a:t>среды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400" b="1" dirty="0" smtClean="0">
                <a:solidFill>
                  <a:schemeClr val="tx2"/>
                </a:solidFill>
              </a:rPr>
              <a:t>- </a:t>
            </a:r>
            <a:r>
              <a:rPr lang="ru-RU" sz="2400" b="1" dirty="0">
                <a:solidFill>
                  <a:schemeClr val="tx2"/>
                </a:solidFill>
              </a:rPr>
              <a:t>такое состояние, при котором один или несколько параметров состояния среды достигают величин, существенно отличающихся от фоновых характеристик данной местности, или же нарушаются некоторые свойства окружающей среды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800" b="1" dirty="0"/>
              <a:t>В аномальном состоянии окружающая среда не теряет еще своей системной целостности, но приобретает характеристики экологически не сбалансированной системы и может оказать вредное воздействие на человека, либо не удовлетворять его потребности, если не принять специальных мер, противодействующих этому вредному влиянию или нейтрализующих его.</a:t>
            </a:r>
          </a:p>
          <a:p>
            <a:pPr algn="ctr"/>
            <a:r>
              <a:rPr lang="ru-RU" sz="2800" b="1" dirty="0"/>
              <a:t> Здесь  требуются мероприятия по локальному улучшению среды жизни, экологическая оптимизация ведения хозяйства, организационная работа по охране живой природы.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Кризисное состояние среды </a:t>
            </a:r>
            <a:r>
              <a:rPr lang="ru-RU" sz="2400" b="1" dirty="0">
                <a:solidFill>
                  <a:schemeClr val="tx2"/>
                </a:solidFill>
              </a:rPr>
              <a:t>наступает в том случае, когда параметры состояния окружающей среды приближаются к допустимым пределам изменений, переход через которые влечет за собой потерю устойчивости системы, а в дальнейшем ее разрушение</a:t>
            </a:r>
            <a:r>
              <a:rPr lang="ru-RU" sz="2400" i="1" dirty="0">
                <a:solidFill>
                  <a:schemeClr val="tx2"/>
                </a:solidFill>
              </a:rPr>
              <a:t>.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85926"/>
            <a:ext cx="9001156" cy="5072074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/>
              <a:t>Для этого состояния характерна деградация (изменение, разрушение) природных систем. Замена существующих систем на менее продуктивные, а также частичное опустынивание. Это затрудняет ведение традиционного хозяйства. </a:t>
            </a:r>
            <a:endParaRPr lang="ru-RU" sz="3800" b="1" dirty="0" smtClean="0"/>
          </a:p>
          <a:p>
            <a:r>
              <a:rPr lang="ru-RU" sz="3800" b="1" dirty="0" smtClean="0"/>
              <a:t>Наблюдается </a:t>
            </a:r>
            <a:r>
              <a:rPr lang="ru-RU" sz="3800" b="1" dirty="0"/>
              <a:t>или прогнозируется ухудшение состояния здоровья населения (рост заболеваемости детей и взрослых) и сокращения продолжительности жизни населения. Существует угроза роста негативных явлений в ряде поколений (увеличение генетических заболеваний</a:t>
            </a:r>
            <a:r>
              <a:rPr lang="ru-RU" sz="3800" b="1" dirty="0" smtClean="0"/>
              <a:t>).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b="1" dirty="0" smtClean="0">
                <a:solidFill>
                  <a:srgbClr val="FF0000"/>
                </a:solidFill>
              </a:rPr>
              <a:t>ребуется </a:t>
            </a:r>
            <a:r>
              <a:rPr lang="ru-RU" b="1" dirty="0">
                <a:solidFill>
                  <a:srgbClr val="FF0000"/>
                </a:solidFill>
              </a:rPr>
              <a:t>экологическое планирование, проектирование и оптимизация хозяйства, необходимо улучшение среды жизни населения через совершенствование коммунального хозяйства и специальную защиту населения, медицинское обслуживание и материальные льготы (введение оплаты за вредность проживания в экологически не благополучных зонах), а также меры по воспроизводству населения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1143008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Экологически опасное состояние </a:t>
            </a:r>
            <a:r>
              <a:rPr lang="ru-RU" sz="3100" b="1" dirty="0" smtClean="0"/>
              <a:t>среды </a:t>
            </a:r>
            <a:br>
              <a:rPr lang="ru-RU" sz="3100" b="1" dirty="0" smtClean="0"/>
            </a:br>
            <a:r>
              <a:rPr lang="ru-RU" sz="3100" b="1" dirty="0" smtClean="0"/>
              <a:t>(</a:t>
            </a:r>
            <a:r>
              <a:rPr lang="ru-RU" sz="3100" b="1" dirty="0"/>
              <a:t>экологическое бедствие или экологическая </a:t>
            </a:r>
            <a:r>
              <a:rPr lang="ru-RU" sz="3100" b="1" dirty="0" smtClean="0"/>
              <a:t>катастрофа)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b="1" dirty="0" smtClean="0"/>
              <a:t> </a:t>
            </a:r>
            <a:r>
              <a:rPr lang="ru-RU" sz="2800" b="1" dirty="0">
                <a:solidFill>
                  <a:schemeClr val="tx2"/>
                </a:solidFill>
              </a:rPr>
              <a:t>– состояние, при котором окружающая среда становится непригодной для обитания человека или становится непригодной в качестве использования как природного </a:t>
            </a:r>
            <a:r>
              <a:rPr lang="ru-RU" sz="2800" b="1" dirty="0" smtClean="0">
                <a:solidFill>
                  <a:schemeClr val="tx2"/>
                </a:solidFill>
              </a:rPr>
              <a:t>ресурса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8929718" cy="4643446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Т</a:t>
            </a:r>
            <a:r>
              <a:rPr lang="ru-RU" sz="2400" b="1" dirty="0" smtClean="0"/>
              <a:t>ребуется </a:t>
            </a:r>
            <a:r>
              <a:rPr lang="ru-RU" sz="2400" b="1" dirty="0"/>
              <a:t>тщательный контроль и экологический мониторинг среды,  экологическое планирование,  экологическая оптимизация хозяйства, увеличение экологической безопасности технических устройств. Население должно получать материальную компенсацию за проживание в экологически неблагополучных зонах.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b="1" dirty="0"/>
              <a:t>Оценка состояния  основных подсистем окружающей природной среды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 smtClean="0"/>
              <a:t>МОНИТОРИНГ</a:t>
            </a:r>
            <a:r>
              <a:rPr lang="ru-RU" b="1" dirty="0" smtClean="0"/>
              <a:t> - </a:t>
            </a:r>
            <a:r>
              <a:rPr lang="ru-RU" b="1" dirty="0" smtClean="0">
                <a:solidFill>
                  <a:schemeClr val="tx2"/>
                </a:solidFill>
              </a:rPr>
              <a:t>ЭТО СИСТЕМА НАБЛЮДЕНИЙ, ОЦЕНКИ И ПРОГНОЗА, ПОЗВОЛЯЮЩАЯ ВЫЯВИТЬ ИЗМЕНЕНИЯ СОСТОЯНИЯ ОКРУЖАЮЩЕЙ СРЕДЫ ПОД ВЛИЯНИЕМ АНТРОПОГЕННОЙ ДЕЯТЕЛЬНОСТИ</a:t>
            </a:r>
            <a:r>
              <a:rPr lang="ru-RU" dirty="0" smtClean="0"/>
              <a:t>.</a:t>
            </a:r>
            <a:r>
              <a:rPr lang="ru-RU" dirty="0"/>
              <a:t>   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 </a:t>
            </a:r>
            <a:r>
              <a:rPr lang="ru-RU" b="1" dirty="0"/>
              <a:t>состав мониторинга входят:</a:t>
            </a:r>
          </a:p>
          <a:p>
            <a:r>
              <a:rPr lang="ru-RU" dirty="0"/>
              <a:t>  </a:t>
            </a:r>
            <a:r>
              <a:rPr lang="ru-RU" b="1" dirty="0">
                <a:solidFill>
                  <a:schemeClr val="tx2"/>
                </a:solidFill>
              </a:rPr>
              <a:t> - наблюдение за изменением качества окружающей среды, факторами, воздействующими на окружающую среду; </a:t>
            </a:r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r>
              <a:rPr lang="ru-RU" b="1" dirty="0">
                <a:solidFill>
                  <a:schemeClr val="tx2"/>
                </a:solidFill>
              </a:rPr>
              <a:t>- оценка фактического состояния природной среды; </a:t>
            </a:r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r>
              <a:rPr lang="ru-RU" b="1" dirty="0">
                <a:solidFill>
                  <a:schemeClr val="tx2"/>
                </a:solidFill>
              </a:rPr>
              <a:t> - прогноз изменения качества среды.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91187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/>
              <a:t>I. </a:t>
            </a:r>
            <a:r>
              <a:rPr lang="ru-RU" sz="2400" b="1" i="1" dirty="0"/>
              <a:t>Классификация по охвату территории</a:t>
            </a:r>
            <a:endParaRPr lang="ru-RU" sz="2400" b="1" dirty="0"/>
          </a:p>
          <a:p>
            <a:pPr algn="ctr">
              <a:buNone/>
            </a:pPr>
            <a:r>
              <a:rPr lang="ru-RU" sz="2400" b="1" dirty="0">
                <a:solidFill>
                  <a:schemeClr val="tx2"/>
                </a:solidFill>
              </a:rPr>
              <a:t>Выделяют глобальный, региональный и локальный мониторинг. </a:t>
            </a:r>
            <a:endParaRPr lang="ru-RU" sz="24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Глобальный  мониторинг позволяет оценить современное состояние всей природной системы Земли. Наблюдение за </a:t>
            </a:r>
            <a:r>
              <a:rPr lang="ru-RU" sz="2400" b="1" dirty="0" err="1">
                <a:solidFill>
                  <a:schemeClr val="accent3">
                    <a:lumMod val="75000"/>
                  </a:schemeClr>
                </a:solidFill>
              </a:rPr>
              <a:t>общеглобальным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 состоянием среды ведут базовые станции (30- 40 сухопутных и более 10 океанических). Часто эти станции располагаются в биосферных заповедниках. </a:t>
            </a: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chemeClr val="accent2"/>
                </a:solidFill>
              </a:rPr>
              <a:t>Региональный </a:t>
            </a:r>
            <a:r>
              <a:rPr lang="ru-RU" sz="2400" b="1" dirty="0">
                <a:solidFill>
                  <a:schemeClr val="accent2"/>
                </a:solidFill>
              </a:rPr>
              <a:t>мониторинг осуществляется за счет станций системы, куда стекается информация о территориях (регионах), подверженных антропогенному влиянию. </a:t>
            </a: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Наблюдения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за воздушной средой различных зон города, промышленных и сельскохозяйственных районов, отдельных предприятий относятся к локальному мониторингу. 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50085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100" b="1" dirty="0"/>
              <a:t>II. Классификация по специфичности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Биоэкологический (санитарно-гигиенический) </a:t>
            </a:r>
            <a:r>
              <a:rPr lang="ru-RU" b="1" dirty="0" smtClean="0">
                <a:solidFill>
                  <a:schemeClr val="tx2"/>
                </a:solidFill>
              </a:rPr>
              <a:t>мониторинг </a:t>
            </a:r>
          </a:p>
          <a:p>
            <a:pPr algn="ctr">
              <a:buNone/>
            </a:pPr>
            <a:r>
              <a:rPr lang="ru-RU" b="1" dirty="0" smtClean="0"/>
              <a:t>Основная </a:t>
            </a:r>
            <a:r>
              <a:rPr lang="ru-RU" b="1" dirty="0"/>
              <a:t>задача - постоянное наблюдение за состоянием среды и ее влиянием на здоровье человека</a:t>
            </a:r>
            <a:r>
              <a:rPr lang="ru-RU" b="1" dirty="0" smtClean="0"/>
              <a:t>.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Геоэкологический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b="1" dirty="0" err="1">
                <a:solidFill>
                  <a:schemeClr val="tx2"/>
                </a:solidFill>
              </a:rPr>
              <a:t>геосистемный</a:t>
            </a:r>
            <a:r>
              <a:rPr lang="ru-RU" b="1" dirty="0">
                <a:solidFill>
                  <a:schemeClr val="tx2"/>
                </a:solidFill>
              </a:rPr>
              <a:t>) </a:t>
            </a:r>
            <a:r>
              <a:rPr lang="ru-RU" b="1" dirty="0" err="1">
                <a:solidFill>
                  <a:schemeClr val="tx2"/>
                </a:solidFill>
              </a:rPr>
              <a:t>природохозяйственный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мониторинг </a:t>
            </a:r>
          </a:p>
          <a:p>
            <a:pPr algn="ctr">
              <a:buNone/>
            </a:pPr>
            <a:r>
              <a:rPr lang="ru-RU" b="1" dirty="0" smtClean="0"/>
              <a:t>Он </a:t>
            </a:r>
            <a:r>
              <a:rPr lang="ru-RU" b="1" dirty="0"/>
              <a:t>включает наблюдение за изменением природных </a:t>
            </a:r>
            <a:r>
              <a:rPr lang="ru-RU" b="1" dirty="0" err="1"/>
              <a:t>геосистем</a:t>
            </a:r>
            <a:r>
              <a:rPr lang="ru-RU" b="1" dirty="0"/>
              <a:t> и превращением их в природно-технические. Прогнозы по созданию оптимальных природно-технических систем можно дать только в результате тщательного изучения механизмов превращения природных </a:t>
            </a:r>
            <a:r>
              <a:rPr lang="ru-RU" b="1" dirty="0" err="1"/>
              <a:t>геосистем</a:t>
            </a:r>
            <a:r>
              <a:rPr lang="ru-RU" b="1" dirty="0"/>
              <a:t> в природно-технические (антропогенные). </a:t>
            </a:r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Геосферный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мониторинг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/>
              <a:t>охватывающий наблюдения за параметрами геосферы в глобальном масштабе. Это самая сложная система наблюдения, позволяющая прогнозировать изменения качества окружающей человека среды в глобальном масштабе, например прогнозы по потеплению климата в результате возникновения "парникового эффекта". 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071678"/>
            <a:ext cx="814393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Оценка состояния окружающей природной среды </a:t>
            </a:r>
            <a:endParaRPr lang="ru-RU" sz="3600" b="1" dirty="0" smtClean="0"/>
          </a:p>
          <a:p>
            <a:endParaRPr lang="ru-RU" dirty="0"/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основывается </a:t>
            </a:r>
            <a:r>
              <a:rPr lang="ru-RU" sz="2800" b="1" dirty="0">
                <a:solidFill>
                  <a:schemeClr val="tx2"/>
                </a:solidFill>
              </a:rPr>
              <a:t>на анализе возникшей деградации природных систем жизнеобеспечения людей с учетом прямого и косвенного влияния природных, природно-техногенных и техногенных факторов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42968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Критерии оценки  состояния воздушной </a:t>
            </a:r>
            <a:r>
              <a:rPr lang="ru-RU" sz="3200" b="1" dirty="0" smtClean="0"/>
              <a:t>среды</a:t>
            </a:r>
          </a:p>
          <a:p>
            <a:endParaRPr lang="ru-RU" b="1" i="1" dirty="0"/>
          </a:p>
          <a:p>
            <a:pPr algn="just"/>
            <a:r>
              <a:rPr lang="ru-RU" sz="2400" i="1" dirty="0" smtClean="0"/>
              <a:t> </a:t>
            </a:r>
            <a:r>
              <a:rPr lang="ru-RU" sz="2400" b="1" dirty="0"/>
              <a:t>Наблюдения за состоянием атмосферы ведутся в населенных пунктах на стационарных, маршрутных и передвижных (</a:t>
            </a:r>
            <a:r>
              <a:rPr lang="ru-RU" sz="2400" b="1" dirty="0" err="1"/>
              <a:t>подфакельных</a:t>
            </a:r>
            <a:r>
              <a:rPr lang="ru-RU" sz="2400" b="1" dirty="0"/>
              <a:t>) постах. Стационарные и маршрутные  посты служат для систематических наблюдений. Здесь в воздухе определяют основные (взвешенные вещества, угарный газ, сернистый газ, окислы азота) и специфические загрязнители, а также метеорологические показатели, определяющие накопление и рассеивание загрязнителей. Передвижные посты служат для разовых наблюдений в зонах непосредственного влияния промышленных выбросов. Их местоположение выбирается каждый раз под факелом в зависимости от поставленной задачи и метеорологических условий.</a:t>
            </a:r>
          </a:p>
          <a:p>
            <a:pPr algn="just"/>
            <a:endParaRPr lang="ru-RU" sz="2400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214422"/>
            <a:ext cx="83582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Предельно допустимая концентрация вредного вещества в воздухе рабочей зоны (</a:t>
            </a:r>
            <a:r>
              <a:rPr lang="ru-RU" sz="2800" b="1" dirty="0" err="1"/>
              <a:t>ПДКрз</a:t>
            </a:r>
            <a:r>
              <a:rPr lang="ru-RU" sz="2800" b="1" dirty="0" smtClean="0"/>
              <a:t>)</a:t>
            </a:r>
          </a:p>
          <a:p>
            <a:r>
              <a:rPr lang="ru-RU" dirty="0" smtClean="0"/>
              <a:t> </a:t>
            </a:r>
          </a:p>
          <a:p>
            <a:pPr algn="just"/>
            <a:r>
              <a:rPr lang="ru-RU" sz="2400" b="1" dirty="0" smtClean="0"/>
              <a:t>– </a:t>
            </a:r>
            <a:r>
              <a:rPr lang="ru-RU" sz="2400" b="1" dirty="0"/>
              <a:t>это максимальная концентрация, которая при ежедневный (кроме выходных дней) работе в течении 8 часов, или при другой продолжительности, но не более 41 часа в неделю, на протяжении всего рабочего стажа не должна вызывать заболевания или отклонения в состоянии здоровья, обнаруживаемые современными методами исследования, в  процессе работы или в отдаленные сроки жизни настоящего и последующего поколений. </a:t>
            </a:r>
            <a:endParaRPr lang="ru-RU" sz="2400" b="1" dirty="0" smtClean="0"/>
          </a:p>
          <a:p>
            <a:endParaRPr lang="ru-RU" dirty="0"/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Рабочей </a:t>
            </a:r>
            <a:r>
              <a:rPr lang="ru-RU" sz="2000" b="1" dirty="0">
                <a:solidFill>
                  <a:schemeClr val="tx2"/>
                </a:solidFill>
              </a:rPr>
              <a:t>зоной следует считать пространство высотой до 2 м над уровнем пола или площади, на которой находятся места постоянного или временного пребывания рабочих.</a:t>
            </a:r>
          </a:p>
          <a:p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214290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Для оценки степени загрязнения атмосферного воздуха используют следующие показатели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8687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Предельно допустимая концентрация максимально разовая (</a:t>
            </a:r>
            <a:r>
              <a:rPr lang="ru-RU" sz="3200" b="1" dirty="0" err="1"/>
              <a:t>ПДКмр</a:t>
            </a:r>
            <a:r>
              <a:rPr lang="ru-RU" sz="3200" b="1" dirty="0" smtClean="0"/>
              <a:t>)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– это максимальная концентрация вредного вещества в воздухе населенных мест, не вызывающая при вдыхании в течении 20 мин. рефлекторных  (в т. ч. </a:t>
            </a:r>
            <a:r>
              <a:rPr lang="ru-RU" sz="2400" b="1" dirty="0" err="1">
                <a:solidFill>
                  <a:schemeClr val="tx2"/>
                </a:solidFill>
              </a:rPr>
              <a:t>субсенсорных</a:t>
            </a:r>
            <a:r>
              <a:rPr lang="ru-RU" sz="2400" b="1" dirty="0">
                <a:solidFill>
                  <a:schemeClr val="tx2"/>
                </a:solidFill>
              </a:rPr>
              <a:t>) реакций в организме человека (ощущение запаха, изменение световой чувствительности глаз и др</a:t>
            </a:r>
            <a:r>
              <a:rPr lang="ru-RU" sz="2400" b="1" dirty="0" smtClean="0">
                <a:solidFill>
                  <a:schemeClr val="tx2"/>
                </a:solidFill>
              </a:rPr>
              <a:t>.).</a:t>
            </a:r>
          </a:p>
          <a:p>
            <a:pPr algn="ctr"/>
            <a:endParaRPr lang="ru-RU" sz="2400" b="1" dirty="0"/>
          </a:p>
          <a:p>
            <a:pPr algn="ctr"/>
            <a:r>
              <a:rPr lang="ru-RU" sz="3200" b="1" dirty="0"/>
              <a:t>Предельно допустимая концентрация среднесуточная (</a:t>
            </a:r>
            <a:r>
              <a:rPr lang="ru-RU" sz="3200" b="1" dirty="0" err="1"/>
              <a:t>ПДКсс</a:t>
            </a:r>
            <a:r>
              <a:rPr lang="ru-RU" sz="3200" b="1" dirty="0"/>
              <a:t>) </a:t>
            </a:r>
            <a:endParaRPr lang="ru-RU" sz="3200" b="1" dirty="0" smtClean="0"/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– </a:t>
            </a:r>
            <a:r>
              <a:rPr lang="ru-RU" sz="2400" b="1" dirty="0">
                <a:solidFill>
                  <a:schemeClr val="tx2"/>
                </a:solidFill>
              </a:rPr>
              <a:t>это максимальная концентрация вредного вещества в воздухе населенных мест, которая не должна оказывать на человека и его потомков прямого или косвенного воздействия при неограниченно долгом (годы) вдыхании.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Причина</a:t>
            </a: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кризиса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несоответствие  размеров производственно-хозяйственной деятельности человека ресурсно-экологическим  возможностям  биосферы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878687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Класс опасности загрязняющего вещества </a:t>
            </a:r>
            <a:r>
              <a:rPr lang="ru-RU" sz="2400" dirty="0"/>
              <a:t>показывает насколько опасно то или иное вредное вещество. К первому классу опасности относятся ртуть, кадмий, хлор, </a:t>
            </a:r>
            <a:r>
              <a:rPr lang="ru-RU" sz="2400" dirty="0" err="1"/>
              <a:t>бенз</a:t>
            </a:r>
            <a:r>
              <a:rPr lang="ru-RU" sz="2400" dirty="0"/>
              <a:t>(а)</a:t>
            </a:r>
            <a:r>
              <a:rPr lang="ru-RU" sz="2400" dirty="0" err="1"/>
              <a:t>пирен</a:t>
            </a:r>
            <a:r>
              <a:rPr lang="ru-RU" sz="2400" dirty="0"/>
              <a:t> и др.</a:t>
            </a:r>
            <a:endParaRPr lang="ru-RU" sz="2400" b="1" dirty="0"/>
          </a:p>
          <a:p>
            <a:r>
              <a:rPr lang="ru-RU" sz="2400" b="1" i="1" dirty="0"/>
              <a:t>Индекс загрязнения атмосферы (ИЗА) – </a:t>
            </a:r>
            <a:r>
              <a:rPr lang="ru-RU" sz="2400" dirty="0"/>
              <a:t>комплексный индекс загрязнения атмосферы, учитывающий </a:t>
            </a:r>
            <a:r>
              <a:rPr lang="ru-RU" sz="2400" dirty="0" smtClean="0"/>
              <a:t>класс опасности нескольких примесей и превышение ими ПДК.</a:t>
            </a:r>
            <a:endParaRPr lang="ru-RU" sz="2400" b="1" dirty="0"/>
          </a:p>
          <a:p>
            <a:r>
              <a:rPr lang="ru-RU" sz="2400" b="1" i="1" dirty="0"/>
              <a:t>Концентрация тяжелых металлов – </a:t>
            </a:r>
            <a:r>
              <a:rPr lang="ru-RU" sz="2400" dirty="0"/>
              <a:t>среднегодовая и среднемесячная концентрация аэрозолей тяжелых металлов в атмосферном воздухе.</a:t>
            </a:r>
            <a:endParaRPr lang="ru-RU" sz="2400" b="1" dirty="0"/>
          </a:p>
          <a:p>
            <a:r>
              <a:rPr lang="ru-RU" sz="2400" b="1" i="1" dirty="0"/>
              <a:t>Наибольшая повторяемость (НП)</a:t>
            </a:r>
            <a:r>
              <a:rPr lang="ru-RU" sz="2400" i="1" dirty="0"/>
              <a:t> – </a:t>
            </a:r>
            <a:r>
              <a:rPr lang="ru-RU" sz="2400" dirty="0"/>
              <a:t>повторяемость (%) превышения ПДК по данным наблюдений на одном посту за одной примесью или на всех постах района за всеми примесями за месяц или за год.</a:t>
            </a:r>
            <a:endParaRPr lang="ru-RU" sz="24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Контроль качества поверхностных вод проводится на стационарных постах, а также в местах  выпуска сточных </a:t>
            </a:r>
            <a:r>
              <a:rPr lang="ru-RU" sz="2400" b="1" dirty="0" smtClean="0">
                <a:solidFill>
                  <a:srgbClr val="FF0000"/>
                </a:solidFill>
              </a:rPr>
              <a:t>вод</a:t>
            </a:r>
          </a:p>
          <a:p>
            <a:endParaRPr lang="ru-RU" dirty="0" smtClean="0"/>
          </a:p>
          <a:p>
            <a:pPr algn="ctr"/>
            <a:r>
              <a:rPr lang="ru-RU" sz="2400" b="1" dirty="0"/>
              <a:t>Предельно допустимая концентрация в воде водоема хозяйственно-питьевого и культурно-бытового водопользования (</a:t>
            </a:r>
            <a:r>
              <a:rPr lang="ru-RU" sz="2400" b="1" dirty="0" err="1"/>
              <a:t>ПДКв</a:t>
            </a:r>
            <a:r>
              <a:rPr lang="ru-RU" sz="2400" b="1" dirty="0" smtClean="0"/>
              <a:t>)</a:t>
            </a:r>
          </a:p>
          <a:p>
            <a:r>
              <a:rPr lang="ru-RU" b="1" i="1" dirty="0" smtClean="0"/>
              <a:t> </a:t>
            </a:r>
            <a:r>
              <a:rPr lang="ru-RU" sz="2000" b="1" i="1" dirty="0"/>
              <a:t>– </a:t>
            </a:r>
            <a:r>
              <a:rPr lang="ru-RU" sz="2000" dirty="0"/>
              <a:t>это максимальная концентрация вредного вещества в воде, которая не должна оказывать прямого или косвенного влияния на организм человека в течение всей его жизни и на здоровье последующих поколений, и не должна ухудшать гигиенические условия водопользования</a:t>
            </a:r>
            <a:r>
              <a:rPr lang="ru-RU" dirty="0" smtClean="0"/>
              <a:t>.</a:t>
            </a:r>
          </a:p>
          <a:p>
            <a:endParaRPr lang="ru-RU" b="1" dirty="0"/>
          </a:p>
          <a:p>
            <a:pPr algn="ctr"/>
            <a:r>
              <a:rPr lang="ru-RU" sz="2400" b="1" dirty="0"/>
              <a:t>Предельно допустимая концентрация в воде водоема используемого для </a:t>
            </a:r>
            <a:r>
              <a:rPr lang="ru-RU" sz="2400" b="1" dirty="0" err="1"/>
              <a:t>рыбохозяйственных</a:t>
            </a:r>
            <a:r>
              <a:rPr lang="ru-RU" sz="2400" b="1" dirty="0"/>
              <a:t> целей (</a:t>
            </a:r>
            <a:r>
              <a:rPr lang="ru-RU" sz="2400" b="1" dirty="0" err="1"/>
              <a:t>ПДКвр</a:t>
            </a:r>
            <a:r>
              <a:rPr lang="ru-RU" sz="2400" b="1" dirty="0"/>
              <a:t>) </a:t>
            </a:r>
            <a:endParaRPr lang="ru-RU" sz="2400" b="1" dirty="0" smtClean="0"/>
          </a:p>
          <a:p>
            <a:r>
              <a:rPr lang="ru-RU" b="1" i="1" dirty="0" smtClean="0"/>
              <a:t>– </a:t>
            </a:r>
            <a:r>
              <a:rPr lang="ru-RU" sz="2000" dirty="0"/>
              <a:t>это максимальная концентрация загрязняющего вещества в воде, которая не должна оказывать вредного влияния на популяции рыб, в первую очередь промысловых.</a:t>
            </a:r>
            <a:endParaRPr lang="ru-RU" sz="20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71543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Удельный комбинированный индекс загрязненности воды (УКИЗВ)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algn="ctr">
              <a:buFontTx/>
              <a:buChar char="-"/>
            </a:pPr>
            <a:r>
              <a:rPr lang="ru-RU" sz="2000" dirty="0" smtClean="0"/>
              <a:t>представляет </a:t>
            </a:r>
            <a:r>
              <a:rPr lang="ru-RU" sz="2000" dirty="0"/>
              <a:t>собой интегральный показатель, характеризующий уровень загрязнения поверхностного водного объекта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endParaRPr lang="ru-RU" sz="2000" dirty="0"/>
          </a:p>
          <a:p>
            <a:r>
              <a:rPr lang="ru-RU" sz="2000" dirty="0"/>
              <a:t>При оценке загрязнения поверхностных вод наиболее важными являются: </a:t>
            </a:r>
            <a:r>
              <a:rPr lang="ru-RU" sz="2000" dirty="0" err="1"/>
              <a:t>рН</a:t>
            </a:r>
            <a:r>
              <a:rPr lang="ru-RU" sz="2000" dirty="0"/>
              <a:t> (при </a:t>
            </a:r>
            <a:r>
              <a:rPr lang="ru-RU" sz="2000" dirty="0" err="1"/>
              <a:t>рН</a:t>
            </a:r>
            <a:r>
              <a:rPr lang="ru-RU" sz="2000" dirty="0"/>
              <a:t> ниже 5,0  гибнут все рыбы), содержание кислорода, нефтепродуктов, фенолов, синтетических поверхностно-активных веществ (СПАВ), фосфор- и хлорорганических соединений (ФОС, ХОС), тяжелых металлов</a:t>
            </a:r>
            <a:r>
              <a:rPr lang="ru-RU" sz="2000" dirty="0" smtClean="0"/>
              <a:t>.</a:t>
            </a:r>
          </a:p>
          <a:p>
            <a:endParaRPr lang="ru-RU" sz="2000" b="1" dirty="0"/>
          </a:p>
          <a:p>
            <a:pPr algn="ctr"/>
            <a:r>
              <a:rPr lang="ru-RU" sz="2000" b="1" i="1" dirty="0"/>
              <a:t>Экологический сток </a:t>
            </a:r>
            <a:endParaRPr lang="ru-RU" sz="2000" b="1" i="1" dirty="0" smtClean="0"/>
          </a:p>
          <a:p>
            <a:pPr algn="ctr"/>
            <a:r>
              <a:rPr lang="ru-RU" sz="2000" i="1" dirty="0" smtClean="0"/>
              <a:t>– </a:t>
            </a:r>
            <a:r>
              <a:rPr lang="ru-RU" sz="2000" dirty="0"/>
              <a:t>расход воды в самый маловодный период года (межень), который не сказывается отрицательно на гидробионтах и гидрофитах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>
                <a:solidFill>
                  <a:schemeClr val="tx2"/>
                </a:solidFill>
              </a:rPr>
              <a:t>При оценке </a:t>
            </a:r>
            <a:r>
              <a:rPr lang="ru-RU" sz="2000" dirty="0" err="1">
                <a:solidFill>
                  <a:schemeClr val="tx2"/>
                </a:solidFill>
              </a:rPr>
              <a:t>геоэкологического</a:t>
            </a:r>
            <a:r>
              <a:rPr lang="ru-RU" sz="2000" dirty="0">
                <a:solidFill>
                  <a:schemeClr val="tx2"/>
                </a:solidFill>
              </a:rPr>
              <a:t> состояния поверхностных водных объектов производят химическое исследование донных отложений и гидробионтов.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86439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Критерии оценки состояния </a:t>
            </a:r>
            <a:r>
              <a:rPr lang="ru-RU" sz="3600" b="1" dirty="0" err="1"/>
              <a:t>биопочвенной</a:t>
            </a:r>
            <a:r>
              <a:rPr lang="ru-RU" sz="3600" b="1" dirty="0"/>
              <a:t> </a:t>
            </a:r>
            <a:r>
              <a:rPr lang="ru-RU" sz="3600" b="1" dirty="0" smtClean="0"/>
              <a:t>среды</a:t>
            </a:r>
            <a:endParaRPr lang="ru-RU" sz="3600" dirty="0" smtClean="0"/>
          </a:p>
          <a:p>
            <a:endParaRPr lang="ru-RU" dirty="0"/>
          </a:p>
          <a:p>
            <a:pPr algn="ctr"/>
            <a:r>
              <a:rPr lang="ru-RU" sz="2400" b="1" dirty="0" smtClean="0"/>
              <a:t>Среди </a:t>
            </a:r>
            <a:r>
              <a:rPr lang="ru-RU" sz="2400" b="1" dirty="0"/>
              <a:t>критериев и показателей </a:t>
            </a:r>
            <a:r>
              <a:rPr lang="ru-RU" sz="2400" b="1" dirty="0" err="1"/>
              <a:t>геоэкологического</a:t>
            </a:r>
            <a:r>
              <a:rPr lang="ru-RU" sz="2400" b="1" dirty="0"/>
              <a:t> состояния почв наибольшее значение имеют следующие: содержание гумуса, содержание основных </a:t>
            </a:r>
            <a:r>
              <a:rPr lang="ru-RU" sz="2400" b="1" dirty="0" err="1"/>
              <a:t>биогенов</a:t>
            </a:r>
            <a:r>
              <a:rPr lang="ru-RU" sz="2400" b="1" dirty="0"/>
              <a:t> (азот, фосфор, калий), содержание пестицидов и тяжелых металлов, степень </a:t>
            </a:r>
            <a:r>
              <a:rPr lang="ru-RU" sz="2400" b="1" dirty="0" err="1"/>
              <a:t>смытости</a:t>
            </a:r>
            <a:r>
              <a:rPr lang="ru-RU" sz="2400" b="1" dirty="0"/>
              <a:t> почв, площади  подверженные неблагоприятным </a:t>
            </a:r>
            <a:r>
              <a:rPr lang="ru-RU" sz="2400" b="1" dirty="0" err="1"/>
              <a:t>геоэкологическим</a:t>
            </a:r>
            <a:r>
              <a:rPr lang="ru-RU" sz="2400" b="1" dirty="0"/>
              <a:t> процессам – водной эрозии, дефляции, засолению, заболачиванию, содержание яиц гельминтов (паразитических червей) и др.</a:t>
            </a:r>
            <a:r>
              <a:rPr lang="ru-RU" sz="2400" b="1" i="1" dirty="0"/>
              <a:t> </a:t>
            </a:r>
            <a:endParaRPr lang="ru-RU" sz="24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Для оценки степени загрязнения почв загрязняющими веществами используются следующие </a:t>
            </a:r>
            <a:r>
              <a:rPr lang="ru-RU" b="1" dirty="0" smtClean="0">
                <a:solidFill>
                  <a:srgbClr val="FF0000"/>
                </a:solidFill>
              </a:rPr>
              <a:t>показатели:</a:t>
            </a:r>
          </a:p>
          <a:p>
            <a:endParaRPr lang="ru-RU" b="1" dirty="0"/>
          </a:p>
          <a:p>
            <a:pPr algn="ctr"/>
            <a:r>
              <a:rPr lang="ru-RU" sz="2400" b="1" i="1" dirty="0"/>
              <a:t>Предельно допустимая концентрация в пахотном слое почвы (</a:t>
            </a:r>
            <a:r>
              <a:rPr lang="ru-RU" sz="2400" b="1" i="1" dirty="0" err="1"/>
              <a:t>ПДКп</a:t>
            </a:r>
            <a:r>
              <a:rPr lang="ru-RU" sz="2400" b="1" i="1" dirty="0" smtClean="0"/>
              <a:t>)</a:t>
            </a:r>
          </a:p>
          <a:p>
            <a:pPr algn="ctr"/>
            <a:r>
              <a:rPr lang="ru-RU" sz="2000" b="1" i="1" dirty="0" smtClean="0"/>
              <a:t> </a:t>
            </a:r>
            <a:r>
              <a:rPr lang="ru-RU" sz="2000" b="1" i="1" dirty="0"/>
              <a:t>– </a:t>
            </a:r>
            <a:r>
              <a:rPr lang="ru-RU" sz="2000" dirty="0"/>
              <a:t>это максимальная концентрация вредного вещества в верхнем, пахотном слое почвы, которая не должна оказывать прямого или косвенного отрицательного влияния на здоровье человека, плодородие почвы, ее </a:t>
            </a:r>
            <a:r>
              <a:rPr lang="ru-RU" sz="2000" dirty="0" err="1"/>
              <a:t>самоочищающую</a:t>
            </a:r>
            <a:r>
              <a:rPr lang="ru-RU" sz="2000" dirty="0"/>
              <a:t> способность, соприкасающиеся с ней среды и не приводящее к накоплению вредных веществ в сельскохозяйственных культурах</a:t>
            </a:r>
            <a:r>
              <a:rPr lang="ru-RU" sz="2000" dirty="0" smtClean="0"/>
              <a:t>.</a:t>
            </a:r>
            <a:endParaRPr lang="ru-RU" sz="2000" b="1" dirty="0"/>
          </a:p>
          <a:p>
            <a:pPr algn="ctr"/>
            <a:r>
              <a:rPr lang="ru-RU" sz="2400" b="1" i="1" dirty="0"/>
              <a:t>Предельно допустимый уровень (ПДУ) радиоактивного загрязнения </a:t>
            </a:r>
            <a:endParaRPr lang="ru-RU" sz="2400" b="1" i="1" dirty="0" smtClean="0"/>
          </a:p>
          <a:p>
            <a:pPr algn="ctr"/>
            <a:r>
              <a:rPr lang="ru-RU" sz="2000" b="1" i="1" dirty="0" smtClean="0"/>
              <a:t>– </a:t>
            </a:r>
            <a:r>
              <a:rPr lang="ru-RU" sz="2000" dirty="0"/>
              <a:t>это максимальный уровень воздействия радиации, который не представляет опасности для здоровья человека, состояния животных, растений, их генетического фонда</a:t>
            </a:r>
            <a:r>
              <a:rPr lang="ru-RU" sz="2000" dirty="0" smtClean="0"/>
              <a:t>.</a:t>
            </a:r>
            <a:endParaRPr lang="ru-RU" sz="2000" b="1" dirty="0"/>
          </a:p>
          <a:p>
            <a:pPr algn="ctr"/>
            <a:r>
              <a:rPr lang="ru-RU" sz="2400" b="1" dirty="0"/>
              <a:t>Коэффициент техногенной концентрации или </a:t>
            </a:r>
            <a:r>
              <a:rPr lang="ru-RU" sz="2400" b="1" dirty="0" err="1"/>
              <a:t>аномальности</a:t>
            </a:r>
            <a:r>
              <a:rPr lang="ru-RU" sz="2400" b="1" dirty="0"/>
              <a:t> химического элемента </a:t>
            </a:r>
            <a:r>
              <a:rPr lang="ru-RU" dirty="0"/>
              <a:t>– </a:t>
            </a:r>
            <a:r>
              <a:rPr lang="ru-RU" sz="2000" dirty="0"/>
              <a:t>показатель характеризующий отношение среднего содержания химического элемента в почве к его фоновому содержанию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864399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В качестве критериев и показателей </a:t>
            </a:r>
            <a:r>
              <a:rPr lang="ru-RU" sz="2800" b="1" dirty="0" err="1"/>
              <a:t>геоэкологического</a:t>
            </a:r>
            <a:r>
              <a:rPr lang="ru-RU" sz="2800" b="1" dirty="0"/>
              <a:t> состояния растительности используют площадь коренных ассоциаций растительности, лесистость, поврежденность древостоев (особенно хвойных пород) кислотными дождями и техногенными выбросами в атмосферу, заболеваемость древостоев и др. </a:t>
            </a:r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r>
              <a:rPr lang="ru-RU" sz="2800" b="1" dirty="0" smtClean="0"/>
              <a:t>В </a:t>
            </a:r>
            <a:r>
              <a:rPr lang="ru-RU" sz="2800" b="1" dirty="0"/>
              <a:t>качестве критериев оценки </a:t>
            </a:r>
            <a:r>
              <a:rPr lang="ru-RU" sz="2800" b="1" dirty="0" err="1"/>
              <a:t>геоэкологической</a:t>
            </a:r>
            <a:r>
              <a:rPr lang="ru-RU" sz="2800" b="1" dirty="0"/>
              <a:t> обстановки часто используют биоиндикаторы (лишайники, мхи, хвойные породы), способные существовать на уровне санитарных норм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0"/>
            <a:ext cx="864399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В основе охраны окружающей среды лежат 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/>
              <a:t>принципы </a:t>
            </a:r>
            <a:r>
              <a:rPr lang="ru-RU" sz="3200" b="1" dirty="0"/>
              <a:t>оптимизации взаимоотношений общества и природы:</a:t>
            </a:r>
          </a:p>
          <a:p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Правило </a:t>
            </a:r>
            <a:r>
              <a:rPr lang="ru-RU" sz="2400" b="1" dirty="0">
                <a:solidFill>
                  <a:srgbClr val="FF0000"/>
                </a:solidFill>
              </a:rPr>
              <a:t>прогнозирования</a:t>
            </a:r>
            <a:r>
              <a:rPr lang="ru-RU" sz="2000" b="1" dirty="0"/>
              <a:t>: </a:t>
            </a:r>
            <a:r>
              <a:rPr lang="ru-RU" sz="2400" b="1" dirty="0"/>
              <a:t>использование и охрана природных ресурсов должны осуществляться на основе предвидения и максимально возможного предотвращение негативных последствий природопользования</a:t>
            </a:r>
            <a:r>
              <a:rPr lang="ru-RU" sz="2400" b="1" dirty="0" smtClean="0"/>
              <a:t>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Правило </a:t>
            </a:r>
            <a:r>
              <a:rPr lang="ru-RU" sz="2400" b="1" dirty="0">
                <a:solidFill>
                  <a:srgbClr val="FF0000"/>
                </a:solidFill>
              </a:rPr>
              <a:t>повышения интенсивности освоения природных ресурсов</a:t>
            </a:r>
            <a:r>
              <a:rPr lang="ru-RU" sz="2400" b="1" dirty="0"/>
              <a:t>: использование природных ресурсов должно осуществляться на основе повышения интенсивности освоения природных ресурсов, в частности, с уменьшением или устранением потерь полезных ископаемых при их добыче, обогащении и переработке, транспортировке.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4296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3. </a:t>
            </a:r>
            <a:r>
              <a:rPr lang="ru-RU" sz="2400" b="1" dirty="0">
                <a:solidFill>
                  <a:srgbClr val="FF0000"/>
                </a:solidFill>
              </a:rPr>
              <a:t>Правило множественного значения объектов и явлений природы</a:t>
            </a:r>
            <a:r>
              <a:rPr lang="ru-RU" sz="2000" b="1" dirty="0"/>
              <a:t>: использование и охрана природных ресурсов должны осуществляться с учетом интересов разных отраслей хозяйства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4</a:t>
            </a:r>
            <a:r>
              <a:rPr lang="ru-RU" sz="2000" b="1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Правило комплексности</a:t>
            </a:r>
            <a:r>
              <a:rPr lang="ru-RU" sz="2000" b="1" dirty="0"/>
              <a:t>: использование природных ресурсов должно осуществляться комплексно, разными отраслями народного хозяйства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5</a:t>
            </a:r>
            <a:r>
              <a:rPr lang="ru-RU" sz="2000" b="1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Правило </a:t>
            </a:r>
            <a:r>
              <a:rPr lang="ru-RU" sz="2400" b="1" dirty="0" err="1">
                <a:solidFill>
                  <a:srgbClr val="FF0000"/>
                </a:solidFill>
              </a:rPr>
              <a:t>региональности</a:t>
            </a:r>
            <a:r>
              <a:rPr lang="ru-RU" sz="2000" b="1" dirty="0"/>
              <a:t>: использование и охрана природных ресурсов должны осуществляться с учетом местных условий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6</a:t>
            </a:r>
            <a:r>
              <a:rPr lang="ru-RU" sz="2000" b="1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Правило  </a:t>
            </a:r>
            <a:r>
              <a:rPr lang="ru-RU" sz="2400" b="1" dirty="0" smtClean="0">
                <a:solidFill>
                  <a:srgbClr val="FF0000"/>
                </a:solidFill>
              </a:rPr>
              <a:t>косвенного </a:t>
            </a:r>
            <a:r>
              <a:rPr lang="ru-RU" sz="2400" b="1" dirty="0">
                <a:solidFill>
                  <a:srgbClr val="FF0000"/>
                </a:solidFill>
              </a:rPr>
              <a:t>использования </a:t>
            </a:r>
            <a:r>
              <a:rPr lang="ru-RU" sz="2400" b="1" dirty="0" smtClean="0">
                <a:solidFill>
                  <a:srgbClr val="FF0000"/>
                </a:solidFill>
              </a:rPr>
              <a:t>и охраны</a:t>
            </a:r>
            <a:r>
              <a:rPr lang="ru-RU" sz="2000" b="1" dirty="0"/>
              <a:t>: использование или охрана одного объекта природы может приводить к косвенной охране другого, а может приносить ему вред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7</a:t>
            </a:r>
            <a:r>
              <a:rPr lang="ru-RU" sz="2000" b="1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Правило единства использования и охраны природы (основной принцип)</a:t>
            </a:r>
            <a:r>
              <a:rPr lang="ru-RU" sz="2000" b="1" dirty="0"/>
              <a:t>: охрана природы должна осуществляться в процессе ее использования.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64399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/>
              <a:t>Меры по  улучшению качества окружающей среды</a:t>
            </a:r>
          </a:p>
          <a:p>
            <a:r>
              <a:rPr lang="ru-RU" sz="2000" dirty="0"/>
              <a:t>1</a:t>
            </a:r>
            <a:r>
              <a:rPr lang="ru-RU" sz="2000" b="1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Технологические и инженерные мероприятия </a:t>
            </a:r>
            <a:r>
              <a:rPr lang="ru-RU" sz="2000" b="1" dirty="0"/>
              <a:t>включают в себя разработку современных </a:t>
            </a:r>
            <a:r>
              <a:rPr lang="ru-RU" sz="2000" b="1" dirty="0" err="1"/>
              <a:t>природощадящих</a:t>
            </a:r>
            <a:r>
              <a:rPr lang="ru-RU" sz="2000" b="1" dirty="0"/>
              <a:t> (экологических) технологий, обеспечивающих комплексное использование сырья, сокращение потерь на производстве, утилизацию отходов, </a:t>
            </a:r>
            <a:r>
              <a:rPr lang="ru-RU" sz="2000" b="1" dirty="0" err="1"/>
              <a:t>энерго</a:t>
            </a:r>
            <a:r>
              <a:rPr lang="ru-RU" sz="2000" b="1" dirty="0"/>
              <a:t>- и ресурсосбережение.</a:t>
            </a:r>
          </a:p>
          <a:p>
            <a:r>
              <a:rPr lang="ru-RU" sz="2000" b="1" dirty="0"/>
              <a:t>2. </a:t>
            </a:r>
            <a:r>
              <a:rPr lang="ru-RU" sz="2400" b="1" dirty="0">
                <a:solidFill>
                  <a:srgbClr val="FF0000"/>
                </a:solidFill>
              </a:rPr>
              <a:t>Санитарно-технические мероприятия  </a:t>
            </a:r>
            <a:r>
              <a:rPr lang="ru-RU" sz="2000" b="1" dirty="0"/>
              <a:t>способствуют очистке промышленных выбросов с помощью различных конструкций очистных сооружений.</a:t>
            </a:r>
          </a:p>
          <a:p>
            <a:r>
              <a:rPr lang="ru-RU" sz="2000" b="1" dirty="0"/>
              <a:t>3. </a:t>
            </a:r>
            <a:r>
              <a:rPr lang="ru-RU" sz="2400" b="1" dirty="0">
                <a:solidFill>
                  <a:srgbClr val="FF0000"/>
                </a:solidFill>
              </a:rPr>
              <a:t>Архитектурно-планировочные мероприятия </a:t>
            </a:r>
            <a:r>
              <a:rPr lang="ru-RU" sz="2000" b="1" dirty="0"/>
              <a:t>включают зонирование территории населенного пункта, организацию санитарно-защитных зон,  рациональное размещение источников загрязнения и селитебных  зон, озеленение населенных мест, рациональное размещение транспортных зон.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71546"/>
            <a:ext cx="8429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4.  </a:t>
            </a:r>
            <a:r>
              <a:rPr lang="ru-RU" sz="2400" b="1" dirty="0">
                <a:solidFill>
                  <a:srgbClr val="FF0000"/>
                </a:solidFill>
              </a:rPr>
              <a:t>К инженерно-организационные мероприятиям </a:t>
            </a:r>
            <a:r>
              <a:rPr lang="ru-RU" sz="2000" b="1" dirty="0"/>
              <a:t>относят снижение интенсивности транспортного движения на перегруженных автомагистралях,  сокращение времени стоянок у светофоров и др.</a:t>
            </a:r>
          </a:p>
          <a:p>
            <a:r>
              <a:rPr lang="ru-RU" sz="2000" b="1" dirty="0"/>
              <a:t>5. </a:t>
            </a:r>
            <a:r>
              <a:rPr lang="ru-RU" sz="2400" b="1" dirty="0">
                <a:solidFill>
                  <a:srgbClr val="FF0000"/>
                </a:solidFill>
              </a:rPr>
              <a:t>К правовым мероприятиям </a:t>
            </a:r>
            <a:r>
              <a:rPr lang="ru-RU" sz="2000" b="1" dirty="0"/>
              <a:t>относятся установление и соблюдение законодательных актов по  поддержанию качества атмосферного воздуха, водоемов, почвы и т. д.</a:t>
            </a:r>
          </a:p>
          <a:p>
            <a:r>
              <a:rPr lang="ru-RU" sz="2000" b="1" dirty="0"/>
              <a:t>6. </a:t>
            </a:r>
            <a:r>
              <a:rPr lang="ru-RU" sz="2400" b="1" dirty="0">
                <a:solidFill>
                  <a:srgbClr val="FF0000"/>
                </a:solidFill>
              </a:rPr>
              <a:t>Экономические мероприятия  </a:t>
            </a:r>
            <a:r>
              <a:rPr lang="ru-RU" sz="2000" b="1" dirty="0"/>
              <a:t>связаны с вложением финансовых средств в развитие новых технологий, обеспечивающих </a:t>
            </a:r>
            <a:r>
              <a:rPr lang="ru-RU" sz="2000" b="1" dirty="0" err="1"/>
              <a:t>энерго</a:t>
            </a:r>
            <a:r>
              <a:rPr lang="ru-RU" sz="2000" b="1" dirty="0"/>
              <a:t>- и ресурсосбережение, снижение выбросов (сбросов) в окружающую  среду.</a:t>
            </a:r>
          </a:p>
          <a:p>
            <a:r>
              <a:rPr lang="ru-RU" sz="2000" b="1" dirty="0"/>
              <a:t>7. </a:t>
            </a:r>
            <a:r>
              <a:rPr lang="ru-RU" sz="2400" b="1" dirty="0">
                <a:solidFill>
                  <a:srgbClr val="FF0000"/>
                </a:solidFill>
              </a:rPr>
              <a:t>Воспитательные мероприятия  </a:t>
            </a:r>
            <a:r>
              <a:rPr lang="ru-RU" sz="2000" b="1" dirty="0"/>
              <a:t>направлены на формирование экологической культуры населения. Качество окружающей среды во многом зависит от формирования новых ценностных и нравственных установок, пересмотра приоритета, потребностей, способов человеческой действительности.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/>
              <a:t>В  истории развития  биосферы  и  человечества  выделяют  несколько  экологических кризисов: </a:t>
            </a:r>
          </a:p>
          <a:p>
            <a:pPr>
              <a:buNone/>
            </a:pPr>
            <a:r>
              <a:rPr lang="ru-RU" sz="3500" b="1" dirty="0"/>
              <a:t>- кризис ресурсов  промысла и собирательства,  </a:t>
            </a:r>
          </a:p>
          <a:p>
            <a:pPr>
              <a:buNone/>
            </a:pPr>
            <a:r>
              <a:rPr lang="ru-RU" sz="3500" b="1" dirty="0"/>
              <a:t>- кризис  </a:t>
            </a:r>
            <a:r>
              <a:rPr lang="ru-RU" sz="3500" b="1" dirty="0" err="1"/>
              <a:t>консументов</a:t>
            </a:r>
            <a:r>
              <a:rPr lang="ru-RU" sz="3500" b="1" dirty="0"/>
              <a:t>,</a:t>
            </a:r>
          </a:p>
          <a:p>
            <a:pPr>
              <a:buNone/>
            </a:pPr>
            <a:r>
              <a:rPr lang="ru-RU" sz="3500" b="1" dirty="0"/>
              <a:t>- кризис, связанный с деградацией  примитивного   поливного  земледелия,  </a:t>
            </a:r>
          </a:p>
          <a:p>
            <a:pPr>
              <a:buFontTx/>
              <a:buChar char="-"/>
            </a:pPr>
            <a:r>
              <a:rPr lang="ru-RU" sz="3500" b="1" dirty="0" smtClean="0"/>
              <a:t>кризис продуцентов 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Современный  </a:t>
            </a:r>
            <a:r>
              <a:rPr lang="ru-RU" dirty="0"/>
              <a:t>кризис  цивилизации  </a:t>
            </a:r>
            <a:r>
              <a:rPr lang="ru-RU" dirty="0" smtClean="0"/>
              <a:t>называют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sz="3000" b="1" dirty="0">
                <a:solidFill>
                  <a:srgbClr val="C00000"/>
                </a:solidFill>
              </a:rPr>
              <a:t>глобальным  кризисом  загрязнения биосферы </a:t>
            </a:r>
            <a:endParaRPr lang="ru-RU" sz="3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dirty="0" smtClean="0"/>
              <a:t>или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кризисом </a:t>
            </a:r>
            <a:r>
              <a:rPr lang="ru-RU" b="1" dirty="0" err="1">
                <a:solidFill>
                  <a:srgbClr val="C00000"/>
                </a:solidFill>
              </a:rPr>
              <a:t>редуцентов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071546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/>
              <a:t>ПРИРОДНЫЕ РЕСУРСЫ И  ПОСЛЕДСТВИЯ ИХ ИСПОЛЬЗОВАНИЯ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pPr algn="ctr"/>
            <a:r>
              <a:rPr lang="ru-RU" sz="2800" b="1" dirty="0"/>
              <a:t>1. Природные ресурсы и их классификация</a:t>
            </a:r>
          </a:p>
          <a:p>
            <a:r>
              <a:rPr lang="ru-RU" b="1" dirty="0"/>
              <a:t> 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Природные </a:t>
            </a:r>
            <a:r>
              <a:rPr lang="ru-RU" sz="3200" b="1" dirty="0" smtClean="0">
                <a:solidFill>
                  <a:srgbClr val="FF0000"/>
                </a:solidFill>
              </a:rPr>
              <a:t>ресурсы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</a:rPr>
              <a:t>– природные тела и вещества, а также виды энергии, которые на конкретном этапе развития производительных сил или используются или могут быть технически применены для эффективного удовлетворения разнообразных потребностей человека и общества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868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Природные ресурсы человеком используются в разных качествах: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– </a:t>
            </a:r>
            <a:r>
              <a:rPr lang="ru-RU" sz="2400" b="1" dirty="0">
                <a:solidFill>
                  <a:srgbClr val="FF0000"/>
                </a:solidFill>
              </a:rPr>
              <a:t>как  источник жизнеобеспечения (питьевая вода, кислород воздуха, пищевой ресурс);</a:t>
            </a:r>
          </a:p>
          <a:p>
            <a:pPr algn="ctr"/>
            <a:r>
              <a:rPr lang="ru-RU" sz="2400" b="1" dirty="0"/>
              <a:t>– </a:t>
            </a:r>
            <a:r>
              <a:rPr lang="ru-RU" sz="2400" b="1" dirty="0">
                <a:solidFill>
                  <a:schemeClr val="accent1"/>
                </a:solidFill>
              </a:rPr>
              <a:t>как средства труда, с помощью которых осуществляется общественное производство (земельные, водные, агроклиматические и другие ресурсы);</a:t>
            </a:r>
          </a:p>
          <a:p>
            <a:pPr algn="ctr"/>
            <a:r>
              <a:rPr lang="ru-RU" sz="2400" b="1" dirty="0"/>
              <a:t>– </a:t>
            </a:r>
            <a:r>
              <a:rPr lang="ru-RU" sz="2400" b="1" dirty="0">
                <a:solidFill>
                  <a:srgbClr val="C00000"/>
                </a:solidFill>
              </a:rPr>
              <a:t>как предметы труда, из которых производятся  все изделия (минералы, древесина, стройматериалы и др.);</a:t>
            </a:r>
          </a:p>
          <a:p>
            <a:pPr algn="ctr"/>
            <a:r>
              <a:rPr lang="ru-RU" sz="2400" b="1" dirty="0"/>
              <a:t>– </a:t>
            </a:r>
            <a:r>
              <a:rPr lang="ru-RU" sz="2400" b="1" dirty="0">
                <a:solidFill>
                  <a:srgbClr val="002060"/>
                </a:solidFill>
              </a:rPr>
              <a:t>как источник энергии (горючие ископаемые, гидроэнергия, солнечная и ветровая энергия, энергия океана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142984"/>
            <a:ext cx="857256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Природные условия </a:t>
            </a:r>
            <a:r>
              <a:rPr lang="ru-RU" sz="2000" b="1" dirty="0"/>
              <a:t>– природная обстановка (геологическое строение, рельеф, климат, почвы, поверхностные и подземные воды, растительность и животный мир, ландшафты, природные процессы и явления), которая на данном уровне развития производительных сил имеет существенное значение для жизни и производственной деятельности людей и не участвует в непосредственном материальном производстве и непроизводственной сфере</a:t>
            </a:r>
            <a:r>
              <a:rPr lang="ru-RU" sz="2000" b="1" dirty="0" smtClean="0"/>
              <a:t>.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Природно-ресурсный потенциал </a:t>
            </a:r>
            <a:r>
              <a:rPr lang="ru-RU" sz="2000" b="1" dirty="0"/>
              <a:t>– часть природных ресурсов Земли и ближайшего космоса, которая может быть реально вовлечена в хозяйственную деятельность при данных технических и социально-экономических возможностях общества с условиями сохранения среды жизни человечества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Классификация природных ресурсов по их </a:t>
            </a:r>
            <a:r>
              <a:rPr lang="ru-RU" sz="3100" b="1" dirty="0" err="1"/>
              <a:t>исчерпаемости</a:t>
            </a:r>
            <a:r>
              <a:rPr lang="ru-RU" sz="3100" b="1" dirty="0"/>
              <a:t> и </a:t>
            </a:r>
            <a:r>
              <a:rPr lang="ru-RU" sz="3100" b="1" dirty="0" err="1"/>
              <a:t>возобновимости</a:t>
            </a:r>
            <a:r>
              <a:rPr lang="ru-RU" sz="3100" b="1" dirty="0"/>
              <a:t>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(</a:t>
            </a:r>
            <a:r>
              <a:rPr lang="ru-RU" sz="3100" b="1" dirty="0"/>
              <a:t>экологическая классификация</a:t>
            </a:r>
            <a:r>
              <a:rPr lang="ru-RU" sz="3100" b="1" dirty="0" smtClean="0"/>
              <a:t>)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7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ПРИРОДНЫЕ  РЕСУРСЫ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ИСЧЕРПАЕМЫЕ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НЕИСЧЕРПАЕМЫЕ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Невозобновимые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Возобновимые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Космические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Воздушные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Водные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</a:rPr>
                        <a:t>Нефть, природный газ, руды черных и цветных металлов, подземные воды, строительные материалы, торф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</a:rPr>
                        <a:t>Биологические, почвы, поверхностные воды.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</a:rPr>
                        <a:t>Солнечная и космическая энергия, энергия морских приливов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</a:rPr>
                        <a:t>Атмосфера, энергия ветра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</a:rPr>
                        <a:t>Водные ресурсы Мирового океана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57256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Классификация природных ресурсов по источникам и местоположению </a:t>
            </a:r>
            <a:r>
              <a:rPr lang="ru-RU" sz="2800" dirty="0">
                <a:solidFill>
                  <a:schemeClr val="accent1"/>
                </a:solidFill>
              </a:rPr>
              <a:t>(</a:t>
            </a:r>
            <a:r>
              <a:rPr lang="ru-RU" sz="2800" dirty="0" err="1">
                <a:solidFill>
                  <a:schemeClr val="accent1"/>
                </a:solidFill>
              </a:rPr>
              <a:t>Реймерс</a:t>
            </a:r>
            <a:r>
              <a:rPr lang="ru-RU" sz="2800" dirty="0">
                <a:solidFill>
                  <a:schemeClr val="accent1"/>
                </a:solidFill>
              </a:rPr>
              <a:t>, 1990</a:t>
            </a:r>
            <a:r>
              <a:rPr lang="ru-RU" sz="2800" dirty="0" smtClean="0">
                <a:solidFill>
                  <a:schemeClr val="accent1"/>
                </a:solidFill>
              </a:rPr>
              <a:t>)</a:t>
            </a:r>
            <a:endParaRPr lang="ru-RU" sz="2800" b="1" dirty="0" smtClean="0">
              <a:solidFill>
                <a:schemeClr val="accent1"/>
              </a:solidFill>
            </a:endParaRP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1 </a:t>
            </a:r>
            <a:r>
              <a:rPr lang="ru-RU" sz="2400" b="1" dirty="0">
                <a:solidFill>
                  <a:srgbClr val="FF0000"/>
                </a:solidFill>
              </a:rPr>
              <a:t>группа </a:t>
            </a:r>
            <a:r>
              <a:rPr lang="ru-RU" sz="2400" b="1" dirty="0"/>
              <a:t>– энергетические ресурсы (солнечная, геотермальная энергия, </a:t>
            </a:r>
            <a:r>
              <a:rPr lang="ru-RU" sz="2400" b="1" dirty="0" err="1"/>
              <a:t>биоэнергия</a:t>
            </a:r>
            <a:r>
              <a:rPr lang="ru-RU" sz="2400" b="1" dirty="0"/>
              <a:t>, депонированные источники энергии (каменный уголь, нефть, природный газ, горючие  сланцы), искусственно активизированные источники энергии – атомная и термоядерная энергия);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2 группа </a:t>
            </a:r>
            <a:r>
              <a:rPr lang="ru-RU" sz="2400" b="1" dirty="0"/>
              <a:t>–  атмосферные ресурсы (кислород, углекислый газ, фитонциды);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3 группа </a:t>
            </a:r>
            <a:r>
              <a:rPr lang="ru-RU" sz="2400" b="1" dirty="0"/>
              <a:t>– водные ресурсы (вода Мирового океана, атмосферная влага, подземные воды и др.);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4 группа </a:t>
            </a:r>
            <a:r>
              <a:rPr lang="ru-RU" sz="2400" b="1" dirty="0"/>
              <a:t>– ресурсы литосферы (неэнергетические минеральные ресурсы, почвенно-земельные ресурсы);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142984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5 группа </a:t>
            </a:r>
            <a:r>
              <a:rPr lang="ru-RU" sz="2000" b="1" dirty="0"/>
              <a:t>– ресурсы растительности (продуцентов) характеризуются биомассой растительности, продуктивностью, генетико-видовым составом, хозяйственной ценностью;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6 группа </a:t>
            </a:r>
            <a:r>
              <a:rPr lang="ru-RU" sz="2000" b="1" dirty="0"/>
              <a:t>– ресурсы животного мира (</a:t>
            </a:r>
            <a:r>
              <a:rPr lang="ru-RU" sz="2000" b="1" dirty="0" err="1"/>
              <a:t>консументов</a:t>
            </a:r>
            <a:r>
              <a:rPr lang="ru-RU" sz="2000" b="1" dirty="0"/>
              <a:t>) характеризуются биомассой животных, плодовитостью, генетико-видовым составом;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7 группа </a:t>
            </a:r>
            <a:r>
              <a:rPr lang="ru-RU" sz="2000" b="1" dirty="0"/>
              <a:t>– ресурсы </a:t>
            </a:r>
            <a:r>
              <a:rPr lang="ru-RU" sz="2000" b="1" dirty="0" err="1"/>
              <a:t>редуцентов</a:t>
            </a:r>
            <a:r>
              <a:rPr lang="ru-RU" sz="2000" b="1" dirty="0"/>
              <a:t> характеризуются  биомассой микроорганизмов, генетико-видовым составом, физико-химической активностью;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8 группа </a:t>
            </a:r>
            <a:r>
              <a:rPr lang="ru-RU" sz="2000" b="1" dirty="0"/>
              <a:t>– климатические ресурсы (температура, атмосферные осадки, испарение и др.);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9 группа </a:t>
            </a:r>
            <a:r>
              <a:rPr lang="ru-RU" sz="2000" b="1" dirty="0"/>
              <a:t>– рекреационно-экологические ресурсы характеризуются благоприятными условиями для  рекреации.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725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Природно-экономическая классификация природных ресурсов</a:t>
            </a:r>
            <a:r>
              <a:rPr lang="ru-RU" b="1" i="1" dirty="0"/>
              <a:t>:</a:t>
            </a:r>
            <a:endParaRPr lang="ru-RU" b="1" dirty="0"/>
          </a:p>
          <a:p>
            <a:endParaRPr lang="ru-RU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1</a:t>
            </a:r>
            <a:r>
              <a:rPr lang="ru-RU" sz="3200" b="1" dirty="0"/>
              <a:t>. Минеральные ресурсы;</a:t>
            </a:r>
          </a:p>
          <a:p>
            <a:r>
              <a:rPr lang="ru-RU" sz="3200" b="1" dirty="0"/>
              <a:t>2. Земельные ресурсы;</a:t>
            </a:r>
          </a:p>
          <a:p>
            <a:r>
              <a:rPr lang="ru-RU" sz="3200" b="1" dirty="0"/>
              <a:t>3. Водные ресурсы;</a:t>
            </a:r>
          </a:p>
          <a:p>
            <a:r>
              <a:rPr lang="ru-RU" sz="3200" b="1" dirty="0"/>
              <a:t>4. Биологические ресурсы;</a:t>
            </a:r>
          </a:p>
          <a:p>
            <a:r>
              <a:rPr lang="ru-RU" sz="3200" b="1" dirty="0"/>
              <a:t>5. Агроклиматические ресурсы;</a:t>
            </a:r>
          </a:p>
          <a:p>
            <a:r>
              <a:rPr lang="ru-RU" sz="3200" b="1" dirty="0"/>
              <a:t>6. Рекреационные ресурсы.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14422"/>
            <a:ext cx="842968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Классификация природных ресурсов по возможности замены одних ресурсов другими</a:t>
            </a:r>
            <a:r>
              <a:rPr lang="ru-RU" sz="3200" b="1" dirty="0" smtClean="0"/>
              <a:t>:</a:t>
            </a:r>
          </a:p>
          <a:p>
            <a:endParaRPr lang="ru-RU" sz="2400" b="1" dirty="0"/>
          </a:p>
          <a:p>
            <a:endParaRPr lang="ru-RU" sz="2400" b="1" dirty="0"/>
          </a:p>
          <a:p>
            <a:pPr marL="457200" indent="-457200">
              <a:buAutoNum type="arabicPeriod"/>
            </a:pPr>
            <a:r>
              <a:rPr lang="ru-RU" sz="2400" b="1" dirty="0" smtClean="0"/>
              <a:t>Заменимые </a:t>
            </a:r>
            <a:r>
              <a:rPr lang="ru-RU" sz="2400" b="1" dirty="0"/>
              <a:t>природные ресурсы (лесные, почвенно-земельные, все полезные ископаемые, энергоресурсы</a:t>
            </a:r>
            <a:r>
              <a:rPr lang="ru-RU" sz="2400" b="1" dirty="0" smtClean="0"/>
              <a:t>);</a:t>
            </a:r>
          </a:p>
          <a:p>
            <a:pPr marL="457200" indent="-457200">
              <a:buAutoNum type="arabicPeriod"/>
            </a:pPr>
            <a:endParaRPr lang="ru-RU" sz="2400" b="1" dirty="0"/>
          </a:p>
          <a:p>
            <a:r>
              <a:rPr lang="ru-RU" sz="2400" b="1" dirty="0"/>
              <a:t>2. Незаменимые (чистый атмосферный воздух, чистая питьевая вода, генетический фонд организмов).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142984"/>
            <a:ext cx="8286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Классификация природных ресурсов по принципу использования человеком в настоящее время:</a:t>
            </a:r>
          </a:p>
          <a:p>
            <a:endParaRPr lang="ru-RU" dirty="0" smtClean="0"/>
          </a:p>
          <a:p>
            <a:pPr marL="457200" indent="-457200">
              <a:buAutoNum type="arabicPeriod"/>
            </a:pPr>
            <a:r>
              <a:rPr lang="ru-RU" sz="2400" b="1" dirty="0" smtClean="0"/>
              <a:t>Реальные </a:t>
            </a:r>
            <a:r>
              <a:rPr lang="ru-RU" sz="2400" b="1" dirty="0"/>
              <a:t>– природные ресурсы используемые в настоящее время в производстве</a:t>
            </a:r>
            <a:r>
              <a:rPr lang="ru-RU" sz="2400" b="1" dirty="0" smtClean="0"/>
              <a:t>;</a:t>
            </a:r>
          </a:p>
          <a:p>
            <a:pPr marL="457200" indent="-457200"/>
            <a:endParaRPr lang="ru-RU" sz="2400" b="1" dirty="0"/>
          </a:p>
          <a:p>
            <a:r>
              <a:rPr lang="ru-RU" sz="2400" b="1" dirty="0"/>
              <a:t>2. Потенциальные – природные ресурсы в настоящее время не используемые человеком вообще, либо используемые в недостаточной степени (энергия Солнца, морских приливов, ветра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Использование природных ресурсов и концепция ресурсных циклов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48668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Совокупность всех форм использования природно-ресурсного потенциала и мер по его сохранению называется </a:t>
            </a:r>
            <a:r>
              <a:rPr lang="ru-RU" b="1" i="1" dirty="0">
                <a:solidFill>
                  <a:schemeClr val="tx1"/>
                </a:solidFill>
              </a:rPr>
              <a:t>природопользованием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причины </a:t>
            </a:r>
            <a:br>
              <a:rPr lang="ru-RU" b="1" dirty="0" smtClean="0"/>
            </a:br>
            <a:r>
              <a:rPr lang="ru-RU" b="1" dirty="0" smtClean="0"/>
              <a:t>экологического кризиса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/>
              <a:t>Р</a:t>
            </a:r>
            <a:r>
              <a:rPr lang="ru-RU" b="1" dirty="0" smtClean="0"/>
              <a:t>ост  </a:t>
            </a:r>
            <a:r>
              <a:rPr lang="ru-RU" b="1" dirty="0"/>
              <a:t>народонаселения на  Земле; 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Освоение новых   </a:t>
            </a:r>
            <a:r>
              <a:rPr lang="ru-RU" b="1" dirty="0" smtClean="0"/>
              <a:t>технологий;</a:t>
            </a:r>
            <a:endParaRPr lang="ru-RU" b="1" dirty="0" smtClean="0"/>
          </a:p>
          <a:p>
            <a:r>
              <a:rPr lang="ru-RU" b="1" dirty="0" smtClean="0"/>
              <a:t>Р</a:t>
            </a:r>
            <a:r>
              <a:rPr lang="ru-RU" b="1" dirty="0" smtClean="0"/>
              <a:t>ост </a:t>
            </a:r>
            <a:r>
              <a:rPr lang="ru-RU" b="1" dirty="0"/>
              <a:t>производительных сил; </a:t>
            </a:r>
          </a:p>
          <a:p>
            <a:r>
              <a:rPr lang="ru-RU" b="1" dirty="0" smtClean="0"/>
              <a:t> </a:t>
            </a:r>
            <a:r>
              <a:rPr lang="ru-RU" b="1" dirty="0"/>
              <a:t>О</a:t>
            </a:r>
            <a:r>
              <a:rPr lang="ru-RU" b="1" dirty="0" smtClean="0"/>
              <a:t>своение </a:t>
            </a:r>
            <a:r>
              <a:rPr lang="ru-RU" b="1" dirty="0"/>
              <a:t>новых   территорий,  в  первую очередь территорий с экстремальными  природными условиями, наиболее слабо </a:t>
            </a:r>
            <a:r>
              <a:rPr lang="ru-RU" b="1" dirty="0" smtClean="0"/>
              <a:t>устойчивых </a:t>
            </a:r>
            <a:r>
              <a:rPr lang="ru-RU" b="1" dirty="0"/>
              <a:t>к техногенному воздействию; </a:t>
            </a:r>
          </a:p>
          <a:p>
            <a:r>
              <a:rPr lang="ru-RU" b="1" dirty="0" smtClean="0"/>
              <a:t> </a:t>
            </a:r>
            <a:r>
              <a:rPr lang="ru-RU" b="1" dirty="0"/>
              <a:t>Н</a:t>
            </a:r>
            <a:r>
              <a:rPr lang="ru-RU" b="1" dirty="0" smtClean="0"/>
              <a:t>аучно-технический </a:t>
            </a:r>
            <a:r>
              <a:rPr lang="ru-RU" b="1" dirty="0"/>
              <a:t>прогресс и его экологические последствия, связанные с выпуском  веществ,  материалов  и объектов  со  свойствами,  чуждыми   естественной природе (пестициды, пластмассы,  АЭС  и  др</a:t>
            </a:r>
            <a:r>
              <a:rPr lang="ru-RU" b="1" dirty="0" smtClean="0"/>
              <a:t>.).</a:t>
            </a:r>
          </a:p>
          <a:p>
            <a:pPr algn="ctr">
              <a:buNone/>
            </a:pPr>
            <a:endParaRPr lang="ru-RU" sz="2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100" b="1" dirty="0" smtClean="0">
                <a:solidFill>
                  <a:srgbClr val="C00000"/>
                </a:solidFill>
              </a:rPr>
              <a:t>ЭКОЛОГИЧЕСКИЙ   КРИЗИС В  ЗАВИСИМОСТИ  ОТ МАСШТАБА   МОЖЕТ БЫТЬ  ЛОКАЛЬНЫМ,  РЕГИОНАЛЬНЫМ, ГЛОБАЛЬНЫМ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57430"/>
            <a:ext cx="9144000" cy="15716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Природопользование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- </a:t>
            </a:r>
            <a:r>
              <a:rPr lang="ru-RU" sz="3100" b="1" dirty="0" smtClean="0"/>
              <a:t>деятельность </a:t>
            </a:r>
            <a:r>
              <a:rPr lang="ru-RU" sz="3100" b="1" dirty="0"/>
              <a:t>человека по изучению, разведке, извлечению, оценке, первичной переработке (обогащению) природных ресурсов в форме сырья с целью их прямого потребления или обеспечения ими производственной сферы, осуществляемая с учетом основных эколого-экономических, социальных и природоохранных критериев и ограничений, официально принятых обществом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214422"/>
            <a:ext cx="835824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Природопользование </a:t>
            </a:r>
            <a:r>
              <a:rPr lang="ru-RU" sz="3200" b="1" dirty="0"/>
              <a:t>включает в себя: </a:t>
            </a:r>
            <a:endParaRPr lang="ru-RU" sz="3200" b="1" dirty="0" smtClean="0"/>
          </a:p>
          <a:p>
            <a:endParaRPr lang="ru-RU" dirty="0" smtClean="0"/>
          </a:p>
          <a:p>
            <a:endParaRPr lang="ru-RU" dirty="0" smtClean="0"/>
          </a:p>
          <a:p>
            <a:pPr marL="342900" indent="-342900">
              <a:buAutoNum type="arabicParenR"/>
            </a:pPr>
            <a:r>
              <a:rPr lang="ru-RU" sz="2400" b="1" dirty="0" smtClean="0"/>
              <a:t>извлечение </a:t>
            </a:r>
            <a:r>
              <a:rPr lang="ru-RU" sz="2400" b="1" dirty="0"/>
              <a:t>и переработку природных ресурсов, их возобновление или воспроизводство; </a:t>
            </a:r>
            <a:endParaRPr lang="ru-RU" sz="2400" b="1" dirty="0" smtClean="0"/>
          </a:p>
          <a:p>
            <a:pPr marL="342900" indent="-342900">
              <a:buAutoNum type="arabicParenR"/>
            </a:pPr>
            <a:r>
              <a:rPr lang="ru-RU" sz="2400" b="1" dirty="0" smtClean="0"/>
              <a:t>использование </a:t>
            </a:r>
            <a:r>
              <a:rPr lang="ru-RU" sz="2400" b="1" dirty="0"/>
              <a:t>и охрану природных условий среды жизни; </a:t>
            </a:r>
            <a:endParaRPr lang="ru-RU" sz="2400" b="1" dirty="0" smtClean="0"/>
          </a:p>
          <a:p>
            <a:pPr marL="342900" indent="-342900">
              <a:buAutoNum type="arabicParenR"/>
            </a:pPr>
            <a:r>
              <a:rPr lang="ru-RU" sz="2400" b="1" dirty="0" smtClean="0"/>
              <a:t>сохранение </a:t>
            </a:r>
            <a:r>
              <a:rPr lang="ru-RU" sz="2400" b="1" dirty="0"/>
              <a:t>(поддержание), воспроизводство (восстановление) и рациональное изменение экологического баланса (равновесного состояния) природных систем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643050"/>
            <a:ext cx="75724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 экономической позиции </a:t>
            </a:r>
            <a:r>
              <a:rPr lang="ru-RU" sz="2800" b="1" dirty="0" err="1" smtClean="0"/>
              <a:t>природо-пользование</a:t>
            </a:r>
            <a:r>
              <a:rPr lang="ru-RU" sz="2800" b="1" dirty="0" smtClean="0"/>
              <a:t> </a:t>
            </a:r>
            <a:r>
              <a:rPr lang="ru-RU" sz="2800" b="1" dirty="0"/>
              <a:t>означает совокупность производительных сил, производственных отношений и соответствующих организационно-экономических форм и учреждений, связанных с первичным присвоением, использованием и воспроизводством человеком объектов окружающей его природной среды для удовлетворения своих потребностей.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4296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Задачи природопользования как науки </a:t>
            </a:r>
            <a:endParaRPr lang="ru-RU" sz="3200" b="1" dirty="0" smtClean="0"/>
          </a:p>
          <a:p>
            <a:endParaRPr lang="ru-RU" dirty="0"/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разработка </a:t>
            </a:r>
            <a:r>
              <a:rPr lang="ru-RU" sz="2800" b="1" dirty="0">
                <a:solidFill>
                  <a:schemeClr val="tx2"/>
                </a:solidFill>
              </a:rPr>
              <a:t>общих принципов осуществления всякой деятельности, связанной либо с непосредственным использованием природной среды (отдых, охота, сбор ягод, грибов и т.д.) и ее ресурсов (атмосфера, вода, леса и т.п.), либо с изменяющими ее воздействиями. Конечная цель этой </a:t>
            </a:r>
            <a:r>
              <a:rPr lang="ru-RU" sz="2800" b="1" dirty="0" smtClean="0">
                <a:solidFill>
                  <a:schemeClr val="tx2"/>
                </a:solidFill>
              </a:rPr>
              <a:t>разработки - обеспечение </a:t>
            </a:r>
            <a:r>
              <a:rPr lang="ru-RU" sz="2800" b="1" dirty="0">
                <a:solidFill>
                  <a:schemeClr val="tx2"/>
                </a:solidFill>
              </a:rPr>
              <a:t>единого подхода к природе как к объекту труда (всеобщей основе труда) при ее сохранении.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521495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Одним из выражений единого подхода к природе как к объекту труда является </a:t>
            </a:r>
            <a:r>
              <a:rPr lang="ru-RU" sz="2400" b="1" u="sng" dirty="0">
                <a:solidFill>
                  <a:srgbClr val="002060"/>
                </a:solidFill>
              </a:rPr>
              <a:t>концепция ресурсных циклов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/>
              <a:t>концепция ресурсных циклов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основана на идее круговорота веществ в природе, когда в ходе естественных преобразований природные элементы переходят из одного состояния в другое, от одного компонента природы к другому, по принципу замкнутого безотходного цикла. 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С </a:t>
            </a:r>
            <a:r>
              <a:rPr lang="ru-RU" b="1" dirty="0"/>
              <a:t>возникновением человечества складывается </a:t>
            </a:r>
            <a:r>
              <a:rPr lang="ru-RU" b="1" dirty="0">
                <a:solidFill>
                  <a:srgbClr val="FF0000"/>
                </a:solidFill>
              </a:rPr>
              <a:t>общественное (хозяйственное) звено круговорота веществ</a:t>
            </a:r>
            <a:r>
              <a:rPr lang="ru-RU" b="1" dirty="0"/>
              <a:t>, которое стало взаимодействовать с природным круговоротом, оказывая на него свое влияние. Это влияние состояло в том, что из природного оборота изымалась большая  масса природного вещества, а обратно в него возвращалась масса отходов, которые после технической переработки не могли ассимилироваться природой, постепенно все больше и больше загрязняя ее и нарушая природный оборот вещества.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142984"/>
            <a:ext cx="842968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Хозяйственное звено круговорота вещества </a:t>
            </a:r>
            <a:r>
              <a:rPr lang="ru-RU" sz="3200" dirty="0" smtClean="0"/>
              <a:t>- </a:t>
            </a:r>
            <a:r>
              <a:rPr lang="ru-RU" sz="4800" b="1" i="1" dirty="0" smtClean="0"/>
              <a:t>ресурсный цикл</a:t>
            </a:r>
          </a:p>
          <a:p>
            <a:endParaRPr lang="ru-RU" b="1" i="1" dirty="0"/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совокупность </a:t>
            </a:r>
            <a:r>
              <a:rPr lang="ru-RU" sz="2400" b="1" i="1" dirty="0">
                <a:solidFill>
                  <a:srgbClr val="0070C0"/>
                </a:solidFill>
              </a:rPr>
              <a:t>превращений и пространственных перемещений вещества природы в процессе его освоения, добычи, переработки, потребления и конечного возвращения в природу после использования</a:t>
            </a:r>
            <a:r>
              <a:rPr lang="ru-RU" sz="2400" b="1" dirty="0">
                <a:solidFill>
                  <a:srgbClr val="0070C0"/>
                </a:solidFill>
              </a:rPr>
              <a:t>.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C00000"/>
                </a:solidFill>
              </a:rPr>
              <a:t>Этот </a:t>
            </a:r>
            <a:r>
              <a:rPr lang="ru-RU" sz="2400" b="1" dirty="0">
                <a:solidFill>
                  <a:srgbClr val="C00000"/>
                </a:solidFill>
              </a:rPr>
              <a:t>цикл имеет незамкнутых характер, т.е. имеет большую массу отходов на всех этапах добычи и использования природного вещества</a:t>
            </a:r>
            <a:r>
              <a:rPr lang="ru-RU" sz="2400" b="1" dirty="0"/>
              <a:t>. 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42968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виды </a:t>
            </a:r>
            <a:r>
              <a:rPr lang="ru-RU" sz="4000" b="1" dirty="0"/>
              <a:t>ресурсных циклов:</a:t>
            </a:r>
          </a:p>
          <a:p>
            <a:endParaRPr lang="ru-RU" dirty="0" smtClean="0"/>
          </a:p>
          <a:p>
            <a:r>
              <a:rPr lang="ru-RU" sz="2400" b="1" dirty="0" smtClean="0"/>
              <a:t>- </a:t>
            </a:r>
            <a:r>
              <a:rPr lang="ru-RU" sz="2400" b="1" dirty="0"/>
              <a:t>цикл энергоресурсов и получения энергии;</a:t>
            </a:r>
          </a:p>
          <a:p>
            <a:r>
              <a:rPr lang="ru-RU" sz="2400" b="1" dirty="0"/>
              <a:t>- цикл металлических ресурсов и получения металлов;</a:t>
            </a:r>
          </a:p>
          <a:p>
            <a:r>
              <a:rPr lang="ru-RU" sz="2400" b="1" dirty="0"/>
              <a:t>- цикл неметаллических минеральных ресурсов и получения химических, строительных, технических материалов;</a:t>
            </a:r>
          </a:p>
          <a:p>
            <a:r>
              <a:rPr lang="ru-RU" sz="2400" b="1" dirty="0"/>
              <a:t>- цикл лесных ресурсов и получения продуктов лесного хозяйства и древесных материалов;</a:t>
            </a:r>
          </a:p>
          <a:p>
            <a:r>
              <a:rPr lang="ru-RU" sz="2400" b="1" dirty="0"/>
              <a:t>- цикл земельно-климатических ресурсов и получение сельскохозяйственных продуктов и сырья;</a:t>
            </a:r>
          </a:p>
          <a:p>
            <a:r>
              <a:rPr lang="ru-RU" sz="2400" b="1" dirty="0"/>
              <a:t>- цикл ресурсов дикой фауны и флоры с получением продукции промыслов - охотничьих, рыбных, собирательства полезных растений и т.п.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5429264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Учет особенностей ресурсных циклов  является одним из залогов </a:t>
            </a:r>
            <a:r>
              <a:rPr lang="ru-RU" sz="2000" b="1" dirty="0">
                <a:solidFill>
                  <a:schemeClr val="tx2"/>
                </a:solidFill>
              </a:rPr>
              <a:t>рационального природопользования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214422"/>
            <a:ext cx="857256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4000" b="1" dirty="0"/>
              <a:t>Рациональное природопользование </a:t>
            </a:r>
            <a:endParaRPr lang="ru-RU" sz="4000" b="1" dirty="0" smtClean="0"/>
          </a:p>
          <a:p>
            <a:endParaRPr lang="ru-RU" b="1" i="1" dirty="0"/>
          </a:p>
          <a:p>
            <a:pPr algn="ctr"/>
            <a:r>
              <a:rPr lang="ru-RU" sz="2400" b="1" dirty="0" smtClean="0"/>
              <a:t>- </a:t>
            </a:r>
            <a:r>
              <a:rPr lang="ru-RU" sz="2400" b="1" dirty="0"/>
              <a:t>это планомерное, научно обоснованное преобразование окружающей среды по мере совершенствования материального производства на основе комплексного использования </a:t>
            </a:r>
            <a:r>
              <a:rPr lang="ru-RU" sz="2400" b="1" dirty="0" err="1"/>
              <a:t>невозобновляемых</a:t>
            </a:r>
            <a:r>
              <a:rPr lang="ru-RU" sz="2400" b="1" dirty="0"/>
              <a:t> ресурсов в цикле «производство - потребление - вторичные ресурсы» при условии сохранения и воспроизводства возобновляемых природных </a:t>
            </a:r>
            <a:r>
              <a:rPr lang="ru-RU" sz="2400" b="1" dirty="0" smtClean="0"/>
              <a:t>ресурсов</a:t>
            </a:r>
            <a:endParaRPr lang="ru-RU" sz="24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50112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Рациональное природопользование должно отвечать следующим </a:t>
            </a:r>
            <a:r>
              <a:rPr lang="ru-RU" sz="3200" b="1" u="sng" dirty="0"/>
              <a:t>требованиям</a:t>
            </a:r>
            <a:r>
              <a:rPr lang="ru-RU" sz="3200" b="1" u="sng" dirty="0" smtClean="0"/>
              <a:t>:</a:t>
            </a:r>
          </a:p>
          <a:p>
            <a:endParaRPr lang="ru-RU" sz="2400" b="1" dirty="0"/>
          </a:p>
          <a:p>
            <a:r>
              <a:rPr lang="ru-RU" sz="2400" b="1" dirty="0"/>
              <a:t>1. Рациональное природопользование  рассматривается как  неотъемлемый, необходимый, обязательный элемент в общественном развитии. </a:t>
            </a:r>
          </a:p>
          <a:p>
            <a:r>
              <a:rPr lang="ru-RU" sz="2400" b="1" dirty="0"/>
              <a:t>2. Рациональное природопользование  должно осуществляться теми же темпами и средствами, что и так называемое "основное производство", с помощью достижений НТП.</a:t>
            </a:r>
          </a:p>
          <a:p>
            <a:r>
              <a:rPr lang="ru-RU" sz="2400" b="1" dirty="0"/>
              <a:t>3. Рациональное природопользование  должно основываться на понимании непрерывности этого процесса во времени и пространстве, с учетом взаимосвязи, взаимообусловленности отдельных компонентов, элементов природного комплекса, отдельных природных ресурсов, отдельных свойств и качеств.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35824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4. Рациональное природопользование  предполагает учет разделения труда (территориальное, общественное, международное, объединение усилий, согласованность, сотрудничество). </a:t>
            </a:r>
          </a:p>
          <a:p>
            <a:r>
              <a:rPr lang="ru-RU" sz="2400" b="1" dirty="0"/>
              <a:t>5. Рациональное природопользование  предполагает системность во времени и пространстве учета, контроля, наблюдения за динамикой количественных и качественных характеристик, показателей балансов ресурсов.</a:t>
            </a:r>
          </a:p>
          <a:p>
            <a:r>
              <a:rPr lang="ru-RU" sz="2400" b="1" dirty="0"/>
              <a:t>6. Рациональное природопользование  предполагает заинтересованность и обязательную ответственность (материальную, моральную, административную, уголовную) за выполнение законодательной основы природопользования на всех уровнях управления (регион, республика, государство, международные соглашения).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НАУЧНО-ТЕХНИЧЕСКАЯ РЕВОЛЮЦИЯ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 </a:t>
            </a:r>
            <a:r>
              <a:rPr lang="ru-RU" b="1" dirty="0" smtClean="0"/>
              <a:t>–  </a:t>
            </a:r>
            <a:r>
              <a:rPr lang="ru-RU" b="1" dirty="0"/>
              <a:t>это  коренной  качественный переворот в   производительных   силах  человечества,  основанный   на  резком  скачке  в  развитии  науки и  превращении  ее  в непосредственную    производительную </a:t>
            </a:r>
            <a:r>
              <a:rPr lang="ru-RU" b="1" dirty="0" smtClean="0"/>
              <a:t>силу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00063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Начало НТР – середина  ХХ  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3116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рациональное природопользование должно осуществляться человеком так, чтобы в первую очередь была «польза» природе и далее себе, как элементу природы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показатели рационального природопользования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- Экологическая устойчивость биосферы. </a:t>
            </a:r>
          </a:p>
          <a:p>
            <a:r>
              <a:rPr lang="ru-RU" b="1" dirty="0" smtClean="0"/>
              <a:t>- Здоровье человека, включая физическое, психологическое и нравственное.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- Экономное использование природных ресурсов.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- Восполнение израсходованных природных ресурсов.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- Преимущественное использование возобновляемых природных ресурсов.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- Повторное использование отработанных ресурсов и ряд других показателей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00108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/>
              <a:t>экологизация</a:t>
            </a:r>
            <a:r>
              <a:rPr lang="ru-RU" sz="4800" b="1" dirty="0" smtClean="0"/>
              <a:t>  производства</a:t>
            </a:r>
          </a:p>
          <a:p>
            <a:pPr algn="ctr"/>
            <a:r>
              <a:rPr lang="ru-RU" sz="2800" b="1" dirty="0" smtClean="0"/>
              <a:t>  </a:t>
            </a:r>
          </a:p>
          <a:p>
            <a:pPr algn="ctr"/>
            <a:r>
              <a:rPr lang="ru-RU" sz="2800" b="1" dirty="0" smtClean="0"/>
              <a:t>- максимально возможное уподобление производственных процессов в целом и ресурсных циклов в частности природным круговоротам веществ в биосфере, либо это любые мероприятия, снижающие опасность производства для природы и человека.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4786322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 основе </a:t>
            </a:r>
            <a:r>
              <a:rPr lang="ru-RU" sz="2800" b="1" dirty="0" err="1" smtClean="0">
                <a:solidFill>
                  <a:srgbClr val="C00000"/>
                </a:solidFill>
              </a:rPr>
              <a:t>экологизации</a:t>
            </a:r>
            <a:r>
              <a:rPr lang="ru-RU" sz="2800" b="1" dirty="0" smtClean="0">
                <a:solidFill>
                  <a:srgbClr val="C00000"/>
                </a:solidFill>
              </a:rPr>
              <a:t> производства лежит ресурсосбережение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направления и пути ресурсосбережения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642938"/>
          <a:ext cx="8115328" cy="600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86"/>
                <a:gridCol w="475774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Путь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Внедрение </a:t>
                      </a:r>
                      <a:b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ресурсосберегающих технологий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« Безотходная» технология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Малоотходная  технология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Новая техника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Повышение выхода продукции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Снижение ресурсоёмкости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Удлинение срока службы продукции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Взаимозаменяемость природных ресурсов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Материалы-заменители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Материалы экономичные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Нетрадиционные источники энергии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качества продукции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Экономико-математические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методы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Задачи линейного и динамического программирования: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распределение,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транспортирование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Эколого-экономическое моделирование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Балансы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Нормирование природных ресурсов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Нормы: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изъятие ресурса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расход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запас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плата за ресурсы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Экономия природных ресурсов 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Интенсификация использования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Комплексное использование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вторичных ресурсов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Уменьшение потерь и отходов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Снижение норм расхода 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/>
                </a:tc>
              </a:tr>
            </a:tbl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Малоотходная  технология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- это промежуточная ступень перед созданием безотходной технологии, подразумевающая приближение технологического процесса к замкнутому циклу. 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При малоотходной технологии вредное воздействие на окружающую среду не превышает уровня, допустимого санитарными органами. Часть сырья всё же превращается в отходы и подвергается длительному хранению или захоронению.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00108"/>
            <a:ext cx="9144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Безотходная технология </a:t>
            </a:r>
          </a:p>
          <a:p>
            <a:pPr algn="ctr"/>
            <a:endParaRPr lang="ru-RU" sz="32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- это технология, подразумевающая наиболее рациональное использование природных ресурсов и энергии в производстве, обеспечивающее защиту окружающей среды.</a:t>
            </a:r>
          </a:p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42900"/>
            <a:ext cx="91440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Процессы  внедрения  малоотходных и  безотходных  производств направлены на создание следующих схем и режимов производства:</a:t>
            </a:r>
          </a:p>
          <a:p>
            <a:r>
              <a:rPr lang="ru-RU" sz="2400" b="1" dirty="0" smtClean="0"/>
              <a:t>- комплексных схем, позволяющих максимально использовать все ингредиенты сырья и обеспечивающих соблюдение ПДК вредных веществ в отходящих потоках.</a:t>
            </a:r>
          </a:p>
          <a:p>
            <a:r>
              <a:rPr lang="ru-RU" sz="2400" b="1" dirty="0" smtClean="0"/>
              <a:t>- схем с полных кругооборотом воды, позволяющих резко сократить потребность предприятий в свежей воде. </a:t>
            </a:r>
          </a:p>
          <a:p>
            <a:r>
              <a:rPr lang="ru-RU" sz="2400" b="1" dirty="0" smtClean="0"/>
              <a:t>- энерготехнологических схем с утилизацией тепла реакций, в результате чего некоторые производства превращаются из </a:t>
            </a:r>
            <a:r>
              <a:rPr lang="ru-RU" sz="2400" b="1" dirty="0" err="1" smtClean="0"/>
              <a:t>энергопотребляющих</a:t>
            </a:r>
            <a:r>
              <a:rPr lang="ru-RU" sz="2400" b="1" dirty="0" smtClean="0"/>
              <a:t> в </a:t>
            </a:r>
            <a:r>
              <a:rPr lang="ru-RU" sz="2400" b="1" dirty="0" err="1" smtClean="0"/>
              <a:t>энергопроизводящие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- технологических режимов, обеспечивающих выпуск продукции высокого качества, которую можно использовать более эффективно и более длительный срок.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5743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Применение малоотходных и безотходных технологий позволит не только решить проблему окружающей среды, но и одновременно обеспечит экономическую эффективность производства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07249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Экологические последствия использования</a:t>
            </a:r>
          </a:p>
          <a:p>
            <a:pPr algn="ctr"/>
            <a:r>
              <a:rPr lang="ru-RU" sz="3200" b="1" dirty="0" smtClean="0"/>
              <a:t>природных ресурсов</a:t>
            </a:r>
          </a:p>
          <a:p>
            <a:r>
              <a:rPr lang="ru-RU" b="1" dirty="0" smtClean="0"/>
              <a:t> 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Позитивные:</a:t>
            </a:r>
          </a:p>
          <a:p>
            <a:r>
              <a:rPr lang="ru-RU" sz="2800" b="1" dirty="0" smtClean="0"/>
              <a:t>создание готовой продукции, полуфабрикатов, электрической и тепловой энергии и др. 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Негативные:</a:t>
            </a:r>
          </a:p>
          <a:p>
            <a:r>
              <a:rPr lang="ru-RU" sz="2800" b="1" dirty="0" smtClean="0"/>
              <a:t> 1) загрязнение природной среды; </a:t>
            </a:r>
          </a:p>
          <a:p>
            <a:r>
              <a:rPr lang="ru-RU" sz="2800" b="1" dirty="0" smtClean="0"/>
              <a:t>2) истощение природных ресурсов; </a:t>
            </a:r>
          </a:p>
          <a:p>
            <a:r>
              <a:rPr lang="ru-RU" sz="2800" b="1" dirty="0" smtClean="0"/>
              <a:t>3) нарушение структуры естественных ландшафтов;</a:t>
            </a:r>
          </a:p>
          <a:p>
            <a:r>
              <a:rPr lang="ru-RU" sz="2800" b="1" dirty="0" smtClean="0"/>
              <a:t>4) сокращение </a:t>
            </a:r>
            <a:r>
              <a:rPr lang="ru-RU" sz="2800" b="1" dirty="0" err="1" smtClean="0"/>
              <a:t>биоразнообразия</a:t>
            </a:r>
            <a:r>
              <a:rPr lang="ru-RU" sz="2800" b="1" dirty="0" smtClean="0"/>
              <a:t>; </a:t>
            </a:r>
          </a:p>
          <a:p>
            <a:r>
              <a:rPr lang="ru-RU" sz="2800" b="1" dirty="0" smtClean="0"/>
              <a:t>5) антропогенное обезлесение и опустынивание.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2918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Загрязнение природной среды 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– процесс привнесения в среду или возникновение в ней новых обычно не характерных для нее физических, химических, биологических агентов или превышение в рассматриваемое время естественного среднемноголетнего уровня концентрации названных выше агентов в среде, приводящих к негативным последствиям </a:t>
            </a:r>
            <a:r>
              <a:rPr lang="ru-RU" dirty="0" smtClean="0"/>
              <a:t>(</a:t>
            </a:r>
            <a:r>
              <a:rPr lang="ru-RU" dirty="0" err="1" smtClean="0"/>
              <a:t>Реймерс</a:t>
            </a:r>
            <a:r>
              <a:rPr lang="ru-RU" dirty="0" smtClean="0"/>
              <a:t>, 1990). 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Загрязнение может быть природным и антропогенным.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НТР  и  НТП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привели  </a:t>
            </a:r>
            <a:r>
              <a:rPr lang="ru-RU" b="1" dirty="0"/>
              <a:t>к </a:t>
            </a:r>
            <a:r>
              <a:rPr lang="ru-RU" b="1" dirty="0" smtClean="0"/>
              <a:t>следующему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1) увеличили потребление  природных  ресурсов; </a:t>
            </a:r>
          </a:p>
          <a:p>
            <a:r>
              <a:rPr lang="ru-RU" b="1" dirty="0"/>
              <a:t>2)  произошло  расширение освоенных  хозяйственной   деятельностью  территорий; </a:t>
            </a:r>
          </a:p>
          <a:p>
            <a:r>
              <a:rPr lang="ru-RU" b="1" dirty="0"/>
              <a:t>3)  усилились антропогенные нагрузки на природные системы; </a:t>
            </a:r>
          </a:p>
          <a:p>
            <a:r>
              <a:rPr lang="ru-RU" b="1" dirty="0"/>
              <a:t>4) увеличивается  деградация  и загрязнение   окружающей  природной  среды; </a:t>
            </a:r>
          </a:p>
          <a:p>
            <a:r>
              <a:rPr lang="ru-RU" b="1" dirty="0"/>
              <a:t>5)  появились новые  искусственные  органические соединения,  не существовавшие в природе,  опасные  тем, что  трудно разлагаются  или   совсем   не   разлагаются   в  естественной среде; </a:t>
            </a:r>
          </a:p>
          <a:p>
            <a:r>
              <a:rPr lang="ru-RU" b="1" dirty="0"/>
              <a:t>6) вызвали к  жизни ОМП (ядерное,  химическое, биологическое), опасное тем, что его  применение  может   привести  к  гибели  современной  цивилизации.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 видам загрязняющих агентов различают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accent1"/>
                </a:solidFill>
              </a:rPr>
              <a:t>физическое</a:t>
            </a:r>
            <a:r>
              <a:rPr lang="ru-RU" sz="2400" b="1" dirty="0" smtClean="0"/>
              <a:t> (тепловое, радиоактивное, шумовое, электромагнитное, световое и др.), </a:t>
            </a:r>
          </a:p>
          <a:p>
            <a:r>
              <a:rPr lang="ru-RU" sz="2400" b="1" dirty="0" smtClean="0">
                <a:solidFill>
                  <a:schemeClr val="accent1"/>
                </a:solidFill>
              </a:rPr>
              <a:t>Химическое</a:t>
            </a:r>
            <a:r>
              <a:rPr lang="ru-RU" sz="2400" b="1" dirty="0" smtClean="0"/>
              <a:t> (тяжелые металлы, пестициды, СПАВ, пластмассы, аэрозоли, детергенты и др.);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accent1"/>
                </a:solidFill>
              </a:rPr>
              <a:t>биологическое или микробиологическое </a:t>
            </a:r>
            <a:r>
              <a:rPr lang="ru-RU" sz="2400" b="1" dirty="0" smtClean="0"/>
              <a:t>(патогенные микроорганизмы, продукты генной инженерии и др.). </a:t>
            </a:r>
          </a:p>
          <a:p>
            <a:endParaRPr lang="ru-RU" sz="2400" b="1" dirty="0" smtClean="0"/>
          </a:p>
          <a:p>
            <a:r>
              <a:rPr lang="ru-RU" sz="3600" b="1" dirty="0" smtClean="0"/>
              <a:t>По масштабам загрязнение </a:t>
            </a:r>
            <a:r>
              <a:rPr lang="ru-RU" sz="2400" b="1" dirty="0" smtClean="0"/>
              <a:t>может быть  </a:t>
            </a:r>
            <a:r>
              <a:rPr lang="ru-RU" sz="2400" b="1" dirty="0" smtClean="0">
                <a:solidFill>
                  <a:schemeClr val="accent1"/>
                </a:solidFill>
              </a:rPr>
              <a:t>глобальным, региональным, локальным</a:t>
            </a:r>
            <a:r>
              <a:rPr lang="ru-RU" sz="2400" b="1" dirty="0" smtClean="0"/>
              <a:t>. </a:t>
            </a:r>
          </a:p>
          <a:p>
            <a:endParaRPr lang="ru-RU" sz="2400" b="1" dirty="0" smtClean="0"/>
          </a:p>
          <a:p>
            <a:r>
              <a:rPr lang="ru-RU" sz="3600" b="1" dirty="0" smtClean="0"/>
              <a:t>По объектам загрязнения </a:t>
            </a:r>
            <a:r>
              <a:rPr lang="ru-RU" sz="2400" b="1" dirty="0" smtClean="0"/>
              <a:t>различают загрязнение </a:t>
            </a:r>
            <a:r>
              <a:rPr lang="ru-RU" sz="2400" b="1" dirty="0" smtClean="0">
                <a:solidFill>
                  <a:schemeClr val="accent1"/>
                </a:solidFill>
              </a:rPr>
              <a:t>атмосферы, поверхностных и подземных вод, почв, загрязнение околоземного пространства </a:t>
            </a:r>
            <a:r>
              <a:rPr lang="ru-RU" sz="2400" b="1" dirty="0" smtClean="0"/>
              <a:t>и т. 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Классификация загрязнений </a:t>
            </a: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Г. В. </a:t>
            </a:r>
            <a:r>
              <a:rPr lang="ru-RU" sz="3200" b="1" dirty="0" err="1" smtClean="0">
                <a:solidFill>
                  <a:schemeClr val="accent1"/>
                </a:solidFill>
              </a:rPr>
              <a:t>Стадницкого</a:t>
            </a:r>
            <a:r>
              <a:rPr lang="ru-RU" sz="3200" b="1" dirty="0" smtClean="0">
                <a:solidFill>
                  <a:schemeClr val="accent1"/>
                </a:solidFill>
              </a:rPr>
              <a:t> и А. И. Родионова (1988):</a:t>
            </a:r>
          </a:p>
          <a:p>
            <a:endParaRPr lang="ru-RU" dirty="0" smtClean="0"/>
          </a:p>
          <a:p>
            <a:r>
              <a:rPr lang="ru-RU" sz="2000" dirty="0" smtClean="0"/>
              <a:t>1.</a:t>
            </a:r>
            <a:r>
              <a:rPr lang="ru-RU" sz="2000" b="1" i="1" dirty="0" smtClean="0"/>
              <a:t>Ингредиентное загрязнение</a:t>
            </a:r>
            <a:r>
              <a:rPr lang="ru-RU" sz="2000" dirty="0" smtClean="0"/>
              <a:t> – совокупность веществ, количественно или качественно чуждых естественным  биогеоценозам (бытовые стоки, ядохимикаты, минеральные удобрения и др.);</a:t>
            </a:r>
            <a:endParaRPr lang="ru-RU" sz="2000" b="1" dirty="0" smtClean="0"/>
          </a:p>
          <a:p>
            <a:r>
              <a:rPr lang="ru-RU" sz="2000" dirty="0" smtClean="0"/>
              <a:t>2. </a:t>
            </a:r>
            <a:r>
              <a:rPr lang="ru-RU" sz="2000" b="1" i="1" dirty="0" smtClean="0"/>
              <a:t>Параметрическое загрязнение</a:t>
            </a:r>
            <a:r>
              <a:rPr lang="ru-RU" sz="2000" dirty="0" smtClean="0"/>
              <a:t> – изменение качественных параметров окружающей природной среды (шумовое, тепловое, световое, радиационное, электромагнитное);</a:t>
            </a:r>
            <a:endParaRPr lang="ru-RU" sz="2000" b="1" dirty="0" smtClean="0"/>
          </a:p>
          <a:p>
            <a:r>
              <a:rPr lang="ru-RU" sz="2000" dirty="0" smtClean="0"/>
              <a:t>3. </a:t>
            </a:r>
            <a:r>
              <a:rPr lang="ru-RU" sz="2000" b="1" i="1" dirty="0" smtClean="0"/>
              <a:t>Биоценотическое загрязнение</a:t>
            </a:r>
            <a:r>
              <a:rPr lang="ru-RU" sz="2000" dirty="0" smtClean="0"/>
              <a:t> – воздействия, вызывающие нарушение в составе и структуре популяций живых организмов (</a:t>
            </a:r>
            <a:r>
              <a:rPr lang="ru-RU" sz="2000" dirty="0" err="1" smtClean="0"/>
              <a:t>перепромысел</a:t>
            </a:r>
            <a:r>
              <a:rPr lang="ru-RU" sz="2000" dirty="0" smtClean="0"/>
              <a:t>, направленная интродукция, и акклиматизация видов и т. д.);</a:t>
            </a:r>
            <a:endParaRPr lang="ru-RU" sz="2000" b="1" dirty="0" smtClean="0"/>
          </a:p>
          <a:p>
            <a:r>
              <a:rPr lang="ru-RU" sz="2000" dirty="0" smtClean="0"/>
              <a:t>4. </a:t>
            </a:r>
            <a:r>
              <a:rPr lang="ru-RU" sz="2000" b="1" i="1" dirty="0" err="1" smtClean="0"/>
              <a:t>Стациально-деструкционное</a:t>
            </a:r>
            <a:r>
              <a:rPr lang="ru-RU" sz="2000" b="1" i="1" dirty="0" smtClean="0"/>
              <a:t> загрязнение</a:t>
            </a:r>
            <a:r>
              <a:rPr lang="ru-RU" sz="2000" dirty="0" smtClean="0"/>
              <a:t> – воздействие, приводящее к нарушению и преобразованию ландшафтов и экосистем в процессе природопользования (вырубка лесов, эрозия почв, урбанизация, зарегулирование водотоков).</a:t>
            </a:r>
            <a:endParaRPr lang="ru-RU" sz="20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/>
                </a:solidFill>
              </a:rPr>
              <a:t>Истощение природных ресурсов </a:t>
            </a:r>
            <a:r>
              <a:rPr lang="ru-RU" sz="2400" b="1" i="1" dirty="0" smtClean="0"/>
              <a:t>– </a:t>
            </a:r>
            <a:r>
              <a:rPr lang="ru-RU" sz="2400" b="1" dirty="0" smtClean="0"/>
              <a:t>сокращение количества и ухудшение качества природных ресурсов, нередко приводящее к нарушению экологической безопасности и возникновению экологических проблем. Истощение природных ресурсов приводит к удорожанию ресурсов. Особенно опасно истощение энергетических и жизненно важных природных ресурсов (питьевая вода, почвенно-земельные ресурсы).</a:t>
            </a:r>
          </a:p>
          <a:p>
            <a:endParaRPr lang="ru-RU" sz="2400" b="1" dirty="0" smtClean="0"/>
          </a:p>
          <a:p>
            <a:r>
              <a:rPr lang="ru-RU" sz="3200" b="1" i="1" dirty="0" smtClean="0">
                <a:solidFill>
                  <a:schemeClr val="accent1"/>
                </a:solidFill>
              </a:rPr>
              <a:t>Нарушение структуры естественных ландшафтов </a:t>
            </a:r>
            <a:r>
              <a:rPr lang="ru-RU" sz="2400" b="1" i="1" dirty="0" smtClean="0"/>
              <a:t>– </a:t>
            </a:r>
            <a:r>
              <a:rPr lang="ru-RU" sz="2400" b="1" dirty="0" smtClean="0"/>
              <a:t>изменение соотношения естественных и антропогенных ландшафтов, приводящее к нарушению экологической устойчивости природной среды (проявление водной  эрозии, дефляции, </a:t>
            </a:r>
            <a:r>
              <a:rPr lang="ru-RU" sz="2400" b="1" dirty="0" err="1" smtClean="0"/>
              <a:t>оползнеобразования</a:t>
            </a:r>
            <a:r>
              <a:rPr lang="ru-RU" sz="2400" b="1" dirty="0" smtClean="0"/>
              <a:t>, карста, </a:t>
            </a:r>
            <a:r>
              <a:rPr lang="ru-RU" sz="2400" b="1" dirty="0" err="1" smtClean="0"/>
              <a:t>термокарста</a:t>
            </a:r>
            <a:r>
              <a:rPr lang="ru-RU" sz="2400" b="1" dirty="0" smtClean="0"/>
              <a:t> и др.).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Биологическое разнообразие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– совокупность всех форм  жизни,  населяющей нашу планету, это богатство и многообразие жизни и ее  процессов, включающее разнообразие живых организмов и  их генетических различий, а  также разнообразие мест существования, сообществ, экосистем,  в  которых организмы существуют. </a:t>
            </a:r>
          </a:p>
          <a:p>
            <a:endParaRPr lang="ru-RU" sz="2400" b="1" dirty="0" smtClean="0"/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Биоразнообразие</a:t>
            </a:r>
            <a:r>
              <a:rPr lang="ru-RU" sz="2400" b="1" dirty="0" smtClean="0">
                <a:solidFill>
                  <a:srgbClr val="FF0000"/>
                </a:solidFill>
              </a:rPr>
              <a:t> делится на три иерархические  категории: 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rgbClr val="FF0000"/>
                </a:solidFill>
              </a:rPr>
              <a:t>разнообразие среди  представителей одного вида; 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rgbClr val="FF0000"/>
                </a:solidFill>
              </a:rPr>
              <a:t> разнообразие  между различными  видами; </a:t>
            </a:r>
          </a:p>
          <a:p>
            <a:pPr marL="342900" indent="-342900">
              <a:buAutoNum type="arabicParenR"/>
            </a:pPr>
            <a:r>
              <a:rPr lang="ru-RU" sz="2400" b="1" dirty="0" smtClean="0">
                <a:solidFill>
                  <a:srgbClr val="FF0000"/>
                </a:solidFill>
              </a:rPr>
              <a:t>разнообразие между экосистемами.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Наибольшим  видовым  биологическим  разнообразием  отличаются  лесные ландшафты,  коралловые   рифы, саванновые   и  степные  ландшафты. </a:t>
            </a:r>
          </a:p>
          <a:p>
            <a:endParaRPr lang="ru-RU" sz="28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глобальные центры высокого  </a:t>
            </a:r>
            <a:r>
              <a:rPr lang="ru-RU" sz="4000" b="1" dirty="0" err="1" smtClean="0">
                <a:solidFill>
                  <a:srgbClr val="FF0000"/>
                </a:solidFill>
              </a:rPr>
              <a:t>биоразнообразия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800" b="1" dirty="0" smtClean="0"/>
              <a:t>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Тропические Восточные  Анды, Приатлантическая Бразилия, Восточные  Гималаи, Северный Борнео, Новая Гвинея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  последние  500 миллионов лет  на  Земле было 5 периодов массового исчезновения  видов.  Из  них  последний  был  примерно  65  </a:t>
            </a:r>
            <a:r>
              <a:rPr lang="ru-RU" sz="2800" b="1" dirty="0" err="1" smtClean="0"/>
              <a:t>млн</a:t>
            </a:r>
            <a:r>
              <a:rPr lang="ru-RU" sz="2800" b="1" dirty="0" smtClean="0"/>
              <a:t>  лет  тому назад.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Для восстановления биологического богатства каждый раз необходимо  примерно 10 </a:t>
            </a:r>
            <a:r>
              <a:rPr lang="ru-RU" sz="2800" b="1" dirty="0" err="1" smtClean="0">
                <a:solidFill>
                  <a:schemeClr val="tx2"/>
                </a:solidFill>
              </a:rPr>
              <a:t>млн</a:t>
            </a:r>
            <a:r>
              <a:rPr lang="ru-RU" sz="2800" b="1" dirty="0" smtClean="0">
                <a:solidFill>
                  <a:schemeClr val="tx2"/>
                </a:solidFill>
              </a:rPr>
              <a:t> лет.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настоящее время  в связи с антропогенным воздействием скорость сокращения </a:t>
            </a:r>
            <a:r>
              <a:rPr lang="ru-RU" sz="2800" b="1" dirty="0" err="1" smtClean="0">
                <a:solidFill>
                  <a:srgbClr val="002060"/>
                </a:solidFill>
              </a:rPr>
              <a:t>биоразнообразия</a:t>
            </a:r>
            <a:r>
              <a:rPr lang="ru-RU" sz="2800" b="1" dirty="0" smtClean="0">
                <a:solidFill>
                  <a:srgbClr val="002060"/>
                </a:solidFill>
              </a:rPr>
              <a:t> увеличилась. </a:t>
            </a:r>
          </a:p>
          <a:p>
            <a:pPr algn="ctr"/>
            <a:r>
              <a:rPr lang="ru-RU" sz="2800" b="1" dirty="0" smtClean="0"/>
              <a:t>Сейчас перед угрозой исчезновения находятся 30 тыс.  видов  животных  и  растений.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Скорость исчезновения  видов  млекопитающих в  этом  столетии  в 40  раз  превышала  максимальные скорости, зафиксированные в  геологическом  прошлом. </a:t>
            </a:r>
          </a:p>
          <a:p>
            <a:pPr algn="ctr"/>
            <a:r>
              <a:rPr lang="ru-RU" sz="2800" b="1" dirty="0" smtClean="0"/>
              <a:t>За последние 400  лет исчезли  484 вида  животных  и 654 вида растений</a:t>
            </a:r>
            <a:endParaRPr lang="ru-RU" sz="2800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Главные последствия человеческой деятельности для </a:t>
            </a:r>
            <a:r>
              <a:rPr lang="ru-RU" sz="3200" b="1" dirty="0" err="1" smtClean="0"/>
              <a:t>биоразнообразия</a:t>
            </a:r>
            <a:r>
              <a:rPr lang="ru-RU" sz="3200" b="1" dirty="0" smtClean="0"/>
              <a:t> планеты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Уничтожение природных </a:t>
            </a:r>
            <a:r>
              <a:rPr lang="ru-RU" b="1" dirty="0" err="1" smtClean="0">
                <a:solidFill>
                  <a:srgbClr val="FF0000"/>
                </a:solidFill>
              </a:rPr>
              <a:t>ценозов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(раскорчевка, вырубка лесов, распашка степей, осушение болот и пойменных водоемов; застройка природных территорий городами).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Преобразование исходных биогеоценозов </a:t>
            </a:r>
            <a:r>
              <a:rPr lang="ru-RU" dirty="0" smtClean="0"/>
              <a:t>под влиянием человеческой деятельности: антропогенные сукцессии лесов, распашка открытых пространств, создание водохранилищ и </a:t>
            </a:r>
            <a:r>
              <a:rPr lang="ru-RU" dirty="0" err="1" smtClean="0"/>
              <a:t>др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Прямое изъятие растений, грибов, животных </a:t>
            </a:r>
            <a:r>
              <a:rPr lang="ru-RU" dirty="0" smtClean="0"/>
              <a:t>в процессе охоты, рыбной ловли, сенокошения.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Ухудшение условий обитания живых организмов </a:t>
            </a:r>
            <a:r>
              <a:rPr lang="ru-RU" dirty="0" smtClean="0"/>
              <a:t>вследствие различных форм загрязнения окружающей среды, разрушения и уплотнения почв, уничтожения водоемов, обеднения экологической мозаики и других отрицательных антропогенных воздействий.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Биологическое загрязнение экосистем, флор и фаун </a:t>
            </a:r>
            <a:r>
              <a:rPr lang="ru-RU" dirty="0" smtClean="0"/>
              <a:t>(расселение несвойственных данной местности организмов, вселение новых подвидов и т.д.).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конвенция о биологическом разнообразии </a:t>
            </a:r>
            <a:br>
              <a:rPr lang="ru-RU" b="1" dirty="0" smtClean="0"/>
            </a:br>
            <a:r>
              <a:rPr lang="ru-RU" sz="2700" b="1" dirty="0" smtClean="0"/>
              <a:t>(Рио-де-Жанейро, 1992)</a:t>
            </a:r>
            <a:endParaRPr lang="ru-RU" sz="27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latin typeface="+mj-lt"/>
                <a:ea typeface="Times New Roman"/>
              </a:rPr>
              <a:t>необходимы экстренные и решительные действия по сохранению и поддержанию генетического фонда, видов и экосистем. </a:t>
            </a:r>
          </a:p>
          <a:p>
            <a:pPr algn="ctr"/>
            <a:endParaRPr lang="ru-RU" b="1" dirty="0" smtClean="0">
              <a:latin typeface="+mj-lt"/>
              <a:ea typeface="Times New Roman"/>
            </a:endParaRPr>
          </a:p>
          <a:p>
            <a:pPr algn="ctr"/>
            <a:r>
              <a:rPr lang="ru-RU" b="1" dirty="0" smtClean="0">
                <a:latin typeface="+mj-lt"/>
                <a:ea typeface="Times New Roman"/>
              </a:rPr>
              <a:t>Рекомендовано на национальном уровне проводить оценки состояния </a:t>
            </a:r>
            <a:r>
              <a:rPr lang="ru-RU" b="1" dirty="0" err="1" smtClean="0">
                <a:latin typeface="+mj-lt"/>
                <a:ea typeface="Times New Roman"/>
              </a:rPr>
              <a:t>биоразнообразия</a:t>
            </a:r>
            <a:r>
              <a:rPr lang="ru-RU" b="1" dirty="0" smtClean="0">
                <a:latin typeface="+mj-lt"/>
                <a:ea typeface="Times New Roman"/>
              </a:rPr>
              <a:t>, разрабатывать национальные стратегии по сохранению и рациональному использованию биологического разнообразия и сделать их частью общенациональных стратегий развития.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00108"/>
            <a:ext cx="91440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Причины ускоренного снижения  биологического разнообразия : 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быстрый рост  народонаселения и экономики. Это приводит к  увеличению сельскохозяйственных  земель и  увеличивает  количество  отходов; 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рыночная  экономика  пока не  в  состоянии  оценить  истинную  ценность  современного </a:t>
            </a:r>
            <a:r>
              <a:rPr lang="ru-RU" sz="2000" b="1" dirty="0" err="1" smtClean="0"/>
              <a:t>биоразнообразия</a:t>
            </a:r>
            <a:r>
              <a:rPr lang="ru-RU" sz="2000" b="1" dirty="0" smtClean="0"/>
              <a:t>. 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увеличение   миграции  населения,  рост  международной   торговли и  туризма. Специализация отдельных стран на производстве определенных сельскохозяйственных культур ведет к  созданию  крупных  плантаций  и снижению  производства других   местных  культур;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увеличение  объемов  загрязняющих  веществ,  поступающих  в  среду; 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интродукция   новых  видов,  сопровождающаяся   вытеснением  или  истреблением   местных  видов; 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разрушение  местообитаний; </a:t>
            </a:r>
          </a:p>
          <a:p>
            <a:pPr marL="342900" indent="-342900">
              <a:buAutoNum type="arabicParenR"/>
            </a:pPr>
            <a:r>
              <a:rPr lang="ru-RU" sz="2000" b="1" dirty="0" smtClean="0"/>
              <a:t>браконьерство.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почему  необходимо  сохранения  </a:t>
            </a:r>
            <a:r>
              <a:rPr lang="ru-RU" b="1" dirty="0" err="1" smtClean="0">
                <a:solidFill>
                  <a:schemeClr val="tx2"/>
                </a:solidFill>
              </a:rPr>
              <a:t>биоразнообразия</a:t>
            </a:r>
            <a:r>
              <a:rPr lang="ru-RU" b="1" dirty="0" smtClean="0">
                <a:solidFill>
                  <a:schemeClr val="tx2"/>
                </a:solidFill>
              </a:rPr>
              <a:t>   на  Земле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все  виды   имеют  право  на   существование; </a:t>
            </a:r>
          </a:p>
          <a:p>
            <a:r>
              <a:rPr lang="ru-RU" b="1" dirty="0" smtClean="0"/>
              <a:t>наслаждение  природой,  ее  красотой   и  разнообразием  имеет высочайшую  ценность; </a:t>
            </a:r>
          </a:p>
          <a:p>
            <a:r>
              <a:rPr lang="ru-RU" b="1" dirty="0" smtClean="0"/>
              <a:t>разнообразие – основа  эволюции  жизненных  форм. Снижение  генетического и  видового  разнообразия  подрывает дальнейшее совершенствование форм  жизни; </a:t>
            </a:r>
          </a:p>
          <a:p>
            <a:r>
              <a:rPr lang="ru-RU" b="1" dirty="0" smtClean="0"/>
              <a:t>экономическая целесообразность </a:t>
            </a:r>
            <a:r>
              <a:rPr lang="ru-RU" b="1" dirty="0" err="1" smtClean="0"/>
              <a:t>биоразнообразия</a:t>
            </a:r>
            <a:r>
              <a:rPr lang="ru-RU" b="1" dirty="0" smtClean="0"/>
              <a:t> заключается  в  том,  что дикая природа  источник селекции  домашних  растений  и  животных.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000" b="1" dirty="0"/>
              <a:t>Современный экологический кризис характеризуется не столько усилением  воздействия человека на  природу,  сколько резким увеличением  влияния  измененной  людьми природной среды  на  развитие  современной   цивилизации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Особенности  </a:t>
            </a:r>
            <a:r>
              <a:rPr lang="ru-RU" b="1" dirty="0">
                <a:solidFill>
                  <a:schemeClr val="tx2"/>
                </a:solidFill>
              </a:rPr>
              <a:t>современного  экологического  </a:t>
            </a:r>
            <a:r>
              <a:rPr lang="ru-RU" b="1" dirty="0" smtClean="0">
                <a:solidFill>
                  <a:schemeClr val="tx2"/>
                </a:solidFill>
              </a:rPr>
              <a:t>кризиса: </a:t>
            </a:r>
            <a:endParaRPr lang="ru-RU" b="1" dirty="0">
              <a:solidFill>
                <a:schemeClr val="tx2"/>
              </a:solidFill>
            </a:endParaRPr>
          </a:p>
          <a:p>
            <a:r>
              <a:rPr lang="ru-RU" b="1" dirty="0">
                <a:solidFill>
                  <a:schemeClr val="tx2"/>
                </a:solidFill>
              </a:rPr>
              <a:t>1) резкое  возрастание   объемов    добычи  и  потребления    естественных ресурсов, вовлекаемых  в  материальное   производство; </a:t>
            </a:r>
          </a:p>
          <a:p>
            <a:r>
              <a:rPr lang="ru-RU" b="1" dirty="0">
                <a:solidFill>
                  <a:schemeClr val="tx2"/>
                </a:solidFill>
              </a:rPr>
              <a:t>2) усиление  антропогенного   влияния  на   природные системы; </a:t>
            </a:r>
          </a:p>
          <a:p>
            <a:r>
              <a:rPr lang="ru-RU" b="1" dirty="0">
                <a:solidFill>
                  <a:schemeClr val="tx2"/>
                </a:solidFill>
              </a:rPr>
              <a:t>3) ухудшение   состояния  окружающей природной  среды;  </a:t>
            </a:r>
          </a:p>
          <a:p>
            <a:r>
              <a:rPr lang="ru-RU" b="1" dirty="0">
                <a:solidFill>
                  <a:schemeClr val="tx2"/>
                </a:solidFill>
              </a:rPr>
              <a:t>4) влияние   измененной неблагоприятной природной  среды  на  самочувствие и здоровье 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основные направления рационального использования природных ресурсов и их охраны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Инвентаризация  природных ресурсов – полный учет количества и качества ресурсов. В результате инвентаризации создают кадастры и реестры природных ресурсов. </a:t>
            </a:r>
            <a:r>
              <a:rPr lang="ru-RU" b="1" i="1" dirty="0" smtClean="0">
                <a:solidFill>
                  <a:srgbClr val="FF0000"/>
                </a:solidFill>
              </a:rPr>
              <a:t>Кадастр природных ресурсов </a:t>
            </a:r>
            <a:r>
              <a:rPr lang="ru-RU" i="1" dirty="0" smtClean="0">
                <a:solidFill>
                  <a:srgbClr val="FF0000"/>
                </a:solidFill>
              </a:rPr>
              <a:t>– свод экономических, экологических, организационных и технических показателей, который характеризует качество и количество природного ресурса, а также состав и категории </a:t>
            </a:r>
            <a:r>
              <a:rPr lang="ru-RU" i="1" dirty="0" err="1" smtClean="0">
                <a:solidFill>
                  <a:srgbClr val="FF0000"/>
                </a:solidFill>
              </a:rPr>
              <a:t>природопользователей</a:t>
            </a:r>
            <a:r>
              <a:rPr lang="ru-RU" i="1" dirty="0" smtClean="0">
                <a:solidFill>
                  <a:srgbClr val="FF0000"/>
                </a:solidFill>
              </a:rPr>
              <a:t> этого ресурса.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2. Комплексное и экономное расходование сырья на производстве.</a:t>
            </a:r>
            <a:endParaRPr lang="ru-RU" b="1" dirty="0" smtClean="0"/>
          </a:p>
          <a:p>
            <a:r>
              <a:rPr lang="ru-RU" dirty="0" smtClean="0"/>
              <a:t>3. Внедрение ресурсосберегающих и малоотходных производств.</a:t>
            </a:r>
            <a:endParaRPr lang="ru-RU" b="1" dirty="0" smtClean="0"/>
          </a:p>
          <a:p>
            <a:r>
              <a:rPr lang="ru-RU" dirty="0" smtClean="0"/>
              <a:t>4. Утилизация и вторичное использование отходов производства и потребления.</a:t>
            </a:r>
            <a:endParaRPr lang="ru-RU" b="1" dirty="0" smtClean="0"/>
          </a:p>
          <a:p>
            <a:r>
              <a:rPr lang="ru-RU" dirty="0" smtClean="0"/>
              <a:t>5. Совершенствование методов очистки от загрязнителей.</a:t>
            </a:r>
            <a:endParaRPr lang="ru-RU" b="1" dirty="0" smtClean="0"/>
          </a:p>
          <a:p>
            <a:r>
              <a:rPr lang="ru-RU" dirty="0" smtClean="0"/>
              <a:t>6. Устранение или «смягчение» негативных </a:t>
            </a:r>
            <a:r>
              <a:rPr lang="ru-RU" dirty="0" err="1" smtClean="0"/>
              <a:t>геоэкологических</a:t>
            </a:r>
            <a:r>
              <a:rPr lang="ru-RU" dirty="0" smtClean="0"/>
              <a:t> процессов (</a:t>
            </a:r>
            <a:r>
              <a:rPr lang="ru-RU" dirty="0" err="1" smtClean="0"/>
              <a:t>оползнеобразование</a:t>
            </a:r>
            <a:r>
              <a:rPr lang="ru-RU" dirty="0" smtClean="0"/>
              <a:t>, эрозия, заболачивание, лавинообразование, </a:t>
            </a:r>
            <a:r>
              <a:rPr lang="ru-RU" dirty="0" err="1" smtClean="0"/>
              <a:t>селеобразование</a:t>
            </a:r>
            <a:r>
              <a:rPr lang="ru-RU" dirty="0" smtClean="0"/>
              <a:t>, карст, </a:t>
            </a:r>
            <a:r>
              <a:rPr lang="ru-RU" dirty="0" err="1" smtClean="0"/>
              <a:t>термокарст</a:t>
            </a:r>
            <a:r>
              <a:rPr lang="ru-RU" dirty="0" smtClean="0"/>
              <a:t> и др.).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Требования к использованию </a:t>
            </a:r>
            <a:r>
              <a:rPr lang="ru-RU" b="1" dirty="0" err="1" smtClean="0">
                <a:solidFill>
                  <a:schemeClr val="tx2"/>
                </a:solidFill>
              </a:rPr>
              <a:t>возобновимых</a:t>
            </a:r>
            <a:r>
              <a:rPr lang="ru-RU" b="1" dirty="0" smtClean="0">
                <a:solidFill>
                  <a:schemeClr val="tx2"/>
                </a:solidFill>
              </a:rPr>
              <a:t> природных ресурсов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Изъятие природных ресурсов должно быть в пределах возобновления, т. е. скорость восстановления природного ресурса должна превышать скорость использования;</a:t>
            </a:r>
            <a:endParaRPr lang="ru-RU" b="1" dirty="0" smtClean="0"/>
          </a:p>
          <a:p>
            <a:r>
              <a:rPr lang="ru-RU" dirty="0" smtClean="0"/>
              <a:t>2. Поддержание экологического равновесия территории  т. е. организация особо охраняемых природных территорий;</a:t>
            </a:r>
            <a:endParaRPr lang="ru-RU" b="1" dirty="0" smtClean="0"/>
          </a:p>
          <a:p>
            <a:r>
              <a:rPr lang="ru-RU" dirty="0" smtClean="0"/>
              <a:t>3. </a:t>
            </a:r>
            <a:r>
              <a:rPr lang="ru-RU" dirty="0" err="1" smtClean="0"/>
              <a:t>Экологизация</a:t>
            </a:r>
            <a:r>
              <a:rPr lang="ru-RU" dirty="0" smtClean="0"/>
              <a:t> </a:t>
            </a:r>
            <a:r>
              <a:rPr lang="ru-RU" dirty="0" err="1" smtClean="0"/>
              <a:t>ресурсопользования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Обеспечение рационального природопользования является комплексным процессом, ориентированным на  </a:t>
            </a:r>
            <a:r>
              <a:rPr lang="ru-RU" b="1" dirty="0" err="1" smtClean="0"/>
              <a:t>неистощительное</a:t>
            </a:r>
            <a:r>
              <a:rPr lang="ru-RU" b="1" dirty="0" smtClean="0"/>
              <a:t> использование возобновляемых и рациональное использование </a:t>
            </a:r>
            <a:r>
              <a:rPr lang="ru-RU" b="1" dirty="0" err="1" smtClean="0"/>
              <a:t>невозобновляемых</a:t>
            </a:r>
            <a:r>
              <a:rPr lang="ru-RU" b="1" dirty="0" smtClean="0"/>
              <a:t> природных ресурсов</a:t>
            </a:r>
            <a:endParaRPr lang="ru-RU" b="1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Принципы рационального использования и охраны отдельных видов природных ресурсов и ландшафтов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- внедрение комплексного природопользования, включая экологически обоснованные методы использования земельных, водных, лесных, минеральных и других ресурсов;</a:t>
            </a:r>
          </a:p>
          <a:p>
            <a:r>
              <a:rPr lang="ru-RU" b="1" dirty="0" smtClean="0"/>
              <a:t>- сокращение в структуре экономики доли предприятий, только потребляющих природные ресурсы; развитие наукоемких </a:t>
            </a:r>
            <a:r>
              <a:rPr lang="ru-RU" b="1" dirty="0" err="1" smtClean="0"/>
              <a:t>природосберегающих</a:t>
            </a:r>
            <a:r>
              <a:rPr lang="ru-RU" b="1" dirty="0" smtClean="0"/>
              <a:t> высокотехнологичных производств;</a:t>
            </a:r>
          </a:p>
          <a:p>
            <a:r>
              <a:rPr lang="ru-RU" b="1" dirty="0" smtClean="0"/>
              <a:t>- сохранение объема и разнообразия биологических ресурсов, их внутренней структуры и способности к </a:t>
            </a:r>
            <a:r>
              <a:rPr lang="ru-RU" b="1" dirty="0" err="1" smtClean="0"/>
              <a:t>саморегуляции</a:t>
            </a:r>
            <a:r>
              <a:rPr lang="ru-RU" b="1" dirty="0" smtClean="0"/>
              <a:t> и </a:t>
            </a:r>
            <a:r>
              <a:rPr lang="ru-RU" b="1" dirty="0" err="1" smtClean="0"/>
              <a:t>самовоспроизводству</a:t>
            </a:r>
            <a:r>
              <a:rPr lang="ru-RU" b="1" dirty="0" smtClean="0"/>
              <a:t>;</a:t>
            </a:r>
            <a:endParaRPr lang="ru-RU" b="1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- максимально полное использование извлеченных полезных ископаемых  и добытых биологических ресурсов, минимизация отходов при их добыче и переработке;</a:t>
            </a:r>
          </a:p>
          <a:p>
            <a:r>
              <a:rPr lang="ru-RU" b="1" dirty="0" smtClean="0"/>
              <a:t>- минимизация ущерба, наносимого природной среде при разведке и добыче полезных ископаемых; рекультивация земель, нарушенных в результате разработки месторождений полезных ископаемых;</a:t>
            </a:r>
          </a:p>
          <a:p>
            <a:r>
              <a:rPr lang="ru-RU" b="1" dirty="0" smtClean="0"/>
              <a:t>- внедрение систем улучшающего (мелиорирующего) обустройства сельскохозяйственных земель и ведения сельского хозяйства, адаптированного к природным ландшафтам, развитие экологически чистых сельскохозяйственных технологий, сохранение и восстановление естественного плодородия почв на землях сельскохозяйственного назначения;</a:t>
            </a:r>
          </a:p>
          <a:p>
            <a:r>
              <a:rPr lang="ru-RU" b="1" dirty="0" smtClean="0"/>
              <a:t>- поддержание традиционной экологически сбалансированной хозяйственной деятельности;</a:t>
            </a:r>
          </a:p>
          <a:p>
            <a:r>
              <a:rPr lang="ru-RU" b="1" dirty="0" smtClean="0"/>
              <a:t>- предотвращение и пресечение всех видов нелегального использования природных ресурсов, в том числе браконьерства, и их незаконного оборота. Защита от природных стихий.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Снижение загрязнения окружающей среды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- внедрение ресурсосберегающих и малоотходных технологий во всех сферах хозяйственной деятельности;</a:t>
            </a:r>
          </a:p>
          <a:p>
            <a:r>
              <a:rPr lang="ru-RU" b="1" dirty="0" smtClean="0"/>
              <a:t>- технологическое перевооружение и постепенный вывод из эксплуатации предприятий с устаревшим оборудованием;</a:t>
            </a:r>
          </a:p>
          <a:p>
            <a:r>
              <a:rPr lang="ru-RU" b="1" dirty="0" smtClean="0"/>
              <a:t>- оснащение предприятий современным природоохранным оборудованием;</a:t>
            </a:r>
          </a:p>
          <a:p>
            <a:r>
              <a:rPr lang="ru-RU" b="1" dirty="0" smtClean="0"/>
              <a:t>- обеспечение качества воды, почвы и атмосферного воздуха в соответствии с нормативными требованиями;</a:t>
            </a:r>
          </a:p>
          <a:p>
            <a:r>
              <a:rPr lang="ru-RU" b="1" dirty="0" smtClean="0"/>
              <a:t>- сокращение удельного водопотребления в производстве и жилищно-коммунальном хозяйстве;</a:t>
            </a:r>
          </a:p>
          <a:p>
            <a:r>
              <a:rPr lang="ru-RU" b="1" dirty="0" smtClean="0"/>
              <a:t>- поддержка экологически безопасного производства энергии, включая использование возобновляемых источников и вторичного сырья;</a:t>
            </a:r>
            <a:endParaRPr lang="ru-RU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сохранение и восстановление природной среды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91174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- повсеместная очистка стоков и выбросов, влияющих на природные системы;</a:t>
            </a:r>
          </a:p>
          <a:p>
            <a:r>
              <a:rPr lang="ru-RU" b="1" dirty="0" smtClean="0"/>
              <a:t>- рекультивация нарушенных природных систем;</a:t>
            </a:r>
          </a:p>
          <a:p>
            <a:r>
              <a:rPr lang="ru-RU" b="1" dirty="0" smtClean="0"/>
              <a:t>- управление природными биогеохимическими барьерами, сдерживающими потоки загрязняющих веществ;</a:t>
            </a:r>
          </a:p>
          <a:p>
            <a:r>
              <a:rPr lang="ru-RU" b="1" dirty="0" smtClean="0"/>
              <a:t>- сохранение и восстановление оптимального для устойчивого развития страны и отдельных регионов комплекса наземных, пресноводных и морских природных систем;</a:t>
            </a:r>
          </a:p>
          <a:p>
            <a:r>
              <a:rPr lang="ru-RU" b="1" dirty="0" smtClean="0"/>
              <a:t>- сохранение и восстановление редких и исчезающих видов живых организмов в естественной среде их обитания, в неволе и генетических банках;</a:t>
            </a:r>
          </a:p>
          <a:p>
            <a:r>
              <a:rPr lang="ru-RU" b="1" dirty="0" smtClean="0"/>
              <a:t>- создание и развитие особо охраняемых природных территорий разного уровня и режима; </a:t>
            </a:r>
          </a:p>
          <a:p>
            <a:r>
              <a:rPr lang="ru-RU" b="1" dirty="0" smtClean="0"/>
              <a:t>- сохранение и восстановление целостности природных систем, в том числе предотвращение их фрагментации (раздробленности) в процессе хозяйственной деятельности;</a:t>
            </a:r>
          </a:p>
          <a:p>
            <a:r>
              <a:rPr lang="ru-RU" b="1" dirty="0" smtClean="0"/>
              <a:t>- сохранение и восстановление природного биологического разнообразия и ландшафтов на хозяйственно освоенных и урбанизированных территориях.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- развитие систем хранения и использования вторичных ресурсов, в том числе переработки отходов;</a:t>
            </a:r>
          </a:p>
          <a:p>
            <a:r>
              <a:rPr lang="ru-RU" b="1" dirty="0" smtClean="0"/>
              <a:t>- снижение потерь энергии и сырья при транспортировке, в том числе за счет экологически обоснованной децентрализации производства энергии, оптимизации системы энергоснабжения мелких потребителей;</a:t>
            </a:r>
          </a:p>
          <a:p>
            <a:r>
              <a:rPr lang="ru-RU" b="1" dirty="0" smtClean="0"/>
              <a:t>- модернизация и развитие экологически безопасных видов транспорта, транспортных коммуникаций и топлива, в том числе </a:t>
            </a:r>
            <a:r>
              <a:rPr lang="ru-RU" b="1" dirty="0" err="1" smtClean="0"/>
              <a:t>неуглеродного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- переход к экологически безопасному общественному транспорту - основному виду передвижения в крупных городах;</a:t>
            </a:r>
          </a:p>
          <a:p>
            <a:r>
              <a:rPr lang="ru-RU" b="1" dirty="0" smtClean="0"/>
              <a:t>- развитие экологически безопасных технологий реконструкции жилищно-коммунального комплекса и строительства нового жилья;</a:t>
            </a:r>
          </a:p>
          <a:p>
            <a:r>
              <a:rPr lang="ru-RU" b="1" dirty="0" smtClean="0"/>
              <a:t>- поддержка производства товаров, рассчитанных на максимально длительное использование.</a:t>
            </a:r>
          </a:p>
          <a:p>
            <a:r>
              <a:rPr lang="ru-RU" b="1" dirty="0" smtClean="0"/>
              <a:t>- противодействие пропаганде «общества потребления», воспитание нравственной (по отношению к природе) позиции граждан.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Особенности рационального использования минеральных ресурсов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1)  Получение максимума информации о месторождениях полезных ископаемых. Очень важно, чтобы при изучении полезных ископаемых и вмещающих  пород учитывалась возможность их использования для биологической рекультивации земель, нарушенных горными работами.</a:t>
            </a:r>
          </a:p>
          <a:p>
            <a:r>
              <a:rPr lang="ru-RU" b="1" dirty="0" smtClean="0"/>
              <a:t>2)  Совершенствование методов добычи полезных ископаемых:</a:t>
            </a:r>
          </a:p>
          <a:p>
            <a:r>
              <a:rPr lang="ru-RU" b="1" dirty="0" smtClean="0"/>
              <a:t>- развитие добычи полезных ископаемых открытым способом, при котором обеспечивается значительно более низкий уровень потерь по сравнению с другими способами добычи</a:t>
            </a:r>
          </a:p>
          <a:p>
            <a:r>
              <a:rPr lang="ru-RU" b="1" dirty="0" smtClean="0"/>
              <a:t>- для отработки полезных ископаемых с глубоких горизонтов, недоступных в настоящее время для открытого и подземного способов, а также для добычи бедных и </a:t>
            </a:r>
            <a:r>
              <a:rPr lang="ru-RU" b="1" dirty="0" err="1" smtClean="0"/>
              <a:t>забалансовых</a:t>
            </a:r>
            <a:r>
              <a:rPr lang="ru-RU" b="1" dirty="0" smtClean="0"/>
              <a:t> руд необходимо применять геотехнологические методы.</a:t>
            </a:r>
          </a:p>
          <a:p>
            <a:r>
              <a:rPr lang="ru-RU" b="1" dirty="0" smtClean="0"/>
              <a:t>3) Повышение эффективности извлечения полезных ископаемых. </a:t>
            </a:r>
          </a:p>
          <a:p>
            <a:r>
              <a:rPr lang="ru-RU" b="1" dirty="0" smtClean="0"/>
              <a:t>4) Управление использованием недр. Правовые и экономические основы комплексного рационального использования недр содержатся в Законе "О недрах", введенном в действие постановлением Верховного Совета Российской Федерации от 21 февраля 1992 г. N 2396-1.</a:t>
            </a:r>
            <a:endParaRPr lang="ru-RU" b="1"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Особенности рационального использования климатических ресурсов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9001156" cy="557214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1) учет природно-климатических условий при формировании структуры сельскохозяйственного производства и при  планировании урожайности в регионах рискованного земледелия.</a:t>
            </a:r>
          </a:p>
          <a:p>
            <a:r>
              <a:rPr lang="ru-RU" sz="2400" b="1" dirty="0" smtClean="0"/>
              <a:t>2) учет особенностей климатических ресурсов региона при выборе приоритетных направлений развития производства в аграрном секторе </a:t>
            </a:r>
          </a:p>
          <a:p>
            <a:r>
              <a:rPr lang="ru-RU" sz="2400" b="1" dirty="0" smtClean="0"/>
              <a:t>3) совершенствование существующих методов прогнозирования изменений погоды и климата для перспективного планирования сельского хозяйства. </a:t>
            </a:r>
          </a:p>
          <a:p>
            <a:r>
              <a:rPr lang="ru-RU" sz="2400" b="1" dirty="0" smtClean="0"/>
              <a:t>4) совершенствование математических моделей оптимизации структуры местного производства с учетом закономерностей местного климата. 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12743</Words>
  <Application>Microsoft Office PowerPoint</Application>
  <PresentationFormat>Экран (4:3)</PresentationFormat>
  <Paragraphs>949</Paragraphs>
  <Slides>170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170</vt:i4>
      </vt:variant>
    </vt:vector>
  </HeadingPairs>
  <TitlesOfParts>
    <vt:vector size="171" baseType="lpstr">
      <vt:lpstr>Тема Office</vt:lpstr>
      <vt:lpstr>ОХРАНА ОКРУЖАЮЩЕЙ СРЕДЫ  И ПРИРОДОПОЛЬЗОВАНИЕ </vt:lpstr>
      <vt:lpstr>Особенности взаимодействия «Природы» и «Общества» на современном этапе и актуальность проблемы охраны окружающей среды </vt:lpstr>
      <vt:lpstr>Слайд 3</vt:lpstr>
      <vt:lpstr>Слайд 4</vt:lpstr>
      <vt:lpstr>Слайд 5</vt:lpstr>
      <vt:lpstr>Основные причины  экологического кризиса </vt:lpstr>
      <vt:lpstr>НАУЧНО-ТЕХНИЧЕСКАЯ РЕВОЛЮЦИЯ</vt:lpstr>
      <vt:lpstr>НТР  и  НТП   привели  к следующему:</vt:lpstr>
      <vt:lpstr>Современный экологический кризис характеризуется не столько усилением  воздействия человека на  природу,  сколько резким увеличением  влияния  измененной  людьми природной среды  на  развитие  современной   цивилизации</vt:lpstr>
      <vt:lpstr>Слайд 10</vt:lpstr>
      <vt:lpstr> Окружающая среда </vt:lpstr>
      <vt:lpstr>ОКРУЖАЮЩАЯ ПРИРОДНАЯ СРЕДА</vt:lpstr>
      <vt:lpstr>Природная среда </vt:lpstr>
      <vt:lpstr>Квазиприродная среда </vt:lpstr>
      <vt:lpstr>ОКРУЖАЮЩАЯ ЧЕЛОВЕКА СРЕДА</vt:lpstr>
      <vt:lpstr>Окружающая среда  как  среда жизни  человека </vt:lpstr>
      <vt:lpstr>Воздушная среда – представляет собой приземный и подземный воздух, содержащий естественные газы, природные и техногенные образования</vt:lpstr>
      <vt:lpstr>Слайд 18</vt:lpstr>
      <vt:lpstr>Водная  среда – это воды суши, Мирового океана, ледники, подземные воды, содержащие природно-техногенные и  техногенные образования, которые влияют на состояние организмов, на здоровье человека, на его хозяйственную деятельность</vt:lpstr>
      <vt:lpstr>Слайд 20</vt:lpstr>
      <vt:lpstr>Биопочвенная среда – это биота и почва, представляющие собой совокупность естественных и созданных людьми образований, которые испытывая техногенное воздействие оказывают влияние на здоровье человека и его хозяйственную деятельность</vt:lpstr>
      <vt:lpstr>Слайд 22</vt:lpstr>
      <vt:lpstr>Геотехноморфологическая среда – совокупность естественных и техногенных форм рельефа, а также рельефоидов (инженерных сооружений) и рельефидов (самоходных и подвижных механических установок), испытывающих воздействия техногенных факторов и влияющих на человека и его хозяйственную деятельность.  </vt:lpstr>
      <vt:lpstr>Геологическая среда – верхняя часть литосферы, находящаяся под воздействием инженерной деятельности человека</vt:lpstr>
      <vt:lpstr>Геофизическая среда – совокупность физических полей Земли (гравитационных, электромагнитных, электрических, сейсмических и термических полей, ионизационного и радиоактивного фона), которые испытывая воздействие техногенных сил, влияют на человека и его хозяйственную деятельность. </vt:lpstr>
      <vt:lpstr>Геохимическая среда – это совокупность химических элементов в почво-грунтах, горных породах, воде, растениях, воздухе, которые испытывая воздействие техногенного фактора,  влияют на человека и его хозяйственную деятельность</vt:lpstr>
      <vt:lpstr>Основные свойства окружающей среды </vt:lpstr>
      <vt:lpstr>Основные виды состояния окружающей природной среды </vt:lpstr>
      <vt:lpstr>Нормальное (естественное) состояние среды  – экологически сбалансированное состояние окружающей природной среды, соответствующее равновесию совокупности природных условий и масштабов общественного производства</vt:lpstr>
      <vt:lpstr>Аномальное (нарушенное) состояние среды  - такое состояние, при котором один или несколько параметров состояния среды достигают величин, существенно отличающихся от фоновых характеристик данной местности, или же нарушаются некоторые свойства окружающей среды</vt:lpstr>
      <vt:lpstr>Кризисное состояние среды наступает в том случае, когда параметры состояния окружающей среды приближаются к допустимым пределам изменений, переход через которые влечет за собой потерю устойчивости системы, а в дальнейшем ее разрушение. </vt:lpstr>
      <vt:lpstr>Экологически опасное состояние среды  (экологическое бедствие или экологическая катастрофа)  – состояние, при котором окружающая среда становится непригодной для обитания человека или становится непригодной в качестве использования как природного ресурса </vt:lpstr>
      <vt:lpstr>Оценка состояния  основных подсистем окружающей природной среды 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Классификация природных ресурсов по их исчерпаемости и возобновимости  (экологическая классификация) </vt:lpstr>
      <vt:lpstr>Слайд 54</vt:lpstr>
      <vt:lpstr>Слайд 55</vt:lpstr>
      <vt:lpstr>Слайд 56</vt:lpstr>
      <vt:lpstr>Слайд 57</vt:lpstr>
      <vt:lpstr>Слайд 58</vt:lpstr>
      <vt:lpstr>Использование природных ресурсов и концепция ресурсных циклов </vt:lpstr>
      <vt:lpstr>Природопользование   - деятельность человека по изучению, разведке, извлечению, оценке, первичной переработке (обогащению) природных ресурсов в форме сырья с целью их прямого потребления или обеспечения ими производственной сферы, осуществляемая с учетом основных эколого-экономических, социальных и природоохранных критериев и ограничений, официально принятых обществом</vt:lpstr>
      <vt:lpstr>Слайд 61</vt:lpstr>
      <vt:lpstr>Слайд 62</vt:lpstr>
      <vt:lpstr>Слайд 63</vt:lpstr>
      <vt:lpstr>концепция ресурсных циклов</vt:lpstr>
      <vt:lpstr>Слайд 65</vt:lpstr>
      <vt:lpstr>Слайд 66</vt:lpstr>
      <vt:lpstr>Слайд 67</vt:lpstr>
      <vt:lpstr>Слайд 68</vt:lpstr>
      <vt:lpstr>Слайд 69</vt:lpstr>
      <vt:lpstr>Слайд 70</vt:lpstr>
      <vt:lpstr>показатели рационального природопользования</vt:lpstr>
      <vt:lpstr>Слайд 72</vt:lpstr>
      <vt:lpstr>направления и пути ресурсосбережения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Главные последствия человеческой деятельности для биоразнообразия планеты</vt:lpstr>
      <vt:lpstr>конвенция о биологическом разнообразии  (Рио-де-Жанейро, 1992)</vt:lpstr>
      <vt:lpstr>Слайд 88</vt:lpstr>
      <vt:lpstr>почему  необходимо  сохранения  биоразнообразия   на  Земле</vt:lpstr>
      <vt:lpstr>основные направления рационального использования природных ресурсов и их охраны</vt:lpstr>
      <vt:lpstr>Требования к использованию возобновимых природных ресурсов</vt:lpstr>
      <vt:lpstr>Слайд 92</vt:lpstr>
      <vt:lpstr>Принципы рационального использования и охраны отдельных видов природных ресурсов и ландшафтов </vt:lpstr>
      <vt:lpstr>Слайд 94</vt:lpstr>
      <vt:lpstr>Снижение загрязнения окружающей среды</vt:lpstr>
      <vt:lpstr>сохранение и восстановление природной среды</vt:lpstr>
      <vt:lpstr>Слайд 97</vt:lpstr>
      <vt:lpstr>Особенности рационального использования минеральных ресурсов</vt:lpstr>
      <vt:lpstr>Особенности рационального использования климатических ресурсов</vt:lpstr>
      <vt:lpstr>Особенности рационального использования водных ресурсов</vt:lpstr>
      <vt:lpstr>Слайд 101</vt:lpstr>
      <vt:lpstr>Особенности рационального использования земельных  ресурсов</vt:lpstr>
      <vt:lpstr>Особенности рационального использования биологических  ресурсов</vt:lpstr>
      <vt:lpstr>Слайд 104</vt:lpstr>
      <vt:lpstr>Особенности рационального использования ландшафтов как целостных экосистем</vt:lpstr>
      <vt:lpstr> Системы природопользования</vt:lpstr>
      <vt:lpstr>Слайд 107</vt:lpstr>
      <vt:lpstr>Система нерационального природопользования </vt:lpstr>
      <vt:lpstr>Система рационального природопользования </vt:lpstr>
      <vt:lpstr>системы традиционного природопользования </vt:lpstr>
      <vt:lpstr>традиционные системы природопользования России</vt:lpstr>
      <vt:lpstr>Слайд 112</vt:lpstr>
      <vt:lpstr>Слайд 113</vt:lpstr>
      <vt:lpstr>Слайд 114</vt:lpstr>
      <vt:lpstr>Слайд 115</vt:lpstr>
      <vt:lpstr>Слайд 116</vt:lpstr>
      <vt:lpstr>Общее понятие об охране природы и объектах охраны</vt:lpstr>
      <vt:lpstr>Народная форма охраны окружающей среды </vt:lpstr>
      <vt:lpstr>Государственная форма охраны окружающей среды </vt:lpstr>
      <vt:lpstr>Общественная форма </vt:lpstr>
      <vt:lpstr>Международная форма </vt:lpstr>
      <vt:lpstr>Мероприятия по охране природы </vt:lpstr>
      <vt:lpstr>Принципы и правила охраны природы</vt:lpstr>
      <vt:lpstr>Слайд 124</vt:lpstr>
      <vt:lpstr>Правовые и экономические механизмы охраны природы  </vt:lpstr>
      <vt:lpstr>Слайд 126</vt:lpstr>
      <vt:lpstr>Слайд 127</vt:lpstr>
      <vt:lpstr>природоресурсное законодательство </vt:lpstr>
      <vt:lpstr>экономический механизм охраны окружающей природной среды </vt:lpstr>
      <vt:lpstr>Задачи экономического механизма  охраны окружающей природной среды</vt:lpstr>
      <vt:lpstr>Методы реализации  экономического механизма обеспечения охраны природы</vt:lpstr>
      <vt:lpstr>Слайд 132</vt:lpstr>
      <vt:lpstr>Охрана измененных человеком ландшафтов</vt:lpstr>
      <vt:lpstr>Слайд 134</vt:lpstr>
      <vt:lpstr>Слайд 135</vt:lpstr>
      <vt:lpstr>Особо охраняемые природные территории</vt:lpstr>
      <vt:lpstr>Слайд 137</vt:lpstr>
      <vt:lpstr>Слайд 138</vt:lpstr>
      <vt:lpstr>Слайд 139</vt:lpstr>
      <vt:lpstr>Слайд 140</vt:lpstr>
      <vt:lpstr>Слайд 141</vt:lpstr>
      <vt:lpstr>Слайд 142</vt:lpstr>
      <vt:lpstr>Управление природопользованием </vt:lpstr>
      <vt:lpstr>Слайд 144</vt:lpstr>
      <vt:lpstr>Слайд 145</vt:lpstr>
      <vt:lpstr>методы управления природопользованием</vt:lpstr>
      <vt:lpstr>Лицензирование</vt:lpstr>
      <vt:lpstr>Нормирование (лимитирование) </vt:lpstr>
      <vt:lpstr>Слайд 149</vt:lpstr>
      <vt:lpstr>Слайд 150</vt:lpstr>
      <vt:lpstr>Слайд 151</vt:lpstr>
      <vt:lpstr>Экономические методы управления</vt:lpstr>
      <vt:lpstr>Особенности управления природопользованием на предприятии </vt:lpstr>
      <vt:lpstr>Слайд 154</vt:lpstr>
      <vt:lpstr>Слайд 155</vt:lpstr>
      <vt:lpstr>Слайд 156</vt:lpstr>
      <vt:lpstr>Слайд 157</vt:lpstr>
      <vt:lpstr>Слайд 158</vt:lpstr>
      <vt:lpstr>В зависимости от класса опасности </vt:lpstr>
      <vt:lpstr>Слайд 160</vt:lpstr>
      <vt:lpstr>Слайд 161</vt:lpstr>
      <vt:lpstr>санитарно–защитные зоны</vt:lpstr>
      <vt:lpstr>Слайд 163</vt:lpstr>
      <vt:lpstr>Слайд 164</vt:lpstr>
      <vt:lpstr>предельно допустимый сбор (ПДС)</vt:lpstr>
      <vt:lpstr>Слайд 166</vt:lpstr>
      <vt:lpstr>Слайд 167</vt:lpstr>
      <vt:lpstr>Слайд 168</vt:lpstr>
      <vt:lpstr>Утилизация токсичных отходов на предприятии </vt:lpstr>
      <vt:lpstr>Слайд 170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ОКРУЖАЮЩЕЙ СРЕДЫ  И ПРИРОДОПОЛЬЗОВАНИЕ</dc:title>
  <dc:creator>я</dc:creator>
  <cp:lastModifiedBy>User</cp:lastModifiedBy>
  <cp:revision>107</cp:revision>
  <dcterms:created xsi:type="dcterms:W3CDTF">2013-09-04T07:46:00Z</dcterms:created>
  <dcterms:modified xsi:type="dcterms:W3CDTF">2019-07-23T06:30:24Z</dcterms:modified>
</cp:coreProperties>
</file>