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62" r:id="rId2"/>
    <p:sldId id="317" r:id="rId3"/>
    <p:sldId id="320" r:id="rId4"/>
    <p:sldId id="256" r:id="rId5"/>
    <p:sldId id="319" r:id="rId6"/>
    <p:sldId id="257" r:id="rId7"/>
    <p:sldId id="286" r:id="rId8"/>
    <p:sldId id="260" r:id="rId9"/>
    <p:sldId id="295" r:id="rId10"/>
    <p:sldId id="297" r:id="rId11"/>
    <p:sldId id="298" r:id="rId12"/>
    <p:sldId id="278" r:id="rId13"/>
    <p:sldId id="261" r:id="rId14"/>
    <p:sldId id="322" r:id="rId15"/>
    <p:sldId id="324" r:id="rId16"/>
    <p:sldId id="325" r:id="rId17"/>
    <p:sldId id="323" r:id="rId18"/>
    <p:sldId id="311" r:id="rId19"/>
    <p:sldId id="308" r:id="rId20"/>
    <p:sldId id="327" r:id="rId21"/>
    <p:sldId id="326" r:id="rId22"/>
    <p:sldId id="328" r:id="rId23"/>
    <p:sldId id="310" r:id="rId24"/>
    <p:sldId id="309" r:id="rId25"/>
    <p:sldId id="313" r:id="rId26"/>
    <p:sldId id="318" r:id="rId27"/>
    <p:sldId id="263" r:id="rId28"/>
    <p:sldId id="264" r:id="rId29"/>
    <p:sldId id="300" r:id="rId30"/>
    <p:sldId id="276" r:id="rId31"/>
    <p:sldId id="280" r:id="rId32"/>
    <p:sldId id="265" r:id="rId33"/>
    <p:sldId id="266" r:id="rId34"/>
    <p:sldId id="267" r:id="rId35"/>
    <p:sldId id="268" r:id="rId36"/>
    <p:sldId id="269" r:id="rId37"/>
    <p:sldId id="281" r:id="rId38"/>
    <p:sldId id="270" r:id="rId39"/>
    <p:sldId id="271" r:id="rId40"/>
    <p:sldId id="272" r:id="rId41"/>
    <p:sldId id="290" r:id="rId42"/>
    <p:sldId id="273" r:id="rId43"/>
    <p:sldId id="275" r:id="rId44"/>
    <p:sldId id="302" r:id="rId45"/>
    <p:sldId id="301" r:id="rId46"/>
    <p:sldId id="303" r:id="rId47"/>
    <p:sldId id="329" r:id="rId48"/>
    <p:sldId id="315" r:id="rId49"/>
    <p:sldId id="304" r:id="rId50"/>
    <p:sldId id="306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9900"/>
    <a:srgbClr val="9900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70A19-E410-4FE0-B3B9-0C9DD391717B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0E9CC-067C-4173-A127-C8274840B1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41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pPr>
              <a:buFont typeface="Times New Roman" pitchFamily="18" charset="0"/>
              <a:buNone/>
            </a:pPr>
            <a:fld id="{3CF42D55-09E4-42E4-BACD-9BA7ED63CB92}" type="slidenum">
              <a:rPr lang="ru-RU">
                <a:latin typeface="Times New Roman" pitchFamily="18" charset="0"/>
                <a:ea typeface="SimSun" pitchFamily="2" charset="-122"/>
              </a:rPr>
              <a:pPr>
                <a:buFont typeface="Times New Roman" pitchFamily="18" charset="0"/>
                <a:buNone/>
              </a:pPr>
              <a:t>1</a:t>
            </a:fld>
            <a:endParaRPr lang="ru-RU">
              <a:latin typeface="Times New Roman" pitchFamily="18" charset="0"/>
              <a:ea typeface="SimSun" pitchFamily="2" charset="-122"/>
            </a:endParaRPr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86976" cy="4037751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9403C10-0075-4C59-9F8D-9CDE313E333E}" type="slidenum">
              <a:rPr lang="ru-RU"/>
              <a:pPr/>
              <a:t>10</a:t>
            </a:fld>
            <a:endParaRPr lang="ru-RU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351232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844F651-5070-495E-9D28-CA3C6831949E}" type="slidenum">
              <a:rPr lang="ru-RU"/>
              <a:pPr/>
              <a:t>11</a:t>
            </a:fld>
            <a:endParaRPr lang="ru-R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351232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88D38-435C-4C4C-90B0-961841E63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7DDC7-0928-4E1D-9CEE-6754F673B171}" type="datetimeFigureOut">
              <a:rPr lang="ru-RU" smtClean="0"/>
              <a:pPr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00BA0-6141-4BA7-B962-CC0AB7B2F8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3GPP_Long_Term_Evolution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dviser.ru/index.php/%D0%9F%D1%80%D0%B0%D0%B2%D0%B8%D1%82%D0%B5%D0%BB%D1%8C%D1%81%D1%82%D0%B2%D0%BE_%D0%A0%D0%A4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adviser.ru/index.php/%D0%94%D0%98%D0%A2" TargetMode="External"/><Relationship Id="rId3" Type="http://schemas.openxmlformats.org/officeDocument/2006/relationships/hyperlink" Target="https://www.tadviser.ru/index.php/%D0%9F%D1%80%D0%BE%D0%B4%D1%83%D0%BA%D1%82:%D0%9D%D0%98%D0%A0_%D0%B8_%D0%9D%D0%98%D0%9E%D0%9A%D0%A0_(%D0%9D%D0%B0%D1%83%D1%87%D0%BD%D0%BE-%D0%B8%D1%81%D1%81%D0%BB%D0%B5%D0%B4%D0%BE%D0%B2%D0%B0%D1%82%D0%B5%D0%BB%D1%8C%D1%81%D0%BA%D0%B8%D0%B5_%D0%B8_%D0%BE%D0%BF%D1%8B%D1%82%D0%BD%D0%BE-%D0%BA%D0%BE%D0%BD%D1%81%D1%82%D1%80%D1%83%D0%BA%D1%82%D0%BE%D1%80%D1%81%D0%BA%D0%B8%D0%B5_%D1%80%D0%B0%D0%B1%D0%BE%D1%82%D1%8B)" TargetMode="External"/><Relationship Id="rId7" Type="http://schemas.openxmlformats.org/officeDocument/2006/relationships/hyperlink" Target="https://www.tadviser.ru/index.php/%D0%9A%D0%BE%D0%BC%D0%BF%D0%B0%D0%BD%D0%B8%D1%8F:%D0%A0%D0%BE%D1%81%D0%BF%D0%BE%D1%82%D1%80%D0%B5%D0%B1%D0%BD%D0%B0%D0%B4%D0%B7%D0%BE%D1%80" TargetMode="External"/><Relationship Id="rId2" Type="http://schemas.openxmlformats.org/officeDocument/2006/relationships/hyperlink" Target="https://www.tadviser.ru/index.php/%D0%9A%D0%BE%D0%BC%D0%BF%D0%B0%D0%BD%D0%B8%D1%8F:%D0%9D%D0%B0%D1%83%D1%87%D0%BD%D0%BE-%D0%B8%D1%81%D1%81%D0%BB%D0%B5%D0%B4%D0%BE%D0%B2%D0%B0%D1%82%D0%B5%D0%BB%D1%8C%D1%81%D0%BA%D0%B8%D0%B9_%D0%B8%D0%BD%D1%81%D1%82%D0%B8%D1%82%D1%83%D1%82_%D0%BC%D0%B5%D0%B4%D0%B8%D1%86%D0%B8%D0%BD%D1%8B_%D1%82%D1%80%D1%83%D0%B4%D0%B0_%D0%B8%D0%BC%D0%B5%D0%BD%D0%B8_%D0%B0%D0%BA%D0%B0%D0%B4%D0%B5%D0%BC%D0%B8%D0%BA%D0%B0_%D0%9D.%D0%A4._%D0%98%D0%B7%D0%BC%D0%B5%D1%80%D0%BE%D0%B2%D0%B0_(%D0%9D%D0%98%D0%98_%D0%9C%D0%A2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adviser.ru/index.php/%D0%9C%D0%B8%D0%BD%D0%B7%D0%B4%D1%80%D0%B0%D0%B2" TargetMode="External"/><Relationship Id="rId5" Type="http://schemas.openxmlformats.org/officeDocument/2006/relationships/hyperlink" Target="https://www.tadviser.ru/index.php/5G" TargetMode="External"/><Relationship Id="rId4" Type="http://schemas.openxmlformats.org/officeDocument/2006/relationships/hyperlink" Target="https://www.tadviser.ru/index.php/%D0%A1%D1%82%D0%B0%D1%82%D1%8C%D1%8F:%D0%A1%D0%BE%D1%82%D0%BE%D0%B2%D0%B0%D1%8F_%D1%81%D0%B2%D1%8F%D0%B7%D1%8C_(%D1%80%D1%8B%D0%BD%D0%BE%D0%BA_%D0%A0%D0%BE%D1%81%D1%81%D0%B8%D0%B8)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chgeu.ru/press/news/ad/uchastie-na-vystavke-vuzpromekspo-2019/?sphrase_id=329492" TargetMode="External"/><Relationship Id="rId2" Type="http://schemas.openxmlformats.org/officeDocument/2006/relationships/hyperlink" Target="https://www.if24.ru/v-voronezhe-sozdali-antennu/3.04.2017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publication.pravo.gov.ru/Document/View/0001202002170013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sp.ru/cw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torola.com/" TargetMode="External"/><Relationship Id="rId2" Type="http://schemas.openxmlformats.org/officeDocument/2006/relationships/hyperlink" Target="http://www.belllabs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82080" y="28803"/>
            <a:ext cx="8979840" cy="680183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25602" rIns="0" bIns="0" anchor="ctr"/>
          <a:lstStyle/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dirty="0">
                <a:solidFill>
                  <a:srgbClr val="B3B3B3"/>
                </a:solidFill>
              </a:rPr>
              <a:t>Компьютерные информационные технологии</a:t>
            </a:r>
          </a:p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900" dirty="0">
              <a:solidFill>
                <a:srgbClr val="000000"/>
              </a:solidFill>
            </a:endParaRPr>
          </a:p>
          <a:p>
            <a:pPr algn="ctr"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900" b="1" dirty="0">
                <a:solidFill>
                  <a:srgbClr val="000000"/>
                </a:solidFill>
              </a:rPr>
              <a:t>Лекция </a:t>
            </a:r>
            <a:r>
              <a:rPr lang="ru-RU" sz="2900" b="1" dirty="0" smtClean="0">
                <a:solidFill>
                  <a:srgbClr val="000000"/>
                </a:solidFill>
              </a:rPr>
              <a:t>3. Краткие сведения о передаче данных</a:t>
            </a:r>
            <a:endParaRPr lang="ru-RU" sz="2900" b="1" dirty="0">
              <a:solidFill>
                <a:srgbClr val="000000"/>
              </a:solidFill>
            </a:endParaRPr>
          </a:p>
          <a:p>
            <a:pPr lvl="2"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b="1" dirty="0" smtClean="0">
                <a:solidFill>
                  <a:srgbClr val="9999FF"/>
                </a:solidFill>
              </a:rPr>
              <a:t>Каналы связи</a:t>
            </a:r>
          </a:p>
          <a:p>
            <a:pPr lvl="2"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b="1" dirty="0" smtClean="0">
                <a:solidFill>
                  <a:srgbClr val="9999FF"/>
                </a:solidFill>
              </a:rPr>
              <a:t>Понятие о трафике, протоколах</a:t>
            </a:r>
          </a:p>
          <a:p>
            <a:pPr lvl="2"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b="1" dirty="0" smtClean="0">
                <a:solidFill>
                  <a:srgbClr val="9999FF"/>
                </a:solidFill>
              </a:rPr>
              <a:t>Семиуровневая модель передачи данных</a:t>
            </a:r>
          </a:p>
          <a:p>
            <a:pPr lvl="2"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en-US" sz="2500" b="1" dirty="0" smtClean="0">
                <a:solidFill>
                  <a:srgbClr val="9999FF"/>
                </a:solidFill>
              </a:rPr>
              <a:t>VPN</a:t>
            </a:r>
            <a:endParaRPr lang="ru-RU" sz="2500" b="1" dirty="0" smtClean="0">
              <a:solidFill>
                <a:srgbClr val="9999FF"/>
              </a:solidFill>
            </a:endParaRPr>
          </a:p>
          <a:p>
            <a:pPr>
              <a:spcAft>
                <a:spcPts val="771"/>
              </a:spcAft>
              <a:buSzPct val="45000"/>
              <a:buFont typeface="Wingdings" pitchFamily="2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500" b="1" dirty="0">
              <a:solidFill>
                <a:srgbClr val="9999FF"/>
              </a:solidFill>
            </a:endParaRPr>
          </a:p>
          <a:p>
            <a:pPr marL="391686" lvl="1" indent="-195843">
              <a:spcAft>
                <a:spcPts val="1293"/>
              </a:spcAft>
              <a:buSzPct val="45000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900" dirty="0">
              <a:solidFill>
                <a:srgbClr val="9999FF"/>
              </a:solidFill>
            </a:endParaRPr>
          </a:p>
          <a:p>
            <a:pPr marL="391686" lvl="1" indent="-195843" algn="ctr">
              <a:buSzPct val="45000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4000" dirty="0">
              <a:solidFill>
                <a:srgbClr val="CCCCFF"/>
              </a:solidFill>
            </a:endParaRPr>
          </a:p>
          <a:p>
            <a:pPr algn="ctr"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endParaRPr lang="ru-RU" sz="29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9B88E08-9377-4706-B7D2-2EDDC58C894D}" type="slidenum">
              <a:rPr lang="ru-RU"/>
              <a:pPr/>
              <a:t>10</a:t>
            </a:fld>
            <a:endParaRPr lang="ru-RU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62721" y="479571"/>
            <a:ext cx="8902080" cy="6051515"/>
          </a:xfrm>
          <a:prstGeom prst="rect">
            <a:avLst/>
          </a:prstGeom>
          <a:noFill/>
          <a:ln w="36000" cap="flat">
            <a:noFill/>
            <a:round/>
            <a:headEnd/>
            <a:tailEnd/>
          </a:ln>
          <a:effectLst/>
        </p:spPr>
        <p:txBody>
          <a:bodyPr lIns="81639" tIns="55221" rIns="81639" bIns="40820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sz="2500" dirty="0">
                <a:solidFill>
                  <a:srgbClr val="000000"/>
                </a:solidFill>
              </a:rPr>
              <a:t> </a:t>
            </a:r>
            <a:r>
              <a:rPr lang="ru-RU" sz="3600" b="1" i="1" dirty="0">
                <a:solidFill>
                  <a:srgbClr val="FF6633"/>
                </a:solidFill>
              </a:rPr>
              <a:t>3G</a:t>
            </a:r>
            <a:r>
              <a:rPr lang="ru-RU" sz="2500" dirty="0">
                <a:solidFill>
                  <a:srgbClr val="000000"/>
                </a:solidFill>
              </a:rPr>
              <a:t> ( </a:t>
            </a:r>
            <a:r>
              <a:rPr lang="ru-RU" sz="2500" dirty="0" err="1">
                <a:solidFill>
                  <a:srgbClr val="000000"/>
                </a:solidFill>
              </a:rPr>
              <a:t>third</a:t>
            </a:r>
            <a:r>
              <a:rPr lang="ru-RU" sz="2500" dirty="0">
                <a:solidFill>
                  <a:srgbClr val="000000"/>
                </a:solidFill>
              </a:rPr>
              <a:t> </a:t>
            </a:r>
            <a:r>
              <a:rPr lang="ru-RU" sz="2500" dirty="0" err="1">
                <a:solidFill>
                  <a:srgbClr val="000000"/>
                </a:solidFill>
              </a:rPr>
              <a:t>generation</a:t>
            </a:r>
            <a:r>
              <a:rPr lang="ru-RU" sz="2500" dirty="0">
                <a:solidFill>
                  <a:srgbClr val="000000"/>
                </a:solidFill>
              </a:rPr>
              <a:t> — третье поколение), технологии мобильной связи 3 поколения — набор услуг, который объединяет как высокоскоростной мобильный доступ с услугами сети Интернет, так и технологию радиосвязи, которая создаёт канал передачи данных.   </a:t>
            </a:r>
          </a:p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dirty="0">
                <a:solidFill>
                  <a:srgbClr val="000000"/>
                </a:solidFill>
              </a:rPr>
              <a:t>  </a:t>
            </a:r>
            <a:r>
              <a:rPr lang="ru-RU" sz="3600" b="1" i="1" dirty="0">
                <a:solidFill>
                  <a:srgbClr val="FF6633"/>
                </a:solidFill>
              </a:rPr>
              <a:t>3G</a:t>
            </a:r>
            <a:r>
              <a:rPr lang="ru-RU" sz="2500" dirty="0">
                <a:solidFill>
                  <a:srgbClr val="000000"/>
                </a:solidFill>
              </a:rPr>
              <a:t> соединяет в себе передачу голосового трафика и «пакетов» </a:t>
            </a:r>
            <a:r>
              <a:rPr lang="ru-RU" sz="2200" b="1" dirty="0">
                <a:solidFill>
                  <a:srgbClr val="000000"/>
                </a:solidFill>
              </a:rPr>
              <a:t>SMS/MMS</a:t>
            </a:r>
            <a:r>
              <a:rPr lang="ru-RU" sz="2500" dirty="0">
                <a:solidFill>
                  <a:srgbClr val="000000"/>
                </a:solidFill>
              </a:rPr>
              <a:t>.</a:t>
            </a:r>
          </a:p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dirty="0">
                <a:solidFill>
                  <a:srgbClr val="000000"/>
                </a:solidFill>
              </a:rPr>
              <a:t>  </a:t>
            </a:r>
            <a:r>
              <a:rPr lang="ru-RU" sz="3600" b="1" i="1" dirty="0">
                <a:solidFill>
                  <a:srgbClr val="FF6633"/>
                </a:solidFill>
              </a:rPr>
              <a:t>3G</a:t>
            </a:r>
            <a:r>
              <a:rPr lang="ru-RU" sz="2500" dirty="0">
                <a:solidFill>
                  <a:srgbClr val="000000"/>
                </a:solidFill>
              </a:rPr>
              <a:t> работают на частотах дециметрового диапазона, как правило в диапазоне около 2 ГГц, передавая данные со скоростью до 3,2 Мбит/с. Они позволяют организовывать видеотелефонную связь, смотреть на мобильном телефоне фильмы и телепрограммы и т. д... </a:t>
            </a:r>
          </a:p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  <a:tab pos="8536446" algn="l"/>
              </a:tabLst>
            </a:pPr>
            <a:r>
              <a:rPr lang="ru-RU" sz="2500" dirty="0">
                <a:solidFill>
                  <a:srgbClr val="000000"/>
                </a:solidFill>
              </a:rPr>
              <a:t>  </a:t>
            </a:r>
            <a:r>
              <a:rPr lang="ru-RU" sz="3600" b="1" i="1" dirty="0">
                <a:solidFill>
                  <a:srgbClr val="FF6633"/>
                </a:solidFill>
              </a:rPr>
              <a:t>3G</a:t>
            </a:r>
            <a:r>
              <a:rPr lang="ru-RU" sz="3600" dirty="0">
                <a:solidFill>
                  <a:srgbClr val="000000"/>
                </a:solidFill>
              </a:rPr>
              <a:t>-</a:t>
            </a:r>
            <a:r>
              <a:rPr lang="ru-RU" sz="2200" dirty="0">
                <a:solidFill>
                  <a:srgbClr val="000000"/>
                </a:solidFill>
              </a:rPr>
              <a:t>сеть запустило ОАО «МТС» 25 января 2010 года   в режиме коммерческой эксплуатации в Твери.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CCC17FB-D152-4EA2-B561-FC6B386C7D16}" type="slidenum">
              <a:rPr lang="ru-RU"/>
              <a:pPr/>
              <a:t>11</a:t>
            </a:fld>
            <a:endParaRPr lang="ru-RU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653760" y="244826"/>
            <a:ext cx="8000640" cy="6368349"/>
          </a:xfrm>
          <a:prstGeom prst="rect">
            <a:avLst/>
          </a:prstGeom>
          <a:noFill/>
          <a:ln w="36000" cap="flat">
            <a:noFill/>
            <a:round/>
            <a:headEnd/>
            <a:tailEnd/>
          </a:ln>
          <a:effectLst/>
        </p:spPr>
        <p:txBody>
          <a:bodyPr lIns="81639" tIns="56821" rIns="81639" bIns="40820"/>
          <a:lstStyle/>
          <a:p>
            <a:pPr>
              <a:spcBef>
                <a:spcPts val="600"/>
              </a:spcBef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>
                <a:solidFill>
                  <a:srgbClr val="000000"/>
                </a:solidFill>
              </a:rPr>
              <a:t>   </a:t>
            </a:r>
            <a:r>
              <a:rPr lang="ru-RU" sz="3600" b="1" i="1" dirty="0">
                <a:solidFill>
                  <a:srgbClr val="FF6633"/>
                </a:solidFill>
              </a:rPr>
              <a:t>4G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—</a:t>
            </a:r>
            <a:r>
              <a:rPr lang="ru-RU" sz="2400" dirty="0" smtClean="0">
                <a:solidFill>
                  <a:srgbClr val="000000"/>
                </a:solidFill>
              </a:rPr>
              <a:t>четвёртое </a:t>
            </a:r>
            <a:r>
              <a:rPr lang="ru-RU" sz="2400" dirty="0">
                <a:solidFill>
                  <a:srgbClr val="000000"/>
                </a:solidFill>
              </a:rPr>
              <a:t>поколение мобильной </a:t>
            </a:r>
            <a:r>
              <a:rPr lang="ru-RU" sz="2400" dirty="0" smtClean="0">
                <a:solidFill>
                  <a:srgbClr val="000000"/>
                </a:solidFill>
              </a:rPr>
              <a:t>связи поддерживается </a:t>
            </a:r>
            <a:r>
              <a:rPr lang="ru-RU" sz="2400" dirty="0" smtClean="0"/>
              <a:t>технологией LTE (</a:t>
            </a:r>
            <a:r>
              <a:rPr lang="en-GB" sz="2400" dirty="0" smtClean="0"/>
              <a:t>Long Term Evolution). </a:t>
            </a:r>
            <a:r>
              <a:rPr lang="ru-RU" sz="2400" dirty="0" smtClean="0">
                <a:solidFill>
                  <a:srgbClr val="000000"/>
                </a:solidFill>
              </a:rPr>
              <a:t>характеризующееся </a:t>
            </a:r>
            <a:r>
              <a:rPr lang="ru-RU" sz="2400" dirty="0">
                <a:solidFill>
                  <a:srgbClr val="000000"/>
                </a:solidFill>
              </a:rPr>
              <a:t>высокой скоростью передачи данных и повышенным качеством голосовой связи. Для «голоса» предусмотрена технология </a:t>
            </a:r>
            <a:r>
              <a:rPr lang="ru-RU" sz="2400" dirty="0" err="1">
                <a:solidFill>
                  <a:srgbClr val="000000"/>
                </a:solidFill>
              </a:rPr>
              <a:t>VoIP</a:t>
            </a:r>
            <a:r>
              <a:rPr lang="ru-RU" sz="2400" dirty="0">
                <a:solidFill>
                  <a:srgbClr val="000000"/>
                </a:solidFill>
              </a:rPr>
              <a:t>, позволяющая совершать голосовые звонки, применяя быструю «пакетную» </a:t>
            </a:r>
            <a:r>
              <a:rPr lang="ru-RU" sz="2400" dirty="0" smtClean="0">
                <a:solidFill>
                  <a:srgbClr val="000000"/>
                </a:solidFill>
              </a:rPr>
              <a:t>передачу. </a:t>
            </a:r>
          </a:p>
          <a:p>
            <a:pPr>
              <a:spcBef>
                <a:spcPts val="600"/>
              </a:spcBef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sz="3600" b="1" i="1" dirty="0">
                <a:solidFill>
                  <a:srgbClr val="FF6633"/>
                </a:solidFill>
              </a:rPr>
              <a:t>4G </a:t>
            </a:r>
            <a:r>
              <a:rPr lang="ru-RU" sz="2400" dirty="0">
                <a:solidFill>
                  <a:srgbClr val="000000"/>
                </a:solidFill>
              </a:rPr>
              <a:t>позволяет осуществлять передачу данных со скоростью, превышающей 100 Мбит/с подвижным абонентам и 1 Гбит/с стационарным.</a:t>
            </a:r>
          </a:p>
          <a:p>
            <a:pPr>
              <a:spcBef>
                <a:spcPts val="600"/>
              </a:spcBef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sz="3600" b="1" i="1" dirty="0">
                <a:solidFill>
                  <a:srgbClr val="FF6633"/>
                </a:solidFill>
              </a:rPr>
              <a:t>4G</a:t>
            </a:r>
            <a:r>
              <a:rPr lang="ru-RU" sz="2500" dirty="0">
                <a:solidFill>
                  <a:srgbClr val="000000"/>
                </a:solidFill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работают на частотах сантиметрового диапазона, которые при высоких уровнях сигнала могут оказывать биологическое воздействие, возможно поэтому стандарт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4G не принят </a:t>
            </a:r>
            <a:r>
              <a:rPr lang="ru-RU" sz="2400" dirty="0">
                <a:solidFill>
                  <a:srgbClr val="000000"/>
                </a:solidFill>
              </a:rPr>
              <a:t>Международным консультативным комитетом по радиовещанию.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3548" y="0"/>
            <a:ext cx="8136904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800" dirty="0" smtClean="0"/>
              <a:t>LTE (</a:t>
            </a:r>
            <a:r>
              <a:rPr lang="ru-RU" sz="2800" dirty="0" err="1" smtClean="0">
                <a:hlinkClick r:id="rId2"/>
              </a:rPr>
              <a:t>Long</a:t>
            </a:r>
            <a:r>
              <a:rPr lang="ru-RU" sz="2800" dirty="0" smtClean="0">
                <a:hlinkClick r:id="rId2"/>
              </a:rPr>
              <a:t> </a:t>
            </a:r>
            <a:r>
              <a:rPr lang="ru-RU" sz="2800" dirty="0" err="1" smtClean="0">
                <a:hlinkClick r:id="rId2"/>
              </a:rPr>
              <a:t>Term</a:t>
            </a:r>
            <a:r>
              <a:rPr lang="ru-RU" sz="2800" dirty="0" smtClean="0">
                <a:hlinkClick r:id="rId2"/>
              </a:rPr>
              <a:t> </a:t>
            </a:r>
            <a:r>
              <a:rPr lang="ru-RU" sz="2800" dirty="0" err="1" smtClean="0">
                <a:hlinkClick r:id="rId2"/>
              </a:rPr>
              <a:t>Evolution</a:t>
            </a:r>
            <a:r>
              <a:rPr lang="ru-RU" sz="2800" dirty="0" smtClean="0"/>
              <a:t>) — сети 4G, </a:t>
            </a:r>
            <a:r>
              <a:rPr lang="ru-RU" sz="2000" dirty="0" smtClean="0"/>
              <a:t>обеспечивает теоретическую скорость передачи данных до 326 Мбит/с в направлении от базовой станции на клиентское устройство</a:t>
            </a:r>
            <a:r>
              <a:rPr lang="en-US" sz="2000" dirty="0" smtClean="0"/>
              <a:t> </a:t>
            </a:r>
            <a:r>
              <a:rPr lang="ru-RU" sz="2000" dirty="0" smtClean="0"/>
              <a:t>LTE </a:t>
            </a:r>
            <a:r>
              <a:rPr lang="ru-RU" sz="2000" dirty="0" err="1" smtClean="0"/>
              <a:t>Advanced</a:t>
            </a:r>
            <a:r>
              <a:rPr lang="ru-RU" sz="2000" dirty="0" smtClean="0"/>
              <a:t> предлагает скорость отдачи до 60Мб/с, а обычный – максимум 10Мб/С;. стандарт LTE изначально предназначался только для пакетной передачи данных. Но со временем стала доступной и цифровая передача голоса — за это ответственна технология </a:t>
            </a:r>
            <a:r>
              <a:rPr lang="ru-RU" sz="2000" i="1" dirty="0" err="1" smtClean="0"/>
              <a:t>VoLTE</a:t>
            </a:r>
            <a:r>
              <a:rPr lang="ru-RU" sz="2000" dirty="0" smtClean="0"/>
              <a:t>. Качество звука при этом гораздо выше, нежели при разговоре посредством сетей 2G или 3G..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Сети 4G/LTE в России действуют в 79 регионах на 23 сентября 2014 года.</a:t>
            </a:r>
          </a:p>
          <a:p>
            <a:pPr>
              <a:spcBef>
                <a:spcPts val="600"/>
              </a:spcBef>
            </a:pPr>
            <a:r>
              <a:rPr lang="ru-RU" sz="2800" dirty="0" smtClean="0"/>
              <a:t>Тверская область стала 61-м регионом России, где действует хотя бы одна сеть LTE хотя бы в одном населенном пункте в режиме коммерческой эксплуатации.</a:t>
            </a:r>
          </a:p>
          <a:p>
            <a:pPr>
              <a:spcBef>
                <a:spcPts val="600"/>
              </a:spcBef>
            </a:pPr>
            <a:r>
              <a:rPr lang="ru-RU" sz="2800" dirty="0" smtClean="0"/>
              <a:t>На рынке присутствует около 700 различных устройств с поддержкой LTE, включая USB-модемы и Wi-Fi-роутеры.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0" y="116632"/>
          <a:ext cx="8712968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Лист" r:id="rId3" imgW="12763567" imgH="5915113" progId="Excel.Sheet.12">
                  <p:embed/>
                </p:oleObj>
              </mc:Choice>
              <mc:Fallback>
                <p:oleObj name="Лист" r:id="rId3" imgW="12763567" imgH="5915113" progId="Excel.Shee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6632"/>
                        <a:ext cx="8712968" cy="59046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6211669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Микроволно́вая</a:t>
            </a:r>
            <a:r>
              <a:rPr lang="ru-RU" dirty="0"/>
              <a:t> печь работает </a:t>
            </a:r>
            <a:r>
              <a:rPr lang="ru-RU" dirty="0" smtClean="0"/>
              <a:t>в дециметровом </a:t>
            </a:r>
            <a:r>
              <a:rPr lang="ru-RU" dirty="0"/>
              <a:t>диапазоне </a:t>
            </a:r>
            <a:r>
              <a:rPr lang="ru-RU" dirty="0" smtClean="0"/>
              <a:t>(</a:t>
            </a:r>
            <a:r>
              <a:rPr lang="ru-RU" baseline="-25000" dirty="0" smtClean="0"/>
              <a:t>˜</a:t>
            </a:r>
            <a:r>
              <a:rPr lang="ru-RU" dirty="0" smtClean="0"/>
              <a:t>2,4 ГГц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97620"/>
            <a:ext cx="849694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Сети </a:t>
            </a:r>
            <a:r>
              <a:rPr lang="ru-RU" sz="3200" b="1" dirty="0" smtClean="0"/>
              <a:t>5</a:t>
            </a:r>
            <a:r>
              <a:rPr lang="en-GB" sz="3200" b="1" dirty="0" smtClean="0"/>
              <a:t>G</a:t>
            </a:r>
            <a:r>
              <a:rPr lang="en-GB" sz="2400" dirty="0" smtClean="0"/>
              <a:t> (IMT2020), </a:t>
            </a:r>
            <a:r>
              <a:rPr lang="ru-RU" sz="2400" dirty="0" smtClean="0"/>
              <a:t>значительно расширяют ограниченный функционал мобильных сетей предыдущих поколений. Основными функциональными особенностями сетей 5</a:t>
            </a:r>
            <a:r>
              <a:rPr lang="en-GB" sz="2400" dirty="0" smtClean="0"/>
              <a:t>G </a:t>
            </a:r>
            <a:r>
              <a:rPr lang="ru-RU" sz="2400" dirty="0" smtClean="0"/>
              <a:t>являются следующие: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C00000"/>
                </a:solidFill>
              </a:rPr>
              <a:t>Усовершенствованный мобильный широкополосный доступ </a:t>
            </a:r>
            <a:r>
              <a:rPr lang="en-GB" sz="2400" i="1" dirty="0" err="1" smtClean="0">
                <a:solidFill>
                  <a:srgbClr val="C00000"/>
                </a:solidFill>
              </a:rPr>
              <a:t>eMBB</a:t>
            </a:r>
            <a:r>
              <a:rPr lang="en-GB" sz="2400" i="1" dirty="0" smtClean="0">
                <a:solidFill>
                  <a:srgbClr val="C00000"/>
                </a:solidFill>
              </a:rPr>
              <a:t> (</a:t>
            </a:r>
            <a:r>
              <a:rPr lang="en-GB" sz="2400" dirty="0" smtClean="0"/>
              <a:t>enhanced Mobile </a:t>
            </a:r>
            <a:r>
              <a:rPr lang="en-GB" sz="2400" dirty="0" err="1" smtClean="0"/>
              <a:t>BroadBand</a:t>
            </a:r>
            <a:r>
              <a:rPr lang="en-GB" sz="2400" i="1" dirty="0" smtClean="0">
                <a:solidFill>
                  <a:srgbClr val="C00000"/>
                </a:solidFill>
              </a:rPr>
              <a:t>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C00000"/>
                </a:solidFill>
              </a:rPr>
              <a:t>Сверхнадёжные коммуникации с низкой задержкой </a:t>
            </a:r>
            <a:r>
              <a:rPr lang="en-GB" sz="2400" i="1" dirty="0" smtClean="0">
                <a:solidFill>
                  <a:srgbClr val="C00000"/>
                </a:solidFill>
              </a:rPr>
              <a:t>ULLRC (</a:t>
            </a:r>
            <a:r>
              <a:rPr lang="en-GB" sz="2400" dirty="0" smtClean="0"/>
              <a:t>Ultra Low Latency Reliable Communication</a:t>
            </a:r>
            <a:r>
              <a:rPr lang="en-GB" sz="2400" i="1" dirty="0" smtClean="0">
                <a:solidFill>
                  <a:srgbClr val="C00000"/>
                </a:solidFill>
              </a:rPr>
              <a:t>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i="1" dirty="0" smtClean="0">
                <a:solidFill>
                  <a:srgbClr val="C00000"/>
                </a:solidFill>
              </a:rPr>
              <a:t>Массивные межмашинные коммуникации </a:t>
            </a:r>
            <a:r>
              <a:rPr lang="en-GB" sz="2400" i="1" dirty="0" smtClean="0">
                <a:solidFill>
                  <a:srgbClr val="C00000"/>
                </a:solidFill>
              </a:rPr>
              <a:t>Massive </a:t>
            </a:r>
            <a:r>
              <a:rPr lang="en-GB" sz="2400" i="1" dirty="0" err="1" smtClean="0">
                <a:solidFill>
                  <a:srgbClr val="C00000"/>
                </a:solidFill>
              </a:rPr>
              <a:t>IoT</a:t>
            </a:r>
            <a:r>
              <a:rPr lang="en-GB" sz="2400" i="1" dirty="0" smtClean="0">
                <a:solidFill>
                  <a:srgbClr val="C00000"/>
                </a:solidFill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GB" sz="2400" i="1" dirty="0" smtClean="0">
                <a:solidFill>
                  <a:srgbClr val="C00000"/>
                </a:solidFill>
              </a:rPr>
              <a:t>(</a:t>
            </a:r>
            <a:r>
              <a:rPr lang="en-GB" sz="2400" dirty="0" smtClean="0"/>
              <a:t>Internet of things</a:t>
            </a:r>
            <a:r>
              <a:rPr lang="en-GB" sz="2400" i="1" dirty="0" smtClean="0">
                <a:solidFill>
                  <a:srgbClr val="C00000"/>
                </a:solidFill>
              </a:rPr>
              <a:t>) / </a:t>
            </a:r>
            <a:r>
              <a:rPr lang="en-GB" sz="2400" i="1" dirty="0" err="1" smtClean="0">
                <a:solidFill>
                  <a:srgbClr val="C00000"/>
                </a:solidFill>
              </a:rPr>
              <a:t>IIoT</a:t>
            </a:r>
            <a:r>
              <a:rPr lang="en-GB" sz="2400" i="1" dirty="0" smtClean="0">
                <a:solidFill>
                  <a:srgbClr val="C00000"/>
                </a:solidFill>
              </a:rPr>
              <a:t> (</a:t>
            </a:r>
            <a:r>
              <a:rPr lang="en-GB" sz="2400" dirty="0" smtClean="0"/>
              <a:t>Industrial Internet of things</a:t>
            </a:r>
            <a:r>
              <a:rPr lang="en-GB" sz="2400" i="1" dirty="0" smtClean="0">
                <a:solidFill>
                  <a:srgbClr val="C00000"/>
                </a:solidFill>
              </a:rPr>
              <a:t>), </a:t>
            </a:r>
            <a:r>
              <a:rPr lang="ru-RU" sz="2400" i="1" dirty="0" smtClean="0">
                <a:solidFill>
                  <a:srgbClr val="C00000"/>
                </a:solidFill>
              </a:rPr>
              <a:t>м</a:t>
            </a:r>
            <a:r>
              <a:rPr lang="en-GB" sz="2400" i="1" dirty="0" smtClean="0">
                <a:solidFill>
                  <a:srgbClr val="C00000"/>
                </a:solidFill>
              </a:rPr>
              <a:t>MTC (</a:t>
            </a:r>
            <a:r>
              <a:rPr lang="en-GB" sz="2400" dirty="0" smtClean="0"/>
              <a:t>massive Machine Type Communication</a:t>
            </a:r>
            <a:r>
              <a:rPr lang="en-GB" sz="2400" i="1" dirty="0" smtClean="0">
                <a:solidFill>
                  <a:srgbClr val="C00000"/>
                </a:solidFill>
              </a:rPr>
              <a:t>)</a:t>
            </a:r>
            <a:endParaRPr lang="en-GB" sz="24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s://www.tadviser.ru/images/2/25/5g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38" y="728700"/>
            <a:ext cx="8640525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s://www.tadviser.ru/images/8/81/%D0%92%D0%BE%D0%B7%D0%BC%D0%BE%D0%B6%D0%BD%D0%BE%D1%81%D1%82%D0%B8_%D0%B8%D1%81%D0%BF%D0%BE%D0%BB%D1%8C%D0%B7%D0%BE%D0%B2%D0%B0%D0%BD%D0%B8%D1%8F_%D1%82%D0%B5%D1%85%D0%BD%D0%BE%D0%BB%D0%BE%D0%B3%D0%B8%D0%B9_5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99530"/>
            <a:ext cx="8565185" cy="5558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404664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9900"/>
                </a:solidFill>
              </a:rPr>
              <a:t>Возможности использования технологий 5G в коммунальном хозяйстве, энергетике, здравоохранении, индустрии развлечений и на транспорте</a:t>
            </a:r>
            <a:endParaRPr lang="ru-RU" sz="20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www.tadviser.ru/images/8/8f/5g_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1366837"/>
            <a:ext cx="8664897" cy="41243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021288"/>
            <a:ext cx="6316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Рост числа подключённых к сети устройств. Источник: </a:t>
            </a:r>
            <a:r>
              <a:rPr lang="ru-RU" dirty="0" err="1" smtClean="0"/>
              <a:t>Ericsson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476672"/>
            <a:ext cx="8352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5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G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обеспечивает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высочайшие скорости передачи данных (значительно больше 1 Гбит/с) и сверхмалые задержки передачи информации  (~ 1 миллисекунда).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43513"/>
            <a:ext cx="828092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настоящее время, наряду с LTE сети четвертого поколения представляет еще один стандарт – </a:t>
            </a:r>
            <a:r>
              <a:rPr lang="ru-RU" sz="2400" b="1" dirty="0" err="1" smtClean="0"/>
              <a:t>WiMAX</a:t>
            </a:r>
            <a:r>
              <a:rPr lang="ru-RU" sz="2400" dirty="0" smtClean="0"/>
              <a:t>, который является развитием технологии </a:t>
            </a:r>
            <a:r>
              <a:rPr lang="ru-RU" sz="2400" dirty="0" err="1" smtClean="0"/>
              <a:t>Wi-Fi</a:t>
            </a:r>
            <a:r>
              <a:rPr lang="ru-RU" sz="2400" dirty="0" smtClean="0"/>
              <a:t> со значительно большей зоной покрытия. Оба стандарта поддерживают скоростной режим менее 1 Гбит/с, однако МСЭ признало их как наиболее продвинутые технологии, соответствующие требованиям 4G. С 2009 года стал запускаться усовершенствованный стандарт </a:t>
            </a:r>
            <a:r>
              <a:rPr lang="ru-RU" sz="2400" dirty="0" err="1" smtClean="0"/>
              <a:t>LTE+Advanced</a:t>
            </a:r>
            <a:r>
              <a:rPr lang="ru-RU" sz="2400" dirty="0" smtClean="0"/>
              <a:t>, который практически соответствует изначальным требованиям к 4G. </a:t>
            </a:r>
          </a:p>
          <a:p>
            <a:r>
              <a:rPr lang="ru-RU" sz="2400" dirty="0" smtClean="0"/>
              <a:t>В сетях 5G скорость передачи данных доходит до 7 Гбит/с – в 7 раз больше, чем в сетях LTE. Пока что Международный союз по электросвязи не утвердил частотный диапазон, в котором будет работать стандарт. Но предполагается, что это будут высокие диапазоны. Первые тесты технологии 5G в России провели «Мегафон» и МТС. «Мегафон» использовал временно выделенную полосу частот в диапазоне 4,5 ГГц, МТС – 4,65–4,85 ГГц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51317"/>
            <a:ext cx="9036496" cy="5555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CC"/>
                </a:solidFill>
              </a:rPr>
              <a:t>Из доклада  министра связи на Питерском экономическом форуме  </a:t>
            </a:r>
            <a:r>
              <a:rPr lang="ru-RU" sz="2000" b="1" dirty="0" smtClean="0">
                <a:solidFill>
                  <a:srgbClr val="CC00CC"/>
                </a:solidFill>
              </a:rPr>
              <a:t>2017 </a:t>
            </a:r>
            <a:r>
              <a:rPr lang="ru-RU" sz="2000" dirty="0" smtClean="0">
                <a:solidFill>
                  <a:srgbClr val="CC00CC"/>
                </a:solidFill>
              </a:rPr>
              <a:t>г</a:t>
            </a:r>
            <a:r>
              <a:rPr lang="ru-RU" dirty="0" smtClean="0">
                <a:solidFill>
                  <a:srgbClr val="CC00CC"/>
                </a:solidFill>
              </a:rPr>
              <a:t>.  </a:t>
            </a:r>
          </a:p>
          <a:p>
            <a:pPr indent="457200">
              <a:spcBef>
                <a:spcPts val="600"/>
              </a:spcBef>
            </a:pPr>
            <a:r>
              <a:rPr lang="ru-RU" dirty="0" smtClean="0"/>
              <a:t>	</a:t>
            </a:r>
            <a:r>
              <a:rPr lang="ru-RU" sz="2200" dirty="0" smtClean="0">
                <a:solidFill>
                  <a:srgbClr val="9900CC"/>
                </a:solidFill>
              </a:rPr>
              <a:t>В 2012 г. в России еще не было ни одной базовой станции, работающей в стандарте связи четвертого поколения 4G/LTE. </a:t>
            </a:r>
          </a:p>
          <a:p>
            <a:pPr indent="457200">
              <a:spcBef>
                <a:spcPts val="600"/>
              </a:spcBef>
            </a:pPr>
            <a:r>
              <a:rPr lang="ru-RU" sz="2200" dirty="0" smtClean="0">
                <a:solidFill>
                  <a:srgbClr val="9900CC"/>
                </a:solidFill>
              </a:rPr>
              <a:t>	В </a:t>
            </a:r>
            <a:r>
              <a:rPr lang="en-US" sz="2200" dirty="0" smtClean="0">
                <a:solidFill>
                  <a:srgbClr val="9900CC"/>
                </a:solidFill>
              </a:rPr>
              <a:t>2017</a:t>
            </a:r>
            <a:r>
              <a:rPr lang="ru-RU" sz="2200" dirty="0" smtClean="0">
                <a:solidFill>
                  <a:srgbClr val="9900CC"/>
                </a:solidFill>
              </a:rPr>
              <a:t> г.  в 4G/LTE работает уже около четверти всей гражданской сотовой инфраструктуры или около 120 тысяч базовых станций и 66 миллионов пользователей смартфонов и планшетов РФ. </a:t>
            </a:r>
            <a:r>
              <a:rPr lang="ru-RU" dirty="0" smtClean="0"/>
              <a:t>Без пользователей смартфонов мы с трудом могли себе представить такую ускоренную трансформацию, которая происходит на рынке услуг такси или на рынке </a:t>
            </a:r>
            <a:r>
              <a:rPr lang="ru-RU" dirty="0" err="1" smtClean="0"/>
              <a:t>онлайн-банкинга</a:t>
            </a:r>
            <a:r>
              <a:rPr lang="ru-RU" dirty="0" smtClean="0"/>
              <a:t>. Есть примеры банков, у которых нет ни одного офиса, но есть лишь 500 программистов и уже непонятно, то ли это банк, то ли </a:t>
            </a:r>
            <a:r>
              <a:rPr lang="ru-RU" dirty="0" err="1" smtClean="0"/>
              <a:t>ИТ-компания</a:t>
            </a:r>
            <a:r>
              <a:rPr lang="ru-RU" dirty="0" smtClean="0"/>
              <a:t>.</a:t>
            </a:r>
            <a:r>
              <a:rPr lang="ru-RU" b="1" dirty="0" smtClean="0"/>
              <a:t> ​</a:t>
            </a:r>
          </a:p>
          <a:p>
            <a:pPr marL="0" lvl="1" indent="457200"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 </a:t>
            </a:r>
            <a:r>
              <a:rPr lang="ru-RU" b="1" dirty="0" smtClean="0"/>
              <a:t>5 июня2018. Власти Москвы совместно с оператором связи "Мегафон« и МТС запустили в центре города первую в России </a:t>
            </a:r>
            <a:r>
              <a:rPr lang="ru-RU" b="1" dirty="0" err="1" smtClean="0"/>
              <a:t>пилотную</a:t>
            </a:r>
            <a:r>
              <a:rPr lang="ru-RU" b="1" dirty="0" smtClean="0"/>
              <a:t> зону сети 5G</a:t>
            </a:r>
            <a:r>
              <a:rPr lang="ru-RU" sz="2000" b="1" dirty="0" smtClean="0"/>
              <a:t> во </a:t>
            </a:r>
            <a:r>
              <a:rPr lang="ru-RU" b="1" dirty="0" smtClean="0"/>
              <a:t>временно выделенной полосе частот в диапазоне 4,5 ГГц, МТС – 4,65–4,85 ГГц</a:t>
            </a:r>
          </a:p>
          <a:p>
            <a:pPr marL="0" lvl="1" indent="457200">
              <a:spcBef>
                <a:spcPts val="60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Россия к сентябрю 2019 года не производит оборудования для 5G — все пилоты запускались операторами на технологиях иностранных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вендоров</a:t>
            </a:r>
            <a:r>
              <a:rPr lang="ru-RU" sz="2400" dirty="0" smtClean="0"/>
              <a:t>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 l="3063"/>
          <a:stretch>
            <a:fillRect/>
          </a:stretch>
        </p:blipFill>
        <p:spPr bwMode="auto">
          <a:xfrm>
            <a:off x="0" y="1052736"/>
            <a:ext cx="8939345" cy="4099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69740" y="548680"/>
            <a:ext cx="480452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частотные диапазоны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электомагнитных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волн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5517232"/>
            <a:ext cx="15131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FF0000"/>
                </a:solidFill>
              </a:rPr>
              <a:t>5G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 до 300 ГГц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5445224"/>
            <a:ext cx="20694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2-4 </a:t>
            </a:r>
            <a:r>
              <a:rPr lang="it-IT" sz="2000" b="1" dirty="0" smtClean="0">
                <a:solidFill>
                  <a:srgbClr val="00B0F0"/>
                </a:solidFill>
              </a:rPr>
              <a:t>G  </a:t>
            </a:r>
          </a:p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450 до 2700 МГц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Левая фигурная скобка 5"/>
          <p:cNvSpPr/>
          <p:nvPr/>
        </p:nvSpPr>
        <p:spPr>
          <a:xfrm rot="5400000">
            <a:off x="3971867" y="3813109"/>
            <a:ext cx="336168" cy="2880319"/>
          </a:xfrm>
          <a:prstGeom prst="leftBrace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5517" y="6237312"/>
            <a:ext cx="8532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  МРТ – радиочастотное сканирование в высоким постоянном магнитном поле</a:t>
            </a:r>
            <a:endParaRPr lang="ru-RU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19 июля 2021 года вице-премьер РФ Дмитрий </a:t>
            </a:r>
            <a:r>
              <a:rPr lang="ru-RU" sz="2400" dirty="0" err="1" smtClean="0"/>
              <a:t>Чернышенко</a:t>
            </a:r>
            <a:r>
              <a:rPr lang="ru-RU" sz="2400" dirty="0" smtClean="0"/>
              <a:t> сообщил, что </a:t>
            </a:r>
            <a:r>
              <a:rPr lang="en-GB" sz="2400" dirty="0" smtClean="0">
                <a:solidFill>
                  <a:srgbClr val="0070C0"/>
                </a:solidFill>
              </a:rPr>
              <a:t>5G</a:t>
            </a:r>
            <a:r>
              <a:rPr lang="ru-RU" sz="2400" dirty="0" smtClean="0">
                <a:solidFill>
                  <a:srgbClr val="0070C0"/>
                </a:solidFill>
              </a:rPr>
              <a:t>-сети </a:t>
            </a:r>
            <a:r>
              <a:rPr lang="ru-RU" sz="2400" dirty="0" smtClean="0"/>
              <a:t>в крупных городах страны, в которых проживает более 1 </a:t>
            </a:r>
            <a:r>
              <a:rPr lang="ru-RU" sz="2400" dirty="0" err="1" smtClean="0"/>
              <a:t>млн</a:t>
            </a:r>
            <a:r>
              <a:rPr lang="ru-RU" sz="2400" dirty="0" smtClean="0"/>
              <a:t> человек, будут запущены </a:t>
            </a:r>
            <a:r>
              <a:rPr lang="ru-RU" sz="2400" dirty="0" smtClean="0">
                <a:solidFill>
                  <a:srgbClr val="0070C0"/>
                </a:solidFill>
              </a:rPr>
              <a:t>через три года</a:t>
            </a:r>
            <a:r>
              <a:rPr lang="ru-RU" sz="2400" dirty="0" smtClean="0"/>
              <a:t>. Ранее «</a:t>
            </a:r>
            <a:r>
              <a:rPr lang="ru-RU" sz="2400" dirty="0" err="1" smtClean="0"/>
              <a:t>Ростех</a:t>
            </a:r>
            <a:r>
              <a:rPr lang="ru-RU" sz="2400" dirty="0" smtClean="0"/>
              <a:t>» и «</a:t>
            </a:r>
            <a:r>
              <a:rPr lang="ru-RU" sz="2400" dirty="0" err="1" smtClean="0"/>
              <a:t>Ростелеком</a:t>
            </a:r>
            <a:r>
              <a:rPr lang="ru-RU" sz="2400" dirty="0" smtClean="0"/>
              <a:t>» подписали соглашение с правительством РФ о разработке дорожной карты развития сетей пятого поколения. Документ предусматривает субсидии для «</a:t>
            </a:r>
            <a:r>
              <a:rPr lang="ru-RU" sz="2400" dirty="0" err="1" smtClean="0"/>
              <a:t>Ростеха</a:t>
            </a:r>
            <a:r>
              <a:rPr lang="ru-RU" sz="2400" dirty="0" smtClean="0"/>
              <a:t>» на создание российской технологической базы 5G до 2024 года. Общий бюджет, необходимый для развертывания 5G в России, до конца 2024-го составляет 208 </a:t>
            </a:r>
            <a:r>
              <a:rPr lang="ru-RU" sz="2400" dirty="0" err="1" smtClean="0"/>
              <a:t>млрд</a:t>
            </a:r>
            <a:r>
              <a:rPr lang="ru-RU" sz="2400" dirty="0" smtClean="0"/>
              <a:t> руб. </a:t>
            </a:r>
            <a:r>
              <a:rPr lang="en-GB" sz="2400" dirty="0" smtClean="0"/>
              <a:t> </a:t>
            </a:r>
            <a:r>
              <a:rPr lang="ru-RU" sz="2400" dirty="0" smtClean="0"/>
              <a:t>В «</a:t>
            </a:r>
            <a:r>
              <a:rPr lang="ru-RU" sz="2400" dirty="0" err="1" smtClean="0"/>
              <a:t>Ростехе</a:t>
            </a:r>
            <a:r>
              <a:rPr lang="ru-RU" sz="2400" dirty="0" smtClean="0"/>
              <a:t>» сообщили, что в кооперации готовы участвовать 10 ведущих российских компаний, которые производят радиоэлектронное оборудование, но не назвали конкретные предприятия.</a:t>
            </a:r>
          </a:p>
          <a:p>
            <a:r>
              <a:rPr lang="ru-RU" sz="2000" b="1" dirty="0" smtClean="0"/>
              <a:t>Среди специалистов существует мнение, что на сегодняшний день в России вообще нет компетенций и технологий для производства такого оборудования</a:t>
            </a:r>
            <a:r>
              <a:rPr lang="ru-RU" sz="2400" dirty="0" smtClean="0"/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82012"/>
            <a:ext cx="864096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400" dirty="0" smtClean="0"/>
              <a:t>В мае 2021 года  подписано  постановление </a:t>
            </a:r>
            <a:r>
              <a:rPr lang="ru-RU" sz="2400" dirty="0" smtClean="0">
                <a:hlinkClick r:id="rId2" tooltip="Правительство РФ"/>
              </a:rPr>
              <a:t>Правительства РФ</a:t>
            </a:r>
            <a:r>
              <a:rPr lang="ru-RU" sz="2400" dirty="0" smtClean="0"/>
              <a:t> «О внесении изменений в раздел II таблицы распределения полос радиочастот между </a:t>
            </a:r>
            <a:r>
              <a:rPr lang="ru-RU" sz="2400" dirty="0" err="1" smtClean="0"/>
              <a:t>радиослужбамиРФ</a:t>
            </a:r>
            <a:r>
              <a:rPr lang="ru-RU" sz="2400" dirty="0" smtClean="0"/>
              <a:t>». Документ разрешает использование диапазона24,25 - 25,25 ГГц для сетей 5G.</a:t>
            </a:r>
          </a:p>
          <a:p>
            <a:r>
              <a:rPr lang="ru-RU" sz="2400" dirty="0" smtClean="0"/>
              <a:t> К 11 мая 2021 года </a:t>
            </a:r>
            <a:r>
              <a:rPr lang="ru-RU" sz="2400" dirty="0" err="1" smtClean="0"/>
              <a:t>телеком-операторам</a:t>
            </a:r>
            <a:r>
              <a:rPr lang="ru-RU" sz="2400" dirty="0" smtClean="0"/>
              <a:t> России так и не выделили необходимые для развития 5G частоты, включая «золотой» диапазон 3,4-3,8 ГГц (занят силовиками и </a:t>
            </a:r>
            <a:r>
              <a:rPr lang="ru-RU" sz="2400" dirty="0" err="1" smtClean="0"/>
              <a:t>спецсвязью</a:t>
            </a:r>
            <a:r>
              <a:rPr lang="ru-RU" sz="2400" dirty="0" smtClean="0"/>
              <a:t>), который считается наиболее оптимальным для покрытия сетями 5G городской среды. На этом диапазоне сегодня построены коммерческие сети 5G в нескольких десятках стран. Операторы связи считают, что без «золотого» диапазона развитие сетей 5G в России и их массовое внедрение в принципе находится под вопросом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9644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Специалисты </a:t>
            </a:r>
            <a:r>
              <a:rPr lang="ru-RU" sz="2400" dirty="0" smtClean="0">
                <a:hlinkClick r:id="rId2" tooltip="Научно-исследовательский институт медицины труда имени академика Н.Ф. Измерова (НИИ МТ)"/>
              </a:rPr>
              <a:t>НИИМТ им. </a:t>
            </a:r>
            <a:r>
              <a:rPr lang="ru-RU" sz="2400" dirty="0" err="1" smtClean="0">
                <a:hlinkClick r:id="rId2" tooltip="Научно-исследовательский институт медицины труда имени академика Н.Ф. Измерова (НИИ МТ)"/>
              </a:rPr>
              <a:t>Измерова</a:t>
            </a:r>
            <a:r>
              <a:rPr lang="ru-RU" sz="2400" dirty="0" smtClean="0"/>
              <a:t> завершили </a:t>
            </a:r>
            <a:r>
              <a:rPr lang="ru-RU" sz="2400" dirty="0" smtClean="0">
                <a:hlinkClick r:id="rId3" tooltip="НИР и НИОКР (Научно-исследовательские и опытно-конструкторские работы)"/>
              </a:rPr>
              <a:t>научно-исследовательскую работу</a:t>
            </a:r>
            <a:r>
              <a:rPr lang="ru-RU" sz="2400" dirty="0" smtClean="0"/>
              <a:t> (НИР) о безопасности </a:t>
            </a:r>
            <a:r>
              <a:rPr lang="ru-RU" sz="2400" dirty="0" smtClean="0">
                <a:hlinkClick r:id="rId4" tooltip="Сотовая связь (рынок России)"/>
              </a:rPr>
              <a:t>мобильной связи</a:t>
            </a:r>
            <a:r>
              <a:rPr lang="ru-RU" sz="2400" dirty="0" smtClean="0"/>
              <a:t> всех стандартов, в том числе </a:t>
            </a:r>
            <a:r>
              <a:rPr lang="ru-RU" sz="2400" dirty="0" smtClean="0">
                <a:hlinkClick r:id="rId5" tooltip="5G"/>
              </a:rPr>
              <a:t>5G</a:t>
            </a:r>
            <a:r>
              <a:rPr lang="ru-RU" sz="2400" dirty="0" smtClean="0"/>
              <a:t>. Результаты исследования направлены в </a:t>
            </a:r>
            <a:r>
              <a:rPr lang="ru-RU" sz="2400" dirty="0" smtClean="0">
                <a:hlinkClick r:id="rId6" tooltip="Минздрав"/>
              </a:rPr>
              <a:t>Минздрав России</a:t>
            </a:r>
            <a:r>
              <a:rPr lang="ru-RU" sz="2400" dirty="0" smtClean="0"/>
              <a:t> и </a:t>
            </a:r>
            <a:r>
              <a:rPr lang="ru-RU" sz="2400" dirty="0" err="1" smtClean="0">
                <a:hlinkClick r:id="rId7" tooltip="Роспотребнадзор"/>
              </a:rPr>
              <a:t>Роспотребнадзор</a:t>
            </a:r>
            <a:r>
              <a:rPr lang="ru-RU" sz="2400" dirty="0" smtClean="0"/>
              <a:t> для принятия окончательных решений, сообщили 26 мая 2021 года в </a:t>
            </a:r>
            <a:r>
              <a:rPr lang="ru-RU" sz="2400" dirty="0" smtClean="0">
                <a:hlinkClick r:id="rId8" tooltip="ДИТ"/>
              </a:rPr>
              <a:t>ДИТ Москвы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Исследовательская работа определила, что уровни электромагнитного поля, создаваемого базовыми станциями мобильной связи всех стандартов, в том числе пятого поколения, </a:t>
            </a:r>
            <a:r>
              <a:rPr lang="ru-RU" sz="2400" b="1" dirty="0" smtClean="0">
                <a:solidFill>
                  <a:srgbClr val="0066FF"/>
                </a:solidFill>
              </a:rPr>
              <a:t>безопасны для здоровья человека</a:t>
            </a:r>
            <a:r>
              <a:rPr lang="ru-RU" sz="2400" dirty="0" smtClean="0"/>
              <a:t>. Ученые также предложили более современную и точную методику измерения электромагнитного поля, создаваемого базовыми станциями систем сотовой связи, и сделали вывод о необходимости внедрения новых методов контроля уровня электромагнитных полей и возможности корректировки действующего предельного допустимого уровня </a:t>
            </a:r>
            <a:r>
              <a:rPr lang="ru-RU" sz="2400" b="1" dirty="0" smtClean="0">
                <a:solidFill>
                  <a:srgbClr val="0066FF"/>
                </a:solidFill>
              </a:rPr>
              <a:t>с 10 до 40 мкВт/см2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ChangeArrowheads="1"/>
          </p:cNvSpPr>
          <p:nvPr/>
        </p:nvSpPr>
        <p:spPr bwMode="auto">
          <a:xfrm rot="10800000" flipV="1">
            <a:off x="377789" y="174263"/>
            <a:ext cx="8388424" cy="65094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Учёные Воронежского технического университета (ВТУ)  и специалисты  </a:t>
            </a:r>
            <a:r>
              <a:rPr lang="ru-RU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воронежской компании ЗАО «Автоматизированные связи»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изобрели антенну, поддерживающую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стандарты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5G.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444444"/>
                </a:solidFill>
                <a:latin typeface="Arial" pitchFamily="34" charset="0"/>
                <a:cs typeface="Arial" pitchFamily="34" charset="0"/>
                <a:hlinkClick r:id="rId2"/>
              </a:rPr>
              <a:t>https://www.if24.ru/v-voronezhe-sozdali-antennu/</a:t>
            </a:r>
            <a:r>
              <a:rPr lang="ru-RU" sz="1600" dirty="0" smtClean="0">
                <a:solidFill>
                  <a:srgbClr val="444444"/>
                </a:solidFill>
                <a:latin typeface="Arial" pitchFamily="34" charset="0"/>
                <a:cs typeface="Arial" pitchFamily="34" charset="0"/>
                <a:sym typeface="Symbol"/>
                <a:hlinkClick r:id="rId2"/>
              </a:rPr>
              <a:t>3.04.2017</a:t>
            </a:r>
            <a:r>
              <a:rPr lang="ru-RU" sz="1600" dirty="0" smtClean="0">
                <a:solidFill>
                  <a:srgbClr val="444444"/>
                </a:solidFill>
                <a:latin typeface="Arial" pitchFamily="34" charset="0"/>
                <a:cs typeface="Arial" pitchFamily="34" charset="0"/>
                <a:sym typeface="Symbol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Проводятся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пилотные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испытания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девайса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 в городских условиях, и разрабатывается необходимая конструкторская документация, после чего начнется серийное производство антенн. К новинке уже проявили интерес московский ФГУП «Космическая связь» и две азиатские телекоммуникационные фирмы, принявшие решение оснастить российскими устройствами автомобили: приборы способны бесперебойно работать во время движения машины. Массовое применение технологии ожидается в 2020 году. 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Именно в Воронеже появилась первая в мире мобильная связь: разработки начались в 1958 году, а в середине 60-х годов в СССР внедрили станции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спецсвязи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, которые можно было переносить с места на место.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hlinkClick r:id="rId3"/>
              </a:rPr>
              <a:t>на выставке "Вузпромэкспо-2019«</a:t>
            </a:r>
            <a:r>
              <a:rPr lang="ru-RU" dirty="0" smtClean="0"/>
              <a:t> демонстрировалась </a:t>
            </a:r>
            <a:r>
              <a:rPr lang="ru-RU" b="1" dirty="0" smtClean="0"/>
              <a:t>антенна</a:t>
            </a:r>
            <a:r>
              <a:rPr lang="ru-RU" dirty="0" smtClean="0"/>
              <a:t> для аппаратуры мобильной связи поколения </a:t>
            </a:r>
            <a:r>
              <a:rPr lang="ru-RU" b="1" dirty="0" smtClean="0"/>
              <a:t>5G</a:t>
            </a:r>
            <a:r>
              <a:rPr lang="ru-RU" sz="1200" dirty="0" smtClean="0">
                <a:solidFill>
                  <a:srgbClr val="444444"/>
                </a:solidFill>
                <a:latin typeface="Arial" pitchFamily="34" charset="0"/>
                <a:cs typeface="Arial" pitchFamily="34" charset="0"/>
              </a:rPr>
              <a:t>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896448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ru-RU" sz="2400" dirty="0" smtClean="0"/>
              <a:t>«В сетях 5G информации передается на огромной скорости — до 10 Гбит в секунду. </a:t>
            </a:r>
            <a:r>
              <a:rPr lang="ru-RU" sz="2000" dirty="0" smtClean="0"/>
              <a:t>На одном квадратном километре могут одновременно работать до миллиона устройств. Сети 5G также поддерживают высокую скорость движущимися объектами — до 500 км в час. Все это дает не только удобство пользования современными технологиями, но, самое главное, безопасность для всех участников дорожного движения» В мобильных сетях пятого поколения (5G), предлагается использовать миллиметровый диапазон от 3 до 300 ГГц</a:t>
            </a:r>
            <a:r>
              <a:rPr lang="ru-RU" sz="2400" dirty="0" smtClean="0"/>
              <a:t>. </a:t>
            </a:r>
          </a:p>
          <a:p>
            <a:pPr indent="457200">
              <a:spcBef>
                <a:spcPts val="600"/>
              </a:spcBef>
            </a:pPr>
            <a:r>
              <a:rPr lang="ru-RU" sz="2000" dirty="0" smtClean="0"/>
              <a:t>Достоинствами миллиметрового диапазона считаются очень высокая пропускная способность каналов связи и квазиоптическая форма распространения излучения, при которой отсутствуют интерференция и связанные с ней помехи.</a:t>
            </a:r>
            <a:br>
              <a:rPr lang="ru-RU" sz="2000" dirty="0" smtClean="0"/>
            </a:br>
            <a:r>
              <a:rPr lang="ru-RU" sz="2000" dirty="0" smtClean="0"/>
              <a:t>Но такие сигналы </a:t>
            </a:r>
            <a:r>
              <a:rPr lang="ru-RU" sz="2000" b="1" dirty="0" smtClean="0">
                <a:solidFill>
                  <a:srgbClr val="0070C0"/>
                </a:solidFill>
              </a:rPr>
              <a:t>теряют энергию при передаче на большие расстояния</a:t>
            </a:r>
            <a:r>
              <a:rPr lang="ru-RU" sz="2000" dirty="0" smtClean="0"/>
              <a:t>: в частности, затухание возникает из-за поглощения электромагнитного излучения молекулами кислорода и воды. </a:t>
            </a:r>
          </a:p>
          <a:p>
            <a:pPr indent="457200">
              <a:spcBef>
                <a:spcPts val="600"/>
              </a:spcBef>
            </a:pPr>
            <a:r>
              <a:rPr lang="ru-RU" sz="2000" b="1" dirty="0" smtClean="0">
                <a:solidFill>
                  <a:srgbClr val="0070C0"/>
                </a:solidFill>
              </a:rPr>
              <a:t>Минимальные задержки сигнала, высокая пропускная способность, </a:t>
            </a:r>
            <a:r>
              <a:rPr lang="ru-RU" sz="2000" b="1" dirty="0" err="1" smtClean="0">
                <a:solidFill>
                  <a:srgbClr val="0070C0"/>
                </a:solidFill>
              </a:rPr>
              <a:t>энергоэффективность</a:t>
            </a:r>
            <a:r>
              <a:rPr lang="ru-RU" sz="2000" b="1" dirty="0" smtClean="0">
                <a:solidFill>
                  <a:srgbClr val="0070C0"/>
                </a:solidFill>
              </a:rPr>
              <a:t>, облачные сети доступа и гибкий интерфейс</a:t>
            </a:r>
            <a:r>
              <a:rPr lang="ru-RU" sz="2000" dirty="0" smtClean="0"/>
              <a:t>  основные достоинства.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56" y="74236"/>
            <a:ext cx="8964488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Мы находимся на заре новой </a:t>
            </a:r>
            <a:r>
              <a:rPr lang="ru-RU" sz="2000" b="1" dirty="0" smtClean="0">
                <a:solidFill>
                  <a:srgbClr val="FF0000"/>
                </a:solidFill>
              </a:rPr>
              <a:t>цифровой</a:t>
            </a:r>
            <a:r>
              <a:rPr lang="ru-RU" sz="2000" dirty="0" smtClean="0"/>
              <a:t> эры с неизбежным запуском первых мобильных сетей 5G и развитием </a:t>
            </a:r>
            <a:r>
              <a:rPr lang="ru-RU" sz="2000" dirty="0" err="1" smtClean="0"/>
              <a:t>IoT</a:t>
            </a:r>
            <a:r>
              <a:rPr lang="ru-RU" sz="2000" dirty="0" smtClean="0"/>
              <a:t> (</a:t>
            </a:r>
            <a:r>
              <a:rPr lang="ru-RU" sz="2000" dirty="0" err="1" smtClean="0"/>
              <a:t>Internet</a:t>
            </a:r>
            <a:r>
              <a:rPr lang="ru-RU" sz="2000" dirty="0" smtClean="0"/>
              <a:t> </a:t>
            </a:r>
            <a:r>
              <a:rPr lang="ru-RU" sz="2000" dirty="0" err="1" smtClean="0"/>
              <a:t>of</a:t>
            </a:r>
            <a:r>
              <a:rPr lang="ru-RU" sz="2000" dirty="0" smtClean="0"/>
              <a:t> </a:t>
            </a:r>
            <a:r>
              <a:rPr lang="ru-RU" sz="2000" dirty="0" err="1" smtClean="0"/>
              <a:t>Things</a:t>
            </a:r>
            <a:r>
              <a:rPr lang="ru-RU" sz="2000" dirty="0" smtClean="0"/>
              <a:t>). 5G состоит из трех основных частей: 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/>
              <a:t>высокая скорость  -  до 10 Гбит в секунду ;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/>
              <a:t>огромное количество подключений - миллион подключений на кв. километр;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 smtClean="0"/>
              <a:t> высокая надежность и низкая задержка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НО, если Оператор вкладывает 30-50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млдр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. рублей в инфраструктуру 4G в год, при запуске 5G развитие сети стоит уже 300-500 миллиардов.</a:t>
            </a:r>
          </a:p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dirty="0" smtClean="0"/>
              <a:t>5G в первую очередь будет востребована для развития </a:t>
            </a:r>
            <a:r>
              <a:rPr lang="ru-RU" sz="2000" dirty="0" err="1" smtClean="0"/>
              <a:t>телемедицины</a:t>
            </a:r>
            <a:r>
              <a:rPr lang="ru-RU" sz="2000" dirty="0" smtClean="0"/>
              <a:t>, интернета вещей, умных городов и сервисов для бизнеса (В2В), промышленных роботов и </a:t>
            </a:r>
            <a:r>
              <a:rPr lang="ru-RU" sz="2000" dirty="0" err="1" smtClean="0"/>
              <a:t>дронов</a:t>
            </a:r>
            <a:r>
              <a:rPr lang="ru-RU" sz="2000" dirty="0" smtClean="0"/>
              <a:t>, городской системы видеонаблюдения, беспилотного транспорта, умных домов, зданий и предприятий.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sz="2000" b="1" dirty="0" smtClean="0">
                <a:solidFill>
                  <a:srgbClr val="0070C0"/>
                </a:solidFill>
              </a:rPr>
              <a:t>28.09.2018</a:t>
            </a:r>
            <a:r>
              <a:rPr lang="ru-RU" sz="2000" dirty="0" smtClean="0">
                <a:solidFill>
                  <a:srgbClr val="0070C0"/>
                </a:solidFill>
              </a:rPr>
              <a:t> «</a:t>
            </a:r>
            <a:r>
              <a:rPr lang="ru-RU" sz="2000" dirty="0" err="1" smtClean="0">
                <a:solidFill>
                  <a:srgbClr val="0070C0"/>
                </a:solidFill>
              </a:rPr>
              <a:t>ВымпелКом</a:t>
            </a:r>
            <a:r>
              <a:rPr lang="ru-RU" sz="2000" dirty="0" smtClean="0">
                <a:solidFill>
                  <a:srgbClr val="0070C0"/>
                </a:solidFill>
              </a:rPr>
              <a:t>» (бренд «</a:t>
            </a:r>
            <a:r>
              <a:rPr lang="ru-RU" sz="2000" dirty="0" err="1" smtClean="0">
                <a:solidFill>
                  <a:srgbClr val="0070C0"/>
                </a:solidFill>
              </a:rPr>
              <a:t>Билайн</a:t>
            </a:r>
            <a:r>
              <a:rPr lang="ru-RU" sz="2000" dirty="0" smtClean="0">
                <a:solidFill>
                  <a:srgbClr val="0070C0"/>
                </a:solidFill>
              </a:rPr>
              <a:t>») и </a:t>
            </a:r>
            <a:r>
              <a:rPr lang="ru-RU" sz="2000" dirty="0" err="1" smtClean="0">
                <a:solidFill>
                  <a:srgbClr val="0070C0"/>
                </a:solidFill>
              </a:rPr>
              <a:t>Huawei</a:t>
            </a:r>
            <a:r>
              <a:rPr lang="ru-RU" sz="2000" dirty="0" smtClean="0">
                <a:solidFill>
                  <a:srgbClr val="0070C0"/>
                </a:solidFill>
              </a:rPr>
              <a:t> продемонстрировали возможности мобильной связи пятого поколения (5G), осуществив первый в России </a:t>
            </a:r>
            <a:r>
              <a:rPr lang="ru-RU" sz="2800" b="1" dirty="0" smtClean="0">
                <a:solidFill>
                  <a:srgbClr val="0070C0"/>
                </a:solidFill>
              </a:rPr>
              <a:t>голографический звонок</a:t>
            </a:r>
            <a:r>
              <a:rPr lang="ru-RU" sz="2000" dirty="0" smtClean="0">
                <a:solidFill>
                  <a:srgbClr val="0070C0"/>
                </a:solidFill>
              </a:rPr>
              <a:t>. «</a:t>
            </a:r>
            <a:r>
              <a:rPr lang="ru-RU" sz="2000" dirty="0" err="1" smtClean="0">
                <a:solidFill>
                  <a:srgbClr val="0070C0"/>
                </a:solidFill>
              </a:rPr>
              <a:t>ВымпелКом</a:t>
            </a:r>
            <a:r>
              <a:rPr lang="ru-RU" sz="2000" dirty="0" smtClean="0">
                <a:solidFill>
                  <a:srgbClr val="0070C0"/>
                </a:solidFill>
              </a:rPr>
              <a:t>» </a:t>
            </a:r>
            <a:r>
              <a:rPr lang="ru-RU" sz="2000" dirty="0" err="1" smtClean="0">
                <a:solidFill>
                  <a:srgbClr val="0070C0"/>
                </a:solidFill>
              </a:rPr>
              <a:t>Huawei</a:t>
            </a:r>
            <a:r>
              <a:rPr lang="ru-RU" sz="2000" dirty="0" smtClean="0">
                <a:solidFill>
                  <a:srgbClr val="0070C0"/>
                </a:solidFill>
              </a:rPr>
              <a:t> организовали демонстрационную 5G-зону в выставочном зале Музея Москвы.  Эффект полноценного присутствия удалённого собеседника при использовании  очков смешанной реальности</a:t>
            </a:r>
            <a:r>
              <a:rPr lang="ru-RU" dirty="0" smtClean="0"/>
              <a:t>. 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rspectr.com/files/articles/5g_-01-fbb508b4f61f076a81f2791f424666b4-thumb-657x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980728"/>
            <a:ext cx="7823883" cy="58799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51920" y="260648"/>
            <a:ext cx="713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5G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847"/>
            <a:ext cx="8496944" cy="67403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Трафик - в сетевых технологиях </a:t>
            </a:r>
            <a:r>
              <a:rPr lang="ru-RU" sz="2400" dirty="0" smtClean="0"/>
              <a:t>- полный информационный поток в коммуникационной системе. Трафик измеряется в нужных точках сети числом проходящих блоков данных и их длин, выраженным </a:t>
            </a:r>
            <a:r>
              <a:rPr lang="ru-RU" sz="2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в битах в секунду.</a:t>
            </a:r>
          </a:p>
          <a:p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Трафик - объем данных в килобайтах, проходящий через сервер </a:t>
            </a:r>
            <a:r>
              <a:rPr lang="ru-RU" sz="2400" dirty="0" smtClean="0"/>
              <a:t>за определенный период времени. Различают: </a:t>
            </a:r>
          </a:p>
          <a:p>
            <a:pPr lvl="2"/>
            <a:r>
              <a:rPr lang="ru-RU" sz="2400" dirty="0" smtClean="0"/>
              <a:t>- входящий трафик данных, получаемых сервером; и </a:t>
            </a:r>
          </a:p>
          <a:p>
            <a:pPr lvl="2">
              <a:buFontTx/>
              <a:buChar char="-"/>
            </a:pPr>
            <a:r>
              <a:rPr lang="ru-RU" sz="2400" dirty="0" smtClean="0"/>
              <a:t>исходящий трафик данных, отправляемых сервером.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Управление трафиком - в сетях </a:t>
            </a:r>
            <a:r>
              <a:rPr lang="ru-RU" sz="2400" dirty="0" smtClean="0"/>
              <a:t>- совокупность средств, необходимых для эффективной и экономичной передачи блоков данных в сети. Целью управления трафиком является равномерное распределение нагрузки по всем сегментам сети.</a:t>
            </a:r>
            <a:endParaRPr lang="en-US" sz="2400" dirty="0" smtClean="0"/>
          </a:p>
          <a:p>
            <a:r>
              <a:rPr lang="ru-RU" sz="2400" dirty="0" smtClean="0"/>
              <a:t> Средства управления трафиком осуществляют: </a:t>
            </a:r>
          </a:p>
          <a:p>
            <a:pPr lvl="3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бесперебойную доставку данных адресатам; </a:t>
            </a:r>
          </a:p>
          <a:p>
            <a:pPr lvl="3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проверку фактической загрузки каналов и производительности сети; </a:t>
            </a:r>
          </a:p>
          <a:p>
            <a:pPr lvl="3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управление очередями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5846"/>
            <a:ext cx="864096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baseline="0" dirty="0" smtClean="0"/>
              <a:t>Для передачи по сети информация разбивается на пакеты данных.</a:t>
            </a:r>
            <a:r>
              <a:rPr lang="en-US" sz="2600" baseline="0" dirty="0" smtClean="0"/>
              <a:t> </a:t>
            </a:r>
            <a:r>
              <a:rPr lang="ru-RU" sz="2600" baseline="0" dirty="0" smtClean="0"/>
              <a:t>Каждый </a:t>
            </a:r>
            <a:r>
              <a:rPr lang="ru-RU" sz="26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пакет включает </a:t>
            </a:r>
            <a:r>
              <a:rPr lang="ru-RU" sz="2600" baseline="0" dirty="0" smtClean="0"/>
              <a:t>в себя следующую информацию: </a:t>
            </a:r>
          </a:p>
          <a:p>
            <a:pPr>
              <a:spcBef>
                <a:spcPts val="600"/>
              </a:spcBef>
              <a:buFont typeface="Symbol"/>
              <a:buChar char="·"/>
            </a:pPr>
            <a:r>
              <a:rPr lang="ru-RU" sz="26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Данные</a:t>
            </a:r>
            <a:r>
              <a:rPr lang="ru-RU" sz="2600" baseline="0" dirty="0" smtClean="0"/>
              <a:t> (содержимое) - это информация, предназначенная для передачи по сети. </a:t>
            </a:r>
          </a:p>
          <a:p>
            <a:pPr>
              <a:spcBef>
                <a:spcPts val="600"/>
              </a:spcBef>
              <a:buFont typeface="Symbol"/>
              <a:buChar char="·"/>
            </a:pPr>
            <a:r>
              <a:rPr lang="ru-RU" sz="26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Адрес</a:t>
            </a:r>
            <a:r>
              <a:rPr lang="ru-RU" sz="2600" baseline="0" dirty="0" smtClean="0"/>
              <a:t> - это место назначения пакета. Каждый сегмент сети имеет адрес. Он имеет важное значение в объединенных сетях, состоящих из множества локальных сетей. Существует также адрес рабочей станции и адрес приложения. Адрес приложения необходим, чтобы идентифицировать, какому приложению на рабочей станции принадлежит пакет. </a:t>
            </a:r>
          </a:p>
          <a:p>
            <a:pPr>
              <a:spcBef>
                <a:spcPts val="600"/>
              </a:spcBef>
              <a:buFont typeface="Symbol"/>
              <a:buChar char="·"/>
            </a:pPr>
            <a:r>
              <a:rPr lang="ru-RU" sz="26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Управляющие коды </a:t>
            </a:r>
            <a:r>
              <a:rPr lang="ru-RU" sz="2600" baseline="0" dirty="0" smtClean="0"/>
              <a:t>- это информация, описывающая размер и тип пакета. Управляющие коды включают в себя также коды проверки ошибок и другую информацию.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352927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Международная Организация по Стандартам (</a:t>
            </a:r>
            <a:r>
              <a:rPr lang="ru-RU" sz="3200" dirty="0" err="1" smtClean="0"/>
              <a:t>International</a:t>
            </a:r>
            <a:r>
              <a:rPr lang="ru-RU" sz="3200" dirty="0" smtClean="0"/>
              <a:t> </a:t>
            </a:r>
            <a:r>
              <a:rPr lang="ru-RU" sz="3200" dirty="0" err="1" smtClean="0"/>
              <a:t>Standards</a:t>
            </a:r>
            <a:r>
              <a:rPr lang="ru-RU" sz="3200" dirty="0" smtClean="0"/>
              <a:t> </a:t>
            </a:r>
            <a:r>
              <a:rPr lang="ru-RU" sz="3200" dirty="0" err="1" smtClean="0"/>
              <a:t>Organization</a:t>
            </a:r>
            <a:r>
              <a:rPr lang="ru-RU" sz="3200" dirty="0" smtClean="0"/>
              <a:t>, ISO) разработала модель, которая четко определяет различные уровни взаимодействия систем, дает им стандартные имена и указывает, какую работу должен делать каждый уровень.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 Эта модель называется моделью взаимодействия открытых систем (</a:t>
            </a:r>
            <a:r>
              <a:rPr lang="ru-RU" sz="3200" dirty="0" err="1" smtClean="0"/>
              <a:t>Open</a:t>
            </a:r>
            <a:r>
              <a:rPr lang="ru-RU" sz="3200" dirty="0" smtClean="0"/>
              <a:t> </a:t>
            </a:r>
            <a:r>
              <a:rPr lang="ru-RU" sz="3200" dirty="0" err="1" smtClean="0"/>
              <a:t>System</a:t>
            </a:r>
            <a:r>
              <a:rPr lang="ru-RU" sz="3200" dirty="0" smtClean="0"/>
              <a:t> </a:t>
            </a:r>
            <a:r>
              <a:rPr lang="ru-RU" sz="3200" dirty="0" err="1" smtClean="0"/>
              <a:t>Interconnection</a:t>
            </a:r>
            <a:r>
              <a:rPr lang="ru-RU" sz="3200" dirty="0" smtClean="0"/>
              <a:t>, OSI) или моделью </a:t>
            </a:r>
            <a:r>
              <a:rPr lang="ru-RU" sz="4400" b="1" dirty="0" smtClean="0">
                <a:solidFill>
                  <a:srgbClr val="002060"/>
                </a:solidFill>
              </a:rPr>
              <a:t>ISO/OSI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2780928"/>
          <a:ext cx="3024336" cy="1737360"/>
        </p:xfrm>
        <a:graphic>
          <a:graphicData uri="http://schemas.openxmlformats.org/drawingml/2006/table">
            <a:tbl>
              <a:tblPr/>
              <a:tblGrid>
                <a:gridCol w="648072"/>
                <a:gridCol w="1368152"/>
                <a:gridCol w="1008112"/>
              </a:tblGrid>
              <a:tr h="640080">
                <a:tc>
                  <a:txBody>
                    <a:bodyPr/>
                    <a:lstStyle/>
                    <a:p>
                      <a:r>
                        <a:rPr lang="ru-RU" dirty="0"/>
                        <a:t>кГц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килогерц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  <a:r>
                        <a:rPr lang="ru-RU" baseline="30000" dirty="0"/>
                        <a:t>3</a:t>
                      </a:r>
                      <a:r>
                        <a:rPr lang="ru-RU" dirty="0"/>
                        <a:t> 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МГц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мегагерц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10</a:t>
                      </a:r>
                      <a:r>
                        <a:rPr lang="ru-RU" baseline="30000"/>
                        <a:t>6</a:t>
                      </a:r>
                      <a:r>
                        <a:rPr lang="ru-RU"/>
                        <a:t> 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ГГц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гигагерц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10</a:t>
                      </a:r>
                      <a:r>
                        <a:rPr lang="ru-RU" baseline="30000"/>
                        <a:t>9</a:t>
                      </a:r>
                      <a:r>
                        <a:rPr lang="ru-RU"/>
                        <a:t> 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ТГц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терагерц</a:t>
                      </a:r>
                      <a:endParaRPr lang="ru-RU" dirty="0"/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  <a:r>
                        <a:rPr lang="ru-RU" baseline="30000" dirty="0"/>
                        <a:t>12</a:t>
                      </a:r>
                      <a:r>
                        <a:rPr lang="ru-RU" dirty="0"/>
                        <a:t> Гц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64088" y="1412776"/>
          <a:ext cx="2736304" cy="3531974"/>
        </p:xfrm>
        <a:graphic>
          <a:graphicData uri="http://schemas.openxmlformats.org/drawingml/2006/table">
            <a:tbl>
              <a:tblPr/>
              <a:tblGrid>
                <a:gridCol w="1114447"/>
                <a:gridCol w="792088"/>
                <a:gridCol w="829769"/>
              </a:tblGrid>
              <a:tr h="390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/>
                        <a:t>Б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0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5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килобайт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/>
                        <a:t>Кбайт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3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6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/>
                        <a:t>мегабайт</a:t>
                      </a:r>
                      <a:endParaRPr lang="ru-RU" sz="180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/>
                        <a:t>Мбайт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6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5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гигабайт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/>
                        <a:t>Гбайт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9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5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терабайт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/>
                        <a:t>Тбайт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12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05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петабайт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/>
                        <a:t>Пбайт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15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6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 smtClean="0">
                          <a:solidFill>
                            <a:srgbClr val="0B0080"/>
                          </a:solidFill>
                        </a:rPr>
                        <a:t>экзабайт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/>
                        <a:t>Эбайт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18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6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 smtClean="0">
                          <a:solidFill>
                            <a:srgbClr val="0B0080"/>
                          </a:solidFill>
                        </a:rPr>
                        <a:t>зеттабайт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/>
                        <a:t>Збайт</a:t>
                      </a:r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21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36989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solidFill>
                            <a:srgbClr val="0B0080"/>
                          </a:solidFill>
                        </a:rPr>
                        <a:t>йоттабайт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 err="1"/>
                        <a:t>Ибайт</a:t>
                      </a:r>
                      <a:endParaRPr lang="ru-RU" sz="18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/>
                        <a:t>10</a:t>
                      </a:r>
                      <a:r>
                        <a:rPr lang="ru-RU" sz="2000" baseline="30000" dirty="0"/>
                        <a:t>24</a:t>
                      </a:r>
                      <a:endParaRPr lang="ru-RU" sz="2000" dirty="0"/>
                    </a:p>
                  </a:txBody>
                  <a:tcPr marL="43699" marR="43699" marT="21849" marB="2184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198884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Частоты приемно-передающих устройств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797152"/>
            <a:ext cx="3240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prstClr val="black"/>
                </a:solidFill>
              </a:rPr>
              <a:t>1Гц=1/сек 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sym typeface="Symbol"/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Сердце человека в спокойном состоянии бьётся с частотой приблизительно 1 Гц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404664"/>
            <a:ext cx="46292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00CC"/>
                </a:solidFill>
              </a:rPr>
              <a:t>Пропускная способность канала связи =</a:t>
            </a:r>
          </a:p>
          <a:p>
            <a:pPr algn="ctr"/>
            <a:r>
              <a:rPr lang="ru-RU" sz="2000" b="1" dirty="0" smtClean="0">
                <a:solidFill>
                  <a:srgbClr val="CC00CC"/>
                </a:solidFill>
              </a:rPr>
              <a:t>Число байт (импульсов) в  секунду </a:t>
            </a:r>
            <a:endParaRPr lang="ru-RU" sz="2000" b="1" dirty="0">
              <a:solidFill>
                <a:srgbClr val="CC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843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В рамках модели ISO/OSI каждый конкретный уровень может взаимодействовать только с соседними. Совокупность правил и соглашений относительно способа представления данных, обеспечивающего их передачу в нужных направлениях и правильную интерпретацию данных всеми участниками процесса информационного обмена называется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протоколом.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1180"/>
            <a:ext cx="88924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Эталонная модель межсетевого взаимодействия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	В основу положена идея декомпозиции процесса функционирования на уровни, причем разбиение на уровни производится таким образом, чтобы сгруппировать в рамках каждого из них функционально наиболее близкие компоненты. 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	Взаимодействие между смежными уровнями должно быть минимальным, число уровней сравнительно небольшим, а изменения, производимые в рамках одного уровня, не требовали бы перестройки смежных.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	Отдельный уровень, таким образом, представляет собой логически и функционально замкнутую подсистему, сообщающуюся с другими уровнями посредством специально определенного интерфейса.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28007"/>
            <a:ext cx="8712968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Протокол </a:t>
            </a:r>
            <a:r>
              <a:rPr lang="ru-RU" sz="2400" dirty="0" smtClean="0"/>
              <a:t>- стандарт, определяющий поведение функциональных блоков при передаче данных. Протокол: </a:t>
            </a:r>
          </a:p>
          <a:p>
            <a:pPr lvl="2">
              <a:spcBef>
                <a:spcPts val="600"/>
              </a:spcBef>
            </a:pPr>
            <a:r>
              <a:rPr lang="ru-RU" sz="2400" dirty="0" smtClean="0"/>
              <a:t>- задается набором правил взаимодействия функциональных блоков, расположенных на одном уровне; </a:t>
            </a:r>
          </a:p>
          <a:p>
            <a:pPr lvl="2">
              <a:spcBef>
                <a:spcPts val="600"/>
              </a:spcBef>
            </a:pPr>
            <a:r>
              <a:rPr lang="ru-RU" sz="2400" dirty="0" smtClean="0"/>
              <a:t>- реализуется одной либо группой программ. </a:t>
            </a:r>
          </a:p>
          <a:p>
            <a:pPr lvl="2">
              <a:spcBef>
                <a:spcPts val="600"/>
              </a:spcBef>
              <a:buFontTx/>
              <a:buChar char="-"/>
            </a:pPr>
            <a:r>
              <a:rPr lang="ru-RU" sz="2400" dirty="0" smtClean="0"/>
              <a:t>описывает: синтаксис сообщения, имена элементов данных, операции управления и состояния. </a:t>
            </a:r>
            <a:endParaRPr lang="ru-RU" sz="2400" dirty="0"/>
          </a:p>
          <a:p>
            <a:pPr>
              <a:spcBef>
                <a:spcPts val="600"/>
              </a:spcBef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Стек протоколов </a:t>
            </a:r>
            <a:r>
              <a:rPr lang="ru-RU" sz="2400" dirty="0" smtClean="0"/>
              <a:t>— иерархически организованный набор сетевых протоколов, достаточный для организации взаимодействия узлов в сети; </a:t>
            </a:r>
            <a:r>
              <a:rPr lang="ru-RU" sz="2400" dirty="0" smtClean="0">
                <a:solidFill>
                  <a:srgbClr val="000000"/>
                </a:solidFill>
              </a:rPr>
              <a:t>разделенный на уровни набор протоколов, которые работают совместно, реализуя определенную коммуникационную архитектуру.</a:t>
            </a:r>
          </a:p>
          <a:p>
            <a:pPr>
              <a:spcBef>
                <a:spcPts val="600"/>
              </a:spcBef>
            </a:pPr>
            <a:r>
              <a:rPr lang="ru-RU" sz="2400" dirty="0" smtClean="0">
                <a:solidFill>
                  <a:srgbClr val="000000"/>
                </a:solidFill>
              </a:rPr>
              <a:t> Обычно задачи того или иного уровня реализуются одним или несколькими протоколами.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35791"/>
            <a:ext cx="8370676" cy="7094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Передача данных по сетям построена по нескольким наборам (стекам) протоколов:</a:t>
            </a:r>
          </a:p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Стек протокола OSI </a:t>
            </a:r>
            <a:r>
              <a:rPr lang="ru-RU" sz="2800" dirty="0" smtClean="0"/>
              <a:t>определен Международной организацией стандартизации для содействия возможности </a:t>
            </a:r>
            <a:r>
              <a:rPr lang="ru-RU" sz="2800" dirty="0" err="1" smtClean="0"/>
              <a:t>межоперативной</a:t>
            </a:r>
            <a:r>
              <a:rPr lang="ru-RU" sz="2800" dirty="0" smtClean="0"/>
              <a:t> работы применяемых в мире продуктов. Он используется обычно в качестве стандарта для сравнения с другими стеками протоколов. </a:t>
            </a:r>
          </a:p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Протокол </a:t>
            </a:r>
            <a:r>
              <a:rPr lang="en-GB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NetWare SPX/IPX </a:t>
            </a:r>
            <a:r>
              <a:rPr lang="en-GB" sz="2800" dirty="0" smtClean="0"/>
              <a:t>(NetWare Sequenced Packet Exchange/</a:t>
            </a:r>
            <a:r>
              <a:rPr lang="en-GB" sz="2800" dirty="0" err="1" smtClean="0"/>
              <a:t>Intenational</a:t>
            </a:r>
            <a:r>
              <a:rPr lang="en-GB" sz="2800" dirty="0" smtClean="0"/>
              <a:t> Packet Exchange)</a:t>
            </a:r>
            <a:r>
              <a:rPr lang="ru-RU" sz="2800" dirty="0" smtClean="0"/>
              <a:t>,</a:t>
            </a:r>
            <a:r>
              <a:rPr lang="en-GB" sz="2800" dirty="0" smtClean="0"/>
              <a:t> </a:t>
            </a:r>
            <a:r>
              <a:rPr lang="ru-RU" sz="2800" dirty="0" smtClean="0"/>
              <a:t>разработанный на основе стека протокола </a:t>
            </a:r>
            <a:r>
              <a:rPr lang="en-GB" sz="2800" dirty="0" smtClean="0"/>
              <a:t>XNS (Xerox Network Services). </a:t>
            </a:r>
            <a:endParaRPr lang="ru-RU" sz="2800" dirty="0" smtClean="0"/>
          </a:p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endParaRPr lang="en-GB" sz="2800" dirty="0" smtClean="0"/>
          </a:p>
          <a:p>
            <a:pPr algn="ctr"/>
            <a:endParaRPr lang="ru-RU" sz="3200" dirty="0" smtClean="0"/>
          </a:p>
          <a:p>
            <a:pPr algn="just"/>
            <a:endParaRPr lang="ru-RU" dirty="0" smtClean="0"/>
          </a:p>
          <a:p>
            <a:pPr algn="just"/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58956"/>
            <a:ext cx="864096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b="1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TCP/IP</a:t>
            </a:r>
            <a:r>
              <a:rPr lang="ru-RU" sz="2400" baseline="0" dirty="0" smtClean="0"/>
              <a:t> (</a:t>
            </a:r>
            <a:r>
              <a:rPr lang="ru-RU" sz="2400" baseline="0" dirty="0" err="1" smtClean="0"/>
              <a:t>Transmission</a:t>
            </a:r>
            <a:r>
              <a:rPr lang="ru-RU" sz="2400" baseline="0" dirty="0" smtClean="0"/>
              <a:t> </a:t>
            </a:r>
            <a:r>
              <a:rPr lang="ru-RU" sz="2400" baseline="0" dirty="0" err="1" smtClean="0"/>
              <a:t>Control</a:t>
            </a:r>
            <a:r>
              <a:rPr lang="ru-RU" sz="2400" baseline="0" dirty="0" smtClean="0"/>
              <a:t> </a:t>
            </a:r>
            <a:r>
              <a:rPr lang="ru-RU" sz="2400" baseline="0" dirty="0" err="1" smtClean="0"/>
              <a:t>Protocol</a:t>
            </a:r>
            <a:r>
              <a:rPr lang="ru-RU" sz="2400" baseline="0" dirty="0" smtClean="0"/>
              <a:t>/</a:t>
            </a:r>
            <a:r>
              <a:rPr lang="ru-RU" sz="2400" baseline="0" dirty="0" err="1" smtClean="0"/>
              <a:t>Internet</a:t>
            </a:r>
            <a:r>
              <a:rPr lang="ru-RU" sz="2400" baseline="0" dirty="0" smtClean="0"/>
              <a:t> </a:t>
            </a:r>
            <a:r>
              <a:rPr lang="ru-RU" sz="2400" baseline="0" dirty="0" err="1" smtClean="0"/>
              <a:t>Protocol</a:t>
            </a:r>
            <a:r>
              <a:rPr lang="ru-RU" sz="2400" baseline="0" dirty="0" smtClean="0"/>
              <a:t>) был одним из первых стеков сетевых протоколов. Первоначально он был разработан Министерством обороны США и использовался для связи аппаратуры разных производителей. Часть IP обеспечивает одно из лучших доступных сегодня определений межсетевой связи и используется многими разработчиками в качестве метода взаимодействия продуктов в локальных и глобальных сетях. </a:t>
            </a:r>
          </a:p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Протоколы 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AppleTalk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aseline="0" dirty="0" smtClean="0"/>
              <a:t>были определены фирмой </a:t>
            </a:r>
            <a:r>
              <a:rPr lang="ru-RU" sz="2400" baseline="0" dirty="0" err="1" smtClean="0"/>
              <a:t>Apple</a:t>
            </a:r>
            <a:r>
              <a:rPr lang="ru-RU" sz="2400" baseline="0" dirty="0" smtClean="0"/>
              <a:t> </a:t>
            </a:r>
            <a:r>
              <a:rPr lang="ru-RU" sz="2400" baseline="0" dirty="0" err="1" smtClean="0"/>
              <a:t>Computer</a:t>
            </a:r>
            <a:r>
              <a:rPr lang="ru-RU" sz="2400" baseline="0" dirty="0" smtClean="0"/>
              <a:t> в качестве способа взаимодействия систем </a:t>
            </a:r>
            <a:r>
              <a:rPr lang="ru-RU" sz="2400" baseline="0" dirty="0" err="1" smtClean="0"/>
              <a:t>Apple</a:t>
            </a:r>
            <a:r>
              <a:rPr lang="ru-RU" sz="2400" baseline="0" dirty="0" smtClean="0"/>
              <a:t> </a:t>
            </a:r>
            <a:r>
              <a:rPr lang="ru-RU" sz="2400" baseline="0" dirty="0" err="1" smtClean="0"/>
              <a:t>Macintosh</a:t>
            </a:r>
            <a:r>
              <a:rPr lang="ru-RU" sz="2400" baseline="0" dirty="0" smtClean="0"/>
              <a:t>. </a:t>
            </a:r>
          </a:p>
          <a:p>
            <a:pPr indent="108000"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Протоколы IBM/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Microsoft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aseline="0" dirty="0" smtClean="0"/>
              <a:t>часто группируют вместе, так как эти две фирмы совместно разрабатывали и использовали программные продукты, такие как LAN </a:t>
            </a:r>
            <a:r>
              <a:rPr lang="ru-RU" sz="2400" baseline="0" dirty="0" err="1" smtClean="0"/>
              <a:t>Manager</a:t>
            </a:r>
            <a:r>
              <a:rPr lang="ru-RU" sz="2400" baseline="0" dirty="0" smtClean="0"/>
              <a:t> и OS/2.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66569"/>
            <a:ext cx="8784976" cy="63401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модели OSI выделяют семь уровней информационного взаимодействия</a:t>
            </a:r>
            <a:r>
              <a:rPr lang="ru-RU" sz="2400" dirty="0" smtClean="0"/>
              <a:t>: </a:t>
            </a:r>
          </a:p>
          <a:p>
            <a:endParaRPr lang="ru-RU" sz="2400" dirty="0" smtClean="0"/>
          </a:p>
          <a:p>
            <a:pPr marL="180000" indent="180000"/>
            <a:r>
              <a:rPr lang="ru-RU" sz="2400" dirty="0" smtClean="0"/>
              <a:t>-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7- прикладной уровень: передача информации между программами;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-6- уровень представления: шифрование, кодирование и сжатие данных;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-5- сеансовый уровень: установка, поддержка и разрыв соединения;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-4- транспортный уровень: точность доставки, уровень качества услуг;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-3- сетевой уровень: маршруты передачи, обработка и передача сообщений;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-2- канальный уровень: управление каналом связи, доступ к среде передачи и адресация; </a:t>
            </a:r>
          </a:p>
          <a:p>
            <a:pPr marL="180000" indent="180000"/>
            <a:r>
              <a:rPr lang="ru-RU" sz="2400" dirty="0" smtClean="0">
                <a:latin typeface="Arial" pitchFamily="34" charset="0"/>
                <a:cs typeface="Arial" pitchFamily="34" charset="0"/>
              </a:rPr>
              <a:t>-1- физический уровень: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cвязь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на уровне аппаратуры.</a:t>
            </a:r>
          </a:p>
          <a:p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404663"/>
          <a:ext cx="8352928" cy="6182241"/>
        </p:xfrm>
        <a:graphic>
          <a:graphicData uri="http://schemas.openxmlformats.org/drawingml/2006/table">
            <a:tbl>
              <a:tblPr/>
              <a:tblGrid>
                <a:gridCol w="1656184"/>
                <a:gridCol w="3528392"/>
                <a:gridCol w="3168352"/>
              </a:tblGrid>
              <a:tr h="290293">
                <a:tc gridSpan="3">
                  <a:txBody>
                    <a:bodyPr/>
                    <a:lstStyle/>
                    <a:p>
                      <a:pPr marL="453390" indent="450215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it-IT" sz="1800" b="1" spc="500" baseline="0" dirty="0">
                          <a:latin typeface="Times New Roman"/>
                          <a:ea typeface="Times New Roman"/>
                          <a:cs typeface="Calibri"/>
                        </a:rPr>
                        <a:t>Модель OSI</a:t>
                      </a:r>
                      <a:endParaRPr lang="ru-RU" sz="1800" spc="5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592">
                <a:tc>
                  <a:txBody>
                    <a:bodyPr/>
                    <a:lstStyle/>
                    <a:p>
                      <a:pPr marL="71755" indent="-226695" algn="just">
                        <a:lnSpc>
                          <a:spcPct val="150000"/>
                        </a:lnSpc>
                      </a:pPr>
                      <a:r>
                        <a:rPr lang="ru-RU" sz="1800" b="1" spc="300" dirty="0">
                          <a:latin typeface="Times New Roman"/>
                          <a:ea typeface="Times New Roman"/>
                        </a:rPr>
                        <a:t>Тип данны</a:t>
                      </a:r>
                      <a:r>
                        <a:rPr lang="ru-RU" sz="1800" b="1" spc="45" dirty="0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1755" indent="450215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800" b="1" spc="290" dirty="0">
                          <a:latin typeface="Times New Roman"/>
                          <a:ea typeface="Times New Roman"/>
                          <a:cs typeface="Calibri"/>
                        </a:rPr>
                        <a:t>Уровень (layer</a:t>
                      </a:r>
                      <a:r>
                        <a:rPr lang="it-IT" sz="1800" b="1" spc="10" dirty="0">
                          <a:latin typeface="Times New Roman"/>
                          <a:ea typeface="Times New Roman"/>
                          <a:cs typeface="Calibri"/>
                        </a:rPr>
                        <a:t>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6195" indent="450215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t-IT" sz="1800" b="1" spc="1145">
                          <a:latin typeface="Times New Roman"/>
                          <a:ea typeface="Times New Roman"/>
                          <a:cs typeface="Calibri"/>
                        </a:rPr>
                        <a:t>Функци</a:t>
                      </a:r>
                      <a:r>
                        <a:rPr lang="it-IT" sz="1800" b="1" spc="5">
                          <a:latin typeface="Times New Roman"/>
                          <a:ea typeface="Times New Roman"/>
                          <a:cs typeface="Calibri"/>
                        </a:rPr>
                        <a:t>и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13684">
                <a:tc rowSpan="3"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Данные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7. Прикладной (application)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>
                          <a:latin typeface="Times New Roman"/>
                          <a:ea typeface="Times New Roman"/>
                          <a:cs typeface="Calibri"/>
                        </a:rPr>
                        <a:t>Доступ к сетевым службам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</a:tr>
              <a:tr h="813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6. Представительский (presentation)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Представление и шифрование данных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</a:tr>
              <a:tr h="5485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5. Сеансовый (session)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Управление сеансом связи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C9B"/>
                    </a:solidFill>
                  </a:tcPr>
                </a:tc>
              </a:tr>
              <a:tr h="902048"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>
                          <a:latin typeface="Times New Roman"/>
                          <a:ea typeface="Times New Roman"/>
                          <a:cs typeface="Calibri"/>
                        </a:rPr>
                        <a:t>Сегменты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D9C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4. Транспортный (transport)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D9C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Calibri"/>
                        </a:rPr>
                        <a:t>Прямая связь между конечными пунктами и надежность</a:t>
                      </a: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D9C"/>
                    </a:solidFill>
                  </a:tcPr>
                </a:tc>
              </a:tr>
              <a:tr h="681139"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>
                          <a:latin typeface="Times New Roman"/>
                          <a:ea typeface="Times New Roman"/>
                          <a:cs typeface="Calibri"/>
                        </a:rPr>
                        <a:t>Пакеты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DC9C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3. Сетевой (network)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DC9C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Calibri"/>
                        </a:rPr>
                        <a:t>Определение маршрута и логическая адресация</a:t>
                      </a: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DC9C"/>
                    </a:solidFill>
                  </a:tcPr>
                </a:tc>
              </a:tr>
              <a:tr h="548592"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>
                          <a:latin typeface="Times New Roman"/>
                          <a:ea typeface="Times New Roman"/>
                          <a:cs typeface="Calibri"/>
                        </a:rPr>
                        <a:t>Кадры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189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2. Канальный (data link)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189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Физическая адресация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C189"/>
                    </a:solidFill>
                  </a:tcPr>
                </a:tc>
              </a:tr>
              <a:tr h="902048"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>
                          <a:latin typeface="Times New Roman"/>
                          <a:ea typeface="Times New Roman"/>
                          <a:cs typeface="Calibri"/>
                        </a:rPr>
                        <a:t>Биты</a:t>
                      </a:r>
                      <a:endParaRPr lang="ru-RU" sz="180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988A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800" dirty="0">
                          <a:latin typeface="Times New Roman"/>
                          <a:ea typeface="Times New Roman"/>
                          <a:cs typeface="Calibri"/>
                        </a:rPr>
                        <a:t>1. Физический (physical)</a:t>
                      </a:r>
                      <a:endParaRPr lang="ru-RU" sz="18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988A"/>
                    </a:solidFill>
                  </a:tcPr>
                </a:tc>
                <a:tc>
                  <a:txBody>
                    <a:bodyPr/>
                    <a:lstStyle/>
                    <a:p>
                      <a:pPr marL="3600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Calibri"/>
                        </a:rPr>
                        <a:t>Работа со средой передачи, сигналами и двоичными данными</a:t>
                      </a:r>
                    </a:p>
                  </a:txBody>
                  <a:tcPr marL="6191" marR="6191" marT="6191" marB="619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9988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66569"/>
            <a:ext cx="8784976" cy="59708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sz="2200" dirty="0" smtClean="0"/>
          </a:p>
          <a:p>
            <a:r>
              <a:rPr lang="ru-RU" sz="3600" dirty="0" smtClean="0">
                <a:latin typeface="Arial Narrow" pitchFamily="34" charset="0"/>
              </a:rPr>
              <a:t>Уровни не зависят друг от друга и состоят из активных объектов, которые: </a:t>
            </a:r>
          </a:p>
          <a:p>
            <a:pPr lvl="1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взаимодействуют с другими объектами того же уровня; </a:t>
            </a:r>
          </a:p>
          <a:p>
            <a:pPr lvl="1"/>
            <a:r>
              <a:rPr lang="ru-RU" sz="3600" dirty="0" smtClean="0">
                <a:solidFill>
                  <a:srgbClr val="0070C0"/>
                </a:solidFill>
                <a:latin typeface="Arial Narrow" pitchFamily="34" charset="0"/>
              </a:rPr>
              <a:t>- предоставляют сервис смежному с ним верхнему уровню; </a:t>
            </a:r>
          </a:p>
          <a:p>
            <a:pPr lvl="1"/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</a:rPr>
              <a:t>- получают сервис от смежного с ним нижнего уровня; </a:t>
            </a:r>
          </a:p>
          <a:p>
            <a:pPr lvl="1"/>
            <a:r>
              <a:rPr lang="ru-RU" sz="3600" dirty="0" smtClean="0">
                <a:solidFill>
                  <a:srgbClr val="0070C0"/>
                </a:solidFill>
                <a:latin typeface="Arial Narrow" pitchFamily="34" charset="0"/>
              </a:rPr>
              <a:t>- обмениваются блоками данных с целью выполнения возложенных на них задач</a:t>
            </a:r>
            <a:r>
              <a:rPr lang="ru-RU" sz="3600" dirty="0" smtClean="0">
                <a:latin typeface="Arial Narrow" pitchFamily="34" charset="0"/>
              </a:rPr>
              <a:t>.</a:t>
            </a:r>
            <a:endParaRPr lang="ru-RU" sz="36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59" y="548683"/>
          <a:ext cx="8280918" cy="6060130"/>
        </p:xfrm>
        <a:graphic>
          <a:graphicData uri="http://schemas.openxmlformats.org/drawingml/2006/table">
            <a:tbl>
              <a:tblPr/>
              <a:tblGrid>
                <a:gridCol w="2760306"/>
                <a:gridCol w="2760306"/>
                <a:gridCol w="2760306"/>
              </a:tblGrid>
              <a:tr h="300285">
                <a:tc>
                  <a:txBody>
                    <a:bodyPr/>
                    <a:lstStyle/>
                    <a:p>
                      <a:r>
                        <a:rPr lang="ru-RU" sz="1800" b="0" dirty="0"/>
                        <a:t>Модель </a:t>
                      </a:r>
                      <a:r>
                        <a:rPr lang="en-GB" sz="1800" b="0" dirty="0"/>
                        <a:t>OSI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/>
                        <a:t>Уровни </a:t>
                      </a:r>
                      <a:r>
                        <a:rPr lang="en-GB" sz="1800" b="0"/>
                        <a:t>NetWare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/>
                        <a:t>Уровни </a:t>
                      </a:r>
                      <a:r>
                        <a:rPr lang="en-GB" sz="1800" b="0"/>
                        <a:t>TCP/IP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76193">
                <a:tc>
                  <a:txBody>
                    <a:bodyPr/>
                    <a:lstStyle/>
                    <a:p>
                      <a:r>
                        <a:rPr lang="ru-RU" sz="1800" b="0" dirty="0"/>
                        <a:t>7 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Уровень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приложений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Служебные </a:t>
                      </a:r>
                      <a:r>
                        <a:rPr lang="ru-RU" sz="1800" b="0" dirty="0" err="1"/>
                        <a:t>средства|приложения</a:t>
                      </a:r>
                      <a:r>
                        <a:rPr lang="ru-RU" sz="1800" b="0" dirty="0"/>
                        <a:t>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err="1"/>
                        <a:t>Приложение|Почта|Файл|Передача|Виртуальный</a:t>
                      </a:r>
                      <a:r>
                        <a:rPr lang="ru-RU" sz="1800" b="0" dirty="0"/>
                        <a:t> </a:t>
                      </a:r>
                      <a:r>
                        <a:rPr lang="ru-RU" sz="1800" b="0" dirty="0" err="1"/>
                        <a:t>терминал|Управление</a:t>
                      </a:r>
                      <a:r>
                        <a:rPr lang="ru-RU" sz="1800" b="0" dirty="0"/>
                        <a:t> сетью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6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Уровень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презентации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Протоколы ядра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Тоже, что и выше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5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Уровень 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сеанса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Тоже, что и выше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Тоже, что и выше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/>
                        <a:t>4 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Транспортный 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уровень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/>
                        <a:t>SPX|TCP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dirty="0"/>
                        <a:t>TCP|UDP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3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Сетевой 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уровень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/>
                        <a:t>IPX|IP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dirty="0"/>
                        <a:t>IP|ICMP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/>
                        <a:t>2 </a:t>
                      </a:r>
                      <a:r>
                        <a:rPr lang="ru-RU" sz="1800" b="0" dirty="0" smtClean="0"/>
                        <a:t>Уровень 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связи данных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/>
                        <a:t>IPX|IP (1/2)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/>
                        <a:t>Связь данных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6697"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1</a:t>
                      </a:r>
                      <a:r>
                        <a:rPr lang="en-US" sz="1800" b="0" dirty="0" smtClean="0"/>
                        <a:t> </a:t>
                      </a:r>
                      <a:r>
                        <a:rPr lang="ru-RU" sz="1800" b="0" dirty="0" smtClean="0"/>
                        <a:t>Физический </a:t>
                      </a:r>
                      <a:r>
                        <a:rPr lang="ru-RU" sz="1800" b="0" dirty="0"/>
                        <a:t/>
                      </a:r>
                      <a:br>
                        <a:rPr lang="ru-RU" sz="1800" b="0" dirty="0"/>
                      </a:br>
                      <a:r>
                        <a:rPr lang="ru-RU" sz="1800" b="0" dirty="0"/>
                        <a:t>уровень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/>
                        <a:t>Драйверы устройств и аппаратура (1/2)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dirty="0" err="1"/>
                        <a:t>Ethernet|Token</a:t>
                      </a:r>
                      <a:r>
                        <a:rPr lang="en-GB" sz="1800" b="0" dirty="0"/>
                        <a:t> Ring|X.25|FDDI </a:t>
                      </a:r>
                    </a:p>
                  </a:txBody>
                  <a:tcPr marL="44174" marR="44174" marT="22087" marB="22087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382012"/>
            <a:ext cx="8460432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Передача информации по протоколу TCP/IP состоит из четырех этапов: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1- протокол ТСР: разбиение информации на нумерованные пакеты;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-2- протокол IP: передача пакетов получателю;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-3- протокол TCP на стороне получателя: проверка комплектности полученных пакетов;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-4- протокол TCP: восстановление искомой информации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В семейство TCP/IP входят: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протокол </a:t>
            </a:r>
            <a:r>
              <a:rPr kumimoji="0" lang="ru-RU" sz="220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Telnet</a:t>
            </a:r>
            <a:r>
              <a:rPr lang="ru-RU" sz="2200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2200" i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(</a:t>
            </a:r>
            <a:r>
              <a:rPr lang="ru-RU" sz="2000" i="1" dirty="0" err="1" smtClean="0">
                <a:latin typeface="Arial Narrow" pitchFamily="34" charset="0"/>
              </a:rPr>
              <a:t>восьмибитного</a:t>
            </a:r>
            <a:r>
              <a:rPr lang="ru-RU" sz="2000" i="1" dirty="0" smtClean="0">
                <a:latin typeface="Arial Narrow" pitchFamily="34" charset="0"/>
              </a:rPr>
              <a:t> </a:t>
            </a:r>
            <a:r>
              <a:rPr lang="ru-RU" sz="2000" i="1" dirty="0">
                <a:latin typeface="Arial Narrow" pitchFamily="34" charset="0"/>
              </a:rPr>
              <a:t>байт-ориентированного средства </a:t>
            </a:r>
            <a:r>
              <a:rPr lang="ru-RU" sz="2000" i="1" dirty="0" smtClean="0">
                <a:latin typeface="Arial Narrow" pitchFamily="34" charset="0"/>
              </a:rPr>
              <a:t>связи)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ahoma" pitchFamily="34" charset="0"/>
                <a:cs typeface="Times New Roman" pitchFamily="18" charset="0"/>
              </a:rPr>
              <a:t>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система доменной адресации DNS, позволяющая пользователям адресоваться к узлам сети по символьному доменному имени вместо цифрового IP-адреса;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протокол передачи файлов FTP, который определяет механизм хранения и передачи файлов; </a:t>
            </a: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- протокол передачи гипертекста HTTP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Calibri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tang" pitchFamily="18" charset="-127"/>
              <a:ea typeface="Batang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96944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ru-RU" sz="3200" b="1" spc="500" dirty="0" smtClean="0"/>
              <a:t>Проводные</a:t>
            </a:r>
            <a:r>
              <a:rPr lang="en-US" sz="3200" b="1" spc="500" dirty="0" smtClean="0"/>
              <a:t> </a:t>
            </a:r>
            <a:r>
              <a:rPr lang="ru-RU" sz="3200" b="1" i="1" spc="500" dirty="0" smtClean="0"/>
              <a:t>Каналы связи</a:t>
            </a:r>
            <a:r>
              <a:rPr lang="ru-RU" sz="3200" spc="500" dirty="0" smtClean="0"/>
              <a:t>: </a:t>
            </a:r>
            <a:endParaRPr lang="ru-RU" sz="3200" spc="500" dirty="0"/>
          </a:p>
          <a:p>
            <a:pPr lvl="0" indent="457200">
              <a:spcBef>
                <a:spcPts val="600"/>
              </a:spcBef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Каналы АТС и обычный модем.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56 кбит/сек;</a:t>
            </a:r>
            <a:endParaRPr lang="en-US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 indent="457200">
              <a:spcBef>
                <a:spcPts val="600"/>
              </a:spcBef>
            </a:pPr>
            <a:r>
              <a:rPr lang="ru-RU" sz="2400" b="1" dirty="0" smtClean="0">
                <a:solidFill>
                  <a:srgbClr val="00B050"/>
                </a:solidFill>
              </a:rPr>
              <a:t>Каналы АТС и широкополосный модем  по т</a:t>
            </a:r>
            <a:r>
              <a:rPr lang="ru-RU" sz="2400" dirty="0" smtClean="0"/>
              <a:t>ехнологии  </a:t>
            </a:r>
            <a:r>
              <a:rPr lang="en-US" sz="2400" dirty="0"/>
              <a:t>ASDL</a:t>
            </a:r>
            <a:r>
              <a:rPr lang="ru-RU" sz="2400" dirty="0"/>
              <a:t> (</a:t>
            </a:r>
            <a:r>
              <a:rPr lang="en-US" sz="2400" dirty="0"/>
              <a:t>Asymmetric Digital Subscriber Line</a:t>
            </a:r>
            <a:r>
              <a:rPr lang="ru-RU" sz="2400" dirty="0" smtClean="0"/>
              <a:t>), </a:t>
            </a:r>
            <a:r>
              <a:rPr lang="ru-RU" sz="2400" dirty="0"/>
              <a:t>подключенный к обычной телефонной линии в квартире клиента. Другое устройство – управляемый коммутатор – установлен на телефонной станции. При этом передача голоса и цифровых данных происходит на разных частотных диапазонах, т.е. независимо. В ассиметричной технологии предусмотрена различная скорость восходящего и нисходящего трафиков, что обеспечивает скорость передачи данных к клиенту на порядок выше, чем скорость от клиента. Скоростные параметры зависят от оборудования, стоящего на стороне провайдера, и </a:t>
            </a:r>
            <a:r>
              <a:rPr lang="ru-RU" sz="2400" b="1" dirty="0">
                <a:solidFill>
                  <a:srgbClr val="00B050"/>
                </a:solidFill>
              </a:rPr>
              <a:t>теоретически</a:t>
            </a:r>
            <a:r>
              <a:rPr lang="ru-RU" sz="2400" dirty="0"/>
              <a:t> могут достигать </a:t>
            </a:r>
            <a:r>
              <a:rPr lang="ru-RU" sz="2400" b="1" dirty="0">
                <a:solidFill>
                  <a:srgbClr val="00B050"/>
                </a:solidFill>
              </a:rPr>
              <a:t>8 Мбит/сек </a:t>
            </a:r>
            <a:r>
              <a:rPr lang="ru-RU" sz="2400" dirty="0"/>
              <a:t>к клиенту и 1 Мбит/сек от клиента. Скорость 6,5 Мбит/сек уже дает возможность  качать </a:t>
            </a:r>
            <a:r>
              <a:rPr lang="en-US" sz="2400" dirty="0"/>
              <a:t>DVD</a:t>
            </a:r>
            <a:r>
              <a:rPr lang="ru-RU" sz="2400" dirty="0"/>
              <a:t>-фильмы со скоростью </a:t>
            </a:r>
            <a:r>
              <a:rPr lang="ru-RU" sz="2400" dirty="0" smtClean="0"/>
              <a:t>просмотра.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12954"/>
            <a:ext cx="79208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Протокол </a:t>
            </a:r>
            <a:r>
              <a:rPr lang="en-US" sz="2800" b="1" dirty="0" err="1" smtClean="0"/>
              <a:t>BitTorrnet</a:t>
            </a:r>
            <a:r>
              <a:rPr lang="ru-RU" sz="2800" dirty="0" smtClean="0"/>
              <a:t> (поток битов) применяется для коллективного обмена файлами (2002) в специально организованных сетях (Р2Р).  </a:t>
            </a:r>
            <a:r>
              <a:rPr lang="en-US" sz="2800" b="1" dirty="0" err="1" smtClean="0"/>
              <a:t>Torrnet</a:t>
            </a:r>
            <a:r>
              <a:rPr lang="ru-RU" sz="2800" b="1" dirty="0" smtClean="0"/>
              <a:t>-с</a:t>
            </a:r>
            <a:r>
              <a:rPr lang="ru-RU" sz="2800" dirty="0" smtClean="0"/>
              <a:t>ервер такой сети знает всех участников сети, которые уже хранят файлы, и при запросе на файл посылает адреса  других участников сети, имеющих этот файл. По этим адресам устанавливается соединения и скачивается файл частями. Одновременно пользователь, скачавший файл становится его распространителем. Удобно для скачивания файлов больших размеров.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ebsauvage.net/comprendre/p2p/p2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19200"/>
            <a:ext cx="7575737" cy="59177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8611" y="620688"/>
            <a:ext cx="7666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пи́ринговая</a:t>
            </a:r>
            <a:r>
              <a:rPr lang="ru-RU" sz="2400" dirty="0" smtClean="0"/>
              <a:t> (</a:t>
            </a:r>
            <a:r>
              <a:rPr lang="ru-RU" sz="2400" dirty="0" err="1" smtClean="0"/>
              <a:t>peer-to-peer</a:t>
            </a:r>
            <a:r>
              <a:rPr lang="ru-RU" sz="2400" dirty="0" smtClean="0"/>
              <a:t>, P2P — равный к равному) сеть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8234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Интернет-телефония</a:t>
            </a:r>
            <a:r>
              <a:rPr lang="ru-RU" sz="2800" b="1" dirty="0" smtClean="0"/>
              <a:t>  </a:t>
            </a:r>
            <a:r>
              <a:rPr lang="en-US" sz="2800" dirty="0" smtClean="0"/>
              <a:t>VoIP</a:t>
            </a:r>
            <a:r>
              <a:rPr lang="ru-RU" sz="2800" dirty="0" smtClean="0"/>
              <a:t> (</a:t>
            </a:r>
            <a:r>
              <a:rPr lang="en-US" sz="2800" dirty="0" smtClean="0"/>
              <a:t>Voice over IP</a:t>
            </a:r>
            <a:r>
              <a:rPr lang="ru-RU" sz="2800" dirty="0" smtClean="0"/>
              <a:t>) передача голоса по </a:t>
            </a:r>
            <a:r>
              <a:rPr lang="en-US" sz="2800" dirty="0" smtClean="0"/>
              <a:t>IP</a:t>
            </a:r>
            <a:r>
              <a:rPr lang="ru-RU" sz="2800" dirty="0" smtClean="0"/>
              <a:t>-протоколам появилась в 1983 г.  связь осуществляется в трех вариантах: компьютер- компьютер; компьютер – телефон; телефон – </a:t>
            </a:r>
            <a:r>
              <a:rPr lang="ru-RU" sz="2800" dirty="0" err="1" smtClean="0"/>
              <a:t>телефон</a:t>
            </a:r>
            <a:r>
              <a:rPr lang="ru-RU" sz="2800" dirty="0" smtClean="0"/>
              <a:t>. Нужен компьютер, телефонная гарнитура (или обычные компьютерные динамики и микрофон) и подключение к Интернет. </a:t>
            </a:r>
          </a:p>
          <a:p>
            <a:r>
              <a:rPr lang="ru-RU" sz="2800" dirty="0" smtClean="0"/>
              <a:t>Системы ИТ–телефонии распространяются бесплатно: </a:t>
            </a:r>
            <a:r>
              <a:rPr lang="en-GB" sz="2800" dirty="0" smtClean="0"/>
              <a:t>Skype </a:t>
            </a:r>
            <a:r>
              <a:rPr lang="ru-RU" sz="2800" dirty="0" smtClean="0"/>
              <a:t>, </a:t>
            </a:r>
            <a:r>
              <a:rPr lang="en-US" sz="2800" dirty="0" smtClean="0"/>
              <a:t>Google talk</a:t>
            </a:r>
            <a:r>
              <a:rPr lang="ru-RU" sz="2800" dirty="0" smtClean="0"/>
              <a:t>, </a:t>
            </a:r>
            <a:r>
              <a:rPr lang="en-US" sz="2800" dirty="0" smtClean="0"/>
              <a:t>Gizmo</a:t>
            </a:r>
            <a:r>
              <a:rPr lang="ru-RU" sz="2800" dirty="0" smtClean="0"/>
              <a:t>, </a:t>
            </a:r>
            <a:r>
              <a:rPr lang="en-US" sz="2800" dirty="0" smtClean="0"/>
              <a:t>Vonage</a:t>
            </a:r>
            <a:r>
              <a:rPr lang="ru-RU" sz="2800" dirty="0" smtClean="0"/>
              <a:t>, </a:t>
            </a:r>
            <a:r>
              <a:rPr lang="en-US" sz="2800" dirty="0" err="1" smtClean="0"/>
              <a:t>FaceTime</a:t>
            </a:r>
            <a:r>
              <a:rPr lang="en-US" sz="2800" dirty="0" smtClean="0"/>
              <a:t>, </a:t>
            </a:r>
            <a:r>
              <a:rPr lang="en-US" sz="2800" dirty="0" err="1" smtClean="0"/>
              <a:t>Viber</a:t>
            </a:r>
            <a:r>
              <a:rPr lang="en-US" sz="2800" dirty="0" smtClean="0"/>
              <a:t>, </a:t>
            </a:r>
            <a:r>
              <a:rPr lang="en-US" sz="2800" dirty="0" err="1" smtClean="0"/>
              <a:t>WhatsApp</a:t>
            </a:r>
            <a:r>
              <a:rPr lang="en-US" sz="2800" dirty="0" smtClean="0"/>
              <a:t>,</a:t>
            </a:r>
            <a:r>
              <a:rPr lang="ru-RU" sz="2800" dirty="0" smtClean="0"/>
              <a:t> отечественная </a:t>
            </a:r>
            <a:r>
              <a:rPr lang="en-US" sz="2800" dirty="0" smtClean="0"/>
              <a:t>Mail</a:t>
            </a:r>
            <a:r>
              <a:rPr lang="ru-RU" sz="2800" dirty="0" smtClean="0"/>
              <a:t>.</a:t>
            </a:r>
            <a:r>
              <a:rPr lang="en-US" sz="2800" dirty="0" err="1" smtClean="0"/>
              <a:t>ru</a:t>
            </a:r>
            <a:r>
              <a:rPr lang="ru-RU" sz="2800" dirty="0" smtClean="0"/>
              <a:t> Агент.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89625"/>
            <a:ext cx="842493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VPN  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sz="2800" dirty="0" err="1" smtClean="0"/>
              <a:t>Virtual</a:t>
            </a:r>
            <a:r>
              <a:rPr lang="ru-RU" sz="2800" dirty="0" smtClean="0"/>
              <a:t> </a:t>
            </a:r>
            <a:r>
              <a:rPr lang="ru-RU" sz="2800" dirty="0" err="1" smtClean="0"/>
              <a:t>Private</a:t>
            </a:r>
            <a:r>
              <a:rPr lang="ru-RU" sz="2800" dirty="0" smtClean="0"/>
              <a:t> </a:t>
            </a:r>
            <a:r>
              <a:rPr lang="ru-RU" sz="2800" dirty="0" err="1" smtClean="0"/>
              <a:t>Network</a:t>
            </a:r>
            <a:r>
              <a:rPr lang="ru-RU" sz="2800" dirty="0" smtClean="0"/>
              <a:t>) – виртуальная частная сеть. </a:t>
            </a:r>
            <a:endParaRPr lang="en-US" sz="2800" dirty="0" smtClean="0"/>
          </a:p>
          <a:p>
            <a:r>
              <a:rPr lang="ru-RU" sz="2800" dirty="0" smtClean="0"/>
              <a:t>Этот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протокол</a:t>
            </a:r>
            <a:r>
              <a:rPr lang="ru-RU" sz="2800" dirty="0" smtClean="0"/>
              <a:t> изначально был создан для безопасного подключения клиентов к сети через общедоступные Интернет-каналы. </a:t>
            </a:r>
            <a:r>
              <a:rPr lang="en-US" sz="2800" dirty="0" smtClean="0"/>
              <a:t> </a:t>
            </a:r>
            <a:r>
              <a:rPr lang="ru-RU" sz="2400" dirty="0" smtClean="0"/>
              <a:t>С технологической точки зрения VPN представляет собой логическую сеть (набор защищенных сетевых соединений), наложенную поверх другой — общедоступной — сети. То есть открытый трафик в такой конфигурации передается лишь по внутренним участкам сети, а во внешний мир информация отдается в инкапсулированном виде, и тем, кому не знакомы шифры, извлечь ее оттуда не представляется возможным. </a:t>
            </a:r>
            <a:r>
              <a:rPr lang="en-US" sz="2400" dirty="0" smtClean="0"/>
              <a:t> </a:t>
            </a:r>
            <a:r>
              <a:rPr lang="ru-RU" sz="2400" dirty="0" smtClean="0"/>
              <a:t>Хотя VPN изначально был создан не для </a:t>
            </a:r>
            <a:r>
              <a:rPr lang="ru-RU" sz="2400" dirty="0" err="1" smtClean="0"/>
              <a:t>Wi-Fi</a:t>
            </a:r>
            <a:r>
              <a:rPr lang="ru-RU" sz="2400" dirty="0" smtClean="0"/>
              <a:t>, его можно использовать в любом типе сетей. Для шифрования трафика в VPN чаще всего используется протокол </a:t>
            </a:r>
            <a:r>
              <a:rPr lang="ru-RU" sz="2400" dirty="0" err="1" smtClean="0"/>
              <a:t>IPSec</a:t>
            </a:r>
            <a:r>
              <a:rPr lang="ru-RU" sz="2400" dirty="0" smtClean="0"/>
              <a:t>. </a:t>
            </a:r>
          </a:p>
          <a:p>
            <a:r>
              <a:rPr lang="ru-RU" sz="2800" dirty="0" smtClean="0"/>
              <a:t>Случаев взлома VPN на данный момент неизвестно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050360" cy="33843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768" y="3861048"/>
            <a:ext cx="87484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Защищенность VPN достигается благодаря шифрованию и </a:t>
            </a:r>
            <a:r>
              <a:rPr lang="ru-RU" sz="2000" dirty="0" err="1" smtClean="0"/>
              <a:t>туннелированию</a:t>
            </a:r>
            <a:r>
              <a:rPr lang="ru-RU" sz="2000" dirty="0" smtClean="0"/>
              <a:t>. </a:t>
            </a:r>
            <a:r>
              <a:rPr lang="ru-RU" sz="2000" i="1" dirty="0" err="1" smtClean="0"/>
              <a:t>Туннелирование</a:t>
            </a:r>
            <a:r>
              <a:rPr lang="ru-RU" sz="2000" i="1" dirty="0" smtClean="0"/>
              <a:t> – технология создания защищённого соединения между двумя точками, при которой сетевые пакеты переупаковываются с сохранением служебной информации. </a:t>
            </a:r>
            <a:r>
              <a:rPr lang="ru-RU" sz="2000" dirty="0" smtClean="0"/>
              <a:t>Данные шифруются на каждом конце туннеля прежде, чем начнется их транспортировка, сетевые адреса на обоих концах также могут быть замаскированы. </a:t>
            </a:r>
          </a:p>
          <a:p>
            <a:r>
              <a:rPr lang="ru-RU" sz="2000" dirty="0" smtClean="0"/>
              <a:t>Все это (шифрование и синхронизация) происходит на втором уровне семиуровневой модели OSI.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mcm.ru/sites/all/themes/foundation/images/vp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1128712"/>
            <a:ext cx="7181850" cy="4600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Мобильный VPN часто используется в разных отраслях, например в сфере обеспечения безопасности, а сам </a:t>
            </a:r>
            <a:r>
              <a:rPr lang="ru-RU" sz="2400" dirty="0" err="1" smtClean="0"/>
              <a:t>mVPN</a:t>
            </a:r>
            <a:r>
              <a:rPr lang="ru-RU" sz="2400" dirty="0" smtClean="0"/>
              <a:t> отличается от обычного настройками и схемой работы. Главное отличие в том, что конечная точка, из которой устанавливается соединение, не является неподвижной, поэтому </a:t>
            </a:r>
            <a:r>
              <a:rPr lang="ru-RU" sz="2400" dirty="0" err="1" smtClean="0"/>
              <a:t>mVPN</a:t>
            </a:r>
            <a:r>
              <a:rPr lang="ru-RU" sz="2400" dirty="0" smtClean="0"/>
              <a:t> должен уметь восстанавливать пользовательское соединение при перемещении клиента.</a:t>
            </a:r>
          </a:p>
          <a:p>
            <a:endParaRPr lang="ru-RU" sz="2400" dirty="0" smtClean="0"/>
          </a:p>
          <a:p>
            <a:r>
              <a:rPr lang="ru-RU" sz="2400" dirty="0" smtClean="0"/>
              <a:t>Некоторые провайдеры VPN-услуг начинают предлагать вместе с VPN и интегрированные облачные сервисы. Это позволяет бизнесу получить доступ к облаку и в то же время гарантировать себе безопасное соединение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7346"/>
            <a:ext cx="8352928" cy="647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000" dirty="0" smtClean="0"/>
              <a:t>Из сообщения </a:t>
            </a:r>
            <a:r>
              <a:rPr lang="ru-RU" sz="2000" dirty="0" err="1" smtClean="0"/>
              <a:t>РосКомНадзора</a:t>
            </a:r>
            <a:r>
              <a:rPr lang="ru-RU" sz="2000" dirty="0" smtClean="0"/>
              <a:t> от 17 июня 2021 года :</a:t>
            </a:r>
          </a:p>
          <a:p>
            <a:pPr indent="457200">
              <a:spcBef>
                <a:spcPts val="600"/>
              </a:spcBef>
            </a:pPr>
            <a:r>
              <a:rPr lang="ru-RU" sz="2000" dirty="0" smtClean="0"/>
              <a:t>PN-сервисы </a:t>
            </a:r>
            <a:r>
              <a:rPr lang="ru-RU" sz="2000" dirty="0" err="1" smtClean="0"/>
              <a:t>Hola!VPN</a:t>
            </a:r>
            <a:r>
              <a:rPr lang="ru-RU" sz="2000" dirty="0" smtClean="0"/>
              <a:t>, </a:t>
            </a:r>
            <a:r>
              <a:rPr lang="ru-RU" sz="2000" dirty="0" err="1" smtClean="0"/>
              <a:t>ExpressVPN</a:t>
            </a:r>
            <a:r>
              <a:rPr lang="ru-RU" sz="2000" dirty="0" smtClean="0"/>
              <a:t>, </a:t>
            </a:r>
            <a:r>
              <a:rPr lang="ru-RU" sz="2000" dirty="0" err="1" smtClean="0"/>
              <a:t>KeepSolid</a:t>
            </a:r>
            <a:r>
              <a:rPr lang="ru-RU" sz="2000" dirty="0" smtClean="0"/>
              <a:t> VPN </a:t>
            </a:r>
            <a:r>
              <a:rPr lang="ru-RU" sz="2000" dirty="0" err="1" smtClean="0"/>
              <a:t>Unlimited</a:t>
            </a:r>
            <a:r>
              <a:rPr lang="ru-RU" sz="2000" dirty="0" smtClean="0"/>
              <a:t>, </a:t>
            </a:r>
            <a:r>
              <a:rPr lang="ru-RU" sz="2000" dirty="0" err="1" smtClean="0"/>
              <a:t>Nord</a:t>
            </a:r>
            <a:r>
              <a:rPr lang="ru-RU" sz="2000" dirty="0" smtClean="0"/>
              <a:t> VPN, </a:t>
            </a:r>
            <a:r>
              <a:rPr lang="ru-RU" sz="2000" dirty="0" err="1" smtClean="0"/>
              <a:t>Speedify</a:t>
            </a:r>
            <a:r>
              <a:rPr lang="ru-RU" sz="2000" dirty="0" smtClean="0"/>
              <a:t> VPN и </a:t>
            </a:r>
            <a:r>
              <a:rPr lang="ru-RU" sz="2000" dirty="0" err="1" smtClean="0"/>
              <a:t>IPVanish</a:t>
            </a:r>
            <a:r>
              <a:rPr lang="ru-RU" sz="2000" dirty="0" smtClean="0"/>
              <a:t> VPN, </a:t>
            </a:r>
            <a:r>
              <a:rPr lang="ru-RU" sz="2000" dirty="0" err="1" smtClean="0"/>
              <a:t>VyprVPN</a:t>
            </a:r>
            <a:r>
              <a:rPr lang="ru-RU" sz="2000" dirty="0" smtClean="0"/>
              <a:t> и </a:t>
            </a:r>
            <a:r>
              <a:rPr lang="ru-RU" sz="2000" dirty="0" err="1" smtClean="0"/>
              <a:t>Opera</a:t>
            </a:r>
            <a:r>
              <a:rPr lang="ru-RU" sz="2000" dirty="0" smtClean="0"/>
              <a:t> VPN </a:t>
            </a:r>
            <a:r>
              <a:rPr lang="ru-RU" sz="2000" b="1" dirty="0" smtClean="0">
                <a:solidFill>
                  <a:srgbClr val="0066FF"/>
                </a:solidFill>
              </a:rPr>
              <a:t>отнесены к угрозам в </a:t>
            </a:r>
            <a:r>
              <a:rPr lang="ru-RU" sz="2000" dirty="0" smtClean="0"/>
              <a:t>соответствии с Постановлением Правительства РФ </a:t>
            </a:r>
            <a:r>
              <a:rPr lang="ru-RU" sz="2000" dirty="0" smtClean="0">
                <a:solidFill>
                  <a:srgbClr val="0066FF"/>
                </a:solidFill>
                <a:hlinkClick r:id="rId2"/>
              </a:rPr>
              <a:t>от 12 февраля 2020 года №127</a:t>
            </a:r>
            <a:r>
              <a:rPr lang="ru-RU" sz="2000" dirty="0" smtClean="0">
                <a:solidFill>
                  <a:srgbClr val="0066FF"/>
                </a:solidFill>
              </a:rPr>
              <a:t>.</a:t>
            </a:r>
          </a:p>
          <a:p>
            <a:pPr indent="457200">
              <a:spcBef>
                <a:spcPts val="600"/>
              </a:spcBef>
            </a:pPr>
            <a:r>
              <a:rPr lang="ru-RU" sz="2000" dirty="0" smtClean="0"/>
              <a:t>В пресс-службе ведомства сообщили, что использование сервисов обхода блокировок приводит к сохранению доступа к запрещенной информации и ресурсам, создает условия для незаконной деятельности, в том числе связанной с распространением наркотиков, детской порнографии, экстремизма и склонением к суициду.</a:t>
            </a:r>
          </a:p>
          <a:p>
            <a:pPr indent="432000">
              <a:spcBef>
                <a:spcPts val="600"/>
              </a:spcBef>
            </a:pPr>
            <a:r>
              <a:rPr lang="ru-RU" sz="2000" dirty="0" smtClean="0"/>
              <a:t>Отмечается, что для непрерывной работы ПО и приложений, не нарушающих российское законодательство и использующих VPN-сервисы в технологических целях, были сформированы «белые списки».</a:t>
            </a:r>
            <a:br>
              <a:rPr lang="ru-RU" sz="2000" dirty="0" smtClean="0"/>
            </a:br>
            <a:r>
              <a:rPr lang="ru-RU" sz="2000" dirty="0" smtClean="0"/>
              <a:t>	В «белые списки» включены более 200 технологических процессов 130 российских компаний.</a:t>
            </a:r>
            <a:br>
              <a:rPr lang="ru-RU" sz="2000" dirty="0" smtClean="0"/>
            </a:br>
            <a:r>
              <a:rPr lang="ru-RU" sz="2000" dirty="0" smtClean="0"/>
              <a:t>	В соответствии с регламентом компании были проинформированы о возможности включения в «белые списки» 14 мая 2021 года.</a:t>
            </a:r>
            <a:br>
              <a:rPr lang="ru-RU" sz="2000" dirty="0" smtClean="0"/>
            </a:br>
            <a:r>
              <a:rPr lang="ru-RU" sz="2000" dirty="0" smtClean="0"/>
              <a:t>	В случае поступления новых запросов, после проведения проверки, «белые списки» могут быть оперативно дополнены.</a:t>
            </a:r>
            <a:endParaRPr lang="ru-RU" sz="20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97511"/>
            <a:ext cx="856895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B0F0"/>
                </a:solidFill>
                <a:latin typeface="Arial Rounded MT Bold" pitchFamily="34" charset="0"/>
              </a:rPr>
              <a:t>T</a:t>
            </a:r>
            <a:r>
              <a:rPr lang="ru-RU" sz="3200" b="1" dirty="0" err="1" smtClean="0">
                <a:solidFill>
                  <a:srgbClr val="00B0F0"/>
                </a:solidFill>
              </a:rPr>
              <a:t>elegram</a:t>
            </a:r>
            <a:r>
              <a:rPr lang="ru-RU" sz="2400" dirty="0" smtClean="0"/>
              <a:t> — </a:t>
            </a:r>
            <a:r>
              <a:rPr lang="ru-RU" sz="2400" dirty="0" err="1" smtClean="0"/>
              <a:t>мессенджер</a:t>
            </a:r>
            <a:r>
              <a:rPr lang="ru-RU" sz="2400" dirty="0" smtClean="0"/>
              <a:t> с открытым исходным кодом, созданный  Павлом Дуровым. После </a:t>
            </a:r>
            <a:r>
              <a:rPr lang="ru-RU" sz="2400" dirty="0" err="1" smtClean="0"/>
              <a:t>установкиTelegram</a:t>
            </a:r>
            <a:r>
              <a:rPr lang="ru-RU" sz="2400" dirty="0" smtClean="0"/>
              <a:t>, требуется ввести только номер мобильного телефона, на который придёт SMS со специальным кодом. После этого создается новый </a:t>
            </a:r>
            <a:r>
              <a:rPr lang="ru-RU" sz="2400" dirty="0" err="1" smtClean="0"/>
              <a:t>аккаунт</a:t>
            </a:r>
            <a:r>
              <a:rPr lang="ru-RU" sz="2400" dirty="0" smtClean="0"/>
              <a:t>, который идентифицируется по номеру телефона или же по выбранному </a:t>
            </a:r>
            <a:r>
              <a:rPr lang="ru-RU" sz="2400" dirty="0" err="1" smtClean="0"/>
              <a:t>никнейму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 Для передачи сообщений в </a:t>
            </a:r>
            <a:r>
              <a:rPr lang="ru-RU" sz="2400" dirty="0" err="1" smtClean="0"/>
              <a:t>Telegram</a:t>
            </a:r>
            <a:r>
              <a:rPr lang="ru-RU" sz="2400" dirty="0" smtClean="0"/>
              <a:t> используется </a:t>
            </a:r>
            <a:r>
              <a:rPr lang="ru-RU" sz="2400" b="1" dirty="0" smtClean="0">
                <a:solidFill>
                  <a:srgbClr val="00B0F0"/>
                </a:solidFill>
              </a:rPr>
              <a:t>децентрализованная структура из серверов, расположенных в разных странах</a:t>
            </a:r>
            <a:r>
              <a:rPr lang="ru-RU" sz="2400" dirty="0" smtClean="0"/>
              <a:t>, что обеспечивает высокую скорость передачи, при этом сообщения сжимаются для экономии трафика. Все отправленные данные для синхронизации сохраняются в  облаке. </a:t>
            </a:r>
            <a:r>
              <a:rPr lang="ru-RU" sz="2400" b="1" dirty="0" err="1" smtClean="0">
                <a:solidFill>
                  <a:srgbClr val="0070C0"/>
                </a:solidFill>
              </a:rPr>
              <a:t>Telegram</a:t>
            </a:r>
            <a:r>
              <a:rPr lang="ru-RU" sz="2400" b="1" dirty="0" smtClean="0">
                <a:solidFill>
                  <a:srgbClr val="0070C0"/>
                </a:solidFill>
              </a:rPr>
              <a:t> использует собственный криптографический протокол </a:t>
            </a:r>
            <a:r>
              <a:rPr lang="ru-RU" sz="2400" b="1" dirty="0" err="1" smtClean="0">
                <a:solidFill>
                  <a:srgbClr val="0070C0"/>
                </a:solidFill>
              </a:rPr>
              <a:t>MtProto</a:t>
            </a:r>
            <a:r>
              <a:rPr lang="ru-RU" sz="2400" b="1" dirty="0" smtClean="0">
                <a:solidFill>
                  <a:srgbClr val="0070C0"/>
                </a:solidFill>
              </a:rPr>
              <a:t>, обеспечивающий защиту информации</a:t>
            </a:r>
            <a:r>
              <a:rPr lang="ru-RU" sz="2400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12845"/>
            <a:ext cx="853294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3200" dirty="0" smtClean="0"/>
              <a:t>Любые сервисы, имеющие дело с непубличной информацией, передают данные по безопасному соединению </a:t>
            </a:r>
          </a:p>
          <a:p>
            <a:pPr indent="457200" algn="ctr"/>
            <a:r>
              <a:rPr lang="ru-RU" sz="3600" b="1" dirty="0" smtClean="0">
                <a:solidFill>
                  <a:srgbClr val="00B0F0"/>
                </a:solidFill>
              </a:rPr>
              <a:t>HTTPS =</a:t>
            </a:r>
            <a:r>
              <a:rPr lang="en-GB" sz="3600" b="1" dirty="0" smtClean="0">
                <a:solidFill>
                  <a:srgbClr val="00B0F0"/>
                </a:solidFill>
              </a:rPr>
              <a:t> HTTP</a:t>
            </a:r>
            <a:r>
              <a:rPr lang="ru-RU" sz="3600" b="1" dirty="0" smtClean="0">
                <a:solidFill>
                  <a:srgbClr val="00B0F0"/>
                </a:solidFill>
              </a:rPr>
              <a:t> +SSL </a:t>
            </a:r>
          </a:p>
          <a:p>
            <a:pPr indent="457200"/>
            <a:r>
              <a:rPr lang="ru-RU" sz="2000" b="1" i="1" dirty="0" smtClean="0"/>
              <a:t>(</a:t>
            </a:r>
            <a:r>
              <a:rPr lang="ru-RU" sz="2400" b="1" i="1" dirty="0" err="1" smtClean="0">
                <a:solidFill>
                  <a:srgbClr val="00B0F0"/>
                </a:solidFill>
              </a:rPr>
              <a:t>S</a:t>
            </a:r>
            <a:r>
              <a:rPr lang="ru-RU" sz="2400" i="1" dirty="0" err="1" smtClean="0">
                <a:solidFill>
                  <a:srgbClr val="00B0F0"/>
                </a:solidFill>
              </a:rPr>
              <a:t>ecure</a:t>
            </a:r>
            <a:r>
              <a:rPr lang="ru-RU" sz="2400" i="1" dirty="0" smtClean="0">
                <a:solidFill>
                  <a:srgbClr val="00B0F0"/>
                </a:solidFill>
              </a:rPr>
              <a:t> </a:t>
            </a:r>
            <a:r>
              <a:rPr lang="ru-RU" sz="2400" b="1" i="1" dirty="0" err="1" smtClean="0">
                <a:solidFill>
                  <a:srgbClr val="00B0F0"/>
                </a:solidFill>
              </a:rPr>
              <a:t>S</a:t>
            </a:r>
            <a:r>
              <a:rPr lang="ru-RU" sz="2400" i="1" dirty="0" err="1" smtClean="0">
                <a:solidFill>
                  <a:srgbClr val="00B0F0"/>
                </a:solidFill>
              </a:rPr>
              <a:t>ockets</a:t>
            </a:r>
            <a:r>
              <a:rPr lang="ru-RU" sz="2400" i="1" dirty="0" smtClean="0">
                <a:solidFill>
                  <a:srgbClr val="00B0F0"/>
                </a:solidFill>
              </a:rPr>
              <a:t> </a:t>
            </a:r>
            <a:r>
              <a:rPr lang="ru-RU" sz="2400" b="1" i="1" dirty="0" err="1" smtClean="0">
                <a:solidFill>
                  <a:srgbClr val="00B0F0"/>
                </a:solidFill>
              </a:rPr>
              <a:t>L</a:t>
            </a:r>
            <a:r>
              <a:rPr lang="ru-RU" sz="2400" i="1" dirty="0" err="1" smtClean="0">
                <a:solidFill>
                  <a:srgbClr val="00B0F0"/>
                </a:solidFill>
              </a:rPr>
              <a:t>ayer</a:t>
            </a:r>
            <a:r>
              <a:rPr lang="ru-RU" sz="3600" dirty="0" smtClean="0"/>
              <a:t> </a:t>
            </a:r>
            <a:r>
              <a:rPr lang="ru-RU" dirty="0" smtClean="0"/>
              <a:t>—криптографический протокол) .</a:t>
            </a:r>
            <a:r>
              <a:rPr lang="ru-RU" sz="3600" dirty="0" smtClean="0"/>
              <a:t> </a:t>
            </a:r>
          </a:p>
          <a:p>
            <a:pPr indent="457200"/>
            <a:r>
              <a:rPr lang="ru-RU" sz="3600" dirty="0" smtClean="0"/>
              <a:t>  Официальный портал "</a:t>
            </a:r>
            <a:r>
              <a:rPr lang="ru-RU" sz="3600" dirty="0" err="1" smtClean="0"/>
              <a:t>Госуслуги</a:t>
            </a:r>
            <a:r>
              <a:rPr lang="ru-RU" sz="3600" dirty="0" smtClean="0"/>
              <a:t>" использует для защиты данных пользователей сертификат, выданный компанией COMODO CA </a:t>
            </a:r>
            <a:r>
              <a:rPr lang="ru-RU" sz="3600" dirty="0" err="1" smtClean="0"/>
              <a:t>Limited</a:t>
            </a:r>
            <a:r>
              <a:rPr lang="ru-RU" sz="3600" dirty="0" smtClean="0"/>
              <a:t>,</a:t>
            </a:r>
          </a:p>
          <a:p>
            <a:pPr indent="457200"/>
            <a:r>
              <a:rPr lang="ru-RU" sz="3600" dirty="0" err="1" smtClean="0"/>
              <a:t>Mail.ru</a:t>
            </a:r>
            <a:r>
              <a:rPr lang="ru-RU" sz="3600" dirty="0" smtClean="0"/>
              <a:t> – иностранные сертификаты </a:t>
            </a:r>
            <a:r>
              <a:rPr lang="ru-RU" sz="3600" dirty="0" err="1" smtClean="0"/>
              <a:t>GeoTrust</a:t>
            </a:r>
            <a:r>
              <a:rPr lang="ru-RU" sz="3600" dirty="0" smtClean="0"/>
              <a:t>.</a:t>
            </a:r>
            <a:r>
              <a:rPr lang="ru-RU" sz="3600" b="1" dirty="0" smtClean="0"/>
              <a:t> </a:t>
            </a:r>
            <a:r>
              <a:rPr lang="ru-RU" sz="3600" dirty="0" smtClean="0"/>
              <a:t>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96944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ru-RU" sz="3200" b="1" spc="500" dirty="0" smtClean="0"/>
              <a:t>Проводные</a:t>
            </a:r>
            <a:r>
              <a:rPr lang="en-US" sz="3200" b="1" spc="500" dirty="0" smtClean="0"/>
              <a:t> </a:t>
            </a:r>
            <a:r>
              <a:rPr lang="ru-RU" sz="3200" b="1" i="1" spc="500" dirty="0" smtClean="0"/>
              <a:t>Каналы связи</a:t>
            </a:r>
            <a:endParaRPr lang="ru-RU" sz="3200" spc="500" dirty="0"/>
          </a:p>
          <a:p>
            <a:pPr lvl="0">
              <a:spcBef>
                <a:spcPts val="600"/>
              </a:spcBef>
            </a:pPr>
            <a:r>
              <a:rPr lang="ru-RU" sz="2400" dirty="0" smtClean="0"/>
              <a:t>Оптоволоконные линии связи работают в частотном диапазоне 10</a:t>
            </a:r>
            <a:r>
              <a:rPr lang="ru-RU" sz="2400" baseline="30000" dirty="0" smtClean="0"/>
              <a:t>13</a:t>
            </a:r>
            <a:r>
              <a:rPr lang="ru-RU" sz="2400" dirty="0" smtClean="0"/>
              <a:t> - 10</a:t>
            </a:r>
            <a:r>
              <a:rPr lang="ru-RU" sz="2400" baseline="30000" dirty="0" smtClean="0"/>
              <a:t>16</a:t>
            </a:r>
            <a:r>
              <a:rPr lang="ru-RU" sz="2400" dirty="0" smtClean="0"/>
              <a:t>Гц, что на 6 порядков больше, чем в случае радиочастотных каналов (это обеспечивает пропускную способность 50000 Гбит/</a:t>
            </a:r>
            <a:r>
              <a:rPr lang="ru-RU" sz="2400" dirty="0" err="1" smtClean="0"/>
              <a:t>c</a:t>
            </a:r>
            <a:r>
              <a:rPr lang="ru-RU" sz="2400" dirty="0" smtClean="0"/>
              <a:t>).</a:t>
            </a:r>
            <a:r>
              <a:rPr lang="it-IT" sz="2400" b="1" dirty="0" smtClean="0">
                <a:solidFill>
                  <a:srgbClr val="7030A0"/>
                </a:solidFill>
              </a:rPr>
              <a:t> </a:t>
            </a:r>
          </a:p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rgbClr val="0066FF"/>
                </a:solidFill>
              </a:rPr>
              <a:t>ОПТОВОЛОКНО - пропускная </a:t>
            </a:r>
            <a:r>
              <a:rPr lang="ru-RU" sz="2400" b="1" dirty="0">
                <a:solidFill>
                  <a:srgbClr val="0066FF"/>
                </a:solidFill>
              </a:rPr>
              <a:t>способность </a:t>
            </a:r>
            <a:r>
              <a:rPr lang="ru-RU" sz="2800" b="1" dirty="0" smtClean="0">
                <a:solidFill>
                  <a:srgbClr val="0066FF"/>
                </a:solidFill>
              </a:rPr>
              <a:t>Гбит/сек,</a:t>
            </a:r>
            <a:r>
              <a:rPr lang="en-GB" sz="2800" b="1" dirty="0" smtClean="0">
                <a:solidFill>
                  <a:srgbClr val="0066FF"/>
                </a:solidFill>
              </a:rPr>
              <a:t> </a:t>
            </a:r>
            <a:r>
              <a:rPr lang="ru-RU" sz="2800" dirty="0" smtClean="0">
                <a:solidFill>
                  <a:srgbClr val="0066FF"/>
                </a:solidFill>
              </a:rPr>
              <a:t>  что связано с ограниченным быстродействием оборудования, преобразующего оптический сигнал в электрический и обратно.</a:t>
            </a:r>
          </a:p>
          <a:p>
            <a:pPr lvl="0">
              <a:spcBef>
                <a:spcPts val="600"/>
              </a:spcBef>
            </a:pPr>
            <a:endParaRPr lang="ru-RU" sz="2800" dirty="0" smtClean="0">
              <a:solidFill>
                <a:srgbClr val="0066FF"/>
              </a:solidFill>
            </a:endParaRPr>
          </a:p>
          <a:p>
            <a:pPr lvl="0">
              <a:spcBef>
                <a:spcPts val="600"/>
              </a:spcBef>
            </a:pPr>
            <a:r>
              <a:rPr lang="ru-RU" sz="2800" dirty="0" smtClean="0">
                <a:solidFill>
                  <a:srgbClr val="0066FF"/>
                </a:solidFill>
              </a:rPr>
              <a:t> </a:t>
            </a:r>
            <a:r>
              <a:rPr lang="ru-RU" sz="2400" b="1" dirty="0" smtClean="0">
                <a:solidFill>
                  <a:srgbClr val="0066FF"/>
                </a:solidFill>
              </a:rPr>
              <a:t>Рекорд</a:t>
            </a:r>
          </a:p>
          <a:p>
            <a:pPr lvl="0">
              <a:spcBef>
                <a:spcPts val="600"/>
              </a:spcBef>
            </a:pPr>
            <a:r>
              <a:rPr lang="ru-RU" sz="2400" b="1" dirty="0" smtClean="0">
                <a:solidFill>
                  <a:srgbClr val="0066FF"/>
                </a:solidFill>
              </a:rPr>
              <a:t> скорости 2014г. - 255 </a:t>
            </a:r>
            <a:r>
              <a:rPr lang="ru-RU" sz="2400" b="1" dirty="0" err="1" smtClean="0">
                <a:solidFill>
                  <a:srgbClr val="0066FF"/>
                </a:solidFill>
              </a:rPr>
              <a:t>Тбит</a:t>
            </a:r>
            <a:r>
              <a:rPr lang="ru-RU" sz="2400" b="1" dirty="0" smtClean="0">
                <a:solidFill>
                  <a:srgbClr val="0066FF"/>
                </a:solidFill>
              </a:rPr>
              <a:t>/с.</a:t>
            </a:r>
            <a:endParaRPr lang="en-US" sz="2400" b="1" dirty="0" smtClean="0">
              <a:solidFill>
                <a:srgbClr val="0066FF"/>
              </a:solidFill>
            </a:endParaRPr>
          </a:p>
        </p:txBody>
      </p:sp>
      <p:pic>
        <p:nvPicPr>
          <p:cNvPr id="54274" name="Picture 2" descr="Где используются оптические кабели? — Интересные факты и полезные советы"/>
          <p:cNvPicPr>
            <a:picLocks noChangeAspect="1" noChangeArrowheads="1"/>
          </p:cNvPicPr>
          <p:nvPr/>
        </p:nvPicPr>
        <p:blipFill>
          <a:blip r:embed="rId2" cstate="print"/>
          <a:srcRect b="12075"/>
          <a:stretch>
            <a:fillRect/>
          </a:stretch>
        </p:blipFill>
        <p:spPr bwMode="auto">
          <a:xfrm>
            <a:off x="5086350" y="4236634"/>
            <a:ext cx="4057650" cy="2621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996952"/>
            <a:ext cx="856895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Вопросы по теме лекции: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 Narrow" pitchFamily="34" charset="0"/>
              </a:rPr>
              <a:t>Какими устройствами (</a:t>
            </a:r>
            <a:r>
              <a:rPr lang="it-IT" sz="2400" dirty="0" smtClean="0">
                <a:latin typeface="Arial Narrow" pitchFamily="34" charset="0"/>
              </a:rPr>
              <a:t>hard ware </a:t>
            </a:r>
            <a:r>
              <a:rPr lang="ru-RU" sz="2400" dirty="0" smtClean="0">
                <a:latin typeface="Arial Narrow" pitchFamily="34" charset="0"/>
              </a:rPr>
              <a:t>- железом) оснащены вышки сотовой связи?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Arial Narrow" pitchFamily="34" charset="0"/>
              </a:rPr>
              <a:t>Какими устройствами (</a:t>
            </a:r>
            <a:r>
              <a:rPr lang="it-IT" sz="2400" dirty="0" smtClean="0">
                <a:latin typeface="Arial Narrow" pitchFamily="34" charset="0"/>
              </a:rPr>
              <a:t>hard ware </a:t>
            </a:r>
            <a:r>
              <a:rPr lang="ru-RU" sz="2400" dirty="0" smtClean="0">
                <a:latin typeface="Arial Narrow" pitchFamily="34" charset="0"/>
              </a:rPr>
              <a:t>- железом) оснащены современные телефоны для обеспечения  сотовой связи? </a:t>
            </a:r>
            <a:r>
              <a:rPr lang="ru-RU" sz="2400" dirty="0" smtClean="0">
                <a:latin typeface="Arial Narrow" pitchFamily="34" charset="0"/>
              </a:rPr>
              <a:t> </a:t>
            </a:r>
            <a:endParaRPr lang="ru-RU" sz="2400" dirty="0" smtClean="0"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64704"/>
            <a:ext cx="78488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ru-RU" sz="2800" dirty="0" smtClean="0">
                <a:solidFill>
                  <a:srgbClr val="9900CC"/>
                </a:solidFill>
              </a:rPr>
              <a:t>Читайте журналы компьютерной тематики</a:t>
            </a:r>
            <a:endParaRPr lang="ru-RU" sz="2800" dirty="0" smtClean="0">
              <a:solidFill>
                <a:srgbClr val="9900CC"/>
              </a:solidFill>
              <a:hlinkClick r:id="rId2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GB" dirty="0" smtClean="0">
                <a:hlinkClick r:id="rId2"/>
              </a:rPr>
              <a:t>http://www.windxp.com.ru/Magazine.htm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7808" y="397401"/>
            <a:ext cx="80283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0" dirty="0"/>
              <a:t>Беспроводные Каналы связи</a:t>
            </a:r>
          </a:p>
          <a:p>
            <a:pPr>
              <a:spcBef>
                <a:spcPts val="600"/>
              </a:spcBef>
            </a:pPr>
            <a:r>
              <a:rPr lang="ru-RU" dirty="0" smtClean="0"/>
              <a:t> </a:t>
            </a:r>
            <a:r>
              <a:rPr lang="ru-RU" sz="2400" dirty="0"/>
              <a:t>Радиоканалы</a:t>
            </a:r>
          </a:p>
          <a:p>
            <a:pPr lvl="0">
              <a:spcBef>
                <a:spcPts val="600"/>
              </a:spcBef>
            </a:pPr>
            <a:r>
              <a:rPr lang="ru-RU" sz="2400" dirty="0" smtClean="0"/>
              <a:t>Спутниковые: радио, ТВ, Интернет</a:t>
            </a:r>
            <a:endParaRPr lang="ru-RU" sz="2400" dirty="0"/>
          </a:p>
          <a:p>
            <a:pPr>
              <a:spcBef>
                <a:spcPts val="600"/>
              </a:spcBef>
            </a:pPr>
            <a:r>
              <a:rPr lang="ru-RU" sz="2400" dirty="0"/>
              <a:t>Сотовые </a:t>
            </a:r>
            <a:r>
              <a:rPr lang="ru-RU" sz="2400" dirty="0" smtClean="0"/>
              <a:t>сети.</a:t>
            </a:r>
            <a:r>
              <a:rPr lang="en-US" sz="2400" dirty="0" smtClean="0"/>
              <a:t> </a:t>
            </a:r>
            <a:r>
              <a:rPr lang="ru-RU" sz="2400" dirty="0" smtClean="0"/>
              <a:t>Технологии: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ru-RU" sz="2400" dirty="0" smtClean="0"/>
              <a:t>	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Wi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</a:rPr>
              <a:t>Fi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Wireless Fidelity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) состоит из нескольких точек доступа, связанных между собой посредством локальной или глобальной проводной сети, радиус действия не превышает 300метров и пропускная способность до 50 Мбит/сек, , 2-5 ГГЦ;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/>
              <a:t> 	</a:t>
            </a:r>
            <a:r>
              <a:rPr lang="en-US" sz="2000" b="1" dirty="0" err="1" smtClean="0">
                <a:solidFill>
                  <a:srgbClr val="CC00CC"/>
                </a:solidFill>
              </a:rPr>
              <a:t>WiMAX</a:t>
            </a:r>
            <a:r>
              <a:rPr lang="ru-RU" sz="2000" b="1" dirty="0" smtClean="0">
                <a:solidFill>
                  <a:srgbClr val="CC00CC"/>
                </a:solidFill>
              </a:rPr>
              <a:t> (</a:t>
            </a:r>
            <a:r>
              <a:rPr lang="en-US" sz="2000" b="1" dirty="0" smtClean="0">
                <a:solidFill>
                  <a:srgbClr val="CC00CC"/>
                </a:solidFill>
              </a:rPr>
              <a:t>Worldwide Interoperability for</a:t>
            </a:r>
            <a:r>
              <a:rPr lang="ru-RU" sz="2000" b="1" dirty="0" smtClean="0">
                <a:solidFill>
                  <a:srgbClr val="CC00CC"/>
                </a:solidFill>
              </a:rPr>
              <a:t>  </a:t>
            </a:r>
            <a:r>
              <a:rPr lang="en-US" sz="2000" b="1" dirty="0" smtClean="0">
                <a:solidFill>
                  <a:srgbClr val="CC00CC"/>
                </a:solidFill>
              </a:rPr>
              <a:t>Microwave Access</a:t>
            </a:r>
            <a:r>
              <a:rPr lang="ru-RU" sz="2000" b="1" dirty="0" smtClean="0">
                <a:solidFill>
                  <a:srgbClr val="CC00CC"/>
                </a:solidFill>
              </a:rPr>
              <a:t>) радиус действия  до 50 км и пропускная способность до 70 Мбит/сек, 2-13 ГГЦ</a:t>
            </a:r>
            <a:r>
              <a:rPr lang="ru-RU" sz="2000" dirty="0" smtClean="0"/>
              <a:t>;</a:t>
            </a:r>
            <a:endParaRPr lang="en-US" sz="20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ru-RU" sz="2000" dirty="0" smtClean="0"/>
              <a:t>	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LTE (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</a:rPr>
              <a:t>Long Term Evolution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) — Радиус действия: 5 - 30 км, пропускная способность примерно 150Мб/с,  Ширина полосы радиоканала: до 100 МГц., Рабочий диапазон частот: 450 МГц; 700 МГц; 800 МГц; 1800 МГц; 2,1 ГГц; 2,4 - 2,5 ГГц; 2,6 - 2,7 ГГц.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395536" y="151180"/>
            <a:ext cx="835292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апреля 1973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года в конструкторском отделе компании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Bell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Laboratories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раздался звонок. Сняв трубку, глава подразделения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Джоэл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Энгель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услышал голос инженера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3"/>
              </a:rPr>
              <a:t>Motorola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Мартина Купера: «Угадай, откуда я звоню? Я звоню тебе с настоящего сотового телефона».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Это был первый в истории звонок, совершённый при помощи сотового аппарата. Фактически именно тогда началась новая эпоха в развитии телекоммуникаций</a:t>
            </a:r>
          </a:p>
        </p:txBody>
      </p:sp>
      <p:pic>
        <p:nvPicPr>
          <p:cNvPr id="62466" name="Picture 2" descr="http://compulenta.computerra.ru/upload/iblock/fe5/fe5b4c8d70cd78c6f3e210e1fce46c79_resized_width_1a506f5bd473dc393e18bf5f9d43aff6_500_q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0750" y="1709737"/>
            <a:ext cx="5549602" cy="4006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836712"/>
          <a:ext cx="8640960" cy="567205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049839"/>
                <a:gridCol w="7591121"/>
              </a:tblGrid>
              <a:tr h="72791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aseline="0" dirty="0"/>
                        <a:t>1981</a:t>
                      </a:r>
                      <a:endParaRPr lang="ru-RU" sz="20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aseline="0" dirty="0"/>
                        <a:t>Шведская компания </a:t>
                      </a:r>
                      <a:r>
                        <a:rPr lang="ru-RU" sz="22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r>
                        <a:rPr lang="ru-RU" sz="22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aseline="0" dirty="0" smtClean="0"/>
                        <a:t>в </a:t>
                      </a:r>
                      <a:r>
                        <a:rPr lang="ru-RU" sz="2200" baseline="0" dirty="0"/>
                        <a:t>Саудовской Аравии ввела в эксплуатацию первую в мире систему сотовой связи на основе аналогового стандарта </a:t>
                      </a:r>
                      <a:r>
                        <a:rPr lang="ru-RU" sz="2200" u="none" baseline="0" dirty="0"/>
                        <a:t>NMT</a:t>
                      </a:r>
                      <a:r>
                        <a:rPr lang="ru-RU" sz="2200" baseline="0" dirty="0"/>
                        <a:t> 450.</a:t>
                      </a:r>
                      <a:endParaRPr lang="ru-RU" sz="22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  <a:tr h="32192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aseline="0"/>
                        <a:t>1991</a:t>
                      </a:r>
                      <a:endParaRPr lang="ru-RU" sz="2000" baseline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aseline="0" dirty="0"/>
                        <a:t>Представлен первый стандарт цифровой сотовой связи (</a:t>
                      </a:r>
                      <a:r>
                        <a:rPr lang="ru-RU" sz="2200" u="none" baseline="0" dirty="0"/>
                        <a:t>GSM</a:t>
                      </a:r>
                      <a:r>
                        <a:rPr lang="ru-RU" sz="2200" baseline="0" dirty="0"/>
                        <a:t>).</a:t>
                      </a:r>
                      <a:endParaRPr lang="ru-RU" sz="22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  <a:tr h="32192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aseline="0"/>
                        <a:t>1999</a:t>
                      </a:r>
                      <a:endParaRPr lang="ru-RU" sz="2000" baseline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aseline="0" dirty="0"/>
                        <a:t>Выпущен стандарт пакетной</a:t>
                      </a:r>
                      <a:r>
                        <a:rPr lang="ru-RU" sz="2200" u="sng" baseline="0" dirty="0"/>
                        <a:t> </a:t>
                      </a:r>
                      <a:r>
                        <a:rPr lang="ru-RU" sz="2200" u="none" baseline="0" dirty="0"/>
                        <a:t>передачи данных GPRS.</a:t>
                      </a:r>
                      <a:endParaRPr lang="ru-RU" sz="2200" u="none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  <a:tr h="86324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aseline="0"/>
                        <a:t>2000</a:t>
                      </a:r>
                      <a:endParaRPr lang="ru-RU" sz="2000" baseline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aseline="0" dirty="0"/>
                        <a:t>В Монако, на острове Мен и в Швеции построены первые тестовые сети </a:t>
                      </a:r>
                      <a:r>
                        <a:rPr lang="ru-RU" sz="2200" u="sng" baseline="0" dirty="0"/>
                        <a:t>3G</a:t>
                      </a:r>
                      <a:r>
                        <a:rPr lang="ru-RU" sz="2200" baseline="0" dirty="0"/>
                        <a:t>, в Великобритании выпущены первые лицензии </a:t>
                      </a:r>
                      <a:r>
                        <a:rPr lang="ru-RU" sz="2200" u="sng" baseline="0" dirty="0"/>
                        <a:t>3G</a:t>
                      </a:r>
                      <a:r>
                        <a:rPr lang="ru-RU" sz="2200" baseline="0" dirty="0"/>
                        <a:t>. В этом же году началась разработка стандарта </a:t>
                      </a:r>
                      <a:r>
                        <a:rPr lang="en-US" sz="2200" u="sng" baseline="0" dirty="0" smtClean="0"/>
                        <a:t>4G</a:t>
                      </a:r>
                      <a:r>
                        <a:rPr lang="ru-RU" sz="2200" baseline="0" dirty="0" smtClean="0"/>
                        <a:t>.</a:t>
                      </a:r>
                      <a:endParaRPr lang="ru-RU" sz="22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  <a:tr h="72791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aseline="0" dirty="0"/>
                        <a:t>2009</a:t>
                      </a:r>
                      <a:endParaRPr lang="ru-RU" sz="20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aseline="0" dirty="0"/>
                        <a:t>Шведская телекоммуникационная компания "</a:t>
                      </a:r>
                      <a:r>
                        <a:rPr lang="ru-RU" sz="2200" baseline="0" dirty="0" err="1"/>
                        <a:t>TeliaSonera</a:t>
                      </a:r>
                      <a:r>
                        <a:rPr lang="ru-RU" sz="2200" baseline="0" dirty="0"/>
                        <a:t>" объявила о запуске первой в мире коммерческой сети </a:t>
                      </a:r>
                      <a:r>
                        <a:rPr lang="ru-RU" sz="2200" baseline="0" dirty="0" smtClean="0"/>
                        <a:t>4</a:t>
                      </a:r>
                      <a:r>
                        <a:rPr lang="en-US" sz="2200" baseline="0" dirty="0" smtClean="0"/>
                        <a:t>G</a:t>
                      </a:r>
                      <a:r>
                        <a:rPr lang="ru-RU" sz="2200" baseline="0" dirty="0" smtClean="0"/>
                        <a:t> </a:t>
                      </a:r>
                      <a:r>
                        <a:rPr lang="ru-RU" sz="2200" baseline="0" dirty="0"/>
                        <a:t>стандарта </a:t>
                      </a:r>
                      <a:r>
                        <a:rPr lang="ru-RU" sz="2200" u="sng" baseline="0" dirty="0"/>
                        <a:t>LTE</a:t>
                      </a:r>
                      <a:r>
                        <a:rPr lang="ru-RU" sz="2200" baseline="0" dirty="0"/>
                        <a:t> в Стокгольме и Осло.</a:t>
                      </a:r>
                      <a:endParaRPr lang="ru-RU" sz="22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  <a:tr h="727911"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Сентябрь</a:t>
                      </a:r>
                      <a:r>
                        <a:rPr lang="ru-RU" sz="20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2017</a:t>
                      </a:r>
                      <a:endParaRPr lang="ru-RU" sz="20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  <a:tc>
                  <a:txBody>
                    <a:bodyPr/>
                    <a:lstStyle/>
                    <a:p>
                      <a:pPr marL="3600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Шведско-финский телекоммуникационный холдинг </a:t>
                      </a:r>
                      <a:r>
                        <a:rPr lang="ru-RU" sz="22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Telia</a:t>
                      </a:r>
                      <a:r>
                        <a:rPr lang="ru-RU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Company</a:t>
                      </a:r>
                      <a:r>
                        <a:rPr lang="ru-RU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совместно с компаниями </a:t>
                      </a:r>
                      <a:r>
                        <a:rPr lang="ru-RU" sz="22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r>
                        <a:rPr lang="ru-RU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22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Intel</a:t>
                      </a:r>
                      <a:r>
                        <a:rPr lang="ru-RU" sz="2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протестировал первую в Европе публичную сеть </a:t>
                      </a:r>
                      <a:r>
                        <a:rPr lang="ru-RU" sz="2200" b="0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US" sz="22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2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2200" b="0" i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морпорту</a:t>
                      </a:r>
                      <a:r>
                        <a:rPr lang="ru-RU" sz="22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Таллинна.</a:t>
                      </a:r>
                      <a:endParaRPr lang="ru-RU" sz="2200" baseline="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25631" marR="25631" marT="25631" marB="25631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4873" y="332656"/>
            <a:ext cx="60545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spc="500" dirty="0" smtClean="0"/>
              <a:t>история </a:t>
            </a:r>
            <a:r>
              <a:rPr lang="ru-RU" sz="2200" b="1" spc="500" dirty="0"/>
              <a:t>развития сотовой </a:t>
            </a:r>
            <a:r>
              <a:rPr lang="ru-RU" sz="2200" b="1" spc="500" dirty="0" smtClean="0"/>
              <a:t>связи</a:t>
            </a:r>
            <a:endParaRPr lang="ru-RU" sz="2200" b="1" spc="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3"/>
            <a:ext cx="8928992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4000" fontAlgn="t">
              <a:spcBef>
                <a:spcPts val="600"/>
              </a:spcBef>
              <a:buFont typeface="+mj-lt"/>
              <a:buAutoNum type="arabicPeriod"/>
            </a:pPr>
            <a:r>
              <a:rPr lang="ru-RU" sz="2200" dirty="0" smtClean="0">
                <a:latin typeface="Arial Narrow" pitchFamily="34" charset="0"/>
              </a:rPr>
              <a:t> </a:t>
            </a:r>
            <a:r>
              <a:rPr lang="ru-RU" sz="2200" dirty="0" smtClean="0"/>
              <a:t>В 1981 году получило массовое развитие сети 1G для </a:t>
            </a:r>
            <a:r>
              <a:rPr lang="ru-RU" sz="2400" dirty="0" smtClean="0"/>
              <a:t>передачи речи по аналоговой сети через </a:t>
            </a:r>
            <a:r>
              <a:rPr lang="ru-RU" sz="2200" dirty="0" smtClean="0"/>
              <a:t> </a:t>
            </a:r>
            <a:r>
              <a:rPr lang="ru-RU" sz="2200" b="1" dirty="0" smtClean="0"/>
              <a:t>аналоговые</a:t>
            </a:r>
            <a:r>
              <a:rPr lang="ru-RU" sz="2200" dirty="0" smtClean="0"/>
              <a:t> сотовые телефоны. </a:t>
            </a:r>
          </a:p>
          <a:p>
            <a:pPr indent="324000" fontAlgn="t">
              <a:spcBef>
                <a:spcPts val="600"/>
              </a:spcBef>
              <a:buFont typeface="+mj-lt"/>
              <a:buAutoNum type="arabicPeriod"/>
            </a:pPr>
            <a:r>
              <a:rPr lang="ru-RU" sz="2200" dirty="0" smtClean="0"/>
              <a:t>Через 10 лет, в 1991 году, были запущены сети 2G</a:t>
            </a:r>
            <a:r>
              <a:rPr lang="en-GB" sz="2200" dirty="0" smtClean="0"/>
              <a:t>  </a:t>
            </a:r>
            <a:r>
              <a:rPr lang="ru-RU" sz="2200" dirty="0" smtClean="0"/>
              <a:t>на основе дешевой и массовой технологии GSM</a:t>
            </a:r>
            <a:r>
              <a:rPr lang="en-GB" sz="2200" dirty="0" smtClean="0"/>
              <a:t> (</a:t>
            </a:r>
            <a:r>
              <a:rPr lang="en-GB" sz="2400" dirty="0" smtClean="0"/>
              <a:t>Global System for Mobile Communications)</a:t>
            </a:r>
            <a:r>
              <a:rPr lang="ru-RU" sz="2200" dirty="0" smtClean="0"/>
              <a:t> для  </a:t>
            </a:r>
            <a:r>
              <a:rPr lang="ru-RU" sz="2000" dirty="0" smtClean="0"/>
              <a:t>передачи речи по цифровой сети и низкоскоростные услуги передачи данных.</a:t>
            </a:r>
            <a:r>
              <a:rPr lang="ru-RU" sz="2200" dirty="0" smtClean="0"/>
              <a:t>  </a:t>
            </a:r>
            <a:r>
              <a:rPr lang="ru-RU" sz="1600" dirty="0" smtClean="0">
                <a:latin typeface="Arial Narrow" pitchFamily="34" charset="0"/>
              </a:rPr>
              <a:t>На тот момент существовали альтернативные проекты этой технологии, например проект «</a:t>
            </a:r>
            <a:r>
              <a:rPr lang="ru-RU" sz="1600" dirty="0" err="1" smtClean="0">
                <a:latin typeface="Arial Narrow" pitchFamily="34" charset="0"/>
              </a:rPr>
              <a:t>Иридиум</a:t>
            </a:r>
            <a:r>
              <a:rPr lang="ru-RU" sz="1600" dirty="0" smtClean="0">
                <a:latin typeface="Arial Narrow" pitchFamily="34" charset="0"/>
              </a:rPr>
              <a:t>», который был связан с передачей данных через спутник. Но технология GSM оказалась настолько удобной и гибкой, что успела опутать весь мир в течение пяти лет, пока все альтернативы только разворачивались. В пустыне Сахара или в российской тайге спутник до сих пор является единственным средством связи, но все достаточно населенные уголки планеты оказались покорены технологией GSM.</a:t>
            </a:r>
          </a:p>
          <a:p>
            <a:pPr indent="324000" fontAlgn="t">
              <a:spcBef>
                <a:spcPts val="600"/>
              </a:spcBef>
              <a:buFont typeface="+mj-lt"/>
              <a:buAutoNum type="arabicPeriod"/>
            </a:pPr>
            <a:r>
              <a:rPr lang="ru-RU" sz="2200" dirty="0" smtClean="0"/>
              <a:t>Еще через 10 лет возникли сети 3G. Эта технология, которую рекламировали и «продавали» именно как новое поколение сетей, поскольку было замечено, что поколения сменяют друг друга с периодичностью в 10 лет  Предоставляет  высокоскоростные услуги передачи данных, с возможностью передачи голоса по сети IP, мобильный доступ к интернет. </a:t>
            </a:r>
            <a:endParaRPr lang="en-GB" sz="2200" dirty="0" smtClean="0"/>
          </a:p>
          <a:p>
            <a:pPr indent="324000" fontAlgn="t">
              <a:spcBef>
                <a:spcPts val="600"/>
              </a:spcBef>
              <a:buFont typeface="+mj-lt"/>
              <a:buAutoNum type="arabicPeriod"/>
            </a:pPr>
            <a:r>
              <a:rPr lang="ru-RU" sz="2200" dirty="0" smtClean="0"/>
              <a:t> Примерно в 2010 году</a:t>
            </a:r>
            <a:r>
              <a:rPr lang="en-GB" sz="2200" dirty="0" smtClean="0"/>
              <a:t> 4G (</a:t>
            </a:r>
            <a:r>
              <a:rPr lang="ru-RU" sz="2200" dirty="0" smtClean="0"/>
              <a:t>технология LТE</a:t>
            </a:r>
            <a:r>
              <a:rPr lang="en-GB" sz="2200" dirty="0" smtClean="0"/>
              <a:t>)</a:t>
            </a:r>
            <a:r>
              <a:rPr lang="ru-RU" sz="2200" dirty="0" smtClean="0"/>
              <a:t> обеспечила </a:t>
            </a:r>
            <a:r>
              <a:rPr lang="ru-RU" sz="2000" dirty="0" smtClean="0"/>
              <a:t>Мобильный широкополосный доступ в </a:t>
            </a:r>
            <a:r>
              <a:rPr lang="en-GB" sz="2000" dirty="0" smtClean="0"/>
              <a:t>I-net</a:t>
            </a:r>
            <a:r>
              <a:rPr lang="ru-RU" sz="2000" dirty="0" smtClean="0"/>
              <a:t>, передача голоса (</a:t>
            </a:r>
            <a:r>
              <a:rPr lang="ru-RU" sz="2000" dirty="0" err="1" smtClean="0"/>
              <a:t>VoLTE</a:t>
            </a:r>
            <a:r>
              <a:rPr lang="ru-RU" sz="2000" dirty="0" smtClean="0"/>
              <a:t>)</a:t>
            </a:r>
            <a:endParaRPr lang="en-GB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</TotalTime>
  <Words>2683</Words>
  <Application>Microsoft Office PowerPoint</Application>
  <PresentationFormat>Экран (4:3)</PresentationFormat>
  <Paragraphs>287</Paragraphs>
  <Slides>50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cadastr</cp:lastModifiedBy>
  <cp:revision>150</cp:revision>
  <dcterms:created xsi:type="dcterms:W3CDTF">2013-03-14T16:06:27Z</dcterms:created>
  <dcterms:modified xsi:type="dcterms:W3CDTF">2025-01-16T09:32:42Z</dcterms:modified>
</cp:coreProperties>
</file>