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6" r:id="rId3"/>
    <p:sldId id="262" r:id="rId4"/>
    <p:sldId id="258" r:id="rId5"/>
    <p:sldId id="259" r:id="rId6"/>
    <p:sldId id="257" r:id="rId7"/>
    <p:sldId id="265" r:id="rId8"/>
    <p:sldId id="267" r:id="rId9"/>
    <p:sldId id="261" r:id="rId10"/>
    <p:sldId id="263" r:id="rId11"/>
    <p:sldId id="256" r:id="rId12"/>
    <p:sldId id="264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86" y="-22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D6C49-D57D-4A10-9D11-9066E9BDDA5F}" type="datetimeFigureOut">
              <a:rPr lang="ru-RU" smtClean="0"/>
              <a:t>05.11.2024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69D64-2550-4828-A438-BBFA78C3C2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008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D6C49-D57D-4A10-9D11-9066E9BDDA5F}" type="datetimeFigureOut">
              <a:rPr lang="ru-RU" smtClean="0"/>
              <a:t>05.11.2024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69D64-2550-4828-A438-BBFA78C3C2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425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D6C49-D57D-4A10-9D11-9066E9BDDA5F}" type="datetimeFigureOut">
              <a:rPr lang="ru-RU" smtClean="0"/>
              <a:t>05.11.2024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69D64-2550-4828-A438-BBFA78C3C2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6126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F89E-1882-4F32-9A30-DF043AAF62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BC07B-59F7-42C8-9CF7-351CBC8D28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6794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F89E-1882-4F32-9A30-DF043AAF62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BC07B-59F7-42C8-9CF7-351CBC8D28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4281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F89E-1882-4F32-9A30-DF043AAF62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BC07B-59F7-42C8-9CF7-351CBC8D28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1007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F89E-1882-4F32-9A30-DF043AAF62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BC07B-59F7-42C8-9CF7-351CBC8D28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3010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F89E-1882-4F32-9A30-DF043AAF62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BC07B-59F7-42C8-9CF7-351CBC8D28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6186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F89E-1882-4F32-9A30-DF043AAF62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BC07B-59F7-42C8-9CF7-351CBC8D28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4349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F89E-1882-4F32-9A30-DF043AAF62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BC07B-59F7-42C8-9CF7-351CBC8D28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954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F89E-1882-4F32-9A30-DF043AAF62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BC07B-59F7-42C8-9CF7-351CBC8D28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374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D6C49-D57D-4A10-9D11-9066E9BDDA5F}" type="datetimeFigureOut">
              <a:rPr lang="ru-RU" smtClean="0"/>
              <a:t>05.11.2024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69D64-2550-4828-A438-BBFA78C3C2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3464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F89E-1882-4F32-9A30-DF043AAF62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BC07B-59F7-42C8-9CF7-351CBC8D28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8921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F89E-1882-4F32-9A30-DF043AAF62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BC07B-59F7-42C8-9CF7-351CBC8D28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5479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CF89E-1882-4F32-9A30-DF043AAF62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BC07B-59F7-42C8-9CF7-351CBC8D28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494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D6C49-D57D-4A10-9D11-9066E9BDDA5F}" type="datetimeFigureOut">
              <a:rPr lang="ru-RU" smtClean="0"/>
              <a:t>05.11.2024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69D64-2550-4828-A438-BBFA78C3C2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043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D6C49-D57D-4A10-9D11-9066E9BDDA5F}" type="datetimeFigureOut">
              <a:rPr lang="ru-RU" smtClean="0"/>
              <a:t>05.11.2024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69D64-2550-4828-A438-BBFA78C3C2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480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D6C49-D57D-4A10-9D11-9066E9BDDA5F}" type="datetimeFigureOut">
              <a:rPr lang="ru-RU" smtClean="0"/>
              <a:t>05.11.2024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69D64-2550-4828-A438-BBFA78C3C2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068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D6C49-D57D-4A10-9D11-9066E9BDDA5F}" type="datetimeFigureOut">
              <a:rPr lang="ru-RU" smtClean="0"/>
              <a:t>05.11.2024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69D64-2550-4828-A438-BBFA78C3C2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056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D6C49-D57D-4A10-9D11-9066E9BDDA5F}" type="datetimeFigureOut">
              <a:rPr lang="ru-RU" smtClean="0"/>
              <a:t>05.11.2024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69D64-2550-4828-A438-BBFA78C3C2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096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D6C49-D57D-4A10-9D11-9066E9BDDA5F}" type="datetimeFigureOut">
              <a:rPr lang="ru-RU" smtClean="0"/>
              <a:t>05.11.2024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69D64-2550-4828-A438-BBFA78C3C2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373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D6C49-D57D-4A10-9D11-9066E9BDDA5F}" type="datetimeFigureOut">
              <a:rPr lang="ru-RU" smtClean="0"/>
              <a:t>05.11.2024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69D64-2550-4828-A438-BBFA78C3C2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534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D6C49-D57D-4A10-9D11-9066E9BDDA5F}" type="datetimeFigureOut">
              <a:rPr lang="ru-RU" smtClean="0"/>
              <a:t>05.11.2024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169D64-2550-4828-A438-BBFA78C3C2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151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CF89E-1882-4F32-9A30-DF043AAF62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BC07B-59F7-42C8-9CF7-351CBC8D28E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178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5022" y="764704"/>
            <a:ext cx="8208912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  <a:defRPr/>
            </a:pPr>
            <a:r>
              <a:rPr kumimoji="0" lang="ru-RU" sz="2900" b="0" i="0" u="none" strike="noStrike" kern="0" cap="none" spc="0" normalizeH="0" baseline="0" noProof="0" dirty="0" smtClean="0">
                <a:ln>
                  <a:noFill/>
                </a:ln>
                <a:solidFill>
                  <a:srgbClr val="B3B3B3"/>
                </a:solidFill>
                <a:effectLst/>
                <a:uLnTx/>
                <a:uFillTx/>
              </a:rPr>
              <a:t>Компьютерные информационные технологии</a:t>
            </a:r>
            <a:endParaRPr kumimoji="0" lang="ru-RU" sz="2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2021939"/>
            <a:ext cx="34603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ГИС </a:t>
            </a:r>
            <a:r>
              <a:rPr lang="en-US" sz="4800" dirty="0" smtClean="0"/>
              <a:t>“</a:t>
            </a:r>
            <a:r>
              <a:rPr lang="ru-RU" sz="4800" dirty="0" smtClean="0"/>
              <a:t>Терра</a:t>
            </a:r>
            <a:r>
              <a:rPr lang="en-US" sz="4800" dirty="0" smtClean="0"/>
              <a:t>”</a:t>
            </a:r>
            <a:r>
              <a:rPr lang="ru-RU" sz="4800" dirty="0" smtClean="0"/>
              <a:t>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005048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332656"/>
            <a:ext cx="8784976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Предварительные вычисления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проведением уравнивания, а также перед построением общей схемы измерений, автоматически происходит предварительная обработка данных, в том числе</a:t>
            </a:r>
            <a:r>
              <a:rPr lang="ru-RU" sz="2400" dirty="0" smtClean="0"/>
              <a:t>:</a:t>
            </a:r>
          </a:p>
          <a:p>
            <a:r>
              <a:rPr lang="ru-RU" dirty="0" smtClean="0"/>
              <a:t> − </a:t>
            </a:r>
            <a:r>
              <a:rPr lang="ru-RU" dirty="0" smtClean="0">
                <a:latin typeface="Arial Narrow" panose="020B0606020202030204" pitchFamily="34" charset="0"/>
              </a:rPr>
              <a:t>вычисление средних значений измеренных горизонтальных и вертикальных углов (зенитных расстояний) из </a:t>
            </a:r>
            <a:r>
              <a:rPr lang="ru-RU" dirty="0" err="1" smtClean="0">
                <a:latin typeface="Arial Narrow" panose="020B0606020202030204" pitchFamily="34" charset="0"/>
              </a:rPr>
              <a:t>полуприёмов</a:t>
            </a:r>
            <a:r>
              <a:rPr lang="ru-RU" dirty="0" smtClean="0">
                <a:latin typeface="Arial Narrow" panose="020B0606020202030204" pitchFamily="34" charset="0"/>
              </a:rPr>
              <a:t> и приёмов; </a:t>
            </a:r>
          </a:p>
          <a:p>
            <a:r>
              <a:rPr lang="ru-RU" dirty="0" smtClean="0">
                <a:latin typeface="Arial Narrow" panose="020B0606020202030204" pitchFamily="34" charset="0"/>
              </a:rPr>
              <a:t>− вычисление горизонтальных </a:t>
            </a:r>
            <a:r>
              <a:rPr lang="ru-RU" dirty="0" err="1" smtClean="0">
                <a:latin typeface="Arial Narrow" panose="020B0606020202030204" pitchFamily="34" charset="0"/>
              </a:rPr>
              <a:t>проложений</a:t>
            </a:r>
            <a:r>
              <a:rPr lang="ru-RU" dirty="0" smtClean="0">
                <a:latin typeface="Arial Narrow" panose="020B0606020202030204" pitchFamily="34" charset="0"/>
              </a:rPr>
              <a:t> по измеренным наклонным расстояниям и вертикальным углам (зенитным расстояниям);</a:t>
            </a:r>
          </a:p>
          <a:p>
            <a:r>
              <a:rPr lang="ru-RU" dirty="0" smtClean="0">
                <a:latin typeface="Arial Narrow" panose="020B0606020202030204" pitchFamily="34" charset="0"/>
              </a:rPr>
              <a:t> − вычисление средних значений линий, измеренных в прямом и обратном направлениях; − вычисление превышений, полученных методом тригонометрического нивелирования; </a:t>
            </a:r>
          </a:p>
          <a:p>
            <a:r>
              <a:rPr lang="ru-RU" dirty="0" smtClean="0">
                <a:latin typeface="Arial Narrow" panose="020B0606020202030204" pitchFamily="34" charset="0"/>
              </a:rPr>
              <a:t>− выявление ошибок измерений, превышающих допустимые значения; </a:t>
            </a:r>
          </a:p>
          <a:p>
            <a:r>
              <a:rPr lang="ru-RU" dirty="0" smtClean="0">
                <a:latin typeface="Arial Narrow" panose="020B0606020202030204" pitchFamily="34" charset="0"/>
              </a:rPr>
              <a:t>− на основе данных измерений программа создаёт полигоны, вычисляет предварительные координаты точек и невязки</a:t>
            </a:r>
            <a:r>
              <a:rPr lang="ru-RU" dirty="0" smtClean="0"/>
              <a:t>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этапе предварительных вычислений формируются предупреждающие сообщения, если значения полученных невязок превышают их допустимые значения. Далее пользователь должен либо продолжить уравнивание, не смотря на предупреждения, либо нажать кнопку «Отмена» и приступить к исправлению ошибок. </a:t>
            </a:r>
          </a:p>
        </p:txBody>
      </p:sp>
    </p:spTree>
    <p:extLst>
      <p:ext uri="{BB962C8B-B14F-4D97-AF65-F5344CB8AC3E}">
        <p14:creationId xmlns:p14="http://schemas.microsoft.com/office/powerpoint/2010/main" val="3699650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28179"/>
            <a:ext cx="784887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zh-CN" sz="2800" dirty="0" smtClean="0">
                <a:solidFill>
                  <a:prstClr val="black"/>
                </a:solidFill>
                <a:ea typeface="DengXian" charset="-122"/>
                <a:cs typeface="Calibri" pitchFamily="34" charset="0"/>
              </a:rPr>
              <a:t>Вычисленные координаты и высоты точек хранятся в специальном файле с расширением </a:t>
            </a:r>
            <a:r>
              <a:rPr lang="ru-RU" altLang="zh-CN" sz="2800" b="1" i="1" dirty="0" smtClean="0">
                <a:solidFill>
                  <a:prstClr val="black"/>
                </a:solidFill>
                <a:ea typeface="DengXian" charset="-122"/>
                <a:cs typeface="Calibri" pitchFamily="34" charset="0"/>
              </a:rPr>
              <a:t>.</a:t>
            </a:r>
            <a:r>
              <a:rPr lang="en-US" altLang="zh-CN" sz="2800" b="1" i="1" dirty="0" smtClean="0">
                <a:solidFill>
                  <a:prstClr val="black"/>
                </a:solidFill>
                <a:ea typeface="DengXian" charset="-122"/>
                <a:cs typeface="Calibri" pitchFamily="34" charset="0"/>
              </a:rPr>
              <a:t>xml</a:t>
            </a:r>
            <a:r>
              <a:rPr lang="ru-RU" altLang="zh-CN" sz="2800" dirty="0" smtClean="0">
                <a:solidFill>
                  <a:prstClr val="black"/>
                </a:solidFill>
                <a:ea typeface="DengXian" charset="-122"/>
                <a:cs typeface="Calibri" pitchFamily="34" charset="0"/>
              </a:rPr>
              <a:t>, который создаётся автоматически после команды «Уравнивание», пользователю нужно лишь сохранить этот файл в нужном ему месте</a:t>
            </a:r>
            <a:r>
              <a:rPr lang="ru-RU" altLang="zh-CN" sz="2800" dirty="0" smtClean="0">
                <a:solidFill>
                  <a:prstClr val="black"/>
                </a:solidFill>
                <a:ea typeface="DengXian" charset="-122"/>
                <a:cs typeface="Calibri" pitchFamily="34" charset="0"/>
              </a:rPr>
              <a:t>.</a:t>
            </a:r>
            <a:r>
              <a:rPr lang="ru-RU" sz="2800" dirty="0">
                <a:solidFill>
                  <a:srgbClr val="000000"/>
                </a:solidFill>
              </a:rPr>
              <a:t> Кнопка </a:t>
            </a:r>
            <a:r>
              <a:rPr lang="ru-RU" sz="2800" b="1" dirty="0">
                <a:solidFill>
                  <a:srgbClr val="000000"/>
                </a:solidFill>
              </a:rPr>
              <a:t>«Сохранить» </a:t>
            </a:r>
            <a:r>
              <a:rPr lang="ru-RU" sz="2800" dirty="0">
                <a:solidFill>
                  <a:srgbClr val="000000"/>
                </a:solidFill>
              </a:rPr>
              <a:t>отвечает за сохранение в файл текущего состояния вычислительного модуля в формате </a:t>
            </a:r>
            <a:r>
              <a:rPr lang="ru-RU" sz="2800" dirty="0" err="1">
                <a:solidFill>
                  <a:srgbClr val="000000"/>
                </a:solidFill>
              </a:rPr>
              <a:t>xml</a:t>
            </a:r>
            <a:r>
              <a:rPr lang="ru-RU" sz="2800" dirty="0">
                <a:solidFill>
                  <a:srgbClr val="000000"/>
                </a:solidFill>
              </a:rPr>
              <a:t>. </a:t>
            </a:r>
            <a:r>
              <a:rPr lang="ru-RU" sz="2800" dirty="0" smtClean="0">
                <a:solidFill>
                  <a:srgbClr val="000000"/>
                </a:solidFill>
              </a:rPr>
              <a:t>В </a:t>
            </a:r>
            <a:r>
              <a:rPr lang="ru-RU" sz="2800" dirty="0">
                <a:solidFill>
                  <a:srgbClr val="000000"/>
                </a:solidFill>
              </a:rPr>
              <a:t>файл также сохраняются вычисленные координаты, высоты и величины оценок точности для точек. Эти значения могут быть использованы при импорте точек в </a:t>
            </a:r>
            <a:r>
              <a:rPr lang="ru-RU" sz="2800" dirty="0" smtClean="0">
                <a:solidFill>
                  <a:srgbClr val="000000"/>
                </a:solidFill>
              </a:rPr>
              <a:t>«</a:t>
            </a:r>
            <a:r>
              <a:rPr lang="ru-RU" sz="2800" dirty="0" err="1">
                <a:solidFill>
                  <a:srgbClr val="000000"/>
                </a:solidFill>
              </a:rPr>
              <a:t>Терра.Топография</a:t>
            </a:r>
            <a:r>
              <a:rPr lang="ru-RU" sz="2800" dirty="0">
                <a:solidFill>
                  <a:srgbClr val="000000"/>
                </a:solidFill>
              </a:rPr>
              <a:t>».</a:t>
            </a:r>
            <a:r>
              <a:rPr lang="ru-RU" sz="2800" dirty="0">
                <a:solidFill>
                  <a:prstClr val="black"/>
                </a:solidFill>
              </a:rPr>
              <a:t> </a:t>
            </a:r>
            <a:r>
              <a:rPr lang="ru-RU" sz="2400" dirty="0">
                <a:solidFill>
                  <a:prstClr val="black"/>
                </a:solidFill>
              </a:rPr>
              <a:t/>
            </a:r>
            <a:br>
              <a:rPr lang="ru-RU" sz="2400" dirty="0">
                <a:solidFill>
                  <a:prstClr val="black"/>
                </a:solidFill>
              </a:rPr>
            </a:br>
            <a:endParaRPr lang="ru-RU" sz="2400" dirty="0">
              <a:solidFill>
                <a:prstClr val="black"/>
              </a:solidFill>
            </a:endParaRPr>
          </a:p>
          <a:p>
            <a:pPr lvl="0">
              <a:defRPr/>
            </a:pPr>
            <a:endParaRPr lang="ru-RU" sz="24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812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/>
          <p:cNvGrpSpPr/>
          <p:nvPr/>
        </p:nvGrpSpPr>
        <p:grpSpPr>
          <a:xfrm>
            <a:off x="916799" y="116632"/>
            <a:ext cx="6423660" cy="6932914"/>
            <a:chOff x="916799" y="116632"/>
            <a:chExt cx="6423660" cy="6932914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799" y="1738406"/>
              <a:ext cx="6423660" cy="5311140"/>
            </a:xfrm>
            <a:prstGeom prst="rect">
              <a:avLst/>
            </a:prstGeom>
          </p:spPr>
        </p:pic>
        <p:sp>
          <p:nvSpPr>
            <p:cNvPr id="3" name="Прямоугольник 2"/>
            <p:cNvSpPr/>
            <p:nvPr/>
          </p:nvSpPr>
          <p:spPr>
            <a:xfrm>
              <a:off x="2286000" y="116632"/>
              <a:ext cx="4572000" cy="135421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ru-RU" sz="3200" dirty="0" err="1" smtClean="0">
                  <a:solidFill>
                    <a:srgbClr val="17365D"/>
                  </a:solidFill>
                  <a:latin typeface="Cambria"/>
                </a:rPr>
                <a:t>Терра.Топография</a:t>
              </a:r>
              <a:endParaRPr lang="ru-RU" sz="3200" dirty="0" smtClean="0">
                <a:solidFill>
                  <a:srgbClr val="17365D"/>
                </a:solidFill>
                <a:latin typeface="Cambria"/>
              </a:endParaRPr>
            </a:p>
            <a:p>
              <a:r>
                <a:rPr lang="ru-RU" sz="3200" dirty="0">
                  <a:solidFill>
                    <a:srgbClr val="17365D"/>
                  </a:solidFill>
                  <a:latin typeface="Cambria"/>
                </a:rPr>
                <a:t> </a:t>
              </a:r>
              <a:r>
                <a:rPr lang="ru-RU" sz="3200" b="1" u="sng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Cambria"/>
                </a:rPr>
                <a:t>СОЗДАТЬ ПРОЕКТ</a:t>
              </a:r>
              <a:r>
                <a:rPr lang="ru-RU" b="1" u="sng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dirty="0"/>
                <a:t/>
              </a:r>
              <a:br>
                <a:rPr lang="ru-RU" dirty="0"/>
              </a:br>
              <a:endParaRPr lang="ru-RU" dirty="0"/>
            </a:p>
          </p:txBody>
        </p:sp>
        <p:cxnSp>
          <p:nvCxnSpPr>
            <p:cNvPr id="22" name="Прямая со стрелкой 21"/>
            <p:cNvCxnSpPr/>
            <p:nvPr/>
          </p:nvCxnSpPr>
          <p:spPr>
            <a:xfrm flipH="1">
              <a:off x="1258434" y="1124744"/>
              <a:ext cx="1225334" cy="28803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/>
            <p:cNvCxnSpPr/>
            <p:nvPr/>
          </p:nvCxnSpPr>
          <p:spPr>
            <a:xfrm flipH="1">
              <a:off x="5148064" y="1010234"/>
              <a:ext cx="432048" cy="148266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10265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3080" y="332656"/>
            <a:ext cx="8280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Calibri-Bold"/>
              </a:rPr>
              <a:t>Система условных знаков и масштаб задаются только на этапе создания проекта, </a:t>
            </a:r>
            <a:r>
              <a:rPr lang="ru-RU" b="1" dirty="0" smtClean="0">
                <a:solidFill>
                  <a:srgbClr val="000000"/>
                </a:solidFill>
                <a:latin typeface="Calibri-Bold"/>
              </a:rPr>
              <a:t>в дальнейшем </a:t>
            </a:r>
            <a:r>
              <a:rPr lang="ru-RU" b="1" dirty="0">
                <a:solidFill>
                  <a:srgbClr val="000000"/>
                </a:solidFill>
                <a:latin typeface="Calibri-Bold"/>
              </a:rPr>
              <a:t>изменение невозможно.</a:t>
            </a: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sz="2400" b="1" i="1" dirty="0" smtClean="0">
                <a:solidFill>
                  <a:srgbClr val="C00000"/>
                </a:solidFill>
              </a:rPr>
              <a:t>Это обеспечивает передачу условных обозначений при экспорте в другие ПО (</a:t>
            </a:r>
            <a:r>
              <a:rPr lang="en-US" sz="2400" b="1" i="1" dirty="0" smtClean="0">
                <a:solidFill>
                  <a:srgbClr val="C00000"/>
                </a:solidFill>
              </a:rPr>
              <a:t>AutoCAD)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916832"/>
            <a:ext cx="7094220" cy="425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140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48539"/>
            <a:ext cx="7848872" cy="53285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6927" y="620688"/>
            <a:ext cx="7090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Для построения ЦММ задается  контур поверхности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38697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8412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86774" y="485744"/>
            <a:ext cx="797045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zh-CN" sz="2000" b="1" dirty="0" smtClean="0">
                <a:solidFill>
                  <a:prstClr val="black"/>
                </a:solidFill>
                <a:latin typeface="Arial Narrow" panose="020B0606020202030204" pitchFamily="34" charset="0"/>
                <a:ea typeface="DengXian" charset="-122"/>
                <a:cs typeface="Calibri" pitchFamily="34" charset="0"/>
              </a:rPr>
              <a:t>ВЫЧИСЛИТЕЛЬНЫЙ МОДУЛЬ</a:t>
            </a:r>
            <a:r>
              <a:rPr lang="en-US" altLang="zh-CN" sz="2000" b="1" dirty="0" smtClean="0">
                <a:solidFill>
                  <a:prstClr val="black"/>
                </a:solidFill>
                <a:latin typeface="Arial Narrow" panose="020B0606020202030204" pitchFamily="34" charset="0"/>
                <a:ea typeface="DengXian" charset="-122"/>
                <a:cs typeface="Calibri" pitchFamily="34" charset="0"/>
              </a:rPr>
              <a:t>-</a:t>
            </a:r>
            <a:r>
              <a:rPr lang="ru-RU" altLang="zh-CN" sz="2000" b="1" dirty="0" smtClean="0">
                <a:solidFill>
                  <a:prstClr val="black"/>
                </a:solidFill>
                <a:latin typeface="Arial Narrow" panose="020B0606020202030204" pitchFamily="34" charset="0"/>
                <a:ea typeface="DengXian" charset="-122"/>
                <a:cs typeface="Calibri" pitchFamily="34" charset="0"/>
              </a:rPr>
              <a:t>часть комплекса для обработки измерений</a:t>
            </a:r>
            <a:endParaRPr lang="ru-RU" altLang="zh-CN" sz="2000" b="1" dirty="0" smtClean="0">
              <a:solidFill>
                <a:prstClr val="black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39552" y="4232122"/>
            <a:ext cx="792088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492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indent="0"/>
            <a:r>
              <a:rPr lang="ru-RU" altLang="zh-CN" sz="1200" dirty="0" smtClean="0">
                <a:solidFill>
                  <a:prstClr val="black"/>
                </a:solidFill>
                <a:latin typeface="Calibri" pitchFamily="34" charset="0"/>
                <a:ea typeface="DengXian" charset="-122"/>
                <a:cs typeface="Calibri" pitchFamily="34" charset="0"/>
              </a:rPr>
              <a:t> </a:t>
            </a:r>
            <a:r>
              <a:rPr lang="ru-RU" altLang="zh-CN" sz="2400" dirty="0" smtClean="0">
                <a:solidFill>
                  <a:prstClr val="black"/>
                </a:solidFill>
                <a:latin typeface="Calibri" pitchFamily="34" charset="0"/>
                <a:ea typeface="DengXian" charset="-122"/>
                <a:cs typeface="Calibri" pitchFamily="34" charset="0"/>
              </a:rPr>
              <a:t>В этом модуле по данным, полученным тем или иным способом (автоматический импорт полевых измерений из электронного тахеометра или ручной ввод данных из полевого журнала) вычисляются координаты и высоты снятых точек. </a:t>
            </a:r>
            <a:endParaRPr lang="ru-RU" altLang="zh-CN" sz="2400" dirty="0" smtClean="0">
              <a:solidFill>
                <a:prstClr val="black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475656" y="1052736"/>
            <a:ext cx="7326560" cy="2668795"/>
            <a:chOff x="1475656" y="1052736"/>
            <a:chExt cx="7326560" cy="2668795"/>
          </a:xfrm>
        </p:grpSpPr>
        <p:pic>
          <p:nvPicPr>
            <p:cNvPr id="1025" name="Рисунок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656" y="1192427"/>
              <a:ext cx="3944700" cy="2529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5940152" y="1052736"/>
              <a:ext cx="2862064" cy="2554545"/>
            </a:xfrm>
            <a:prstGeom prst="rect">
              <a:avLst/>
            </a:prstGeom>
            <a:ln w="12700">
              <a:solidFill>
                <a:srgbClr val="0070C0"/>
              </a:solidFill>
            </a:ln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zh-CN" sz="1200" b="1" dirty="0" smtClean="0">
                  <a:solidFill>
                    <a:prstClr val="black"/>
                  </a:solidFill>
                  <a:ea typeface="DengXian" charset="-122"/>
                  <a:cs typeface="Calibri" pitchFamily="34" charset="0"/>
                </a:rPr>
                <a:t> </a:t>
              </a:r>
              <a:r>
                <a:rPr lang="ru-RU" altLang="zh-CN" sz="2000" b="1" dirty="0" smtClean="0">
                  <a:solidFill>
                    <a:prstClr val="black"/>
                  </a:solidFill>
                  <a:ea typeface="DengXian" charset="-122"/>
                  <a:cs typeface="Calibri" pitchFamily="34" charset="0"/>
                </a:rPr>
                <a:t>ОКНО ИНФОРМАЦИОННОЕ</a:t>
              </a:r>
              <a:r>
                <a:rPr lang="ru-RU" altLang="zh-CN" sz="2000" dirty="0" smtClean="0">
                  <a:solidFill>
                    <a:prstClr val="black"/>
                  </a:solidFill>
                  <a:ea typeface="DengXian" charset="-122"/>
                  <a:cs typeface="Calibri" pitchFamily="34" charset="0"/>
                </a:rPr>
                <a:t>, наглядное отображение того, что намерили в поле, для визуального контроля, для поиска точек по названию, для составления схем и т.д. </a:t>
              </a:r>
              <a:endParaRPr lang="ru-RU" altLang="zh-CN" sz="2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Стрелка вверх 4"/>
            <p:cNvSpPr/>
            <p:nvPr/>
          </p:nvSpPr>
          <p:spPr>
            <a:xfrm rot="16480009">
              <a:off x="5299620" y="2099382"/>
              <a:ext cx="360040" cy="946104"/>
            </a:xfrm>
            <a:prstGeom prst="upArrow">
              <a:avLst>
                <a:gd name="adj1" fmla="val 13072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mtClean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7772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725" y="1196752"/>
            <a:ext cx="5811967" cy="40168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5445224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Величины </a:t>
            </a:r>
            <a:r>
              <a:rPr lang="ru-RU" sz="2400" b="1" i="1" dirty="0" err="1">
                <a:solidFill>
                  <a:prstClr val="black"/>
                </a:solidFill>
              </a:rPr>
              <a:t>mb</a:t>
            </a:r>
            <a:r>
              <a:rPr lang="ru-RU" sz="2400" dirty="0">
                <a:solidFill>
                  <a:prstClr val="black"/>
                </a:solidFill>
              </a:rPr>
              <a:t> и </a:t>
            </a:r>
            <a:r>
              <a:rPr lang="ru-RU" sz="2400" b="1" i="1" dirty="0" err="1">
                <a:solidFill>
                  <a:prstClr val="black"/>
                </a:solidFill>
              </a:rPr>
              <a:t>mS</a:t>
            </a:r>
            <a:r>
              <a:rPr lang="ru-RU" sz="2400" dirty="0">
                <a:solidFill>
                  <a:prstClr val="black"/>
                </a:solidFill>
              </a:rPr>
              <a:t>, необходимые для вычисления весов при уравнивании, есть погрешности измерения углов и расстояний инструментом, используемым в работе</a:t>
            </a:r>
            <a:r>
              <a:rPr lang="ru-RU" dirty="0">
                <a:solidFill>
                  <a:prstClr val="black"/>
                </a:solidFill>
              </a:rPr>
              <a:t>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60648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Окно «Параметры» появляется в момент </a:t>
            </a: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первого запуска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вычислительного модуля или по нажатию кнопки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«Параметры»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36288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934670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060848"/>
            <a:ext cx="7200800" cy="4610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63588" y="221637"/>
            <a:ext cx="6840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Значения </a:t>
            </a:r>
            <a:r>
              <a:rPr lang="en-US" sz="2400" dirty="0" err="1" smtClean="0"/>
              <a:t>mb</a:t>
            </a:r>
            <a:r>
              <a:rPr lang="en-US" sz="2400" dirty="0" smtClean="0"/>
              <a:t> </a:t>
            </a:r>
            <a:r>
              <a:rPr lang="ru-RU" sz="2400" dirty="0" smtClean="0"/>
              <a:t>приводятся в секундах, </a:t>
            </a:r>
          </a:p>
          <a:p>
            <a:r>
              <a:rPr lang="ru-RU" sz="2400" dirty="0"/>
              <a:t>з</a:t>
            </a:r>
            <a:r>
              <a:rPr lang="ru-RU" sz="2400" dirty="0" smtClean="0"/>
              <a:t>начения </a:t>
            </a:r>
            <a:r>
              <a:rPr lang="en-US" sz="2400" dirty="0" err="1" smtClean="0"/>
              <a:t>ms</a:t>
            </a:r>
            <a:r>
              <a:rPr lang="ru-RU" sz="2400" dirty="0" smtClean="0"/>
              <a:t> – в миллиметрах, </a:t>
            </a:r>
            <a:br>
              <a:rPr lang="ru-RU" sz="2400" dirty="0" smtClean="0"/>
            </a:br>
            <a:r>
              <a:rPr lang="en-US" sz="2400" dirty="0" smtClean="0"/>
              <a:t>ppm (Parts </a:t>
            </a:r>
            <a:r>
              <a:rPr lang="en-US" sz="2400" dirty="0"/>
              <a:t>per </a:t>
            </a:r>
            <a:r>
              <a:rPr lang="en-US" sz="2400" dirty="0" smtClean="0"/>
              <a:t>million</a:t>
            </a:r>
            <a:r>
              <a:rPr lang="ru-RU" sz="2400" dirty="0" smtClean="0"/>
              <a:t>)</a:t>
            </a:r>
            <a:r>
              <a:rPr lang="en-US" sz="2400" dirty="0" smtClean="0"/>
              <a:t>, </a:t>
            </a:r>
            <a:r>
              <a:rPr lang="ru-RU" sz="2400" dirty="0"/>
              <a:t>читается «пи-пи-эм»,</a:t>
            </a:r>
          </a:p>
        </p:txBody>
      </p:sp>
    </p:spTree>
    <p:extLst>
      <p:ext uri="{BB962C8B-B14F-4D97-AF65-F5344CB8AC3E}">
        <p14:creationId xmlns:p14="http://schemas.microsoft.com/office/powerpoint/2010/main" val="3503054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0A3D8-D7A5-4113-A8E9-2F63806B698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88640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dirty="0" smtClean="0"/>
              <a:t>за </a:t>
            </a:r>
            <a:r>
              <a:rPr lang="ru-RU" sz="2400" b="1" dirty="0"/>
              <a:t>погрешность определения точки тахеометром </a:t>
            </a:r>
            <a:r>
              <a:rPr lang="ru-RU" sz="2400" b="1" dirty="0" smtClean="0"/>
              <a:t>отвечают</a:t>
            </a:r>
            <a:r>
              <a:rPr lang="ru-RU" sz="2400" dirty="0" smtClean="0"/>
              <a:t>:</a:t>
            </a:r>
            <a:endParaRPr lang="ru-RU" sz="2400" dirty="0"/>
          </a:p>
          <a:p>
            <a:pPr fontAlgn="base"/>
            <a:r>
              <a:rPr lang="ru-RU" sz="2800" dirty="0" smtClean="0"/>
              <a:t>погрешность </a:t>
            </a:r>
            <a:r>
              <a:rPr lang="ru-RU" sz="2800" dirty="0"/>
              <a:t>измерения </a:t>
            </a:r>
            <a:r>
              <a:rPr lang="ru-RU" sz="2800" dirty="0" smtClean="0"/>
              <a:t>направления </a:t>
            </a:r>
            <a:r>
              <a:rPr lang="en-US" sz="2800" dirty="0" err="1" smtClean="0"/>
              <a:t>m</a:t>
            </a:r>
            <a:r>
              <a:rPr lang="en-US" sz="2800" dirty="0" err="1" smtClean="0">
                <a:latin typeface="Symbol" panose="05050102010706020507" pitchFamily="18" charset="2"/>
              </a:rPr>
              <a:t>b</a:t>
            </a:r>
            <a:r>
              <a:rPr lang="en-US" sz="2800" dirty="0" smtClean="0">
                <a:latin typeface="Symbol" panose="05050102010706020507" pitchFamily="18" charset="2"/>
              </a:rPr>
              <a:t>,</a:t>
            </a:r>
            <a:endParaRPr lang="ru-RU" sz="2800" dirty="0"/>
          </a:p>
          <a:p>
            <a:pPr fontAlgn="base"/>
            <a:r>
              <a:rPr lang="ru-RU" sz="2800" dirty="0"/>
              <a:t>погрешность измерения наклонного </a:t>
            </a:r>
            <a:r>
              <a:rPr lang="ru-RU" sz="2800" dirty="0" smtClean="0"/>
              <a:t>расстояния</a:t>
            </a:r>
            <a:r>
              <a:rPr lang="en-US" sz="2800" dirty="0" smtClean="0"/>
              <a:t> </a:t>
            </a:r>
            <a:r>
              <a:rPr lang="en-US" sz="2800" dirty="0" err="1" smtClean="0"/>
              <a:t>ms</a:t>
            </a:r>
            <a:r>
              <a:rPr lang="ru-RU" sz="2800" dirty="0" smtClean="0"/>
              <a:t>.</a:t>
            </a:r>
            <a:endParaRPr lang="ru-RU" sz="2800" b="1" dirty="0">
              <a:solidFill>
                <a:srgbClr val="9999FF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796" y="1551181"/>
            <a:ext cx="4513684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39" y="1628800"/>
            <a:ext cx="4032448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4713481"/>
            <a:ext cx="88569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Arial Narrow" panose="020B0606020202030204" pitchFamily="34" charset="0"/>
              </a:rPr>
              <a:t>Чтобы получить малое значение погрешности на коротких расстояниях (чаще на стройке</a:t>
            </a:r>
            <a:r>
              <a:rPr lang="ru-RU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),нужно </a:t>
            </a:r>
            <a:r>
              <a:rPr lang="ru-RU" sz="2400" dirty="0">
                <a:solidFill>
                  <a:prstClr val="black"/>
                </a:solidFill>
                <a:latin typeface="Arial Narrow" panose="020B0606020202030204" pitchFamily="34" charset="0"/>
              </a:rPr>
              <a:t>выбирать тахеометр с точными дальномерами. </a:t>
            </a:r>
          </a:p>
          <a:p>
            <a:pPr lvl="0"/>
            <a:r>
              <a:rPr lang="ru-RU" sz="2400" dirty="0">
                <a:solidFill>
                  <a:prstClr val="black"/>
                </a:solidFill>
                <a:latin typeface="Arial Narrow" panose="020B0606020202030204" pitchFamily="34" charset="0"/>
              </a:rPr>
              <a:t>Чтобы получить малое значение погрешности на больших расстояниях (чаще при топографических измерениях), нужно выбирать тахеометр с более высокой угловой точностью</a:t>
            </a:r>
            <a:endParaRPr lang="ru-RU" sz="2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66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2305616"/>
            <a:ext cx="65527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Запись </a:t>
            </a:r>
            <a:r>
              <a:rPr kumimoji="0" lang="en-US" sz="28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ms</a:t>
            </a:r>
            <a:r>
              <a:rPr kumimoji="0" lang="en-US" sz="28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= 3mm+2ppm 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означает, что точность измерения расстояния будет равна 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мм + 2 миллионных доли от измеренного расстояния. Проще сказать на каждый километр добавляется 2 мм к погрешности (1 км = 1 000 000 мм).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9584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352928" cy="6401753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</a:rPr>
              <a:t>Предусмотрены следующие виды вычислений:</a:t>
            </a:r>
            <a:br>
              <a:rPr lang="ru-RU" sz="2800" dirty="0">
                <a:solidFill>
                  <a:srgbClr val="000000"/>
                </a:solidFill>
              </a:rPr>
            </a:br>
            <a:r>
              <a:rPr lang="ru-RU" sz="2800" dirty="0" smtClean="0">
                <a:solidFill>
                  <a:srgbClr val="000000"/>
                </a:solidFill>
                <a:latin typeface="Symbol"/>
              </a:rPr>
              <a:t>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уравнивание с оценкой точности одиночных теодолитных ходов и систем теодолитных ходов с</a:t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узловыми точками, опирающихся на исходные координаты и дирекционные </a:t>
            </a:r>
            <a:r>
              <a:rPr lang="ru-RU" sz="2800" b="1" dirty="0" smtClean="0">
                <a:solidFill>
                  <a:srgbClr val="FF0000"/>
                </a:solidFill>
              </a:rPr>
              <a:t>угл</a:t>
            </a:r>
            <a:r>
              <a:rPr lang="ru-RU" sz="2800" dirty="0" smtClean="0">
                <a:solidFill>
                  <a:srgbClr val="FF0000"/>
                </a:solidFill>
              </a:rPr>
              <a:t>ы</a:t>
            </a:r>
            <a:r>
              <a:rPr lang="ru-RU" sz="2800" dirty="0">
                <a:solidFill>
                  <a:srgbClr val="FF0000"/>
                </a:solidFill>
              </a:rPr>
              <a:t>;</a:t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000000"/>
                </a:solidFill>
                <a:latin typeface="Symbol"/>
              </a:rPr>
              <a:t> </a:t>
            </a:r>
            <a:r>
              <a:rPr lang="ru-RU" sz="2800" b="1" dirty="0">
                <a:solidFill>
                  <a:srgbClr val="00B050"/>
                </a:solidFill>
              </a:rPr>
              <a:t>уравнивание с оценкой точности теодолитных ходов с координатной привязкой на одном или</a:t>
            </a:r>
            <a:br>
              <a:rPr lang="ru-RU" sz="2800" b="1" dirty="0">
                <a:solidFill>
                  <a:srgbClr val="00B050"/>
                </a:solidFill>
              </a:rPr>
            </a:br>
            <a:r>
              <a:rPr lang="ru-RU" sz="2800" b="1" dirty="0">
                <a:solidFill>
                  <a:srgbClr val="00B050"/>
                </a:solidFill>
              </a:rPr>
              <a:t>двух конечных пунктах</a:t>
            </a:r>
            <a:r>
              <a:rPr lang="ru-RU" sz="2800" dirty="0">
                <a:solidFill>
                  <a:srgbClr val="000000"/>
                </a:solidFill>
              </a:rPr>
              <a:t>;</a:t>
            </a:r>
            <a:br>
              <a:rPr lang="ru-RU" sz="2800" dirty="0">
                <a:solidFill>
                  <a:srgbClr val="000000"/>
                </a:solidFill>
              </a:rPr>
            </a:br>
            <a:r>
              <a:rPr lang="ru-RU" sz="2800" dirty="0">
                <a:solidFill>
                  <a:srgbClr val="000000"/>
                </a:solidFill>
                <a:latin typeface="Symbol"/>
              </a:rPr>
              <a:t> </a:t>
            </a:r>
            <a:r>
              <a:rPr lang="ru-RU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уравнивание с оценкой точности одиночных нивелирных ходов и систем нивелирных ходов с узловыми точками, опирающихся на исходные отметки;</a:t>
            </a:r>
            <a:br>
              <a:rPr lang="ru-RU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800" dirty="0">
                <a:solidFill>
                  <a:srgbClr val="000000"/>
                </a:solidFill>
                <a:latin typeface="Symbol"/>
              </a:rPr>
              <a:t>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вычисление координат висячих ходов и точек</a:t>
            </a:r>
            <a:r>
              <a:rPr lang="ru-RU" sz="2800" dirty="0">
                <a:solidFill>
                  <a:srgbClr val="000000"/>
                </a:solidFill>
              </a:rPr>
              <a:t>;</a:t>
            </a:r>
            <a:br>
              <a:rPr lang="ru-RU" sz="2800" dirty="0">
                <a:solidFill>
                  <a:srgbClr val="000000"/>
                </a:solidFill>
              </a:rPr>
            </a:br>
            <a:r>
              <a:rPr lang="ru-RU" sz="2800" dirty="0">
                <a:solidFill>
                  <a:srgbClr val="000000"/>
                </a:solidFill>
                <a:latin typeface="Symbol"/>
              </a:rPr>
              <a:t> </a:t>
            </a:r>
            <a:r>
              <a:rPr lang="ru-RU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вычисление высот висячих ходов и точек</a:t>
            </a:r>
            <a:r>
              <a:rPr lang="ru-RU" dirty="0">
                <a:solidFill>
                  <a:srgbClr val="000000"/>
                </a:solidFill>
              </a:rPr>
              <a:t>.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934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835292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	</a:t>
            </a:r>
            <a:r>
              <a:rPr lang="ru-RU" sz="2400" dirty="0" smtClean="0">
                <a:solidFill>
                  <a:srgbClr val="0070C0"/>
                </a:solidFill>
              </a:rPr>
              <a:t>В программе реализовано уравнивание только для двух типов классических геодезических построений: теодолитных и нивелирных ходов. 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	При проведении уравнивания вычисляются поправки к горизонтальным углам и к расстояниям между точками для плановых сетей, и поправки к превышениям между точками для высотных сетей. 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	Строгое уравнивание плановых и высотных сетей производится классическим </a:t>
            </a:r>
            <a:r>
              <a:rPr lang="ru-RU" sz="2400" b="1" i="1" dirty="0" err="1" smtClean="0">
                <a:solidFill>
                  <a:srgbClr val="0070C0"/>
                </a:solidFill>
              </a:rPr>
              <a:t>коррелатным</a:t>
            </a:r>
            <a:r>
              <a:rPr lang="ru-RU" sz="2400" dirty="0" smtClean="0">
                <a:solidFill>
                  <a:srgbClr val="0070C0"/>
                </a:solidFill>
              </a:rPr>
              <a:t> способом по методу наименьших квадратов с условием [pv2 ]=</a:t>
            </a:r>
            <a:r>
              <a:rPr lang="ru-RU" sz="2400" dirty="0" err="1" smtClean="0">
                <a:solidFill>
                  <a:srgbClr val="0070C0"/>
                </a:solidFill>
              </a:rPr>
              <a:t>min</a:t>
            </a:r>
            <a:r>
              <a:rPr lang="ru-RU" sz="2400" dirty="0" smtClean="0">
                <a:solidFill>
                  <a:srgbClr val="0070C0"/>
                </a:solidFill>
              </a:rPr>
              <a:t>. </a:t>
            </a:r>
            <a:r>
              <a:rPr lang="ru-RU" sz="2400" b="1" dirty="0" err="1"/>
              <a:t>Коррелаты</a:t>
            </a:r>
            <a:r>
              <a:rPr lang="ru-RU" sz="2400" b="1" dirty="0"/>
              <a:t> </a:t>
            </a:r>
            <a:r>
              <a:rPr lang="ru-RU" sz="2400" dirty="0"/>
              <a:t> — </a:t>
            </a:r>
            <a:r>
              <a:rPr lang="ru-RU" sz="2400" b="1" dirty="0" smtClean="0"/>
              <a:t>неопределённые </a:t>
            </a:r>
            <a:r>
              <a:rPr lang="ru-RU" sz="2400" b="1" dirty="0"/>
              <a:t>множители Лагранжа</a:t>
            </a:r>
            <a:r>
              <a:rPr lang="ru-RU" sz="2400" dirty="0"/>
              <a:t>, </a:t>
            </a:r>
            <a:r>
              <a:rPr lang="ru-RU" sz="2400" dirty="0" smtClean="0"/>
              <a:t> используемые </a:t>
            </a:r>
            <a:r>
              <a:rPr lang="ru-RU" sz="2400" dirty="0"/>
              <a:t>в </a:t>
            </a:r>
            <a:r>
              <a:rPr lang="ru-RU" sz="2400" dirty="0" err="1"/>
              <a:t>коррелатном</a:t>
            </a:r>
            <a:r>
              <a:rPr lang="ru-RU" sz="2400" dirty="0"/>
              <a:t> способе уравнивания.</a:t>
            </a:r>
            <a:endParaRPr lang="ru-RU" sz="2400" dirty="0" smtClean="0">
              <a:solidFill>
                <a:srgbClr val="0070C0"/>
              </a:solidFill>
            </a:endParaRPr>
          </a:p>
          <a:p>
            <a:r>
              <a:rPr lang="ru-RU" sz="2400" dirty="0" smtClean="0">
                <a:solidFill>
                  <a:srgbClr val="0070C0"/>
                </a:solidFill>
              </a:rPr>
              <a:t>	Оценка точности результатов уравнивания плановых и высотных сетей выполняется по средним </a:t>
            </a:r>
            <a:r>
              <a:rPr lang="ru-RU" sz="2400" dirty="0" err="1" smtClean="0">
                <a:solidFill>
                  <a:srgbClr val="0070C0"/>
                </a:solidFill>
              </a:rPr>
              <a:t>квадратическим</a:t>
            </a:r>
            <a:r>
              <a:rPr lang="ru-RU" sz="2400" dirty="0" smtClean="0">
                <a:solidFill>
                  <a:srgbClr val="0070C0"/>
                </a:solidFill>
              </a:rPr>
              <a:t> погрешностям (СКП) относительно исходных пунктов для каждой уравненной точки сети.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7462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366623"/>
            <a:ext cx="878497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prstClr val="black"/>
                </a:solidFill>
              </a:rPr>
              <a:t>Все длины линий заносятся в метрах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prstClr val="black"/>
                </a:solidFill>
              </a:rPr>
              <a:t>Углы можно заносить как </a:t>
            </a:r>
            <a:r>
              <a:rPr lang="ru-RU" sz="2800" dirty="0" smtClean="0">
                <a:solidFill>
                  <a:prstClr val="black"/>
                </a:solidFill>
              </a:rPr>
              <a:t>в </a:t>
            </a:r>
            <a:r>
              <a:rPr lang="ru-RU" sz="2800" dirty="0" smtClean="0">
                <a:solidFill>
                  <a:prstClr val="black"/>
                </a:solidFill>
              </a:rPr>
              <a:t>градусах в виде десятичной дроби</a:t>
            </a:r>
            <a:r>
              <a:rPr lang="ru-RU" sz="2800" dirty="0" smtClean="0">
                <a:solidFill>
                  <a:prstClr val="black"/>
                </a:solidFill>
              </a:rPr>
              <a:t>. Ввод </a:t>
            </a:r>
            <a:r>
              <a:rPr lang="ru-RU" sz="2800" dirty="0" smtClean="0">
                <a:solidFill>
                  <a:prstClr val="black"/>
                </a:solidFill>
              </a:rPr>
              <a:t>углов в виде десятичной дроби вводится привычным способом. </a:t>
            </a:r>
            <a:endParaRPr lang="ru-RU" sz="2800" dirty="0" smtClean="0">
              <a:solidFill>
                <a:prstClr val="black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prstClr val="black"/>
                </a:solidFill>
              </a:rPr>
              <a:t>Ввод </a:t>
            </a:r>
            <a:r>
              <a:rPr lang="ru-RU" sz="2800" dirty="0" smtClean="0">
                <a:solidFill>
                  <a:prstClr val="black"/>
                </a:solidFill>
              </a:rPr>
              <a:t>в градусах-минутах-секундах начинается с ввода градусов, далее следует ввести любой нецифровой символ, отличный от точки. После цифр в поле ввода появится значок градуса </a:t>
            </a:r>
            <a:r>
              <a:rPr lang="ru-RU" sz="2800" dirty="0" smtClean="0">
                <a:solidFill>
                  <a:prstClr val="black"/>
                </a:solidFill>
              </a:rPr>
              <a:t>«</a:t>
            </a:r>
            <a:r>
              <a:rPr lang="en-US" sz="2800" dirty="0" smtClean="0">
                <a:solidFill>
                  <a:prstClr val="black"/>
                </a:solidFill>
                <a:latin typeface="Tahoma"/>
                <a:ea typeface="Tahoma"/>
                <a:cs typeface="Tahoma"/>
              </a:rPr>
              <a:t>º</a:t>
            </a:r>
            <a:r>
              <a:rPr lang="ru-RU" sz="2800" dirty="0" smtClean="0">
                <a:solidFill>
                  <a:prstClr val="black"/>
                </a:solidFill>
              </a:rPr>
              <a:t>». </a:t>
            </a:r>
            <a:r>
              <a:rPr lang="ru-RU" sz="2800" dirty="0" smtClean="0">
                <a:solidFill>
                  <a:prstClr val="black"/>
                </a:solidFill>
              </a:rPr>
              <a:t>Далее следует приступить к вводу минут и секунд, которые вводятся аналогично градусам. </a:t>
            </a:r>
            <a:r>
              <a:rPr lang="ru-RU" sz="2800" dirty="0" smtClean="0">
                <a:solidFill>
                  <a:prstClr val="black"/>
                </a:solidFill>
              </a:rPr>
              <a:t>Завершается ввод нажатием клавиши </a:t>
            </a:r>
            <a:r>
              <a:rPr lang="ru-RU" sz="2800" dirty="0" err="1" smtClean="0">
                <a:solidFill>
                  <a:prstClr val="black"/>
                </a:solidFill>
              </a:rPr>
              <a:t>Enter</a:t>
            </a:r>
            <a:r>
              <a:rPr lang="ru-RU" sz="2800" dirty="0" smtClean="0">
                <a:solidFill>
                  <a:prstClr val="black"/>
                </a:solidFill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i="1" dirty="0" smtClean="0">
                <a:solidFill>
                  <a:prstClr val="black"/>
                </a:solidFill>
              </a:rPr>
              <a:t>В </a:t>
            </a:r>
            <a:r>
              <a:rPr lang="ru-RU" sz="2800" b="1" i="1" dirty="0" smtClean="0">
                <a:solidFill>
                  <a:prstClr val="black"/>
                </a:solidFill>
              </a:rPr>
              <a:t>ВЕРТИКАЛЬНЫХ УГЛАХ ОТСЧЕТ ВЕДЕТСЯ ОТ ЗЕНИТА </a:t>
            </a:r>
            <a:r>
              <a:rPr lang="ru-RU" sz="2800" dirty="0" smtClean="0">
                <a:solidFill>
                  <a:srgbClr val="000000"/>
                </a:solidFill>
              </a:rPr>
              <a:t> </a:t>
            </a:r>
            <a:endParaRPr lang="ru-RU" sz="28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9507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538</Words>
  <Application>Microsoft Office PowerPoint</Application>
  <PresentationFormat>Экран (4:3)</PresentationFormat>
  <Paragraphs>39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13</cp:revision>
  <dcterms:created xsi:type="dcterms:W3CDTF">2024-10-20T15:39:27Z</dcterms:created>
  <dcterms:modified xsi:type="dcterms:W3CDTF">2024-11-05T13:54:38Z</dcterms:modified>
</cp:coreProperties>
</file>