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35"/>
  </p:notesMasterIdLst>
  <p:sldIdLst>
    <p:sldId id="296" r:id="rId2"/>
    <p:sldId id="257" r:id="rId3"/>
    <p:sldId id="258" r:id="rId4"/>
    <p:sldId id="300" r:id="rId5"/>
    <p:sldId id="259" r:id="rId6"/>
    <p:sldId id="260" r:id="rId7"/>
    <p:sldId id="261" r:id="rId8"/>
    <p:sldId id="293" r:id="rId9"/>
    <p:sldId id="277" r:id="rId10"/>
    <p:sldId id="294" r:id="rId11"/>
    <p:sldId id="263" r:id="rId12"/>
    <p:sldId id="291" r:id="rId13"/>
    <p:sldId id="262" r:id="rId14"/>
    <p:sldId id="287" r:id="rId15"/>
    <p:sldId id="288" r:id="rId16"/>
    <p:sldId id="289" r:id="rId17"/>
    <p:sldId id="279" r:id="rId18"/>
    <p:sldId id="280" r:id="rId19"/>
    <p:sldId id="283" r:id="rId20"/>
    <p:sldId id="264" r:id="rId21"/>
    <p:sldId id="265" r:id="rId22"/>
    <p:sldId id="286" r:id="rId23"/>
    <p:sldId id="266" r:id="rId24"/>
    <p:sldId id="267" r:id="rId25"/>
    <p:sldId id="268" r:id="rId26"/>
    <p:sldId id="278" r:id="rId27"/>
    <p:sldId id="281" r:id="rId28"/>
    <p:sldId id="295" r:id="rId29"/>
    <p:sldId id="282" r:id="rId30"/>
    <p:sldId id="301" r:id="rId31"/>
    <p:sldId id="298" r:id="rId32"/>
    <p:sldId id="299" r:id="rId33"/>
    <p:sldId id="297" r:id="rId34"/>
  </p:sldIdLst>
  <p:sldSz cx="10080625" cy="7559675"/>
  <p:notesSz cx="7559675" cy="10691813"/>
  <p:custShowLst>
    <p:custShow name="Произвольный показ 1" id="0">
      <p:sldLst>
        <p:sld r:id="rId3"/>
        <p:sld r:id="rId4"/>
        <p:sld r:id="rId6"/>
        <p:sld r:id="rId7"/>
        <p:sld r:id="rId8"/>
        <p:sld r:id="rId14"/>
        <p:sld r:id="rId18"/>
        <p:sld r:id="rId19"/>
        <p:sld r:id="rId12"/>
        <p:sld r:id="rId21"/>
        <p:sld r:id="rId22"/>
        <p:sld r:id="rId24"/>
        <p:sld r:id="rId25"/>
        <p:sld r:id="rId26"/>
        <p:sld r:id="rId10"/>
        <p:sld r:id="rId27"/>
        <p:sld r:id="rId28"/>
        <p:sld r:id="rId30"/>
      </p:sldLst>
    </p:custShow>
  </p:custShowLst>
  <p:defaultTextStyle>
    <a:defPPr>
      <a:defRPr lang="en-GB"/>
    </a:defPPr>
    <a:lvl1pPr algn="l" defTabSz="44912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SimSun" pitchFamily="2" charset="-122"/>
        <a:cs typeface="+mn-cs"/>
      </a:defRPr>
    </a:lvl1pPr>
    <a:lvl2pPr marL="742719" indent="-285662" algn="l" defTabSz="44912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SimSun" pitchFamily="2" charset="-122"/>
        <a:cs typeface="+mn-cs"/>
      </a:defRPr>
    </a:lvl2pPr>
    <a:lvl3pPr marL="1142643" indent="-228529" algn="l" defTabSz="44912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SimSun" pitchFamily="2" charset="-122"/>
        <a:cs typeface="+mn-cs"/>
      </a:defRPr>
    </a:lvl3pPr>
    <a:lvl4pPr marL="1599702" indent="-228529" algn="l" defTabSz="44912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SimSun" pitchFamily="2" charset="-122"/>
        <a:cs typeface="+mn-cs"/>
      </a:defRPr>
    </a:lvl4pPr>
    <a:lvl5pPr marL="2056760" indent="-228529" algn="l" defTabSz="449123"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SimSun" pitchFamily="2" charset="-122"/>
        <a:cs typeface="+mn-cs"/>
      </a:defRPr>
    </a:lvl5pPr>
    <a:lvl6pPr marL="2285289" algn="l" defTabSz="914115" rtl="0" eaLnBrk="1" latinLnBrk="0" hangingPunct="1">
      <a:defRPr kern="1200">
        <a:solidFill>
          <a:schemeClr val="tx1"/>
        </a:solidFill>
        <a:latin typeface="Arial" charset="0"/>
        <a:ea typeface="SimSun" pitchFamily="2" charset="-122"/>
        <a:cs typeface="+mn-cs"/>
      </a:defRPr>
    </a:lvl6pPr>
    <a:lvl7pPr marL="2742347" algn="l" defTabSz="914115" rtl="0" eaLnBrk="1" latinLnBrk="0" hangingPunct="1">
      <a:defRPr kern="1200">
        <a:solidFill>
          <a:schemeClr val="tx1"/>
        </a:solidFill>
        <a:latin typeface="Arial" charset="0"/>
        <a:ea typeface="SimSun" pitchFamily="2" charset="-122"/>
        <a:cs typeface="+mn-cs"/>
      </a:defRPr>
    </a:lvl7pPr>
    <a:lvl8pPr marL="3199405" algn="l" defTabSz="914115" rtl="0" eaLnBrk="1" latinLnBrk="0" hangingPunct="1">
      <a:defRPr kern="1200">
        <a:solidFill>
          <a:schemeClr val="tx1"/>
        </a:solidFill>
        <a:latin typeface="Arial" charset="0"/>
        <a:ea typeface="SimSun" pitchFamily="2" charset="-122"/>
        <a:cs typeface="+mn-cs"/>
      </a:defRPr>
    </a:lvl8pPr>
    <a:lvl9pPr marL="3656462" algn="l" defTabSz="914115" rtl="0" eaLnBrk="1" latinLnBrk="0" hangingPunct="1">
      <a:defRPr kern="1200">
        <a:solidFill>
          <a:schemeClr val="tx1"/>
        </a:solidFill>
        <a:latin typeface="Arial" charset="0"/>
        <a:ea typeface="SimSun"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93" d="100"/>
          <a:sy n="93" d="100"/>
        </p:scale>
        <p:origin x="-234" y="-114"/>
      </p:cViewPr>
      <p:guideLst>
        <p:guide orient="horz" pos="2161"/>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1"/>
          <p:cNvSpPr>
            <a:spLocks noGrp="1" noRot="1" noChangeAspect="1" noChangeArrowheads="1"/>
          </p:cNvSpPr>
          <p:nvPr>
            <p:ph type="sldImg"/>
          </p:nvPr>
        </p:nvSpPr>
        <p:spPr bwMode="auto">
          <a:xfrm>
            <a:off x="1106488" y="812800"/>
            <a:ext cx="5343525" cy="4006850"/>
          </a:xfrm>
          <a:prstGeom prst="rect">
            <a:avLst/>
          </a:prstGeom>
          <a:noFill/>
          <a:ln w="9525">
            <a:noFill/>
            <a:round/>
            <a:headEnd/>
            <a:tailEnd/>
          </a:ln>
        </p:spPr>
      </p:sp>
      <p:sp>
        <p:nvSpPr>
          <p:cNvPr id="2050" name="Rectangle 2"/>
          <p:cNvSpPr>
            <a:spLocks noGrp="1" noChangeArrowheads="1"/>
          </p:cNvSpPr>
          <p:nvPr>
            <p:ph type="body"/>
          </p:nvPr>
        </p:nvSpPr>
        <p:spPr bwMode="auto">
          <a:xfrm>
            <a:off x="755650" y="5078413"/>
            <a:ext cx="6046788" cy="4810125"/>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p>
            <a:pPr lvl="0"/>
            <a:endParaRPr lang="ru-RU" noProof="0" smtClean="0"/>
          </a:p>
        </p:txBody>
      </p:sp>
      <p:sp>
        <p:nvSpPr>
          <p:cNvPr id="2051" name="Rectangle 3"/>
          <p:cNvSpPr>
            <a:spLocks noGrp="1" noChangeArrowheads="1"/>
          </p:cNvSpPr>
          <p:nvPr>
            <p:ph type="hdr"/>
          </p:nvPr>
        </p:nvSpPr>
        <p:spPr bwMode="auto">
          <a:xfrm>
            <a:off x="0" y="0"/>
            <a:ext cx="3279775" cy="533400"/>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nSpc>
                <a:spcPct val="95000"/>
              </a:lnSpc>
              <a:buFont typeface="Times New Roman" pitchFamily="16" charset="0"/>
              <a:buNone/>
              <a:tabLst>
                <a:tab pos="723900" algn="l"/>
                <a:tab pos="1447800" algn="l"/>
                <a:tab pos="2171700" algn="l"/>
                <a:tab pos="2895600" algn="l"/>
              </a:tabLst>
              <a:defRPr sz="1400" smtClean="0">
                <a:solidFill>
                  <a:srgbClr val="000000"/>
                </a:solidFill>
                <a:latin typeface="Times New Roman" pitchFamily="16" charset="0"/>
                <a:ea typeface="SimSun" charset="-122"/>
              </a:defRPr>
            </a:lvl1pPr>
          </a:lstStyle>
          <a:p>
            <a:pPr>
              <a:defRPr/>
            </a:pPr>
            <a:endParaRPr lang="ru-RU"/>
          </a:p>
        </p:txBody>
      </p:sp>
      <p:sp>
        <p:nvSpPr>
          <p:cNvPr id="2052" name="Rectangle 4"/>
          <p:cNvSpPr>
            <a:spLocks noGrp="1" noChangeArrowheads="1"/>
          </p:cNvSpPr>
          <p:nvPr>
            <p:ph type="dt"/>
          </p:nvPr>
        </p:nvSpPr>
        <p:spPr bwMode="auto">
          <a:xfrm>
            <a:off x="4278313" y="0"/>
            <a:ext cx="3279775" cy="533400"/>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gn="r">
              <a:lnSpc>
                <a:spcPct val="95000"/>
              </a:lnSpc>
              <a:buFont typeface="Times New Roman" pitchFamily="16" charset="0"/>
              <a:buNone/>
              <a:tabLst>
                <a:tab pos="723900" algn="l"/>
                <a:tab pos="1447800" algn="l"/>
                <a:tab pos="2171700" algn="l"/>
                <a:tab pos="2895600" algn="l"/>
              </a:tabLst>
              <a:defRPr sz="1400" smtClean="0">
                <a:solidFill>
                  <a:srgbClr val="000000"/>
                </a:solidFill>
                <a:latin typeface="Times New Roman" pitchFamily="16" charset="0"/>
                <a:ea typeface="SimSun" charset="-122"/>
              </a:defRPr>
            </a:lvl1pPr>
          </a:lstStyle>
          <a:p>
            <a:pPr>
              <a:defRPr/>
            </a:pPr>
            <a:endParaRPr lang="ru-RU"/>
          </a:p>
        </p:txBody>
      </p:sp>
      <p:sp>
        <p:nvSpPr>
          <p:cNvPr id="2053" name="Rectangle 5"/>
          <p:cNvSpPr>
            <a:spLocks noGrp="1" noChangeArrowheads="1"/>
          </p:cNvSpPr>
          <p:nvPr>
            <p:ph type="ftr"/>
          </p:nvPr>
        </p:nvSpPr>
        <p:spPr bwMode="auto">
          <a:xfrm>
            <a:off x="0" y="10156825"/>
            <a:ext cx="3279775" cy="533400"/>
          </a:xfrm>
          <a:prstGeom prst="rect">
            <a:avLst/>
          </a:prstGeom>
          <a:noFill/>
          <a:ln w="9525" cap="flat">
            <a:noFill/>
            <a:round/>
            <a:headEnd/>
            <a:tailEnd/>
          </a:ln>
          <a:effectLst/>
        </p:spPr>
        <p:txBody>
          <a:bodyPr vert="horz" wrap="square" lIns="0" tIns="0" rIns="0" bIns="0" numCol="1" anchor="b" anchorCtr="0" compatLnSpc="1">
            <a:prstTxWarp prst="textNoShape">
              <a:avLst/>
            </a:prstTxWarp>
          </a:bodyPr>
          <a:lstStyle>
            <a:lvl1pPr>
              <a:lnSpc>
                <a:spcPct val="95000"/>
              </a:lnSpc>
              <a:buFont typeface="Times New Roman" pitchFamily="16" charset="0"/>
              <a:buNone/>
              <a:tabLst>
                <a:tab pos="723900" algn="l"/>
                <a:tab pos="1447800" algn="l"/>
                <a:tab pos="2171700" algn="l"/>
                <a:tab pos="2895600" algn="l"/>
              </a:tabLst>
              <a:defRPr sz="1400" smtClean="0">
                <a:solidFill>
                  <a:srgbClr val="000000"/>
                </a:solidFill>
                <a:latin typeface="Times New Roman" pitchFamily="16" charset="0"/>
                <a:ea typeface="SimSun" charset="-122"/>
              </a:defRPr>
            </a:lvl1pPr>
          </a:lstStyle>
          <a:p>
            <a:pPr>
              <a:defRPr/>
            </a:pPr>
            <a:endParaRPr lang="ru-RU"/>
          </a:p>
        </p:txBody>
      </p:sp>
      <p:sp>
        <p:nvSpPr>
          <p:cNvPr id="2054" name="Rectangle 6"/>
          <p:cNvSpPr>
            <a:spLocks noGrp="1" noChangeArrowheads="1"/>
          </p:cNvSpPr>
          <p:nvPr>
            <p:ph type="sldNum"/>
          </p:nvPr>
        </p:nvSpPr>
        <p:spPr bwMode="auto">
          <a:xfrm>
            <a:off x="4278313" y="10156825"/>
            <a:ext cx="3279775" cy="533400"/>
          </a:xfrm>
          <a:prstGeom prst="rect">
            <a:avLst/>
          </a:prstGeom>
          <a:noFill/>
          <a:ln w="9525" cap="flat">
            <a:noFill/>
            <a:round/>
            <a:headEnd/>
            <a:tailEnd/>
          </a:ln>
          <a:effectLst/>
        </p:spPr>
        <p:txBody>
          <a:bodyPr vert="horz" wrap="square" lIns="0" tIns="0" rIns="0" bIns="0" numCol="1" anchor="b" anchorCtr="0" compatLnSpc="1">
            <a:prstTxWarp prst="textNoShape">
              <a:avLst/>
            </a:prstTxWarp>
          </a:bodyPr>
          <a:lstStyle>
            <a:lvl1pPr algn="r">
              <a:lnSpc>
                <a:spcPct val="95000"/>
              </a:lnSpc>
              <a:buFont typeface="Times New Roman" pitchFamily="16" charset="0"/>
              <a:buNone/>
              <a:tabLst>
                <a:tab pos="723900" algn="l"/>
                <a:tab pos="1447800" algn="l"/>
                <a:tab pos="2171700" algn="l"/>
                <a:tab pos="2895600" algn="l"/>
              </a:tabLst>
              <a:defRPr sz="1400" smtClean="0">
                <a:solidFill>
                  <a:srgbClr val="000000"/>
                </a:solidFill>
                <a:latin typeface="Times New Roman" pitchFamily="16" charset="0"/>
                <a:ea typeface="SimSun" charset="-122"/>
              </a:defRPr>
            </a:lvl1pPr>
          </a:lstStyle>
          <a:p>
            <a:pPr>
              <a:defRPr/>
            </a:pPr>
            <a:fld id="{C0688EB3-9103-4DB9-AB60-E8F469291BD1}" type="slidenum">
              <a:rPr lang="ru-RU"/>
              <a:pPr>
                <a:defRPr/>
              </a:pPr>
              <a:t>‹#›</a:t>
            </a:fld>
            <a:endParaRPr lang="ru-RU"/>
          </a:p>
        </p:txBody>
      </p:sp>
    </p:spTree>
    <p:extLst>
      <p:ext uri="{BB962C8B-B14F-4D97-AF65-F5344CB8AC3E}">
        <p14:creationId xmlns:p14="http://schemas.microsoft.com/office/powerpoint/2010/main" val="4158230113"/>
      </p:ext>
    </p:extLst>
  </p:cSld>
  <p:clrMap bg1="lt1" tx1="dk1" bg2="lt2" tx2="dk2" accent1="accent1" accent2="accent2" accent3="accent3" accent4="accent4" accent5="accent5" accent6="accent6" hlink="hlink" folHlink="folHlink"/>
  <p:notesStyle>
    <a:lvl1pPr algn="l" defTabSz="44912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1pPr>
    <a:lvl2pPr marL="742719" indent="-285662" algn="l" defTabSz="44912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2pPr>
    <a:lvl3pPr marL="1142643" indent="-228529" algn="l" defTabSz="44912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3pPr>
    <a:lvl4pPr marL="1599702" indent="-228529" algn="l" defTabSz="44912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4pPr>
    <a:lvl5pPr marL="2056760" indent="-228529" algn="l" defTabSz="44912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mn-ea"/>
        <a:cs typeface="+mn-cs"/>
      </a:defRPr>
    </a:lvl5pPr>
    <a:lvl6pPr marL="2285289" algn="l" defTabSz="914115" rtl="0" eaLnBrk="1" latinLnBrk="0" hangingPunct="1">
      <a:defRPr sz="1200" kern="1200">
        <a:solidFill>
          <a:schemeClr val="tx1"/>
        </a:solidFill>
        <a:latin typeface="+mn-lt"/>
        <a:ea typeface="+mn-ea"/>
        <a:cs typeface="+mn-cs"/>
      </a:defRPr>
    </a:lvl6pPr>
    <a:lvl7pPr marL="2742347" algn="l" defTabSz="914115" rtl="0" eaLnBrk="1" latinLnBrk="0" hangingPunct="1">
      <a:defRPr sz="1200" kern="1200">
        <a:solidFill>
          <a:schemeClr val="tx1"/>
        </a:solidFill>
        <a:latin typeface="+mn-lt"/>
        <a:ea typeface="+mn-ea"/>
        <a:cs typeface="+mn-cs"/>
      </a:defRPr>
    </a:lvl7pPr>
    <a:lvl8pPr marL="3199405" algn="l" defTabSz="914115" rtl="0" eaLnBrk="1" latinLnBrk="0" hangingPunct="1">
      <a:defRPr sz="1200" kern="1200">
        <a:solidFill>
          <a:schemeClr val="tx1"/>
        </a:solidFill>
        <a:latin typeface="+mn-lt"/>
        <a:ea typeface="+mn-ea"/>
        <a:cs typeface="+mn-cs"/>
      </a:defRPr>
    </a:lvl8pPr>
    <a:lvl9pPr marL="3656462" algn="l" defTabSz="91411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6"/>
          <p:cNvSpPr>
            <a:spLocks noGrp="1" noChangeArrowheads="1"/>
          </p:cNvSpPr>
          <p:nvPr>
            <p:ph type="sldNum" sz="quarter"/>
          </p:nvPr>
        </p:nvSpPr>
        <p:spPr>
          <a:noFill/>
          <a:ln/>
        </p:spPr>
        <p:txBody>
          <a:bodyPr/>
          <a:lstStyle/>
          <a:p>
            <a:pPr>
              <a:buFont typeface="Times New Roman" pitchFamily="18" charset="0"/>
              <a:buNone/>
            </a:pPr>
            <a:fld id="{BED905F6-C388-47D7-A54B-E6E812097605}" type="slidenum">
              <a:rPr lang="ru-RU">
                <a:latin typeface="Times New Roman" pitchFamily="18" charset="0"/>
                <a:ea typeface="SimSun" pitchFamily="2" charset="-122"/>
              </a:rPr>
              <a:pPr>
                <a:buFont typeface="Times New Roman" pitchFamily="18" charset="0"/>
                <a:buNone/>
              </a:pPr>
              <a:t>2</a:t>
            </a:fld>
            <a:endParaRPr lang="ru-RU">
              <a:latin typeface="Times New Roman" pitchFamily="18" charset="0"/>
              <a:ea typeface="SimSun" pitchFamily="2" charset="-122"/>
            </a:endParaRPr>
          </a:p>
        </p:txBody>
      </p:sp>
      <p:sp>
        <p:nvSpPr>
          <p:cNvPr id="28675"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28676"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p:nvPr>
        </p:nvSpPr>
        <p:spPr>
          <a:noFill/>
          <a:ln/>
        </p:spPr>
        <p:txBody>
          <a:bodyPr/>
          <a:lstStyle/>
          <a:p>
            <a:pPr>
              <a:buFont typeface="Times New Roman" pitchFamily="18" charset="0"/>
              <a:buNone/>
            </a:pPr>
            <a:fld id="{11D7079F-8225-4EF3-833C-861F4F4DF492}" type="slidenum">
              <a:rPr lang="ru-RU">
                <a:latin typeface="Times New Roman" pitchFamily="18" charset="0"/>
                <a:ea typeface="SimSun" pitchFamily="2" charset="-122"/>
              </a:rPr>
              <a:pPr>
                <a:buFont typeface="Times New Roman" pitchFamily="18" charset="0"/>
                <a:buNone/>
              </a:pPr>
              <a:t>13</a:t>
            </a:fld>
            <a:endParaRPr lang="ru-RU">
              <a:latin typeface="Times New Roman" pitchFamily="18" charset="0"/>
              <a:ea typeface="SimSun" pitchFamily="2" charset="-122"/>
            </a:endParaRPr>
          </a:p>
        </p:txBody>
      </p:sp>
      <p:sp>
        <p:nvSpPr>
          <p:cNvPr id="33795"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3796"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p:nvPr>
        </p:nvSpPr>
        <p:spPr>
          <a:noFill/>
          <a:ln/>
        </p:spPr>
        <p:txBody>
          <a:bodyPr/>
          <a:lstStyle/>
          <a:p>
            <a:pPr>
              <a:buFont typeface="Times New Roman" pitchFamily="18" charset="0"/>
              <a:buNone/>
            </a:pPr>
            <a:fld id="{9CC2B5D5-7BD0-47A8-9F88-C55AF19C8867}" type="slidenum">
              <a:rPr lang="ru-RU">
                <a:latin typeface="Times New Roman" pitchFamily="18" charset="0"/>
                <a:ea typeface="SimSun" pitchFamily="2" charset="-122"/>
              </a:rPr>
              <a:pPr>
                <a:buFont typeface="Times New Roman" pitchFamily="18" charset="0"/>
                <a:buNone/>
              </a:pPr>
              <a:t>20</a:t>
            </a:fld>
            <a:endParaRPr lang="ru-RU">
              <a:latin typeface="Times New Roman" pitchFamily="18" charset="0"/>
              <a:ea typeface="SimSun" pitchFamily="2" charset="-122"/>
            </a:endParaRPr>
          </a:p>
        </p:txBody>
      </p:sp>
      <p:sp>
        <p:nvSpPr>
          <p:cNvPr id="35843"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5844" name="Rectangle 2"/>
          <p:cNvSpPr txBox="1">
            <a:spLocks noGrp="1" noChangeArrowheads="1"/>
          </p:cNvSpPr>
          <p:nvPr>
            <p:ph type="body" idx="1"/>
          </p:nvPr>
        </p:nvSpPr>
        <p:spPr>
          <a:xfrm>
            <a:off x="755650" y="5078413"/>
            <a:ext cx="6048375" cy="481171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p:nvPr>
        </p:nvSpPr>
        <p:spPr>
          <a:noFill/>
          <a:ln/>
        </p:spPr>
        <p:txBody>
          <a:bodyPr/>
          <a:lstStyle/>
          <a:p>
            <a:pPr>
              <a:buFont typeface="Times New Roman" pitchFamily="18" charset="0"/>
              <a:buNone/>
            </a:pPr>
            <a:fld id="{78ACB4ED-2D87-4CDA-B650-DCEF8C9EC3B2}" type="slidenum">
              <a:rPr lang="ru-RU">
                <a:latin typeface="Times New Roman" pitchFamily="18" charset="0"/>
                <a:ea typeface="SimSun" pitchFamily="2" charset="-122"/>
              </a:rPr>
              <a:pPr>
                <a:buFont typeface="Times New Roman" pitchFamily="18" charset="0"/>
                <a:buNone/>
              </a:pPr>
              <a:t>21</a:t>
            </a:fld>
            <a:endParaRPr lang="ru-RU">
              <a:latin typeface="Times New Roman" pitchFamily="18" charset="0"/>
              <a:ea typeface="SimSun" pitchFamily="2" charset="-122"/>
            </a:endParaRPr>
          </a:p>
        </p:txBody>
      </p:sp>
      <p:sp>
        <p:nvSpPr>
          <p:cNvPr id="36867"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6868" name="Rectangle 2"/>
          <p:cNvSpPr txBox="1">
            <a:spLocks noGrp="1" noChangeArrowheads="1"/>
          </p:cNvSpPr>
          <p:nvPr>
            <p:ph type="body" idx="1"/>
          </p:nvPr>
        </p:nvSpPr>
        <p:spPr>
          <a:xfrm>
            <a:off x="755650" y="5078413"/>
            <a:ext cx="6048375" cy="481171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6"/>
          <p:cNvSpPr>
            <a:spLocks noGrp="1" noChangeArrowheads="1"/>
          </p:cNvSpPr>
          <p:nvPr>
            <p:ph type="sldNum" sz="quarter"/>
          </p:nvPr>
        </p:nvSpPr>
        <p:spPr>
          <a:noFill/>
          <a:ln/>
        </p:spPr>
        <p:txBody>
          <a:bodyPr/>
          <a:lstStyle/>
          <a:p>
            <a:pPr>
              <a:buFont typeface="Times New Roman" pitchFamily="18" charset="0"/>
              <a:buNone/>
            </a:pPr>
            <a:fld id="{D5169672-3AAB-4F2C-978C-7B8645D4A419}" type="slidenum">
              <a:rPr lang="ru-RU">
                <a:latin typeface="Times New Roman" pitchFamily="18" charset="0"/>
                <a:ea typeface="SimSun" pitchFamily="2" charset="-122"/>
              </a:rPr>
              <a:pPr>
                <a:buFont typeface="Times New Roman" pitchFamily="18" charset="0"/>
                <a:buNone/>
              </a:pPr>
              <a:t>23</a:t>
            </a:fld>
            <a:endParaRPr lang="ru-RU">
              <a:latin typeface="Times New Roman" pitchFamily="18" charset="0"/>
              <a:ea typeface="SimSun" pitchFamily="2" charset="-122"/>
            </a:endParaRPr>
          </a:p>
        </p:txBody>
      </p:sp>
      <p:sp>
        <p:nvSpPr>
          <p:cNvPr id="37891"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7892" name="Rectangle 2"/>
          <p:cNvSpPr txBox="1">
            <a:spLocks noGrp="1" noChangeArrowheads="1"/>
          </p:cNvSpPr>
          <p:nvPr>
            <p:ph type="body" idx="1"/>
          </p:nvPr>
        </p:nvSpPr>
        <p:spPr>
          <a:xfrm>
            <a:off x="755650" y="5078413"/>
            <a:ext cx="6048375" cy="481171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p:cNvSpPr>
            <a:spLocks noGrp="1" noChangeArrowheads="1"/>
          </p:cNvSpPr>
          <p:nvPr>
            <p:ph type="sldNum" sz="quarter"/>
          </p:nvPr>
        </p:nvSpPr>
        <p:spPr>
          <a:noFill/>
          <a:ln/>
        </p:spPr>
        <p:txBody>
          <a:bodyPr/>
          <a:lstStyle/>
          <a:p>
            <a:pPr>
              <a:buFont typeface="Times New Roman" pitchFamily="18" charset="0"/>
              <a:buNone/>
            </a:pPr>
            <a:fld id="{EBA2D8EC-DC78-4060-9030-48E9D3F81205}" type="slidenum">
              <a:rPr lang="ru-RU">
                <a:latin typeface="Times New Roman" pitchFamily="18" charset="0"/>
                <a:ea typeface="SimSun" pitchFamily="2" charset="-122"/>
              </a:rPr>
              <a:pPr>
                <a:buFont typeface="Times New Roman" pitchFamily="18" charset="0"/>
                <a:buNone/>
              </a:pPr>
              <a:t>24</a:t>
            </a:fld>
            <a:endParaRPr lang="ru-RU">
              <a:latin typeface="Times New Roman" pitchFamily="18" charset="0"/>
              <a:ea typeface="SimSun" pitchFamily="2" charset="-122"/>
            </a:endParaRPr>
          </a:p>
        </p:txBody>
      </p:sp>
      <p:sp>
        <p:nvSpPr>
          <p:cNvPr id="38915"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8916" name="Rectangle 2"/>
          <p:cNvSpPr txBox="1">
            <a:spLocks noGrp="1" noChangeArrowheads="1"/>
          </p:cNvSpPr>
          <p:nvPr>
            <p:ph type="body" idx="1"/>
          </p:nvPr>
        </p:nvSpPr>
        <p:spPr>
          <a:xfrm>
            <a:off x="755650" y="5078413"/>
            <a:ext cx="6048375" cy="481171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p:nvPr>
        </p:nvSpPr>
        <p:spPr>
          <a:noFill/>
          <a:ln/>
        </p:spPr>
        <p:txBody>
          <a:bodyPr/>
          <a:lstStyle/>
          <a:p>
            <a:pPr>
              <a:buFont typeface="Times New Roman" pitchFamily="18" charset="0"/>
              <a:buNone/>
            </a:pPr>
            <a:fld id="{99E3086F-94F2-4971-A7C2-286D91CF29A5}" type="slidenum">
              <a:rPr lang="ru-RU">
                <a:latin typeface="Times New Roman" pitchFamily="18" charset="0"/>
                <a:ea typeface="SimSun" pitchFamily="2" charset="-122"/>
              </a:rPr>
              <a:pPr>
                <a:buFont typeface="Times New Roman" pitchFamily="18" charset="0"/>
                <a:buNone/>
              </a:pPr>
              <a:t>25</a:t>
            </a:fld>
            <a:endParaRPr lang="ru-RU">
              <a:latin typeface="Times New Roman" pitchFamily="18" charset="0"/>
              <a:ea typeface="SimSun" pitchFamily="2" charset="-122"/>
            </a:endParaRPr>
          </a:p>
        </p:txBody>
      </p:sp>
      <p:sp>
        <p:nvSpPr>
          <p:cNvPr id="39939"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9940" name="Rectangle 2"/>
          <p:cNvSpPr txBox="1">
            <a:spLocks noGrp="1" noChangeArrowheads="1"/>
          </p:cNvSpPr>
          <p:nvPr>
            <p:ph type="body" idx="1"/>
          </p:nvPr>
        </p:nvSpPr>
        <p:spPr>
          <a:xfrm>
            <a:off x="755650" y="5078413"/>
            <a:ext cx="6048375" cy="481171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6"/>
          <p:cNvSpPr>
            <a:spLocks noGrp="1" noChangeArrowheads="1"/>
          </p:cNvSpPr>
          <p:nvPr>
            <p:ph type="sldNum" sz="quarter"/>
          </p:nvPr>
        </p:nvSpPr>
        <p:spPr>
          <a:noFill/>
          <a:ln/>
        </p:spPr>
        <p:txBody>
          <a:bodyPr/>
          <a:lstStyle/>
          <a:p>
            <a:pPr>
              <a:buFont typeface="Times New Roman" pitchFamily="18" charset="0"/>
              <a:buNone/>
            </a:pPr>
            <a:fld id="{0EBB9272-2F82-461D-9A68-308A36C9CCE7}" type="slidenum">
              <a:rPr lang="ru-RU">
                <a:latin typeface="Times New Roman" pitchFamily="18" charset="0"/>
                <a:ea typeface="SimSun" pitchFamily="2" charset="-122"/>
              </a:rPr>
              <a:pPr>
                <a:buFont typeface="Times New Roman" pitchFamily="18" charset="0"/>
                <a:buNone/>
              </a:pPr>
              <a:t>26</a:t>
            </a:fld>
            <a:endParaRPr lang="ru-RU">
              <a:latin typeface="Times New Roman" pitchFamily="18" charset="0"/>
              <a:ea typeface="SimSun" pitchFamily="2" charset="-122"/>
            </a:endParaRPr>
          </a:p>
        </p:txBody>
      </p:sp>
      <p:sp>
        <p:nvSpPr>
          <p:cNvPr id="47107"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47108" name="Rectangle 2"/>
          <p:cNvSpPr txBox="1">
            <a:spLocks noGrp="1" noChangeArrowheads="1"/>
          </p:cNvSpPr>
          <p:nvPr>
            <p:ph type="body" idx="1"/>
          </p:nvPr>
        </p:nvSpPr>
        <p:spPr>
          <a:xfrm>
            <a:off x="755650" y="5078413"/>
            <a:ext cx="6048375" cy="481171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6"/>
          <p:cNvSpPr>
            <a:spLocks noGrp="1" noChangeArrowheads="1"/>
          </p:cNvSpPr>
          <p:nvPr>
            <p:ph type="sldNum" sz="quarter"/>
          </p:nvPr>
        </p:nvSpPr>
        <p:spPr>
          <a:noFill/>
          <a:ln/>
        </p:spPr>
        <p:txBody>
          <a:bodyPr/>
          <a:lstStyle/>
          <a:p>
            <a:pPr>
              <a:buFont typeface="Times New Roman" pitchFamily="18" charset="0"/>
              <a:buNone/>
            </a:pPr>
            <a:fld id="{D1272A89-F911-4F02-AEEF-C646B6B63C38}" type="slidenum">
              <a:rPr lang="ru-RU">
                <a:latin typeface="Times New Roman" pitchFamily="18" charset="0"/>
                <a:ea typeface="SimSun" pitchFamily="2" charset="-122"/>
              </a:rPr>
              <a:pPr>
                <a:buFont typeface="Times New Roman" pitchFamily="18" charset="0"/>
                <a:buNone/>
              </a:pPr>
              <a:t>3</a:t>
            </a:fld>
            <a:endParaRPr lang="ru-RU">
              <a:latin typeface="Times New Roman" pitchFamily="18" charset="0"/>
              <a:ea typeface="SimSun" pitchFamily="2" charset="-122"/>
            </a:endParaRPr>
          </a:p>
        </p:txBody>
      </p:sp>
      <p:sp>
        <p:nvSpPr>
          <p:cNvPr id="29699"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29700"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6"/>
          <p:cNvSpPr>
            <a:spLocks noGrp="1" noChangeArrowheads="1"/>
          </p:cNvSpPr>
          <p:nvPr>
            <p:ph type="sldNum" sz="quarter"/>
          </p:nvPr>
        </p:nvSpPr>
        <p:spPr>
          <a:noFill/>
          <a:ln/>
        </p:spPr>
        <p:txBody>
          <a:bodyPr/>
          <a:lstStyle/>
          <a:p>
            <a:pPr>
              <a:buFont typeface="Times New Roman" pitchFamily="18" charset="0"/>
              <a:buNone/>
            </a:pPr>
            <a:fld id="{83CBC90A-AFFF-4831-BF15-025EB4033F04}" type="slidenum">
              <a:rPr lang="ru-RU">
                <a:latin typeface="Times New Roman" pitchFamily="18" charset="0"/>
                <a:ea typeface="SimSun" pitchFamily="2" charset="-122"/>
              </a:rPr>
              <a:pPr>
                <a:buFont typeface="Times New Roman" pitchFamily="18" charset="0"/>
                <a:buNone/>
              </a:pPr>
              <a:t>4</a:t>
            </a:fld>
            <a:endParaRPr lang="ru-RU">
              <a:latin typeface="Times New Roman" pitchFamily="18" charset="0"/>
              <a:ea typeface="SimSun" pitchFamily="2" charset="-122"/>
            </a:endParaRPr>
          </a:p>
        </p:txBody>
      </p:sp>
      <p:sp>
        <p:nvSpPr>
          <p:cNvPr id="46083"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46084" name="Rectangle 2"/>
          <p:cNvSpPr txBox="1">
            <a:spLocks noGrp="1" noChangeArrowheads="1"/>
          </p:cNvSpPr>
          <p:nvPr>
            <p:ph type="body" idx="1"/>
          </p:nvPr>
        </p:nvSpPr>
        <p:spPr>
          <a:xfrm>
            <a:off x="755650" y="5078414"/>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6"/>
          <p:cNvSpPr>
            <a:spLocks noGrp="1" noChangeArrowheads="1"/>
          </p:cNvSpPr>
          <p:nvPr>
            <p:ph type="sldNum" sz="quarter"/>
          </p:nvPr>
        </p:nvSpPr>
        <p:spPr>
          <a:noFill/>
          <a:ln/>
        </p:spPr>
        <p:txBody>
          <a:bodyPr/>
          <a:lstStyle/>
          <a:p>
            <a:pPr>
              <a:buFont typeface="Times New Roman" pitchFamily="18" charset="0"/>
              <a:buNone/>
            </a:pPr>
            <a:fld id="{E12F0553-988B-4C3B-8E8B-27B0A352935A}" type="slidenum">
              <a:rPr lang="ru-RU">
                <a:latin typeface="Times New Roman" pitchFamily="18" charset="0"/>
                <a:ea typeface="SimSun" pitchFamily="2" charset="-122"/>
              </a:rPr>
              <a:pPr>
                <a:buFont typeface="Times New Roman" pitchFamily="18" charset="0"/>
                <a:buNone/>
              </a:pPr>
              <a:t>5</a:t>
            </a:fld>
            <a:endParaRPr lang="ru-RU">
              <a:latin typeface="Times New Roman" pitchFamily="18" charset="0"/>
              <a:ea typeface="SimSun" pitchFamily="2" charset="-122"/>
            </a:endParaRPr>
          </a:p>
        </p:txBody>
      </p:sp>
      <p:sp>
        <p:nvSpPr>
          <p:cNvPr id="30723"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0724"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6"/>
          <p:cNvSpPr>
            <a:spLocks noGrp="1" noChangeArrowheads="1"/>
          </p:cNvSpPr>
          <p:nvPr>
            <p:ph type="sldNum" sz="quarter"/>
          </p:nvPr>
        </p:nvSpPr>
        <p:spPr>
          <a:noFill/>
          <a:ln/>
        </p:spPr>
        <p:txBody>
          <a:bodyPr/>
          <a:lstStyle/>
          <a:p>
            <a:pPr>
              <a:buFont typeface="Times New Roman" pitchFamily="18" charset="0"/>
              <a:buNone/>
            </a:pPr>
            <a:fld id="{7B238783-77BE-4A55-B257-69F03E84A863}" type="slidenum">
              <a:rPr lang="ru-RU">
                <a:latin typeface="Times New Roman" pitchFamily="18" charset="0"/>
                <a:ea typeface="SimSun" pitchFamily="2" charset="-122"/>
              </a:rPr>
              <a:pPr>
                <a:buFont typeface="Times New Roman" pitchFamily="18" charset="0"/>
                <a:buNone/>
              </a:pPr>
              <a:t>6</a:t>
            </a:fld>
            <a:endParaRPr lang="ru-RU">
              <a:latin typeface="Times New Roman" pitchFamily="18" charset="0"/>
              <a:ea typeface="SimSun" pitchFamily="2" charset="-122"/>
            </a:endParaRPr>
          </a:p>
        </p:txBody>
      </p:sp>
      <p:sp>
        <p:nvSpPr>
          <p:cNvPr id="31747"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1748"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6"/>
          <p:cNvSpPr>
            <a:spLocks noGrp="1" noChangeArrowheads="1"/>
          </p:cNvSpPr>
          <p:nvPr>
            <p:ph type="sldNum" sz="quarter"/>
          </p:nvPr>
        </p:nvSpPr>
        <p:spPr>
          <a:noFill/>
          <a:ln/>
        </p:spPr>
        <p:txBody>
          <a:bodyPr/>
          <a:lstStyle/>
          <a:p>
            <a:pPr>
              <a:buFont typeface="Times New Roman" pitchFamily="18" charset="0"/>
              <a:buNone/>
            </a:pPr>
            <a:fld id="{BE0F8B38-BE77-40D9-8812-C5F21AE34DA7}" type="slidenum">
              <a:rPr lang="ru-RU">
                <a:latin typeface="Times New Roman" pitchFamily="18" charset="0"/>
                <a:ea typeface="SimSun" pitchFamily="2" charset="-122"/>
              </a:rPr>
              <a:pPr>
                <a:buFont typeface="Times New Roman" pitchFamily="18" charset="0"/>
                <a:buNone/>
              </a:pPr>
              <a:t>7</a:t>
            </a:fld>
            <a:endParaRPr lang="ru-RU">
              <a:latin typeface="Times New Roman" pitchFamily="18" charset="0"/>
              <a:ea typeface="SimSun" pitchFamily="2" charset="-122"/>
            </a:endParaRPr>
          </a:p>
        </p:txBody>
      </p:sp>
      <p:sp>
        <p:nvSpPr>
          <p:cNvPr id="32771"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2772"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6"/>
          <p:cNvSpPr>
            <a:spLocks noGrp="1" noChangeArrowheads="1"/>
          </p:cNvSpPr>
          <p:nvPr>
            <p:ph type="sldNum" sz="quarter"/>
          </p:nvPr>
        </p:nvSpPr>
        <p:spPr>
          <a:noFill/>
          <a:ln/>
        </p:spPr>
        <p:txBody>
          <a:bodyPr/>
          <a:lstStyle/>
          <a:p>
            <a:pPr>
              <a:buFont typeface="Times New Roman" pitchFamily="18" charset="0"/>
              <a:buNone/>
            </a:pPr>
            <a:fld id="{BE0F8B38-BE77-40D9-8812-C5F21AE34DA7}" type="slidenum">
              <a:rPr lang="ru-RU">
                <a:latin typeface="Times New Roman" pitchFamily="18" charset="0"/>
                <a:ea typeface="SimSun" pitchFamily="2" charset="-122"/>
              </a:rPr>
              <a:pPr>
                <a:buFont typeface="Times New Roman" pitchFamily="18" charset="0"/>
                <a:buNone/>
              </a:pPr>
              <a:t>8</a:t>
            </a:fld>
            <a:endParaRPr lang="ru-RU">
              <a:latin typeface="Times New Roman" pitchFamily="18" charset="0"/>
              <a:ea typeface="SimSun" pitchFamily="2" charset="-122"/>
            </a:endParaRPr>
          </a:p>
        </p:txBody>
      </p:sp>
      <p:sp>
        <p:nvSpPr>
          <p:cNvPr id="32771"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2772"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6"/>
          <p:cNvSpPr>
            <a:spLocks noGrp="1" noChangeArrowheads="1"/>
          </p:cNvSpPr>
          <p:nvPr>
            <p:ph type="sldNum" sz="quarter"/>
          </p:nvPr>
        </p:nvSpPr>
        <p:spPr>
          <a:noFill/>
          <a:ln/>
        </p:spPr>
        <p:txBody>
          <a:bodyPr/>
          <a:lstStyle/>
          <a:p>
            <a:pPr>
              <a:buFont typeface="Times New Roman" pitchFamily="18" charset="0"/>
              <a:buNone/>
            </a:pPr>
            <a:fld id="{83CBC90A-AFFF-4831-BF15-025EB4033F04}" type="slidenum">
              <a:rPr lang="ru-RU">
                <a:latin typeface="Times New Roman" pitchFamily="18" charset="0"/>
                <a:ea typeface="SimSun" pitchFamily="2" charset="-122"/>
              </a:rPr>
              <a:pPr>
                <a:buFont typeface="Times New Roman" pitchFamily="18" charset="0"/>
                <a:buNone/>
              </a:pPr>
              <a:t>9</a:t>
            </a:fld>
            <a:endParaRPr lang="ru-RU">
              <a:latin typeface="Times New Roman" pitchFamily="18" charset="0"/>
              <a:ea typeface="SimSun" pitchFamily="2" charset="-122"/>
            </a:endParaRPr>
          </a:p>
        </p:txBody>
      </p:sp>
      <p:sp>
        <p:nvSpPr>
          <p:cNvPr id="46083"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46084" name="Rectangle 2"/>
          <p:cNvSpPr txBox="1">
            <a:spLocks noGrp="1" noChangeArrowheads="1"/>
          </p:cNvSpPr>
          <p:nvPr>
            <p:ph type="body" idx="1"/>
          </p:nvPr>
        </p:nvSpPr>
        <p:spPr>
          <a:xfrm>
            <a:off x="755650" y="5078413"/>
            <a:ext cx="6048375" cy="4106862"/>
          </a:xfrm>
          <a:noFill/>
          <a:ln/>
        </p:spPr>
        <p:txBody>
          <a:bodyPr wrap="none" anchor="ctr"/>
          <a:lstStyle/>
          <a:p>
            <a:endParaRPr lang="ru-RU"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p:nvPr>
        </p:nvSpPr>
        <p:spPr>
          <a:noFill/>
          <a:ln/>
        </p:spPr>
        <p:txBody>
          <a:bodyPr/>
          <a:lstStyle/>
          <a:p>
            <a:pPr>
              <a:buFont typeface="Times New Roman" pitchFamily="18" charset="0"/>
              <a:buNone/>
            </a:pPr>
            <a:fld id="{EB1C1817-F124-4A61-B78F-4EB02E8AF1AD}" type="slidenum">
              <a:rPr lang="ru-RU">
                <a:latin typeface="Times New Roman" pitchFamily="18" charset="0"/>
                <a:ea typeface="SimSun" pitchFamily="2" charset="-122"/>
              </a:rPr>
              <a:pPr>
                <a:buFont typeface="Times New Roman" pitchFamily="18" charset="0"/>
                <a:buNone/>
              </a:pPr>
              <a:t>11</a:t>
            </a:fld>
            <a:endParaRPr lang="ru-RU">
              <a:latin typeface="Times New Roman" pitchFamily="18" charset="0"/>
              <a:ea typeface="SimSun" pitchFamily="2" charset="-122"/>
            </a:endParaRPr>
          </a:p>
        </p:txBody>
      </p:sp>
      <p:sp>
        <p:nvSpPr>
          <p:cNvPr id="34819" name="Rectangle 1"/>
          <p:cNvSpPr txBox="1">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34820" name="Rectangle 2"/>
          <p:cNvSpPr txBox="1">
            <a:spLocks noGrp="1" noChangeArrowheads="1"/>
          </p:cNvSpPr>
          <p:nvPr>
            <p:ph type="body" idx="1"/>
          </p:nvPr>
        </p:nvSpPr>
        <p:spPr>
          <a:xfrm>
            <a:off x="755650" y="5078413"/>
            <a:ext cx="6048375" cy="4721225"/>
          </a:xfrm>
          <a:noFill/>
          <a:ln/>
        </p:spPr>
        <p:txBody>
          <a:bodyPr wrap="none" anchor="ctr"/>
          <a:lstStyle/>
          <a:p>
            <a:endParaRPr lang="ru-RU"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6047" y="2348402"/>
            <a:ext cx="8568531" cy="1620430"/>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3868" indent="0" algn="ctr">
              <a:buNone/>
              <a:defRPr>
                <a:solidFill>
                  <a:schemeClr val="tx1">
                    <a:tint val="75000"/>
                  </a:schemeClr>
                </a:solidFill>
              </a:defRPr>
            </a:lvl2pPr>
            <a:lvl3pPr marL="1007734" indent="0" algn="ctr">
              <a:buNone/>
              <a:defRPr>
                <a:solidFill>
                  <a:schemeClr val="tx1">
                    <a:tint val="75000"/>
                  </a:schemeClr>
                </a:solidFill>
              </a:defRPr>
            </a:lvl3pPr>
            <a:lvl4pPr marL="1511602" indent="0" algn="ctr">
              <a:buNone/>
              <a:defRPr>
                <a:solidFill>
                  <a:schemeClr val="tx1">
                    <a:tint val="75000"/>
                  </a:schemeClr>
                </a:solidFill>
              </a:defRPr>
            </a:lvl4pPr>
            <a:lvl5pPr marL="2015468" indent="0" algn="ctr">
              <a:buNone/>
              <a:defRPr>
                <a:solidFill>
                  <a:schemeClr val="tx1">
                    <a:tint val="75000"/>
                  </a:schemeClr>
                </a:solidFill>
              </a:defRPr>
            </a:lvl5pPr>
            <a:lvl6pPr marL="2519335" indent="0" algn="ctr">
              <a:buNone/>
              <a:defRPr>
                <a:solidFill>
                  <a:schemeClr val="tx1">
                    <a:tint val="75000"/>
                  </a:schemeClr>
                </a:solidFill>
              </a:defRPr>
            </a:lvl6pPr>
            <a:lvl7pPr marL="3023201" indent="0" algn="ctr">
              <a:buNone/>
              <a:defRPr>
                <a:solidFill>
                  <a:schemeClr val="tx1">
                    <a:tint val="75000"/>
                  </a:schemeClr>
                </a:solidFill>
              </a:defRPr>
            </a:lvl7pPr>
            <a:lvl8pPr marL="3527069" indent="0" algn="ctr">
              <a:buNone/>
              <a:defRPr>
                <a:solidFill>
                  <a:schemeClr val="tx1">
                    <a:tint val="75000"/>
                  </a:schemeClr>
                </a:solidFill>
              </a:defRPr>
            </a:lvl8pPr>
            <a:lvl9pPr marL="4030936"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1F22E980-89ED-44E6-9E6C-447B5064F94B}" type="slidenum">
              <a:rPr lang="ru-RU" smtClean="0"/>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6FDFB497-23BA-40C0-A9EC-2B8F026B81D3}"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057499" y="334236"/>
            <a:ext cx="2500906" cy="71099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54785" y="334236"/>
            <a:ext cx="7334704" cy="71099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85DCBC40-00F9-46E7-8234-A39673B9AF10}"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A254BD11-3F0F-491C-A40C-6E2FA5A71C7E}"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300" y="4857794"/>
            <a:ext cx="8568531" cy="1501435"/>
          </a:xfrm>
        </p:spPr>
        <p:txBody>
          <a:bodyPr anchor="t"/>
          <a:lstStyle>
            <a:lvl1pPr algn="l">
              <a:defRPr sz="4400" b="1" cap="all"/>
            </a:lvl1pPr>
          </a:lstStyle>
          <a:p>
            <a:r>
              <a:rPr lang="ru-RU" smtClean="0"/>
              <a:t>Образец заголовка</a:t>
            </a:r>
            <a:endParaRPr lang="ru-RU"/>
          </a:p>
        </p:txBody>
      </p:sp>
      <p:sp>
        <p:nvSpPr>
          <p:cNvPr id="3" name="Текст 2"/>
          <p:cNvSpPr>
            <a:spLocks noGrp="1"/>
          </p:cNvSpPr>
          <p:nvPr>
            <p:ph type="body" idx="1"/>
          </p:nvPr>
        </p:nvSpPr>
        <p:spPr>
          <a:xfrm>
            <a:off x="796300" y="3204116"/>
            <a:ext cx="8568531" cy="1653678"/>
          </a:xfrm>
        </p:spPr>
        <p:txBody>
          <a:bodyPr anchor="b"/>
          <a:lstStyle>
            <a:lvl1pPr marL="0" indent="0">
              <a:buNone/>
              <a:defRPr sz="2200">
                <a:solidFill>
                  <a:schemeClr val="tx1">
                    <a:tint val="75000"/>
                  </a:schemeClr>
                </a:solidFill>
              </a:defRPr>
            </a:lvl1pPr>
            <a:lvl2pPr marL="503868" indent="0">
              <a:buNone/>
              <a:defRPr sz="2000">
                <a:solidFill>
                  <a:schemeClr val="tx1">
                    <a:tint val="75000"/>
                  </a:schemeClr>
                </a:solidFill>
              </a:defRPr>
            </a:lvl2pPr>
            <a:lvl3pPr marL="1007734" indent="0">
              <a:buNone/>
              <a:defRPr sz="1800">
                <a:solidFill>
                  <a:schemeClr val="tx1">
                    <a:tint val="75000"/>
                  </a:schemeClr>
                </a:solidFill>
              </a:defRPr>
            </a:lvl3pPr>
            <a:lvl4pPr marL="1511602" indent="0">
              <a:buNone/>
              <a:defRPr sz="1500">
                <a:solidFill>
                  <a:schemeClr val="tx1">
                    <a:tint val="75000"/>
                  </a:schemeClr>
                </a:solidFill>
              </a:defRPr>
            </a:lvl4pPr>
            <a:lvl5pPr marL="2015468" indent="0">
              <a:buNone/>
              <a:defRPr sz="1500">
                <a:solidFill>
                  <a:schemeClr val="tx1">
                    <a:tint val="75000"/>
                  </a:schemeClr>
                </a:solidFill>
              </a:defRPr>
            </a:lvl5pPr>
            <a:lvl6pPr marL="2519335" indent="0">
              <a:buNone/>
              <a:defRPr sz="1500">
                <a:solidFill>
                  <a:schemeClr val="tx1">
                    <a:tint val="75000"/>
                  </a:schemeClr>
                </a:solidFill>
              </a:defRPr>
            </a:lvl6pPr>
            <a:lvl7pPr marL="3023201" indent="0">
              <a:buNone/>
              <a:defRPr sz="1500">
                <a:solidFill>
                  <a:schemeClr val="tx1">
                    <a:tint val="75000"/>
                  </a:schemeClr>
                </a:solidFill>
              </a:defRPr>
            </a:lvl7pPr>
            <a:lvl8pPr marL="3527069" indent="0">
              <a:buNone/>
              <a:defRPr sz="1500">
                <a:solidFill>
                  <a:schemeClr val="tx1">
                    <a:tint val="75000"/>
                  </a:schemeClr>
                </a:solidFill>
              </a:defRPr>
            </a:lvl8pPr>
            <a:lvl9pPr marL="4030936" indent="0">
              <a:buNone/>
              <a:defRPr sz="15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1154B05B-1ADE-44FE-866B-1D59EED7CA3B}" type="slidenum">
              <a:rPr lang="ru-RU" smtClean="0"/>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54788" y="1944167"/>
            <a:ext cx="4917805" cy="5500013"/>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640603" y="1944167"/>
            <a:ext cx="4917805" cy="5500013"/>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75390335-F133-47A3-9E3B-8B5C0AD9C725}"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031" y="302737"/>
            <a:ext cx="9072563" cy="1259946"/>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031" y="1692179"/>
            <a:ext cx="4454027" cy="705219"/>
          </a:xfrm>
        </p:spPr>
        <p:txBody>
          <a:bodyPr anchor="b"/>
          <a:lstStyle>
            <a:lvl1pPr marL="0" indent="0">
              <a:buNone/>
              <a:defRPr sz="2600" b="1"/>
            </a:lvl1pPr>
            <a:lvl2pPr marL="503868" indent="0">
              <a:buNone/>
              <a:defRPr sz="2200" b="1"/>
            </a:lvl2pPr>
            <a:lvl3pPr marL="1007734" indent="0">
              <a:buNone/>
              <a:defRPr sz="2000" b="1"/>
            </a:lvl3pPr>
            <a:lvl4pPr marL="1511602" indent="0">
              <a:buNone/>
              <a:defRPr sz="1800" b="1"/>
            </a:lvl4pPr>
            <a:lvl5pPr marL="2015468" indent="0">
              <a:buNone/>
              <a:defRPr sz="1800" b="1"/>
            </a:lvl5pPr>
            <a:lvl6pPr marL="2519335" indent="0">
              <a:buNone/>
              <a:defRPr sz="1800" b="1"/>
            </a:lvl6pPr>
            <a:lvl7pPr marL="3023201" indent="0">
              <a:buNone/>
              <a:defRPr sz="1800" b="1"/>
            </a:lvl7pPr>
            <a:lvl8pPr marL="3527069" indent="0">
              <a:buNone/>
              <a:defRPr sz="1800" b="1"/>
            </a:lvl8pPr>
            <a:lvl9pPr marL="4030936" indent="0">
              <a:buNone/>
              <a:defRPr sz="1800" b="1"/>
            </a:lvl9pPr>
          </a:lstStyle>
          <a:p>
            <a:pPr lvl="0"/>
            <a:r>
              <a:rPr lang="ru-RU" smtClean="0"/>
              <a:t>Образец текста</a:t>
            </a:r>
          </a:p>
        </p:txBody>
      </p:sp>
      <p:sp>
        <p:nvSpPr>
          <p:cNvPr id="4" name="Содержимое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0818" y="1692179"/>
            <a:ext cx="4455776" cy="705219"/>
          </a:xfrm>
        </p:spPr>
        <p:txBody>
          <a:bodyPr anchor="b"/>
          <a:lstStyle>
            <a:lvl1pPr marL="0" indent="0">
              <a:buNone/>
              <a:defRPr sz="2600" b="1"/>
            </a:lvl1pPr>
            <a:lvl2pPr marL="503868" indent="0">
              <a:buNone/>
              <a:defRPr sz="2200" b="1"/>
            </a:lvl2pPr>
            <a:lvl3pPr marL="1007734" indent="0">
              <a:buNone/>
              <a:defRPr sz="2000" b="1"/>
            </a:lvl3pPr>
            <a:lvl4pPr marL="1511602" indent="0">
              <a:buNone/>
              <a:defRPr sz="1800" b="1"/>
            </a:lvl4pPr>
            <a:lvl5pPr marL="2015468" indent="0">
              <a:buNone/>
              <a:defRPr sz="1800" b="1"/>
            </a:lvl5pPr>
            <a:lvl6pPr marL="2519335" indent="0">
              <a:buNone/>
              <a:defRPr sz="1800" b="1"/>
            </a:lvl6pPr>
            <a:lvl7pPr marL="3023201" indent="0">
              <a:buNone/>
              <a:defRPr sz="1800" b="1"/>
            </a:lvl7pPr>
            <a:lvl8pPr marL="3527069" indent="0">
              <a:buNone/>
              <a:defRPr sz="1800" b="1"/>
            </a:lvl8pPr>
            <a:lvl9pPr marL="4030936" indent="0">
              <a:buNone/>
              <a:defRPr sz="1800" b="1"/>
            </a:lvl9pPr>
          </a:lstStyle>
          <a:p>
            <a:pPr lvl="0"/>
            <a:r>
              <a:rPr lang="ru-RU" smtClean="0"/>
              <a:t>Образец текста</a:t>
            </a:r>
          </a:p>
        </p:txBody>
      </p:sp>
      <p:sp>
        <p:nvSpPr>
          <p:cNvPr id="6" name="Содержимое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4DD636DE-3496-45EF-9518-D2F6AA9C4C7B}"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0C12013C-AC80-4EA6-A73D-243A722D4C74}"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D026F649-3F93-413F-9082-A9C1594B42D8}"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034" y="300987"/>
            <a:ext cx="3316456" cy="1280945"/>
          </a:xfrm>
        </p:spPr>
        <p:txBody>
          <a:bodyPr anchor="b"/>
          <a:lstStyle>
            <a:lvl1pPr algn="l">
              <a:defRPr sz="2200" b="1"/>
            </a:lvl1pPr>
          </a:lstStyle>
          <a:p>
            <a:r>
              <a:rPr lang="ru-RU" smtClean="0"/>
              <a:t>Образец заголовка</a:t>
            </a:r>
            <a:endParaRPr lang="ru-RU"/>
          </a:p>
        </p:txBody>
      </p:sp>
      <p:sp>
        <p:nvSpPr>
          <p:cNvPr id="3" name="Содержимое 2"/>
          <p:cNvSpPr>
            <a:spLocks noGrp="1"/>
          </p:cNvSpPr>
          <p:nvPr>
            <p:ph idx="1"/>
          </p:nvPr>
        </p:nvSpPr>
        <p:spPr>
          <a:xfrm>
            <a:off x="3941247" y="300990"/>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034" y="1581935"/>
            <a:ext cx="3316456" cy="5171028"/>
          </a:xfrm>
        </p:spPr>
        <p:txBody>
          <a:bodyPr/>
          <a:lstStyle>
            <a:lvl1pPr marL="0" indent="0">
              <a:buNone/>
              <a:defRPr sz="1500"/>
            </a:lvl1pPr>
            <a:lvl2pPr marL="503868" indent="0">
              <a:buNone/>
              <a:defRPr sz="1300"/>
            </a:lvl2pPr>
            <a:lvl3pPr marL="1007734" indent="0">
              <a:buNone/>
              <a:defRPr sz="1100"/>
            </a:lvl3pPr>
            <a:lvl4pPr marL="1511602" indent="0">
              <a:buNone/>
              <a:defRPr sz="1000"/>
            </a:lvl4pPr>
            <a:lvl5pPr marL="2015468" indent="0">
              <a:buNone/>
              <a:defRPr sz="1000"/>
            </a:lvl5pPr>
            <a:lvl6pPr marL="2519335" indent="0">
              <a:buNone/>
              <a:defRPr sz="1000"/>
            </a:lvl6pPr>
            <a:lvl7pPr marL="3023201" indent="0">
              <a:buNone/>
              <a:defRPr sz="1000"/>
            </a:lvl7pPr>
            <a:lvl8pPr marL="3527069" indent="0">
              <a:buNone/>
              <a:defRPr sz="1000"/>
            </a:lvl8pPr>
            <a:lvl9pPr marL="4030936"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ACA6AD1-D2D9-4E31-A17B-D02B034621BD}" type="slidenum">
              <a:rPr lang="ru-RU" smtClean="0"/>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5873" y="5291772"/>
            <a:ext cx="6048375" cy="624724"/>
          </a:xfrm>
        </p:spPr>
        <p:txBody>
          <a:bodyPr anchor="b"/>
          <a:lstStyle>
            <a:lvl1pPr algn="l">
              <a:defRPr sz="2200" b="1"/>
            </a:lvl1pPr>
          </a:lstStyle>
          <a:p>
            <a:r>
              <a:rPr lang="ru-RU" smtClean="0"/>
              <a:t>Образец заголовка</a:t>
            </a:r>
            <a:endParaRPr lang="ru-RU"/>
          </a:p>
        </p:txBody>
      </p:sp>
      <p:sp>
        <p:nvSpPr>
          <p:cNvPr id="3" name="Рисунок 2"/>
          <p:cNvSpPr>
            <a:spLocks noGrp="1"/>
          </p:cNvSpPr>
          <p:nvPr>
            <p:ph type="pic" idx="1"/>
          </p:nvPr>
        </p:nvSpPr>
        <p:spPr>
          <a:xfrm>
            <a:off x="1975873" y="675471"/>
            <a:ext cx="6048375" cy="4535805"/>
          </a:xfrm>
        </p:spPr>
        <p:txBody>
          <a:bodyPr/>
          <a:lstStyle>
            <a:lvl1pPr marL="0" indent="0">
              <a:buNone/>
              <a:defRPr sz="3500"/>
            </a:lvl1pPr>
            <a:lvl2pPr marL="503868" indent="0">
              <a:buNone/>
              <a:defRPr sz="3100"/>
            </a:lvl2pPr>
            <a:lvl3pPr marL="1007734" indent="0">
              <a:buNone/>
              <a:defRPr sz="2600"/>
            </a:lvl3pPr>
            <a:lvl4pPr marL="1511602" indent="0">
              <a:buNone/>
              <a:defRPr sz="2200"/>
            </a:lvl4pPr>
            <a:lvl5pPr marL="2015468" indent="0">
              <a:buNone/>
              <a:defRPr sz="2200"/>
            </a:lvl5pPr>
            <a:lvl6pPr marL="2519335" indent="0">
              <a:buNone/>
              <a:defRPr sz="2200"/>
            </a:lvl6pPr>
            <a:lvl7pPr marL="3023201" indent="0">
              <a:buNone/>
              <a:defRPr sz="2200"/>
            </a:lvl7pPr>
            <a:lvl8pPr marL="3527069" indent="0">
              <a:buNone/>
              <a:defRPr sz="2200"/>
            </a:lvl8pPr>
            <a:lvl9pPr marL="4030936" indent="0">
              <a:buNone/>
              <a:defRPr sz="2200"/>
            </a:lvl9pPr>
          </a:lstStyle>
          <a:p>
            <a:endParaRPr lang="ru-RU"/>
          </a:p>
        </p:txBody>
      </p:sp>
      <p:sp>
        <p:nvSpPr>
          <p:cNvPr id="4" name="Текст 3"/>
          <p:cNvSpPr>
            <a:spLocks noGrp="1"/>
          </p:cNvSpPr>
          <p:nvPr>
            <p:ph type="body" sz="half" idx="2"/>
          </p:nvPr>
        </p:nvSpPr>
        <p:spPr>
          <a:xfrm>
            <a:off x="1975873" y="5916496"/>
            <a:ext cx="6048375" cy="887211"/>
          </a:xfrm>
        </p:spPr>
        <p:txBody>
          <a:bodyPr/>
          <a:lstStyle>
            <a:lvl1pPr marL="0" indent="0">
              <a:buNone/>
              <a:defRPr sz="1500"/>
            </a:lvl1pPr>
            <a:lvl2pPr marL="503868" indent="0">
              <a:buNone/>
              <a:defRPr sz="1300"/>
            </a:lvl2pPr>
            <a:lvl3pPr marL="1007734" indent="0">
              <a:buNone/>
              <a:defRPr sz="1100"/>
            </a:lvl3pPr>
            <a:lvl4pPr marL="1511602" indent="0">
              <a:buNone/>
              <a:defRPr sz="1000"/>
            </a:lvl4pPr>
            <a:lvl5pPr marL="2015468" indent="0">
              <a:buNone/>
              <a:defRPr sz="1000"/>
            </a:lvl5pPr>
            <a:lvl6pPr marL="2519335" indent="0">
              <a:buNone/>
              <a:defRPr sz="1000"/>
            </a:lvl6pPr>
            <a:lvl7pPr marL="3023201" indent="0">
              <a:buNone/>
              <a:defRPr sz="1000"/>
            </a:lvl7pPr>
            <a:lvl8pPr marL="3527069" indent="0">
              <a:buNone/>
              <a:defRPr sz="1000"/>
            </a:lvl8pPr>
            <a:lvl9pPr marL="4030936"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70BD8A17-C8FE-41C3-BC3E-C05A761BE5D4}" type="slidenum">
              <a:rPr lang="ru-RU" smtClean="0"/>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031" y="302737"/>
            <a:ext cx="9072563" cy="1259946"/>
          </a:xfrm>
          <a:prstGeom prst="rect">
            <a:avLst/>
          </a:prstGeom>
        </p:spPr>
        <p:txBody>
          <a:bodyPr vert="horz" lIns="100772" tIns="50387" rIns="100772" bIns="50387"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504031" y="1763927"/>
            <a:ext cx="9072563" cy="4989036"/>
          </a:xfrm>
          <a:prstGeom prst="rect">
            <a:avLst/>
          </a:prstGeom>
        </p:spPr>
        <p:txBody>
          <a:bodyPr vert="horz" lIns="100772" tIns="50387" rIns="100772" bIns="50387"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504031" y="7006701"/>
            <a:ext cx="2352146" cy="402483"/>
          </a:xfrm>
          <a:prstGeom prst="rect">
            <a:avLst/>
          </a:prstGeom>
        </p:spPr>
        <p:txBody>
          <a:bodyPr vert="horz" lIns="100772" tIns="50387" rIns="100772" bIns="50387" rtlCol="0" anchor="ctr"/>
          <a:lstStyle>
            <a:lvl1pPr algn="l">
              <a:defRPr sz="1300">
                <a:solidFill>
                  <a:schemeClr val="tx1">
                    <a:tint val="75000"/>
                  </a:schemeClr>
                </a:solidFill>
              </a:defRPr>
            </a:lvl1pPr>
          </a:lstStyle>
          <a:p>
            <a:pPr>
              <a:defRPr/>
            </a:pPr>
            <a:endParaRPr lang="ru-RU"/>
          </a:p>
        </p:txBody>
      </p:sp>
      <p:sp>
        <p:nvSpPr>
          <p:cNvPr id="5" name="Нижний колонтитул 4"/>
          <p:cNvSpPr>
            <a:spLocks noGrp="1"/>
          </p:cNvSpPr>
          <p:nvPr>
            <p:ph type="ftr" sz="quarter" idx="3"/>
          </p:nvPr>
        </p:nvSpPr>
        <p:spPr>
          <a:xfrm>
            <a:off x="3444214" y="7006701"/>
            <a:ext cx="3192198" cy="402483"/>
          </a:xfrm>
          <a:prstGeom prst="rect">
            <a:avLst/>
          </a:prstGeom>
        </p:spPr>
        <p:txBody>
          <a:bodyPr vert="horz" lIns="100772" tIns="50387" rIns="100772" bIns="50387" rtlCol="0" anchor="ctr"/>
          <a:lstStyle>
            <a:lvl1pPr algn="ctr">
              <a:defRPr sz="13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7224448" y="7006701"/>
            <a:ext cx="2352146" cy="402483"/>
          </a:xfrm>
          <a:prstGeom prst="rect">
            <a:avLst/>
          </a:prstGeom>
        </p:spPr>
        <p:txBody>
          <a:bodyPr vert="horz" lIns="100772" tIns="50387" rIns="100772" bIns="50387" rtlCol="0" anchor="ctr"/>
          <a:lstStyle>
            <a:lvl1pPr algn="r">
              <a:defRPr sz="1300">
                <a:solidFill>
                  <a:schemeClr val="tx1">
                    <a:tint val="75000"/>
                  </a:schemeClr>
                </a:solidFill>
              </a:defRPr>
            </a:lvl1pPr>
          </a:lstStyle>
          <a:p>
            <a:pPr>
              <a:defRPr/>
            </a:pPr>
            <a:fld id="{6C0CAA83-565C-4582-8F32-F8BC09621ED1}" type="slidenum">
              <a:rPr lang="ru-RU" smtClean="0"/>
              <a:pPr>
                <a:defRPr/>
              </a:pPr>
              <a:t>‹#›</a:t>
            </a:fld>
            <a:endParaRPr lang="ru-RU"/>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1007734" rtl="0" eaLnBrk="1" latinLnBrk="0" hangingPunct="1">
        <a:spcBef>
          <a:spcPct val="0"/>
        </a:spcBef>
        <a:buNone/>
        <a:defRPr sz="4900" kern="1200">
          <a:solidFill>
            <a:schemeClr val="tx1"/>
          </a:solidFill>
          <a:latin typeface="+mj-lt"/>
          <a:ea typeface="+mj-ea"/>
          <a:cs typeface="+mj-cs"/>
        </a:defRPr>
      </a:lvl1pPr>
    </p:titleStyle>
    <p:bodyStyle>
      <a:lvl1pPr marL="377900" indent="-377900" algn="l" defTabSz="1007734"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8784" indent="-314916" algn="l" defTabSz="1007734"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9669" indent="-251934" algn="l" defTabSz="1007734"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63534" indent="-251934" algn="l" defTabSz="1007734"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7402" indent="-251934" algn="l" defTabSz="1007734"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71269" indent="-251934" algn="l" defTabSz="100773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5136" indent="-251934" algn="l" defTabSz="100773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9003" indent="-251934" algn="l" defTabSz="100773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82870" indent="-251934" algn="l" defTabSz="100773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ru-RU"/>
      </a:defPPr>
      <a:lvl1pPr marL="0" algn="l" defTabSz="1007734" rtl="0" eaLnBrk="1" latinLnBrk="0" hangingPunct="1">
        <a:defRPr sz="2000" kern="1200">
          <a:solidFill>
            <a:schemeClr val="tx1"/>
          </a:solidFill>
          <a:latin typeface="+mn-lt"/>
          <a:ea typeface="+mn-ea"/>
          <a:cs typeface="+mn-cs"/>
        </a:defRPr>
      </a:lvl1pPr>
      <a:lvl2pPr marL="503868" algn="l" defTabSz="1007734" rtl="0" eaLnBrk="1" latinLnBrk="0" hangingPunct="1">
        <a:defRPr sz="2000" kern="1200">
          <a:solidFill>
            <a:schemeClr val="tx1"/>
          </a:solidFill>
          <a:latin typeface="+mn-lt"/>
          <a:ea typeface="+mn-ea"/>
          <a:cs typeface="+mn-cs"/>
        </a:defRPr>
      </a:lvl2pPr>
      <a:lvl3pPr marL="1007734" algn="l" defTabSz="1007734" rtl="0" eaLnBrk="1" latinLnBrk="0" hangingPunct="1">
        <a:defRPr sz="2000" kern="1200">
          <a:solidFill>
            <a:schemeClr val="tx1"/>
          </a:solidFill>
          <a:latin typeface="+mn-lt"/>
          <a:ea typeface="+mn-ea"/>
          <a:cs typeface="+mn-cs"/>
        </a:defRPr>
      </a:lvl3pPr>
      <a:lvl4pPr marL="1511602" algn="l" defTabSz="1007734" rtl="0" eaLnBrk="1" latinLnBrk="0" hangingPunct="1">
        <a:defRPr sz="2000" kern="1200">
          <a:solidFill>
            <a:schemeClr val="tx1"/>
          </a:solidFill>
          <a:latin typeface="+mn-lt"/>
          <a:ea typeface="+mn-ea"/>
          <a:cs typeface="+mn-cs"/>
        </a:defRPr>
      </a:lvl4pPr>
      <a:lvl5pPr marL="2015468" algn="l" defTabSz="1007734" rtl="0" eaLnBrk="1" latinLnBrk="0" hangingPunct="1">
        <a:defRPr sz="2000" kern="1200">
          <a:solidFill>
            <a:schemeClr val="tx1"/>
          </a:solidFill>
          <a:latin typeface="+mn-lt"/>
          <a:ea typeface="+mn-ea"/>
          <a:cs typeface="+mn-cs"/>
        </a:defRPr>
      </a:lvl5pPr>
      <a:lvl6pPr marL="2519335" algn="l" defTabSz="1007734" rtl="0" eaLnBrk="1" latinLnBrk="0" hangingPunct="1">
        <a:defRPr sz="2000" kern="1200">
          <a:solidFill>
            <a:schemeClr val="tx1"/>
          </a:solidFill>
          <a:latin typeface="+mn-lt"/>
          <a:ea typeface="+mn-ea"/>
          <a:cs typeface="+mn-cs"/>
        </a:defRPr>
      </a:lvl6pPr>
      <a:lvl7pPr marL="3023201" algn="l" defTabSz="1007734" rtl="0" eaLnBrk="1" latinLnBrk="0" hangingPunct="1">
        <a:defRPr sz="2000" kern="1200">
          <a:solidFill>
            <a:schemeClr val="tx1"/>
          </a:solidFill>
          <a:latin typeface="+mn-lt"/>
          <a:ea typeface="+mn-ea"/>
          <a:cs typeface="+mn-cs"/>
        </a:defRPr>
      </a:lvl7pPr>
      <a:lvl8pPr marL="3527069" algn="l" defTabSz="1007734" rtl="0" eaLnBrk="1" latinLnBrk="0" hangingPunct="1">
        <a:defRPr sz="2000" kern="1200">
          <a:solidFill>
            <a:schemeClr val="tx1"/>
          </a:solidFill>
          <a:latin typeface="+mn-lt"/>
          <a:ea typeface="+mn-ea"/>
          <a:cs typeface="+mn-cs"/>
        </a:defRPr>
      </a:lvl8pPr>
      <a:lvl9pPr marL="4030936" algn="l" defTabSz="100773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789" y="1437273"/>
            <a:ext cx="9433048" cy="5479184"/>
          </a:xfrm>
          <a:prstGeom prst="rect">
            <a:avLst/>
          </a:prstGeom>
        </p:spPr>
        <p:txBody>
          <a:bodyPr wrap="square" lIns="91430" tIns="45716" rIns="91430" bIns="45716">
            <a:spAutoFit/>
          </a:bodyPr>
          <a:lstStyle/>
          <a:p>
            <a:pPr algn="ctr">
              <a:lnSpc>
                <a:spcPct val="120000"/>
              </a:lnSpc>
            </a:pPr>
            <a:r>
              <a:rPr lang="ru-RU" sz="4000" b="1" i="1" dirty="0" smtClean="0">
                <a:solidFill>
                  <a:srgbClr val="0070C0"/>
                </a:solidFill>
                <a:latin typeface="Arial Narrow" pitchFamily="34" charset="0"/>
              </a:rPr>
              <a:t>Земную жизнь пройдя до половины, </a:t>
            </a:r>
          </a:p>
          <a:p>
            <a:pPr algn="ctr">
              <a:lnSpc>
                <a:spcPct val="120000"/>
              </a:lnSpc>
            </a:pPr>
            <a:r>
              <a:rPr lang="ru-RU" sz="4000" b="1" i="1" dirty="0" smtClean="0">
                <a:solidFill>
                  <a:srgbClr val="0070C0"/>
                </a:solidFill>
                <a:latin typeface="Arial Narrow" pitchFamily="34" charset="0"/>
              </a:rPr>
              <a:t>Я очутился в сумрачном лесу,</a:t>
            </a:r>
          </a:p>
          <a:p>
            <a:pPr algn="ctr">
              <a:lnSpc>
                <a:spcPct val="120000"/>
              </a:lnSpc>
            </a:pPr>
            <a:r>
              <a:rPr lang="ru-RU" sz="4000" b="1" i="1" dirty="0" smtClean="0">
                <a:solidFill>
                  <a:srgbClr val="0070C0"/>
                </a:solidFill>
                <a:latin typeface="Arial Narrow" pitchFamily="34" charset="0"/>
              </a:rPr>
              <a:t>Утратив правый путь во тьме долины…</a:t>
            </a:r>
            <a:r>
              <a:rPr lang="ru-RU" b="1" i="1" dirty="0" smtClean="0">
                <a:solidFill>
                  <a:srgbClr val="0070C0"/>
                </a:solidFill>
                <a:latin typeface="Arial Narrow" pitchFamily="34" charset="0"/>
              </a:rPr>
              <a:t>.</a:t>
            </a:r>
          </a:p>
          <a:p>
            <a:pPr algn="ctr">
              <a:lnSpc>
                <a:spcPct val="120000"/>
              </a:lnSpc>
            </a:pPr>
            <a:r>
              <a:rPr lang="ru-RU" b="1" i="1" dirty="0" smtClean="0">
                <a:solidFill>
                  <a:srgbClr val="0070C0"/>
                </a:solidFill>
                <a:latin typeface="Arial Narrow" pitchFamily="34" charset="0"/>
              </a:rPr>
              <a:t> </a:t>
            </a:r>
          </a:p>
          <a:p>
            <a:pPr algn="ctr"/>
            <a:endParaRPr lang="ru-RU" b="1" i="1" dirty="0" smtClean="0">
              <a:solidFill>
                <a:srgbClr val="0070C0"/>
              </a:solidFill>
            </a:endParaRPr>
          </a:p>
          <a:p>
            <a:pPr>
              <a:lnSpc>
                <a:spcPct val="150000"/>
              </a:lnSpc>
            </a:pPr>
            <a:r>
              <a:rPr lang="ru-RU" sz="2800" b="1" i="1" dirty="0" smtClean="0">
                <a:solidFill>
                  <a:srgbClr val="002060"/>
                </a:solidFill>
              </a:rPr>
              <a:t>Данте Алигьери.  Божественная комедия</a:t>
            </a:r>
          </a:p>
          <a:p>
            <a:pPr>
              <a:lnSpc>
                <a:spcPct val="150000"/>
              </a:lnSpc>
            </a:pPr>
            <a:r>
              <a:rPr lang="ru-RU" sz="2800" b="1" i="1" dirty="0" smtClean="0">
                <a:solidFill>
                  <a:srgbClr val="002060"/>
                </a:solidFill>
              </a:rPr>
              <a:t>  Перевод М.Лозинского</a:t>
            </a:r>
            <a:r>
              <a:rPr lang="ru-RU" sz="2800" b="1" i="1" dirty="0" smtClean="0">
                <a:solidFill>
                  <a:srgbClr val="0070C0"/>
                </a:solidFill>
              </a:rPr>
              <a:t> </a:t>
            </a:r>
          </a:p>
          <a:p>
            <a:pPr algn="ctr"/>
            <a:endParaRPr lang="ru-RU" b="1" i="1" dirty="0" smtClean="0">
              <a:solidFill>
                <a:srgbClr val="0070C0"/>
              </a:solidFill>
            </a:endParaRPr>
          </a:p>
          <a:p>
            <a:pPr algn="ctr"/>
            <a:r>
              <a:rPr lang="ru-RU" b="1" i="1" dirty="0" smtClean="0">
                <a:solidFill>
                  <a:srgbClr val="0070C0"/>
                </a:solidFill>
              </a:rPr>
              <a:t/>
            </a:r>
            <a:br>
              <a:rPr lang="ru-RU" b="1" i="1" dirty="0" smtClean="0">
                <a:solidFill>
                  <a:srgbClr val="0070C0"/>
                </a:solidFill>
              </a:rPr>
            </a:br>
            <a:endParaRPr lang="ru-RU" b="1" i="1" dirty="0" smtClean="0">
              <a:solidFill>
                <a:srgbClr val="0070C0"/>
              </a:solidFill>
            </a:endParaRPr>
          </a:p>
          <a:p>
            <a:pPr algn="ctr"/>
            <a:r>
              <a:rPr lang="ru-RU" b="1" i="1" dirty="0" smtClean="0">
                <a:solidFill>
                  <a:srgbClr val="0070C0"/>
                </a:solidFill>
              </a:rPr>
              <a:t/>
            </a:r>
            <a:br>
              <a:rPr lang="ru-RU" b="1" i="1" dirty="0" smtClean="0">
                <a:solidFill>
                  <a:srgbClr val="0070C0"/>
                </a:solidFill>
              </a:rPr>
            </a:br>
            <a:endParaRPr lang="ru-RU" b="1" i="1" dirty="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11.stc.all.kpcdn.net/share/i/12/11041607/inx960x640.jpg"/>
          <p:cNvPicPr>
            <a:picLocks noChangeAspect="1" noChangeArrowheads="1"/>
          </p:cNvPicPr>
          <p:nvPr/>
        </p:nvPicPr>
        <p:blipFill>
          <a:blip r:embed="rId2" cstate="print"/>
          <a:srcRect/>
          <a:stretch>
            <a:fillRect/>
          </a:stretch>
        </p:blipFill>
        <p:spPr bwMode="auto">
          <a:xfrm>
            <a:off x="143768" y="539477"/>
            <a:ext cx="9010650" cy="6096002"/>
          </a:xfrm>
          <a:prstGeom prst="rect">
            <a:avLst/>
          </a:prstGeom>
          <a:noFill/>
        </p:spPr>
      </p:pic>
      <p:sp>
        <p:nvSpPr>
          <p:cNvPr id="3" name="TextBox 2"/>
          <p:cNvSpPr txBox="1"/>
          <p:nvPr/>
        </p:nvSpPr>
        <p:spPr>
          <a:xfrm>
            <a:off x="1148136" y="6732165"/>
            <a:ext cx="7784355" cy="493076"/>
          </a:xfrm>
          <a:prstGeom prst="rect">
            <a:avLst/>
          </a:prstGeom>
          <a:noFill/>
        </p:spPr>
        <p:txBody>
          <a:bodyPr wrap="none" lIns="91430" tIns="45716" rIns="91430" bIns="45716" rtlCol="0">
            <a:spAutoFit/>
          </a:bodyPr>
          <a:lstStyle/>
          <a:p>
            <a:pPr algn="ctr"/>
            <a:r>
              <a:rPr lang="ru-RU" dirty="0" smtClean="0"/>
              <a:t>МКС.  космонавт Александр Скворцов и робот Федор </a:t>
            </a:r>
            <a:r>
              <a:rPr lang="ru-RU" sz="2800" b="1" dirty="0" smtClean="0">
                <a:solidFill>
                  <a:srgbClr val="0070C0"/>
                </a:solidFill>
              </a:rPr>
              <a:t>30.08.2019</a:t>
            </a:r>
            <a:endParaRPr lang="ru-RU" sz="2800" b="1" dirty="0">
              <a:solidFill>
                <a:srgbClr val="0070C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Номер слайда 3"/>
          <p:cNvSpPr>
            <a:spLocks noGrp="1"/>
          </p:cNvSpPr>
          <p:nvPr>
            <p:ph type="sldNum" sz="quarter" idx="12"/>
          </p:nvPr>
        </p:nvSpPr>
        <p:spPr>
          <a:noFill/>
          <a:ln/>
        </p:spPr>
        <p:txBody>
          <a:bodyPr/>
          <a:lstStyle/>
          <a:p>
            <a:pPr>
              <a:buFont typeface="Times New Roman" pitchFamily="18" charset="0"/>
              <a:buNone/>
            </a:pPr>
            <a:fld id="{F15290F4-01C1-49F1-9600-2F2E667B0B1E}" type="slidenum">
              <a:rPr lang="ru-RU">
                <a:latin typeface="Times New Roman" pitchFamily="18" charset="0"/>
                <a:ea typeface="SimSun" pitchFamily="2" charset="-122"/>
              </a:rPr>
              <a:pPr>
                <a:buFont typeface="Times New Roman" pitchFamily="18" charset="0"/>
                <a:buNone/>
              </a:pPr>
              <a:t>11</a:t>
            </a:fld>
            <a:endParaRPr lang="ru-RU">
              <a:latin typeface="Times New Roman" pitchFamily="18" charset="0"/>
              <a:ea typeface="SimSun" pitchFamily="2" charset="-122"/>
            </a:endParaRPr>
          </a:p>
        </p:txBody>
      </p:sp>
      <p:pic>
        <p:nvPicPr>
          <p:cNvPr id="11267" name="Picture 1"/>
          <p:cNvPicPr>
            <a:picLocks noChangeAspect="1" noChangeArrowheads="1"/>
          </p:cNvPicPr>
          <p:nvPr/>
        </p:nvPicPr>
        <p:blipFill>
          <a:blip r:embed="rId3" cstate="print"/>
          <a:srcRect/>
          <a:stretch>
            <a:fillRect/>
          </a:stretch>
        </p:blipFill>
        <p:spPr bwMode="auto">
          <a:xfrm>
            <a:off x="0" y="360366"/>
            <a:ext cx="10080625" cy="6840537"/>
          </a:xfrm>
          <a:prstGeom prst="rect">
            <a:avLst/>
          </a:prstGeom>
          <a:noFill/>
          <a:ln w="36000">
            <a:noFill/>
            <a:round/>
            <a:headEnd/>
            <a:tailEnd/>
          </a:ln>
        </p:spPr>
      </p:pic>
      <p:sp>
        <p:nvSpPr>
          <p:cNvPr id="4" name="TextBox 3"/>
          <p:cNvSpPr txBox="1"/>
          <p:nvPr/>
        </p:nvSpPr>
        <p:spPr>
          <a:xfrm>
            <a:off x="431802" y="827513"/>
            <a:ext cx="9055429" cy="550279"/>
          </a:xfrm>
          <a:prstGeom prst="rect">
            <a:avLst/>
          </a:prstGeom>
          <a:noFill/>
        </p:spPr>
        <p:txBody>
          <a:bodyPr wrap="none" lIns="91410" tIns="45706" rIns="91410" bIns="45706" rtlCol="0">
            <a:prstTxWarp prst="textDeflate">
              <a:avLst/>
            </a:prstTxWarp>
            <a:spAutoFit/>
          </a:bodyPr>
          <a:lstStyle/>
          <a:p>
            <a:r>
              <a:rPr lang="en-GB" sz="32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ON LINE </a:t>
            </a:r>
            <a:r>
              <a:rPr lang="ru-RU" sz="3200"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технологии обработки документов</a:t>
            </a:r>
            <a:endParaRPr lang="ru-RU" sz="3200" b="1" dirty="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ea.ru/spaw2/uploads/images2/News_Fea%20Kvasova/2014/Prognoz_NTR_3.jpg"/>
          <p:cNvPicPr>
            <a:picLocks noChangeAspect="1" noChangeArrowheads="1"/>
          </p:cNvPicPr>
          <p:nvPr/>
        </p:nvPicPr>
        <p:blipFill>
          <a:blip r:embed="rId2" cstate="print"/>
          <a:srcRect/>
          <a:stretch>
            <a:fillRect/>
          </a:stretch>
        </p:blipFill>
        <p:spPr bwMode="auto">
          <a:xfrm>
            <a:off x="1079872" y="179439"/>
            <a:ext cx="7704856" cy="7352853"/>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Номер слайда 3"/>
          <p:cNvSpPr>
            <a:spLocks noGrp="1"/>
          </p:cNvSpPr>
          <p:nvPr>
            <p:ph type="sldNum" sz="quarter" idx="12"/>
          </p:nvPr>
        </p:nvSpPr>
        <p:spPr>
          <a:noFill/>
          <a:ln/>
        </p:spPr>
        <p:txBody>
          <a:bodyPr/>
          <a:lstStyle/>
          <a:p>
            <a:pPr>
              <a:buFont typeface="Times New Roman" pitchFamily="18" charset="0"/>
              <a:buNone/>
            </a:pPr>
            <a:fld id="{B80A6EB8-6B4E-4B1F-B4BB-3DF867A0FE37}" type="slidenum">
              <a:rPr lang="ru-RU">
                <a:latin typeface="Times New Roman" pitchFamily="18" charset="0"/>
                <a:ea typeface="SimSun" pitchFamily="2" charset="-122"/>
              </a:rPr>
              <a:pPr>
                <a:buFont typeface="Times New Roman" pitchFamily="18" charset="0"/>
                <a:buNone/>
              </a:pPr>
              <a:t>13</a:t>
            </a:fld>
            <a:endParaRPr lang="ru-RU">
              <a:latin typeface="Times New Roman" pitchFamily="18" charset="0"/>
              <a:ea typeface="SimSun" pitchFamily="2" charset="-122"/>
            </a:endParaRPr>
          </a:p>
        </p:txBody>
      </p:sp>
      <p:graphicFrame>
        <p:nvGraphicFramePr>
          <p:cNvPr id="9217" name="Group 1"/>
          <p:cNvGraphicFramePr>
            <a:graphicFrameLocks noGrp="1"/>
          </p:cNvGraphicFramePr>
          <p:nvPr/>
        </p:nvGraphicFramePr>
        <p:xfrm>
          <a:off x="93666" y="179388"/>
          <a:ext cx="9807575" cy="7330824"/>
        </p:xfrm>
        <a:graphic>
          <a:graphicData uri="http://schemas.openxmlformats.org/drawingml/2006/table">
            <a:tbl>
              <a:tblPr/>
              <a:tblGrid>
                <a:gridCol w="9807575"/>
              </a:tblGrid>
              <a:tr h="828675">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dirty="0" smtClean="0">
                          <a:ln>
                            <a:noFill/>
                          </a:ln>
                          <a:solidFill>
                            <a:srgbClr val="000000"/>
                          </a:solidFill>
                          <a:effectLst/>
                          <a:latin typeface="Arial" charset="0"/>
                          <a:ea typeface="SimSun" charset="-122"/>
                        </a:rPr>
                        <a:t>Новые технологии </a:t>
                      </a:r>
                      <a:r>
                        <a:rPr kumimoji="0" lang="ru-RU" sz="2000" b="1" i="1" u="none" strike="noStrike" cap="none" normalizeH="0" baseline="0" dirty="0" smtClean="0">
                          <a:ln>
                            <a:noFill/>
                          </a:ln>
                          <a:solidFill>
                            <a:srgbClr val="000080"/>
                          </a:solidFill>
                          <a:effectLst/>
                          <a:latin typeface="Arial" charset="0"/>
                          <a:ea typeface="SimSun" charset="-122"/>
                        </a:rPr>
                        <a:t>21 века </a:t>
                      </a:r>
                    </a:p>
                  </a:txBody>
                  <a:tcPr marL="36000" marR="36000" marT="51876" marB="36000" anchor="ctr" horzOverflow="overflow">
                    <a:lnL w="360" cap="flat" cmpd="sng" algn="ctr">
                      <a:solidFill>
                        <a:srgbClr val="000000"/>
                      </a:solidFill>
                      <a:prstDash val="solid"/>
                      <a:round/>
                      <a:headEnd type="none" w="med" len="med"/>
                      <a:tailEnd type="none" w="med" len="med"/>
                    </a:lnL>
                    <a:lnR>
                      <a:noFill/>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r>
              <a:tr h="6502149">
                <a:tc>
                  <a:txBody>
                    <a:bodyPr/>
                    <a:lstStyle/>
                    <a:p>
                      <a:pPr marL="0" marR="0" lvl="0" indent="0" algn="l" defTabSz="449263" rtl="0" eaLnBrk="1" fontAlgn="base" latinLnBrk="0" hangingPunct="0">
                        <a:lnSpc>
                          <a:spcPct val="93000"/>
                        </a:lnSpc>
                        <a:spcBef>
                          <a:spcPct val="0"/>
                        </a:spcBef>
                        <a:spcAft>
                          <a:spcPts val="850"/>
                        </a:spcAft>
                        <a:buClr>
                          <a:srgbClr val="000000"/>
                        </a:buClr>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200" b="1" i="0" u="none" strike="noStrike" cap="none" normalizeH="0" baseline="0" dirty="0" smtClean="0">
                          <a:ln>
                            <a:noFill/>
                          </a:ln>
                          <a:solidFill>
                            <a:srgbClr val="000000"/>
                          </a:solidFill>
                          <a:effectLst/>
                          <a:latin typeface="Arial" charset="0"/>
                          <a:ea typeface="SimSun" charset="-122"/>
                        </a:rPr>
                        <a:t>Объектная идеология хранения неструктурированных данных. Стандарт "</a:t>
                      </a:r>
                      <a:r>
                        <a:rPr kumimoji="0" lang="ru-RU" sz="2200" b="1" i="0" u="none" strike="noStrike" cap="none" normalizeH="0" baseline="0" dirty="0" err="1" smtClean="0">
                          <a:ln>
                            <a:noFill/>
                          </a:ln>
                          <a:solidFill>
                            <a:srgbClr val="000000"/>
                          </a:solidFill>
                          <a:effectLst/>
                          <a:latin typeface="Arial" charset="0"/>
                          <a:ea typeface="SimSun" charset="-122"/>
                        </a:rPr>
                        <a:t>Object-based</a:t>
                      </a:r>
                      <a:r>
                        <a:rPr kumimoji="0" lang="ru-RU" sz="2200" b="1" i="0" u="none" strike="noStrike" cap="none" normalizeH="0" baseline="0" dirty="0" smtClean="0">
                          <a:ln>
                            <a:noFill/>
                          </a:ln>
                          <a:solidFill>
                            <a:srgbClr val="000000"/>
                          </a:solidFill>
                          <a:effectLst/>
                          <a:latin typeface="Arial" charset="0"/>
                          <a:ea typeface="SimSun" charset="-122"/>
                        </a:rPr>
                        <a:t> </a:t>
                      </a:r>
                      <a:r>
                        <a:rPr kumimoji="0" lang="ru-RU" sz="2200" b="1" i="0" u="none" strike="noStrike" cap="none" normalizeH="0" baseline="0" dirty="0" err="1" smtClean="0">
                          <a:ln>
                            <a:noFill/>
                          </a:ln>
                          <a:solidFill>
                            <a:srgbClr val="000000"/>
                          </a:solidFill>
                          <a:effectLst/>
                          <a:latin typeface="Arial" charset="0"/>
                          <a:ea typeface="SimSun" charset="-122"/>
                        </a:rPr>
                        <a:t>Storage</a:t>
                      </a:r>
                      <a:r>
                        <a:rPr kumimoji="0" lang="ru-RU" sz="2200" b="1" i="0" u="none" strike="noStrike" cap="none" normalizeH="0" baseline="0" dirty="0" smtClean="0">
                          <a:ln>
                            <a:noFill/>
                          </a:ln>
                          <a:solidFill>
                            <a:srgbClr val="000000"/>
                          </a:solidFill>
                          <a:effectLst/>
                          <a:latin typeface="Arial" charset="0"/>
                          <a:ea typeface="SimSun" charset="-122"/>
                        </a:rPr>
                        <a:t> </a:t>
                      </a:r>
                      <a:r>
                        <a:rPr kumimoji="0" lang="ru-RU" sz="2200" b="1" i="0" u="none" strike="noStrike" cap="none" normalizeH="0" baseline="0" dirty="0" err="1" smtClean="0">
                          <a:ln>
                            <a:noFill/>
                          </a:ln>
                          <a:solidFill>
                            <a:srgbClr val="000000"/>
                          </a:solidFill>
                          <a:effectLst/>
                          <a:latin typeface="Arial" charset="0"/>
                          <a:ea typeface="SimSun" charset="-122"/>
                        </a:rPr>
                        <a:t>Device</a:t>
                      </a:r>
                      <a:r>
                        <a:rPr kumimoji="0" lang="ru-RU" sz="2200" b="1" i="0" u="none" strike="noStrike" cap="none" normalizeH="0" baseline="0" dirty="0" smtClean="0">
                          <a:ln>
                            <a:noFill/>
                          </a:ln>
                          <a:solidFill>
                            <a:srgbClr val="000000"/>
                          </a:solidFill>
                          <a:effectLst/>
                          <a:latin typeface="Arial" charset="0"/>
                          <a:ea typeface="SimSun" charset="-122"/>
                        </a:rPr>
                        <a:t> </a:t>
                      </a:r>
                      <a:r>
                        <a:rPr kumimoji="0" lang="ru-RU" sz="2200" b="1" i="0" u="none" strike="noStrike" cap="none" normalizeH="0" baseline="0" dirty="0" err="1" smtClean="0">
                          <a:ln>
                            <a:noFill/>
                          </a:ln>
                          <a:solidFill>
                            <a:srgbClr val="000000"/>
                          </a:solidFill>
                          <a:effectLst/>
                          <a:latin typeface="Arial" charset="0"/>
                          <a:ea typeface="SimSun" charset="-122"/>
                        </a:rPr>
                        <a:t>Commands</a:t>
                      </a:r>
                      <a:r>
                        <a:rPr kumimoji="0" lang="ru-RU" sz="2200" b="1" i="0" u="none" strike="noStrike" cap="none" normalizeH="0" baseline="0" dirty="0" smtClean="0">
                          <a:ln>
                            <a:noFill/>
                          </a:ln>
                          <a:solidFill>
                            <a:srgbClr val="000000"/>
                          </a:solidFill>
                          <a:effectLst/>
                          <a:latin typeface="Arial" charset="0"/>
                          <a:ea typeface="SimSun" charset="-122"/>
                        </a:rPr>
                        <a:t>" (OSD)</a:t>
                      </a:r>
                    </a:p>
                    <a:p>
                      <a:pPr marL="0" marR="0" lvl="0" indent="0" algn="l" defTabSz="449263" rtl="0" eaLnBrk="1" fontAlgn="base" latinLnBrk="0" hangingPunct="0">
                        <a:lnSpc>
                          <a:spcPct val="93000"/>
                        </a:lnSpc>
                        <a:spcBef>
                          <a:spcPct val="0"/>
                        </a:spcBef>
                        <a:spcAft>
                          <a:spcPts val="850"/>
                        </a:spcAft>
                        <a:buClr>
                          <a:srgbClr val="000000"/>
                        </a:buClr>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200" b="1" i="0" u="none" strike="noStrike" cap="none" normalizeH="0" baseline="0" dirty="0" smtClean="0">
                          <a:ln>
                            <a:noFill/>
                          </a:ln>
                          <a:solidFill>
                            <a:srgbClr val="000000"/>
                          </a:solidFill>
                          <a:effectLst/>
                          <a:latin typeface="Arial" charset="0"/>
                          <a:ea typeface="SimSun" charset="-122"/>
                        </a:rPr>
                        <a:t> </a:t>
                      </a:r>
                      <a:r>
                        <a:rPr kumimoji="0" lang="ru-RU" sz="2200" b="1" i="0" u="none" strike="noStrike" cap="none" normalizeH="0" baseline="0" dirty="0" err="1" smtClean="0">
                          <a:ln>
                            <a:noFill/>
                          </a:ln>
                          <a:solidFill>
                            <a:srgbClr val="000000"/>
                          </a:solidFill>
                          <a:effectLst/>
                          <a:latin typeface="Arial" charset="0"/>
                          <a:ea typeface="SimSun" charset="-122"/>
                        </a:rPr>
                        <a:t>Enriching</a:t>
                      </a:r>
                      <a:r>
                        <a:rPr kumimoji="0" lang="ru-RU" sz="2200" b="1" i="0" u="none" strike="noStrike" cap="none" normalizeH="0" baseline="0" dirty="0" smtClean="0">
                          <a:ln>
                            <a:noFill/>
                          </a:ln>
                          <a:solidFill>
                            <a:srgbClr val="000000"/>
                          </a:solidFill>
                          <a:effectLst/>
                          <a:latin typeface="Arial" charset="0"/>
                          <a:ea typeface="SimSun" charset="-122"/>
                        </a:rPr>
                        <a:t> </a:t>
                      </a:r>
                      <a:r>
                        <a:rPr kumimoji="0" lang="ru-RU" sz="2200" b="1" i="0" u="none" strike="noStrike" cap="none" normalizeH="0" baseline="0" dirty="0" err="1" smtClean="0">
                          <a:ln>
                            <a:noFill/>
                          </a:ln>
                          <a:solidFill>
                            <a:srgbClr val="000000"/>
                          </a:solidFill>
                          <a:effectLst/>
                          <a:latin typeface="Arial" charset="0"/>
                          <a:ea typeface="SimSun" charset="-122"/>
                        </a:rPr>
                        <a:t>Lives</a:t>
                      </a:r>
                      <a:r>
                        <a:rPr kumimoji="0" lang="ru-RU" sz="2200" b="1" i="0" u="none" strike="noStrike" cap="none" normalizeH="0" baseline="0" dirty="0" smtClean="0">
                          <a:ln>
                            <a:noFill/>
                          </a:ln>
                          <a:solidFill>
                            <a:srgbClr val="000000"/>
                          </a:solidFill>
                          <a:effectLst/>
                          <a:latin typeface="Arial" charset="0"/>
                          <a:ea typeface="SimSun" charset="-122"/>
                        </a:rPr>
                        <a:t> (улучшение качества жизни), предусматривающее разработку функциональных возможностей, которые упрощают, обогащают и улучшают качество жизни человека.</a:t>
                      </a:r>
                    </a:p>
                    <a:p>
                      <a:pPr marL="0" marR="0" lvl="0" indent="0" algn="l" defTabSz="449263" rtl="0" eaLnBrk="1" fontAlgn="base" latinLnBrk="0" hangingPunct="0">
                        <a:lnSpc>
                          <a:spcPct val="93000"/>
                        </a:lnSpc>
                        <a:spcBef>
                          <a:spcPct val="0"/>
                        </a:spcBef>
                        <a:spcAft>
                          <a:spcPts val="850"/>
                        </a:spcAft>
                        <a:buClr>
                          <a:srgbClr val="000000"/>
                        </a:buClr>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200" b="1" i="0" u="none" strike="noStrike" cap="none" normalizeH="0" baseline="0" dirty="0" err="1" smtClean="0">
                          <a:ln>
                            <a:noFill/>
                          </a:ln>
                          <a:solidFill>
                            <a:srgbClr val="FF0000"/>
                          </a:solidFill>
                          <a:effectLst/>
                          <a:latin typeface="Arial" charset="0"/>
                          <a:ea typeface="SimSun" charset="-122"/>
                        </a:rPr>
                        <a:t>Data</a:t>
                      </a:r>
                      <a:r>
                        <a:rPr kumimoji="0" lang="ru-RU" sz="2200" b="1" i="0" u="none" strike="noStrike" cap="none" normalizeH="0" baseline="0" dirty="0" smtClean="0">
                          <a:ln>
                            <a:noFill/>
                          </a:ln>
                          <a:solidFill>
                            <a:srgbClr val="FF0000"/>
                          </a:solidFill>
                          <a:effectLst/>
                          <a:latin typeface="Arial" charset="0"/>
                          <a:ea typeface="SimSun" charset="-122"/>
                        </a:rPr>
                        <a:t> </a:t>
                      </a:r>
                      <a:r>
                        <a:rPr kumimoji="0" lang="ru-RU" sz="2200" b="1" i="0" u="none" strike="noStrike" cap="none" normalizeH="0" baseline="0" dirty="0" err="1" smtClean="0">
                          <a:ln>
                            <a:noFill/>
                          </a:ln>
                          <a:solidFill>
                            <a:srgbClr val="FF0000"/>
                          </a:solidFill>
                          <a:effectLst/>
                          <a:latin typeface="Arial" charset="0"/>
                          <a:ea typeface="SimSun" charset="-122"/>
                        </a:rPr>
                        <a:t>Society</a:t>
                      </a:r>
                      <a:r>
                        <a:rPr kumimoji="0" lang="ru-RU" sz="2200" b="1" i="0" u="none" strike="noStrike" cap="none" normalizeH="0" baseline="0" dirty="0" smtClean="0">
                          <a:ln>
                            <a:noFill/>
                          </a:ln>
                          <a:solidFill>
                            <a:srgbClr val="FF0000"/>
                          </a:solidFill>
                          <a:effectLst/>
                          <a:latin typeface="Arial" charset="0"/>
                          <a:ea typeface="SimSun" charset="-122"/>
                        </a:rPr>
                        <a:t> </a:t>
                      </a:r>
                      <a:r>
                        <a:rPr kumimoji="0" lang="ru-RU" sz="2200" b="1" i="0" u="none" strike="noStrike" cap="none" normalizeH="0" baseline="0" dirty="0" smtClean="0">
                          <a:ln>
                            <a:noFill/>
                          </a:ln>
                          <a:solidFill>
                            <a:srgbClr val="000000"/>
                          </a:solidFill>
                          <a:effectLst/>
                          <a:latin typeface="Arial" charset="0"/>
                          <a:ea typeface="SimSun" charset="-122"/>
                        </a:rPr>
                        <a:t>(формирование информационного общества) создание цифровой  </a:t>
                      </a:r>
                      <a:r>
                        <a:rPr kumimoji="0" lang="ru-RU" sz="2200" b="1" i="0" u="none" strike="noStrike" cap="none" normalizeH="0" baseline="0" dirty="0" err="1" smtClean="0">
                          <a:ln>
                            <a:noFill/>
                          </a:ln>
                          <a:solidFill>
                            <a:srgbClr val="000000"/>
                          </a:solidFill>
                          <a:effectLst/>
                          <a:latin typeface="Arial" charset="0"/>
                          <a:ea typeface="SimSun" charset="-122"/>
                        </a:rPr>
                        <a:t>инфраструктуры,в</a:t>
                      </a:r>
                      <a:r>
                        <a:rPr kumimoji="0" lang="ru-RU" sz="2200" b="1" i="0" u="none" strike="noStrike" cap="none" normalizeH="0" baseline="0" dirty="0" smtClean="0">
                          <a:ln>
                            <a:noFill/>
                          </a:ln>
                          <a:solidFill>
                            <a:srgbClr val="000000"/>
                          </a:solidFill>
                          <a:effectLst/>
                          <a:latin typeface="Arial" charset="0"/>
                          <a:ea typeface="SimSun" charset="-122"/>
                        </a:rPr>
                        <a:t> которой люди могли легко и эффективно осуществлять сбор, передачу и работу с информацией. </a:t>
                      </a:r>
                    </a:p>
                    <a:p>
                      <a:pPr marL="0" marR="0" lvl="0" indent="0" algn="l" defTabSz="449263" rtl="0" eaLnBrk="1" fontAlgn="base" latinLnBrk="0" hangingPunct="0">
                        <a:lnSpc>
                          <a:spcPct val="93000"/>
                        </a:lnSpc>
                        <a:spcBef>
                          <a:spcPct val="0"/>
                        </a:spcBef>
                        <a:spcAft>
                          <a:spcPts val="850"/>
                        </a:spcAft>
                        <a:buClr>
                          <a:srgbClr val="000000"/>
                        </a:buClr>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200" b="1" i="0" u="none" strike="noStrike" cap="none" normalizeH="0" baseline="0" dirty="0" err="1" smtClean="0">
                          <a:ln>
                            <a:noFill/>
                          </a:ln>
                          <a:solidFill>
                            <a:srgbClr val="000000"/>
                          </a:solidFill>
                          <a:effectLst/>
                          <a:latin typeface="Arial" charset="0"/>
                          <a:ea typeface="SimSun" charset="-122"/>
                        </a:rPr>
                        <a:t>Intelligent</a:t>
                      </a:r>
                      <a:r>
                        <a:rPr kumimoji="0" lang="ru-RU" sz="2200" b="1" i="0" u="none" strike="noStrike" cap="none" normalizeH="0" baseline="0" dirty="0" smtClean="0">
                          <a:ln>
                            <a:noFill/>
                          </a:ln>
                          <a:solidFill>
                            <a:srgbClr val="000000"/>
                          </a:solidFill>
                          <a:effectLst/>
                          <a:latin typeface="Arial" charset="0"/>
                          <a:ea typeface="SimSun" charset="-122"/>
                        </a:rPr>
                        <a:t> </a:t>
                      </a:r>
                      <a:r>
                        <a:rPr kumimoji="0" lang="ru-RU" sz="2200" b="1" i="0" u="none" strike="noStrike" cap="none" normalizeH="0" baseline="0" dirty="0" err="1" smtClean="0">
                          <a:ln>
                            <a:noFill/>
                          </a:ln>
                          <a:solidFill>
                            <a:srgbClr val="000000"/>
                          </a:solidFill>
                          <a:effectLst/>
                          <a:latin typeface="Arial" charset="0"/>
                          <a:ea typeface="SimSun" charset="-122"/>
                        </a:rPr>
                        <a:t>Everything</a:t>
                      </a:r>
                      <a:r>
                        <a:rPr kumimoji="0" lang="ru-RU" sz="2200" b="1" i="0" u="none" strike="noStrike" cap="none" normalizeH="0" baseline="0" dirty="0" smtClean="0">
                          <a:ln>
                            <a:noFill/>
                          </a:ln>
                          <a:solidFill>
                            <a:srgbClr val="000000"/>
                          </a:solidFill>
                          <a:effectLst/>
                          <a:latin typeface="Arial" charset="0"/>
                          <a:ea typeface="SimSun" charset="-122"/>
                        </a:rPr>
                        <a:t> (умное повсюду): инновации в этой области направлены на преобразование неодушевлённых объектов ради придания им способности «чувствовать». Конечная цель — создание условий для </a:t>
                      </a:r>
                      <a:r>
                        <a:rPr kumimoji="0" lang="ru-RU" sz="2200" b="1" i="0" u="none" strike="noStrike" cap="none" normalizeH="0" baseline="0" dirty="0" err="1" smtClean="0">
                          <a:ln>
                            <a:noFill/>
                          </a:ln>
                          <a:solidFill>
                            <a:srgbClr val="000000"/>
                          </a:solidFill>
                          <a:effectLst/>
                          <a:latin typeface="Arial" charset="0"/>
                          <a:ea typeface="SimSun" charset="-122"/>
                        </a:rPr>
                        <a:t>самодостаточной</a:t>
                      </a:r>
                      <a:r>
                        <a:rPr kumimoji="0" lang="ru-RU" sz="2200" b="1" i="0" u="none" strike="noStrike" cap="none" normalizeH="0" baseline="0" dirty="0" smtClean="0">
                          <a:ln>
                            <a:noFill/>
                          </a:ln>
                          <a:solidFill>
                            <a:srgbClr val="000000"/>
                          </a:solidFill>
                          <a:effectLst/>
                          <a:latin typeface="Arial" charset="0"/>
                          <a:ea typeface="SimSun" charset="-122"/>
                        </a:rPr>
                        <a:t> компьютеризированной жизни различных устройств. </a:t>
                      </a:r>
                      <a:r>
                        <a:rPr kumimoji="0" lang="ru-RU" sz="2000" b="0" i="0" u="none" strike="noStrike" cap="none" normalizeH="0" baseline="0" dirty="0" smtClean="0">
                          <a:ln>
                            <a:noFill/>
                          </a:ln>
                          <a:solidFill>
                            <a:srgbClr val="000000"/>
                          </a:solidFill>
                          <a:effectLst/>
                          <a:latin typeface="Arial" charset="0"/>
                          <a:ea typeface="SimSun" charset="-122"/>
                        </a:rPr>
                        <a:t>Пример, программируемая материя — любой набор субстанций, который может быть запрограммирован на изменение своих физических свойств Программируемая материя, таким образом, связана с концепцией материала, который имеет внутренне присущую ему способность выполнять обработку информации.</a:t>
                      </a:r>
                    </a:p>
                    <a:p>
                      <a:pPr marL="0" marR="0" lvl="0" indent="0" algn="l" defTabSz="449263" rtl="0" eaLnBrk="1" fontAlgn="base" latinLnBrk="0" hangingPunct="0">
                        <a:lnSpc>
                          <a:spcPct val="93000"/>
                        </a:lnSpc>
                        <a:spcBef>
                          <a:spcPct val="0"/>
                        </a:spcBef>
                        <a:spcAft>
                          <a:spcPts val="850"/>
                        </a:spcAft>
                        <a:buClr>
                          <a:srgbClr val="000000"/>
                        </a:buClr>
                        <a:buSzPct val="45000"/>
                        <a:buFont typeface="Wingdings" charset="2"/>
                        <a:buChar cha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ct val="0"/>
                        </a:spcBef>
                        <a:spcAft>
                          <a:spcPct val="0"/>
                        </a:spcAft>
                        <a:buClrTx/>
                        <a:buSzTx/>
                        <a:buFontTx/>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200" b="1" i="0" u="none" strike="noStrike" cap="none" normalizeH="0" baseline="0" dirty="0" smtClean="0">
                        <a:ln>
                          <a:noFill/>
                        </a:ln>
                        <a:solidFill>
                          <a:srgbClr val="000000"/>
                        </a:solidFill>
                        <a:effectLst/>
                        <a:latin typeface="Arial" charset="0"/>
                        <a:ea typeface="SimSun" charset="-122"/>
                      </a:endParaRPr>
                    </a:p>
                  </a:txBody>
                  <a:tcPr marL="36000" marR="36000" marT="55405"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768" y="70104"/>
            <a:ext cx="9936857" cy="7076011"/>
          </a:xfrm>
          <a:prstGeom prst="rect">
            <a:avLst/>
          </a:prstGeom>
          <a:noFill/>
        </p:spPr>
        <p:txBody>
          <a:bodyPr wrap="square" lIns="91410" tIns="45706" rIns="91410" bIns="45706" rtlCol="0">
            <a:spAutoFit/>
          </a:bodyPr>
          <a:lstStyle/>
          <a:p>
            <a:r>
              <a:rPr lang="ru-RU" sz="3200" dirty="0" smtClean="0"/>
              <a:t>ПОРТАЛ </a:t>
            </a:r>
            <a:r>
              <a:rPr lang="ru-RU" sz="4000" b="1" dirty="0" err="1" smtClean="0">
                <a:solidFill>
                  <a:schemeClr val="accent6"/>
                </a:solidFill>
              </a:rPr>
              <a:t>гос</a:t>
            </a:r>
            <a:r>
              <a:rPr lang="ru-RU" sz="4000" b="1" dirty="0" err="1" smtClean="0">
                <a:solidFill>
                  <a:srgbClr val="FF0000"/>
                </a:solidFill>
              </a:rPr>
              <a:t>услуги</a:t>
            </a:r>
            <a:r>
              <a:rPr lang="ru-RU" sz="3200" dirty="0" smtClean="0"/>
              <a:t> (</a:t>
            </a:r>
            <a:r>
              <a:rPr lang="ru-RU" sz="3200" dirty="0" err="1" smtClean="0"/>
              <a:t>gosuslugi.ru</a:t>
            </a:r>
            <a:r>
              <a:rPr lang="ru-RU" sz="3200" dirty="0" smtClean="0"/>
              <a:t>) обеспечивает навигацию в каталоге официальных </a:t>
            </a:r>
            <a:r>
              <a:rPr lang="ru-RU" sz="3200" dirty="0" err="1" smtClean="0"/>
              <a:t>информа</a:t>
            </a:r>
            <a:r>
              <a:rPr lang="ru-RU" sz="3200" dirty="0" smtClean="0"/>
              <a:t>- </a:t>
            </a:r>
            <a:r>
              <a:rPr lang="ru-RU" sz="3200" dirty="0" err="1" smtClean="0"/>
              <a:t>ционных</a:t>
            </a:r>
            <a:r>
              <a:rPr lang="ru-RU" sz="3200" dirty="0" smtClean="0"/>
              <a:t> </a:t>
            </a:r>
            <a:r>
              <a:rPr lang="ru-RU" sz="3200" dirty="0" err="1" smtClean="0"/>
              <a:t>интернет-ресурсов</a:t>
            </a:r>
            <a:r>
              <a:rPr lang="ru-RU" sz="3200" dirty="0" smtClean="0"/>
              <a:t>, посвященных деятельности государственных ведомств.</a:t>
            </a:r>
          </a:p>
          <a:p>
            <a:endParaRPr lang="ru-RU" sz="3200" dirty="0" smtClean="0"/>
          </a:p>
          <a:p>
            <a:r>
              <a:rPr lang="ru-RU" sz="3200" dirty="0" smtClean="0"/>
              <a:t>В настоящее время (сентябрь 2016) каталог содержит:</a:t>
            </a:r>
          </a:p>
          <a:p>
            <a:r>
              <a:rPr lang="ru-RU" sz="3200" dirty="0" smtClean="0"/>
              <a:t>31 Министерство; 60 Ведомств; 4 Сайта.</a:t>
            </a:r>
          </a:p>
          <a:p>
            <a:endParaRPr lang="ru-RU" sz="3200" dirty="0" smtClean="0"/>
          </a:p>
          <a:p>
            <a:r>
              <a:rPr lang="ru-RU" sz="3200" b="1" dirty="0" smtClean="0"/>
              <a:t>ЕСИА</a:t>
            </a:r>
            <a:r>
              <a:rPr lang="ru-RU" sz="3200" dirty="0" smtClean="0"/>
              <a:t> – это единый пароль для доступа ко всем государственным сайтам: федеральным и региональным </a:t>
            </a:r>
            <a:r>
              <a:rPr lang="ru-RU" sz="3200" dirty="0" err="1" smtClean="0"/>
              <a:t>госуслугам</a:t>
            </a:r>
            <a:r>
              <a:rPr lang="ru-RU" sz="3200" dirty="0" smtClean="0"/>
              <a:t>. В системе используются межсетевые экраны, средства анализа содержимого, средства предотвращения вторжений и другие механизмы безопасности.</a:t>
            </a:r>
            <a:endParaRPr lang="ru-RU"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79437"/>
            <a:ext cx="9792840" cy="6192688"/>
          </a:xfrm>
          <a:prstGeom prst="rect">
            <a:avLst/>
          </a:prstGeom>
          <a:noFill/>
          <a:ln w="9525">
            <a:noFill/>
            <a:miter lim="800000"/>
            <a:headEnd/>
            <a:tailEnd/>
          </a:ln>
        </p:spPr>
      </p:pic>
      <p:sp>
        <p:nvSpPr>
          <p:cNvPr id="3" name="TextBox 2"/>
          <p:cNvSpPr txBox="1"/>
          <p:nvPr/>
        </p:nvSpPr>
        <p:spPr>
          <a:xfrm>
            <a:off x="179899" y="6156104"/>
            <a:ext cx="9720832" cy="1122780"/>
          </a:xfrm>
          <a:prstGeom prst="rect">
            <a:avLst/>
          </a:prstGeom>
          <a:noFill/>
        </p:spPr>
        <p:txBody>
          <a:bodyPr wrap="square" lIns="91410" tIns="45706" rIns="91410" bIns="45706" rtlCol="0">
            <a:spAutoFit/>
          </a:bodyPr>
          <a:lstStyle/>
          <a:p>
            <a:r>
              <a:rPr lang="ru-RU" sz="2400" b="1" i="1" dirty="0" smtClean="0">
                <a:solidFill>
                  <a:srgbClr val="0070C0"/>
                </a:solidFill>
              </a:rPr>
              <a:t>Статистика портала: на  апрель 2019 - 86,5 млн.,</a:t>
            </a:r>
            <a:r>
              <a:rPr lang="ru-RU" sz="2400" dirty="0" smtClean="0"/>
              <a:t> </a:t>
            </a:r>
          </a:p>
          <a:p>
            <a:r>
              <a:rPr lang="ru-RU" sz="2400" b="1" i="1" dirty="0" smtClean="0">
                <a:solidFill>
                  <a:srgbClr val="0070C0"/>
                </a:solidFill>
              </a:rPr>
              <a:t>                                            на конец 2020 -126 млн. </a:t>
            </a:r>
          </a:p>
          <a:p>
            <a:r>
              <a:rPr lang="ru-RU" sz="2400" i="1" dirty="0" smtClean="0">
                <a:solidFill>
                  <a:srgbClr val="0070C0"/>
                </a:solidFill>
              </a:rPr>
              <a:t>зарегистрированных пользователей</a:t>
            </a:r>
            <a:endParaRPr lang="ru-RU" sz="2400" i="1" dirty="0">
              <a:solidFill>
                <a:srgbClr val="0070C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893" y="671112"/>
            <a:ext cx="9792840" cy="6618194"/>
          </a:xfrm>
          <a:prstGeom prst="rect">
            <a:avLst/>
          </a:prstGeom>
          <a:noFill/>
        </p:spPr>
        <p:txBody>
          <a:bodyPr wrap="square" lIns="91410" tIns="45706" rIns="91410" bIns="45706" rtlCol="0">
            <a:spAutoFit/>
          </a:bodyPr>
          <a:lstStyle/>
          <a:p>
            <a:r>
              <a:rPr lang="ru-RU" sz="3200" dirty="0" smtClean="0"/>
              <a:t>	В рамках совершенствования электронного правительства  намечен переход к так называемой </a:t>
            </a:r>
            <a:r>
              <a:rPr lang="ru-RU" sz="3600" dirty="0" smtClean="0">
                <a:solidFill>
                  <a:srgbClr val="FF0000"/>
                </a:solidFill>
              </a:rPr>
              <a:t>реестровой модели предоставления услуг </a:t>
            </a:r>
            <a:r>
              <a:rPr lang="ru-RU" sz="3200" dirty="0" smtClean="0"/>
              <a:t>в стране. Основным источником данных о правах граждан будут государственные базы(</a:t>
            </a:r>
            <a:r>
              <a:rPr lang="ru-RU" sz="3200" b="1" dirty="0" smtClean="0">
                <a:solidFill>
                  <a:srgbClr val="FF0000"/>
                </a:solidFill>
              </a:rPr>
              <a:t>реестры</a:t>
            </a:r>
            <a:r>
              <a:rPr lang="ru-RU" sz="3200" dirty="0" smtClean="0"/>
              <a:t>), а не справки, выданные на основе сведений в этих базах. То есть юридическую значимость будут иметь записи в ведомственных учетных системах, а документы на руках будут носить справочный характер.</a:t>
            </a:r>
          </a:p>
          <a:p>
            <a:r>
              <a:rPr lang="ru-RU" sz="3200" dirty="0" smtClean="0"/>
              <a:t>	</a:t>
            </a:r>
            <a:r>
              <a:rPr lang="ru-RU" sz="2400" dirty="0" smtClean="0"/>
              <a:t>Заинтересованные органы власти и иные организации с согласия заявителя должны будут получать необходимые сведения из юридически достоверных источников – ведомственных баз данных, а не требовать предоставления справок и выписок у граждан.</a:t>
            </a:r>
            <a:endParaRPr lang="ru-RU"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Прямоугольник 2"/>
          <p:cNvSpPr>
            <a:spLocks noChangeArrowheads="1"/>
          </p:cNvSpPr>
          <p:nvPr/>
        </p:nvSpPr>
        <p:spPr bwMode="auto">
          <a:xfrm>
            <a:off x="503238" y="352428"/>
            <a:ext cx="8713788" cy="5434793"/>
          </a:xfrm>
          <a:prstGeom prst="rect">
            <a:avLst/>
          </a:prstGeom>
          <a:noFill/>
          <a:ln w="9525">
            <a:noFill/>
            <a:miter lim="800000"/>
            <a:headEnd/>
            <a:tailEnd/>
          </a:ln>
        </p:spPr>
        <p:txBody>
          <a:bodyPr lIns="91410" tIns="45706" rIns="91410" bIns="45706">
            <a:spAutoFit/>
          </a:bodyPr>
          <a:lstStyle/>
          <a:p>
            <a:pPr>
              <a:lnSpc>
                <a:spcPct val="150000"/>
              </a:lnSpc>
              <a:spcAft>
                <a:spcPts val="850"/>
              </a:spcAft>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3600" b="1" dirty="0"/>
              <a:t>«Интернет вещей» </a:t>
            </a:r>
            <a:r>
              <a:rPr lang="ru-RU" dirty="0" err="1"/>
              <a:t>Кевин</a:t>
            </a:r>
            <a:r>
              <a:rPr lang="ru-RU" dirty="0"/>
              <a:t> </a:t>
            </a:r>
            <a:r>
              <a:rPr lang="ru-RU" dirty="0" err="1"/>
              <a:t>Эштон</a:t>
            </a:r>
            <a:r>
              <a:rPr lang="ru-RU" dirty="0"/>
              <a:t> придумал в 1999 году— это концепция, в которой физические объекты оказываются в Сети (электронные метки) и сами генерируют </a:t>
            </a:r>
            <a:r>
              <a:rPr lang="ru-RU" dirty="0" err="1"/>
              <a:t>контент</a:t>
            </a:r>
            <a:r>
              <a:rPr lang="ru-RU" dirty="0"/>
              <a:t>. Ценность «интернета вещей» измеряется  объемом информации, которую вещи выкладывают в Сеть.</a:t>
            </a:r>
          </a:p>
          <a:p>
            <a:pPr>
              <a:lnSpc>
                <a:spcPct val="150000"/>
              </a:lnSpc>
              <a:spcAft>
                <a:spcPts val="850"/>
              </a:spcAft>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3600" b="1" dirty="0"/>
              <a:t>«Всеобщий интернет» </a:t>
            </a:r>
            <a:r>
              <a:rPr lang="ru-RU" dirty="0"/>
              <a:t>придумал позже Дэйв Эванс, футуролог компании </a:t>
            </a:r>
            <a:r>
              <a:rPr lang="ru-RU" dirty="0" err="1"/>
              <a:t>Cisco</a:t>
            </a:r>
            <a:r>
              <a:rPr lang="ru-RU" dirty="0"/>
              <a:t>. Ценность «всеобщего интернета» заключается в объеме информации, которой обмениваются между собой устройства с какой-то целью. 	</a:t>
            </a:r>
          </a:p>
          <a:p>
            <a:pPr>
              <a:lnSpc>
                <a:spcPct val="150000"/>
              </a:lnSpc>
              <a:spcAft>
                <a:spcPts val="850"/>
              </a:spcAft>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400" b="1" dirty="0"/>
              <a:t>Технология коммуникаций М2М </a:t>
            </a:r>
            <a:r>
              <a:rPr lang="ru-RU" dirty="0"/>
              <a:t>(</a:t>
            </a:r>
            <a:r>
              <a:rPr lang="ru-RU" dirty="0" err="1"/>
              <a:t>machine</a:t>
            </a:r>
            <a:r>
              <a:rPr lang="ru-RU" dirty="0"/>
              <a:t> </a:t>
            </a:r>
            <a:r>
              <a:rPr lang="ru-RU" dirty="0" err="1"/>
              <a:t>to</a:t>
            </a:r>
            <a:r>
              <a:rPr lang="ru-RU" dirty="0"/>
              <a:t> </a:t>
            </a:r>
            <a:r>
              <a:rPr lang="ru-RU" dirty="0" err="1"/>
              <a:t>machine</a:t>
            </a:r>
            <a:r>
              <a:rPr lang="ru-RU" dirty="0"/>
              <a:t>, то есть общение между устройствами)</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647700" y="611188"/>
            <a:ext cx="8277225" cy="990600"/>
          </a:xfrm>
          <a:prstGeom prst="rect">
            <a:avLst/>
          </a:prstGeom>
          <a:noFill/>
          <a:ln w="9525">
            <a:noFill/>
            <a:miter lim="800000"/>
            <a:headEnd/>
            <a:tailEnd/>
          </a:ln>
        </p:spPr>
      </p:pic>
      <p:sp>
        <p:nvSpPr>
          <p:cNvPr id="10243" name="Прямоугольник 2"/>
          <p:cNvSpPr>
            <a:spLocks noChangeArrowheads="1"/>
          </p:cNvSpPr>
          <p:nvPr/>
        </p:nvSpPr>
        <p:spPr bwMode="auto">
          <a:xfrm>
            <a:off x="144463" y="1692276"/>
            <a:ext cx="9791700" cy="1200300"/>
          </a:xfrm>
          <a:prstGeom prst="rect">
            <a:avLst/>
          </a:prstGeom>
          <a:noFill/>
          <a:ln w="9525">
            <a:noFill/>
            <a:miter lim="800000"/>
            <a:headEnd/>
            <a:tailEnd/>
          </a:ln>
        </p:spPr>
        <p:txBody>
          <a:bodyPr lIns="91410" tIns="45706" rIns="91410" bIns="45706">
            <a:spAutoFit/>
          </a:bodyPr>
          <a:lstStyle/>
          <a:p>
            <a:pPr>
              <a:lnSpc>
                <a:spcPct val="120000"/>
              </a:lnSpc>
            </a:pPr>
            <a:r>
              <a:rPr lang="ru-RU" b="1" dirty="0"/>
              <a:t>Технология М2М оформляется в виде  стандарта </a:t>
            </a:r>
            <a:r>
              <a:rPr lang="en-US" b="1" dirty="0"/>
              <a:t>for Cooperative Intelligent Transport Systems (C-ITS)</a:t>
            </a:r>
            <a:r>
              <a:rPr lang="ru-RU" b="1" dirty="0"/>
              <a:t> для взаимодействия движущихся объектов</a:t>
            </a:r>
            <a:endParaRPr lang="en-US" b="1" dirty="0"/>
          </a:p>
          <a:p>
            <a:pPr>
              <a:lnSpc>
                <a:spcPct val="120000"/>
              </a:lnSpc>
            </a:pPr>
            <a:r>
              <a:rPr lang="en-US" i="1" dirty="0"/>
              <a:t>Berlin, 12 February 2014</a:t>
            </a:r>
            <a:r>
              <a:rPr lang="ru-RU" i="1" dirty="0"/>
              <a:t>  </a:t>
            </a:r>
            <a:r>
              <a:rPr lang="en-US" sz="2400" i="1" dirty="0"/>
              <a:t>A key step towards connected cars in Europe</a:t>
            </a:r>
            <a:endParaRPr lang="en-US" sz="2400" dirty="0"/>
          </a:p>
        </p:txBody>
      </p:sp>
      <p:pic>
        <p:nvPicPr>
          <p:cNvPr id="10244" name="Picture 4" descr="ETSI-ITSsmall"/>
          <p:cNvPicPr>
            <a:picLocks noChangeAspect="1" noChangeArrowheads="1"/>
          </p:cNvPicPr>
          <p:nvPr/>
        </p:nvPicPr>
        <p:blipFill>
          <a:blip r:embed="rId3" cstate="print"/>
          <a:srcRect/>
          <a:stretch>
            <a:fillRect/>
          </a:stretch>
        </p:blipFill>
        <p:spPr bwMode="auto">
          <a:xfrm>
            <a:off x="215900" y="2921002"/>
            <a:ext cx="4810125" cy="3522663"/>
          </a:xfrm>
          <a:prstGeom prst="rect">
            <a:avLst/>
          </a:prstGeom>
          <a:noFill/>
          <a:ln w="9525">
            <a:noFill/>
            <a:miter lim="800000"/>
            <a:headEnd/>
            <a:tailEnd/>
          </a:ln>
        </p:spPr>
      </p:pic>
      <p:sp>
        <p:nvSpPr>
          <p:cNvPr id="10245" name="Прямоугольник 4"/>
          <p:cNvSpPr>
            <a:spLocks noChangeArrowheads="1"/>
          </p:cNvSpPr>
          <p:nvPr/>
        </p:nvSpPr>
        <p:spPr bwMode="auto">
          <a:xfrm>
            <a:off x="5472116" y="3132141"/>
            <a:ext cx="4321175" cy="3083893"/>
          </a:xfrm>
          <a:prstGeom prst="rect">
            <a:avLst/>
          </a:prstGeom>
          <a:noFill/>
          <a:ln w="9525">
            <a:noFill/>
            <a:miter lim="800000"/>
            <a:headEnd/>
            <a:tailEnd/>
          </a:ln>
        </p:spPr>
        <p:txBody>
          <a:bodyPr lIns="91410" tIns="45706" rIns="91410" bIns="45706">
            <a:spAutoFit/>
          </a:bodyPr>
          <a:lstStyle/>
          <a:p>
            <a:pPr>
              <a:lnSpc>
                <a:spcPct val="120000"/>
              </a:lnSpc>
            </a:pPr>
            <a:r>
              <a:rPr lang="en-US"/>
              <a:t>Standards for Cooperative Intelligent Transport Systems (C-ITS) are being developed by the competent technical committees of CEN and ETSI, which bring together experts from key players in the automotive industry including car manufacturers and their suppliers, as well as infrastructure system suppliers and operators</a:t>
            </a:r>
            <a:endParaRPr lang="ru-RU"/>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1778" y="256438"/>
            <a:ext cx="8477073" cy="7579804"/>
          </a:xfrm>
          <a:prstGeom prst="rect">
            <a:avLst/>
          </a:prstGeom>
          <a:noFill/>
        </p:spPr>
        <p:txBody>
          <a:bodyPr wrap="square" lIns="91410" tIns="45706" rIns="91410" bIns="45706" rtlCol="0">
            <a:spAutoFit/>
          </a:bodyPr>
          <a:lstStyle/>
          <a:p>
            <a:pPr algn="ctr">
              <a:spcBef>
                <a:spcPts val="0"/>
              </a:spcBef>
              <a:spcAft>
                <a:spcPts val="1200"/>
              </a:spcAft>
            </a:pPr>
            <a:r>
              <a:rPr lang="ru-RU" sz="2800" b="1" dirty="0" smtClean="0">
                <a:solidFill>
                  <a:srgbClr val="00B050"/>
                </a:solidFill>
              </a:rPr>
              <a:t>технологии M2M помогают создавать интеллектуальные города</a:t>
            </a:r>
          </a:p>
          <a:p>
            <a:pPr marL="143955" algn="just">
              <a:spcBef>
                <a:spcPts val="600"/>
              </a:spcBef>
              <a:spcAft>
                <a:spcPts val="600"/>
              </a:spcAft>
            </a:pPr>
            <a:r>
              <a:rPr lang="ru-RU" sz="2400" b="1" dirty="0" smtClean="0">
                <a:solidFill>
                  <a:srgbClr val="00B050"/>
                </a:solidFill>
              </a:rPr>
              <a:t>Умная дорога  </a:t>
            </a:r>
            <a:r>
              <a:rPr lang="ru-RU" dirty="0" smtClean="0"/>
              <a:t> на центральном сервере  на Умной карте отражается дорожная ситуация в регионе и данные о температуре, уровне шума и освещенности в режиме реального времени.  Ожидается, что по мере реализации проекта дороги в городе станут свободнее, уменьшатся выбросы вредных газов, снизится уровень шума.</a:t>
            </a:r>
          </a:p>
          <a:p>
            <a:pPr marL="143955" algn="just">
              <a:spcBef>
                <a:spcPts val="600"/>
              </a:spcBef>
              <a:spcAft>
                <a:spcPts val="600"/>
              </a:spcAft>
            </a:pPr>
            <a:r>
              <a:rPr lang="ru-RU" sz="2400" b="1" dirty="0" smtClean="0">
                <a:solidFill>
                  <a:srgbClr val="00B050"/>
                </a:solidFill>
              </a:rPr>
              <a:t>Умная парковка  </a:t>
            </a:r>
            <a:r>
              <a:rPr lang="ru-RU" dirty="0" smtClean="0"/>
              <a:t>Используя датчики, можно определять наличие свободных мест и информировать об этом водителей. Это поможет уменьшить заторы и увеличит доход от парковок.</a:t>
            </a:r>
          </a:p>
          <a:p>
            <a:pPr marL="143955" algn="just">
              <a:spcBef>
                <a:spcPts val="600"/>
              </a:spcBef>
              <a:spcAft>
                <a:spcPts val="600"/>
              </a:spcAft>
            </a:pPr>
            <a:r>
              <a:rPr lang="ru-RU" sz="2400" b="1" dirty="0" smtClean="0">
                <a:solidFill>
                  <a:srgbClr val="00B050"/>
                </a:solidFill>
              </a:rPr>
              <a:t>Умное водоснабжение </a:t>
            </a:r>
            <a:r>
              <a:rPr lang="ru-RU" dirty="0" smtClean="0"/>
              <a:t>С  помощью умных водомеров  жители города и компании могут тщательно контролировать расход воды, отслеживая поступающую в реальном времени информацию.</a:t>
            </a:r>
          </a:p>
          <a:p>
            <a:pPr marL="143955" algn="just">
              <a:spcBef>
                <a:spcPts val="600"/>
              </a:spcBef>
              <a:spcAft>
                <a:spcPts val="600"/>
              </a:spcAft>
            </a:pPr>
            <a:r>
              <a:rPr lang="ru-RU" sz="2400" b="1" dirty="0" smtClean="0">
                <a:solidFill>
                  <a:srgbClr val="00B050"/>
                </a:solidFill>
              </a:rPr>
              <a:t>Умный контроль окружающей среды </a:t>
            </a:r>
            <a:r>
              <a:rPr lang="ru-RU" dirty="0" smtClean="0"/>
              <a:t>беспроводные датчики на крышах автобусов могут измерять температуру и относительную влажность, а также определять содержание окиси углерода, двуокиси углерода и диоксида азота. Данные обновляются в режиме реального времени, и городские жители могут узнать о степени загрязненности воздуха в мобильном приложении.</a:t>
            </a:r>
          </a:p>
          <a:p>
            <a:pPr marL="143955">
              <a:spcBef>
                <a:spcPts val="600"/>
              </a:spcBef>
              <a:spcAft>
                <a:spcPts val="600"/>
              </a:spcAft>
            </a:pPr>
            <a:r>
              <a:rPr lang="ru-RU" b="1" dirty="0" smtClean="0"/>
              <a:t> </a:t>
            </a:r>
            <a:r>
              <a:rPr lang="ru-RU" sz="2400" b="1" dirty="0" smtClean="0">
                <a:solidFill>
                  <a:srgbClr val="00B050"/>
                </a:solidFill>
              </a:rPr>
              <a:t>Умная утилизация мусора </a:t>
            </a:r>
            <a:r>
              <a:rPr lang="ru-RU" dirty="0" smtClean="0"/>
              <a:t>под крышками мусорных контейнеров беспроводные датчики следят за наполнением бака и передают данные в центральную аналитическую систему для оптимизации вывоза.</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Номер слайда 3"/>
          <p:cNvSpPr>
            <a:spLocks noGrp="1"/>
          </p:cNvSpPr>
          <p:nvPr>
            <p:ph type="sldNum" sz="quarter" idx="12"/>
          </p:nvPr>
        </p:nvSpPr>
        <p:spPr>
          <a:noFill/>
          <a:ln/>
        </p:spPr>
        <p:txBody>
          <a:bodyPr/>
          <a:lstStyle/>
          <a:p>
            <a:pPr>
              <a:buFont typeface="Times New Roman" pitchFamily="18" charset="0"/>
              <a:buNone/>
            </a:pPr>
            <a:fld id="{1F702904-71F3-4D27-A1D2-1FFB634D1A51}" type="slidenum">
              <a:rPr lang="ru-RU">
                <a:latin typeface="Times New Roman" pitchFamily="18" charset="0"/>
                <a:ea typeface="SimSun" pitchFamily="2" charset="-122"/>
              </a:rPr>
              <a:pPr>
                <a:buFont typeface="Times New Roman" pitchFamily="18" charset="0"/>
                <a:buNone/>
              </a:pPr>
              <a:t>2</a:t>
            </a:fld>
            <a:endParaRPr lang="ru-RU">
              <a:latin typeface="Times New Roman" pitchFamily="18" charset="0"/>
              <a:ea typeface="SimSun" pitchFamily="2" charset="-122"/>
            </a:endParaRPr>
          </a:p>
        </p:txBody>
      </p:sp>
      <p:sp>
        <p:nvSpPr>
          <p:cNvPr id="3075" name="Text Box 1"/>
          <p:cNvSpPr txBox="1">
            <a:spLocks noChangeArrowheads="1"/>
          </p:cNvSpPr>
          <p:nvPr/>
        </p:nvSpPr>
        <p:spPr bwMode="auto">
          <a:xfrm>
            <a:off x="720725" y="214313"/>
            <a:ext cx="8999538" cy="6811962"/>
          </a:xfrm>
          <a:prstGeom prst="rect">
            <a:avLst/>
          </a:prstGeom>
          <a:noFill/>
          <a:ln w="36000">
            <a:noFill/>
            <a:round/>
            <a:headEnd/>
            <a:tailEnd/>
          </a:ln>
        </p:spPr>
        <p:txBody>
          <a:bodyPr lIns="89973" tIns="44986" rIns="89973" bIns="44986"/>
          <a:lstStyle/>
          <a:p>
            <a:pPr>
              <a:lnSpc>
                <a:spcPct val="102000"/>
              </a:lnSpc>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b="1" dirty="0">
                <a:solidFill>
                  <a:srgbClr val="2300DC"/>
                </a:solidFill>
                <a:latin typeface="Calibri" pitchFamily="34" charset="0"/>
              </a:rPr>
              <a:t>Информационные технологии (ИТ,  </a:t>
            </a:r>
            <a:r>
              <a:rPr lang="ru-RU" sz="2600" b="1" dirty="0" err="1">
                <a:solidFill>
                  <a:srgbClr val="2300DC"/>
                </a:solidFill>
                <a:latin typeface="Calibri" pitchFamily="34" charset="0"/>
              </a:rPr>
              <a:t>information</a:t>
            </a:r>
            <a:r>
              <a:rPr lang="ru-RU" sz="2600" b="1" dirty="0">
                <a:solidFill>
                  <a:srgbClr val="2300DC"/>
                </a:solidFill>
                <a:latin typeface="Calibri" pitchFamily="34" charset="0"/>
              </a:rPr>
              <a:t> </a:t>
            </a:r>
            <a:r>
              <a:rPr lang="ru-RU" sz="2600" b="1" dirty="0" err="1">
                <a:solidFill>
                  <a:srgbClr val="2300DC"/>
                </a:solidFill>
                <a:latin typeface="Calibri" pitchFamily="34" charset="0"/>
              </a:rPr>
              <a:t>technology</a:t>
            </a:r>
            <a:r>
              <a:rPr lang="ru-RU" sz="2600" b="1" dirty="0">
                <a:solidFill>
                  <a:srgbClr val="2300DC"/>
                </a:solidFill>
                <a:latin typeface="Calibri" pitchFamily="34" charset="0"/>
              </a:rPr>
              <a:t>, IT) — широкий класс дисциплин и областей деятельности, относящихся к технологиям управления и обработки данных, а также создания данных, в том числе, с применением вычислительной техники</a:t>
            </a:r>
            <a:r>
              <a:rPr lang="ru-RU" sz="2600" dirty="0">
                <a:solidFill>
                  <a:srgbClr val="000000"/>
                </a:solidFill>
                <a:latin typeface="Calibri" pitchFamily="34" charset="0"/>
              </a:rPr>
              <a:t>.</a:t>
            </a:r>
          </a:p>
          <a:p>
            <a:pPr algn="ctr">
              <a:lnSpc>
                <a:spcPct val="102000"/>
              </a:lnSpc>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a:solidFill>
                  <a:srgbClr val="0000FF"/>
                </a:solidFill>
                <a:latin typeface="Calibri" pitchFamily="34" charset="0"/>
              </a:rPr>
              <a:t>Основные черты современных ИТ:</a:t>
            </a:r>
          </a:p>
          <a:p>
            <a:pPr>
              <a:spcBef>
                <a:spcPts val="1200"/>
              </a:spcBef>
              <a:spcAft>
                <a:spcPts val="1000"/>
              </a:spcAft>
              <a:buSzPct val="28000"/>
              <a:buBlip>
                <a:blip r:embed="rId3"/>
              </a:buBlip>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a:solidFill>
                  <a:srgbClr val="000000"/>
                </a:solidFill>
              </a:rPr>
              <a:t>компьютерная обработка информации по заданным алгоритмам;</a:t>
            </a:r>
          </a:p>
          <a:p>
            <a:pPr>
              <a:spcBef>
                <a:spcPts val="1200"/>
              </a:spcBef>
              <a:spcAft>
                <a:spcPts val="1000"/>
              </a:spcAft>
              <a:buSzPct val="28000"/>
              <a:buBlip>
                <a:blip r:embed="rId3"/>
              </a:buBlip>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a:solidFill>
                  <a:srgbClr val="000000"/>
                </a:solidFill>
              </a:rPr>
              <a:t>хранение больших объёмов информации на машинных носителях;</a:t>
            </a:r>
          </a:p>
          <a:p>
            <a:pPr>
              <a:spcBef>
                <a:spcPts val="1200"/>
              </a:spcBef>
              <a:spcAft>
                <a:spcPts val="1000"/>
              </a:spcAft>
              <a:buSzPct val="28000"/>
              <a:buBlip>
                <a:blip r:embed="rId3"/>
              </a:buBlip>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a:solidFill>
                  <a:srgbClr val="000000"/>
                </a:solidFill>
              </a:rPr>
              <a:t>передача информации на значительные расстояния в ограниченное время.</a:t>
            </a:r>
          </a:p>
          <a:p>
            <a:pPr algn="ctr">
              <a:spcBef>
                <a:spcPts val="1200"/>
              </a:spcBef>
              <a:spcAft>
                <a:spcPts val="1000"/>
              </a:spcAft>
              <a:buClrTx/>
              <a:buSzTx/>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200" dirty="0">
                <a:solidFill>
                  <a:srgbClr val="00AE00"/>
                </a:solidFill>
              </a:rPr>
              <a:t>Специалистов по компьютерной технике и программированию</a:t>
            </a:r>
          </a:p>
          <a:p>
            <a:pPr algn="ctr">
              <a:spcBef>
                <a:spcPts val="1200"/>
              </a:spcBef>
              <a:spcAft>
                <a:spcPts val="1000"/>
              </a:spcAft>
              <a:buClrTx/>
              <a:buSzTx/>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200" dirty="0">
                <a:solidFill>
                  <a:srgbClr val="00AE00"/>
                </a:solidFill>
              </a:rPr>
              <a:t> часто называют </a:t>
            </a:r>
            <a:r>
              <a:rPr lang="ru-RU" sz="2200" dirty="0" err="1">
                <a:solidFill>
                  <a:srgbClr val="00AE00"/>
                </a:solidFill>
              </a:rPr>
              <a:t>ИТ-специалистами</a:t>
            </a:r>
            <a:endParaRPr lang="ru-RU" sz="2200" dirty="0">
              <a:solidFill>
                <a:srgbClr val="00AE00"/>
              </a:solidFill>
            </a:endParaRPr>
          </a:p>
          <a:p>
            <a:pPr>
              <a:lnSpc>
                <a:spcPct val="102000"/>
              </a:lnSpc>
              <a:spcBef>
                <a:spcPts val="1200"/>
              </a:spcBef>
              <a:spcAft>
                <a:spcPts val="1000"/>
              </a:spcAft>
              <a:buClrTx/>
              <a:buSzTx/>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endParaRPr lang="ru-RU" sz="2600" dirty="0">
              <a:solidFill>
                <a:srgbClr val="000000"/>
              </a:solidFill>
              <a:latin typeface="Calibri" pitchFamily="34" charset="0"/>
            </a:endParaRPr>
          </a:p>
        </p:txBody>
      </p:sp>
      <p:sp>
        <p:nvSpPr>
          <p:cNvPr id="3076" name="Text Box 2"/>
          <p:cNvSpPr txBox="1">
            <a:spLocks noChangeArrowheads="1"/>
          </p:cNvSpPr>
          <p:nvPr/>
        </p:nvSpPr>
        <p:spPr bwMode="auto">
          <a:xfrm>
            <a:off x="360363" y="2879728"/>
            <a:ext cx="9359900" cy="4049713"/>
          </a:xfrm>
          <a:prstGeom prst="rect">
            <a:avLst/>
          </a:prstGeom>
          <a:noFill/>
          <a:ln w="36000">
            <a:noFill/>
            <a:round/>
            <a:headEnd/>
            <a:tailEnd/>
          </a:ln>
        </p:spPr>
        <p:txBody>
          <a:bodyPr lIns="89973" tIns="67910" rIns="89973" bIns="44986"/>
          <a:lstStyle/>
          <a:p>
            <a:pPr algn="ctr">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endParaRPr lang="ru-RU" sz="2600" dirty="0">
              <a:solidFill>
                <a:srgbClr val="0000FF"/>
              </a:solidFill>
            </a:endParaRPr>
          </a:p>
          <a:p>
            <a:pPr algn="ctr">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endParaRPr lang="ru-RU" sz="2600" dirty="0">
              <a:solidFill>
                <a:srgbClr val="0000FF"/>
              </a:solidFill>
            </a:endParaRPr>
          </a:p>
          <a:p>
            <a:pPr>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endParaRPr lang="ru-RU" sz="1000" dirty="0">
              <a:solidFill>
                <a:srgbClr val="000000"/>
              </a:solidFill>
            </a:endParaRPr>
          </a:p>
          <a:p>
            <a:pPr>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endParaRPr lang="ru-RU" sz="1000" dirty="0">
              <a:solidFill>
                <a:srgbClr val="000000"/>
              </a:solidFill>
            </a:endParaRPr>
          </a:p>
        </p:txBody>
      </p:sp>
      <p:sp>
        <p:nvSpPr>
          <p:cNvPr id="3077" name="Text Box 3"/>
          <p:cNvSpPr txBox="1">
            <a:spLocks noChangeArrowheads="1"/>
          </p:cNvSpPr>
          <p:nvPr/>
        </p:nvSpPr>
        <p:spPr bwMode="auto">
          <a:xfrm>
            <a:off x="0" y="6300789"/>
            <a:ext cx="9899650" cy="692150"/>
          </a:xfrm>
          <a:prstGeom prst="rect">
            <a:avLst/>
          </a:prstGeom>
          <a:noFill/>
          <a:ln w="36000">
            <a:noFill/>
            <a:round/>
            <a:headEnd/>
            <a:tailEnd/>
          </a:ln>
        </p:spPr>
        <p:txBody>
          <a:bodyPr lIns="89973" tIns="64384" rIns="89973" bIns="44986"/>
          <a:lstStyle/>
          <a:p>
            <a:pPr algn="ctr">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200" dirty="0">
                <a:solidFill>
                  <a:srgbClr val="00AE00"/>
                </a:solidFill>
              </a:rPr>
              <a:t>.</a:t>
            </a:r>
          </a:p>
          <a:p>
            <a:pPr>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endParaRPr lang="ru-RU" sz="1000" dirty="0">
              <a:solidFill>
                <a:srgbClr val="000000"/>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Номер слайда 3"/>
          <p:cNvSpPr>
            <a:spLocks noGrp="1"/>
          </p:cNvSpPr>
          <p:nvPr>
            <p:ph type="sldNum" sz="quarter" idx="12"/>
          </p:nvPr>
        </p:nvSpPr>
        <p:spPr>
          <a:noFill/>
          <a:ln/>
        </p:spPr>
        <p:txBody>
          <a:bodyPr/>
          <a:lstStyle/>
          <a:p>
            <a:pPr>
              <a:buFont typeface="Times New Roman" pitchFamily="18" charset="0"/>
              <a:buNone/>
            </a:pPr>
            <a:fld id="{688E48E4-D62A-4C41-A5A8-718566FEB6DC}" type="slidenum">
              <a:rPr lang="ru-RU">
                <a:latin typeface="Times New Roman" pitchFamily="18" charset="0"/>
                <a:ea typeface="SimSun" pitchFamily="2" charset="-122"/>
              </a:rPr>
              <a:pPr>
                <a:buFont typeface="Times New Roman" pitchFamily="18" charset="0"/>
                <a:buNone/>
              </a:pPr>
              <a:t>20</a:t>
            </a:fld>
            <a:endParaRPr lang="ru-RU">
              <a:latin typeface="Times New Roman" pitchFamily="18" charset="0"/>
              <a:ea typeface="SimSun" pitchFamily="2" charset="-122"/>
            </a:endParaRPr>
          </a:p>
        </p:txBody>
      </p:sp>
      <p:pic>
        <p:nvPicPr>
          <p:cNvPr id="12291" name="Picture 1"/>
          <p:cNvPicPr>
            <a:picLocks noChangeAspect="1" noChangeArrowheads="1"/>
          </p:cNvPicPr>
          <p:nvPr/>
        </p:nvPicPr>
        <p:blipFill>
          <a:blip r:embed="rId3" cstate="print"/>
          <a:srcRect/>
          <a:stretch>
            <a:fillRect/>
          </a:stretch>
        </p:blipFill>
        <p:spPr bwMode="auto">
          <a:xfrm>
            <a:off x="2700337" y="3716340"/>
            <a:ext cx="4500563" cy="3843337"/>
          </a:xfrm>
          <a:prstGeom prst="rect">
            <a:avLst/>
          </a:prstGeom>
          <a:noFill/>
          <a:ln w="36000">
            <a:noFill/>
            <a:round/>
            <a:headEnd/>
            <a:tailEnd/>
          </a:ln>
        </p:spPr>
      </p:pic>
      <p:sp>
        <p:nvSpPr>
          <p:cNvPr id="12292" name="Text Box 2"/>
          <p:cNvSpPr txBox="1">
            <a:spLocks noChangeArrowheads="1"/>
          </p:cNvSpPr>
          <p:nvPr/>
        </p:nvSpPr>
        <p:spPr bwMode="auto">
          <a:xfrm>
            <a:off x="539750" y="0"/>
            <a:ext cx="9359900" cy="3779838"/>
          </a:xfrm>
          <a:prstGeom prst="rect">
            <a:avLst/>
          </a:prstGeom>
          <a:noFill/>
          <a:ln w="36000">
            <a:noFill/>
            <a:round/>
            <a:headEnd/>
            <a:tailEnd/>
          </a:ln>
        </p:spPr>
        <p:txBody>
          <a:bodyPr lIns="89973" tIns="67910" rIns="89973" bIns="44986"/>
          <a:lstStyle/>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err="1">
                <a:solidFill>
                  <a:srgbClr val="000000"/>
                </a:solidFill>
              </a:rPr>
              <a:t>description</a:t>
            </a:r>
            <a:r>
              <a:rPr lang="ru-RU" sz="2600" dirty="0">
                <a:solidFill>
                  <a:srgbClr val="000000"/>
                </a:solidFill>
              </a:rPr>
              <a:t>: 3D </a:t>
            </a:r>
            <a:r>
              <a:rPr lang="ru-RU" sz="2600" dirty="0" err="1">
                <a:solidFill>
                  <a:srgbClr val="000000"/>
                </a:solidFill>
              </a:rPr>
              <a:t>Printer</a:t>
            </a:r>
            <a:endParaRPr lang="ru-RU" sz="2600" dirty="0">
              <a:solidFill>
                <a:srgbClr val="000000"/>
              </a:solidFill>
            </a:endParaRP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err="1">
                <a:solidFill>
                  <a:srgbClr val="000000"/>
                </a:solidFill>
              </a:rPr>
              <a:t>model</a:t>
            </a:r>
            <a:r>
              <a:rPr lang="ru-RU" sz="2600" dirty="0">
                <a:solidFill>
                  <a:srgbClr val="000000"/>
                </a:solidFill>
              </a:rPr>
              <a:t>: </a:t>
            </a:r>
            <a:r>
              <a:rPr lang="ru-RU" sz="2600" dirty="0" err="1">
                <a:solidFill>
                  <a:srgbClr val="000000"/>
                </a:solidFill>
              </a:rPr>
              <a:t>Elite</a:t>
            </a:r>
            <a:endParaRPr lang="ru-RU" sz="2600" dirty="0">
              <a:solidFill>
                <a:srgbClr val="000000"/>
              </a:solidFill>
            </a:endParaRP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err="1">
                <a:solidFill>
                  <a:srgbClr val="000000"/>
                </a:solidFill>
              </a:rPr>
              <a:t>manufacturer</a:t>
            </a:r>
            <a:r>
              <a:rPr lang="ru-RU" sz="2600" dirty="0">
                <a:solidFill>
                  <a:srgbClr val="000000"/>
                </a:solidFill>
              </a:rPr>
              <a:t>: </a:t>
            </a:r>
            <a:r>
              <a:rPr lang="ru-RU" sz="2600" dirty="0" err="1">
                <a:solidFill>
                  <a:srgbClr val="000000"/>
                </a:solidFill>
              </a:rPr>
              <a:t>Dimension</a:t>
            </a:r>
            <a:endParaRPr lang="ru-RU" sz="2600" dirty="0">
              <a:solidFill>
                <a:srgbClr val="000000"/>
              </a:solidFill>
            </a:endParaRP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err="1">
                <a:solidFill>
                  <a:srgbClr val="000000"/>
                </a:solidFill>
              </a:rPr>
              <a:t>specifications</a:t>
            </a:r>
            <a:r>
              <a:rPr lang="ru-RU" sz="2600" dirty="0">
                <a:solidFill>
                  <a:srgbClr val="000000"/>
                </a:solidFill>
              </a:rPr>
              <a:t>: </a:t>
            </a:r>
            <a:r>
              <a:rPr lang="ru-RU" sz="2600" dirty="0" err="1">
                <a:solidFill>
                  <a:srgbClr val="000000"/>
                </a:solidFill>
              </a:rPr>
              <a:t>Model</a:t>
            </a:r>
            <a:r>
              <a:rPr lang="ru-RU" sz="2600" dirty="0">
                <a:solidFill>
                  <a:srgbClr val="000000"/>
                </a:solidFill>
              </a:rPr>
              <a:t> </a:t>
            </a:r>
            <a:r>
              <a:rPr lang="ru-RU" sz="2600" dirty="0" err="1">
                <a:solidFill>
                  <a:srgbClr val="000000"/>
                </a:solidFill>
              </a:rPr>
              <a:t>material</a:t>
            </a:r>
            <a:r>
              <a:rPr lang="ru-RU" sz="2600" dirty="0">
                <a:solidFill>
                  <a:srgbClr val="000000"/>
                </a:solidFill>
              </a:rPr>
              <a:t>: </a:t>
            </a:r>
            <a:r>
              <a:rPr lang="ru-RU" sz="2600" dirty="0" err="1">
                <a:solidFill>
                  <a:srgbClr val="000000"/>
                </a:solidFill>
              </a:rPr>
              <a:t>ABSplus</a:t>
            </a:r>
            <a:r>
              <a:rPr lang="ru-RU" sz="2600" dirty="0">
                <a:solidFill>
                  <a:srgbClr val="000000"/>
                </a:solidFill>
              </a:rPr>
              <a:t> </a:t>
            </a:r>
            <a:r>
              <a:rPr lang="ru-RU" sz="2600" dirty="0" err="1">
                <a:solidFill>
                  <a:srgbClr val="000000"/>
                </a:solidFill>
              </a:rPr>
              <a:t>in</a:t>
            </a:r>
            <a:r>
              <a:rPr lang="ru-RU" sz="2600" dirty="0">
                <a:solidFill>
                  <a:srgbClr val="000000"/>
                </a:solidFill>
              </a:rPr>
              <a:t> </a:t>
            </a:r>
            <a:r>
              <a:rPr lang="ru-RU" sz="2600" dirty="0" err="1">
                <a:solidFill>
                  <a:srgbClr val="000000"/>
                </a:solidFill>
              </a:rPr>
              <a:t>ivory</a:t>
            </a:r>
            <a:r>
              <a:rPr lang="ru-RU" sz="2600" dirty="0">
                <a:solidFill>
                  <a:srgbClr val="000000"/>
                </a:solidFill>
              </a:rPr>
              <a:t>, </a:t>
            </a:r>
            <a:r>
              <a:rPr lang="ru-RU" sz="2600" dirty="0" err="1">
                <a:solidFill>
                  <a:srgbClr val="000000"/>
                </a:solidFill>
              </a:rPr>
              <a:t>white</a:t>
            </a:r>
            <a:r>
              <a:rPr lang="ru-RU" sz="2600" dirty="0">
                <a:solidFill>
                  <a:srgbClr val="000000"/>
                </a:solidFill>
              </a:rPr>
              <a:t>, </a:t>
            </a:r>
            <a:r>
              <a:rPr lang="ru-RU" sz="2600" dirty="0" err="1">
                <a:solidFill>
                  <a:srgbClr val="000000"/>
                </a:solidFill>
              </a:rPr>
              <a:t>black</a:t>
            </a:r>
            <a:r>
              <a:rPr lang="ru-RU" sz="2600" dirty="0">
                <a:solidFill>
                  <a:srgbClr val="000000"/>
                </a:solidFill>
              </a:rPr>
              <a:t>, </a:t>
            </a:r>
            <a:r>
              <a:rPr lang="ru-RU" sz="2600" dirty="0" err="1">
                <a:solidFill>
                  <a:srgbClr val="000000"/>
                </a:solidFill>
              </a:rPr>
              <a:t>red</a:t>
            </a:r>
            <a:r>
              <a:rPr lang="ru-RU" sz="2600" dirty="0">
                <a:solidFill>
                  <a:srgbClr val="000000"/>
                </a:solidFill>
              </a:rPr>
              <a:t>, </a:t>
            </a:r>
            <a:r>
              <a:rPr lang="ru-RU" sz="2600" dirty="0" err="1">
                <a:solidFill>
                  <a:srgbClr val="000000"/>
                </a:solidFill>
              </a:rPr>
              <a:t>olive</a:t>
            </a:r>
            <a:r>
              <a:rPr lang="ru-RU" sz="2600" dirty="0">
                <a:solidFill>
                  <a:srgbClr val="000000"/>
                </a:solidFill>
              </a:rPr>
              <a:t> </a:t>
            </a:r>
            <a:r>
              <a:rPr lang="ru-RU" sz="2600" dirty="0" err="1">
                <a:solidFill>
                  <a:srgbClr val="000000"/>
                </a:solidFill>
              </a:rPr>
              <a:t>green</a:t>
            </a:r>
            <a:r>
              <a:rPr lang="ru-RU" sz="2600" dirty="0">
                <a:solidFill>
                  <a:srgbClr val="000000"/>
                </a:solidFill>
              </a:rPr>
              <a:t>, </a:t>
            </a:r>
            <a:r>
              <a:rPr lang="ru-RU" sz="2600" dirty="0" err="1">
                <a:solidFill>
                  <a:srgbClr val="000000"/>
                </a:solidFill>
              </a:rPr>
              <a:t>nectarine</a:t>
            </a:r>
            <a:r>
              <a:rPr lang="ru-RU" sz="2600" dirty="0">
                <a:solidFill>
                  <a:srgbClr val="000000"/>
                </a:solidFill>
              </a:rPr>
              <a:t>, </a:t>
            </a:r>
            <a:r>
              <a:rPr lang="ru-RU" sz="2600" dirty="0" err="1">
                <a:solidFill>
                  <a:srgbClr val="000000"/>
                </a:solidFill>
              </a:rPr>
              <a:t>fluorescent</a:t>
            </a:r>
            <a:r>
              <a:rPr lang="ru-RU" sz="2600" dirty="0">
                <a:solidFill>
                  <a:srgbClr val="000000"/>
                </a:solidFill>
              </a:rPr>
              <a:t> </a:t>
            </a:r>
            <a:r>
              <a:rPr lang="ru-RU" sz="2600" dirty="0" err="1">
                <a:solidFill>
                  <a:srgbClr val="000000"/>
                </a:solidFill>
              </a:rPr>
              <a:t>yellow</a:t>
            </a:r>
            <a:r>
              <a:rPr lang="ru-RU" sz="2600" dirty="0">
                <a:solidFill>
                  <a:srgbClr val="000000"/>
                </a:solidFill>
              </a:rPr>
              <a:t>, </a:t>
            </a:r>
            <a:r>
              <a:rPr lang="ru-RU" sz="2600" dirty="0" err="1">
                <a:solidFill>
                  <a:srgbClr val="000000"/>
                </a:solidFill>
              </a:rPr>
              <a:t>blue</a:t>
            </a:r>
            <a:r>
              <a:rPr lang="ru-RU" sz="2600" dirty="0">
                <a:solidFill>
                  <a:srgbClr val="000000"/>
                </a:solidFill>
              </a:rPr>
              <a:t> </a:t>
            </a:r>
            <a:r>
              <a:rPr lang="ru-RU" sz="2600" dirty="0" err="1">
                <a:solidFill>
                  <a:srgbClr val="000000"/>
                </a:solidFill>
              </a:rPr>
              <a:t>or</a:t>
            </a:r>
            <a:r>
              <a:rPr lang="ru-RU" sz="2600" dirty="0">
                <a:solidFill>
                  <a:srgbClr val="000000"/>
                </a:solidFill>
              </a:rPr>
              <a:t> </a:t>
            </a:r>
            <a:r>
              <a:rPr lang="ru-RU" sz="2600" dirty="0" err="1">
                <a:solidFill>
                  <a:srgbClr val="000000"/>
                </a:solidFill>
              </a:rPr>
              <a:t>gray</a:t>
            </a:r>
            <a:r>
              <a:rPr lang="ru-RU" sz="2600" dirty="0">
                <a:solidFill>
                  <a:srgbClr val="000000"/>
                </a:solidFill>
              </a:rPr>
              <a:t>. </a:t>
            </a:r>
            <a:r>
              <a:rPr lang="ru-RU" sz="2600" dirty="0" err="1">
                <a:solidFill>
                  <a:srgbClr val="000000"/>
                </a:solidFill>
              </a:rPr>
              <a:t>Support</a:t>
            </a:r>
            <a:r>
              <a:rPr lang="ru-RU" sz="2600" dirty="0">
                <a:solidFill>
                  <a:srgbClr val="000000"/>
                </a:solidFill>
              </a:rPr>
              <a:t> </a:t>
            </a:r>
            <a:r>
              <a:rPr lang="ru-RU" sz="2600" dirty="0" err="1">
                <a:solidFill>
                  <a:srgbClr val="000000"/>
                </a:solidFill>
              </a:rPr>
              <a:t>material</a:t>
            </a:r>
            <a:r>
              <a:rPr lang="ru-RU" sz="2600" dirty="0">
                <a:solidFill>
                  <a:srgbClr val="000000"/>
                </a:solidFill>
              </a:rPr>
              <a:t>: </a:t>
            </a:r>
            <a:r>
              <a:rPr lang="ru-RU" sz="2600" dirty="0" err="1">
                <a:solidFill>
                  <a:srgbClr val="000000"/>
                </a:solidFill>
              </a:rPr>
              <a:t>Soluble</a:t>
            </a:r>
            <a:r>
              <a:rPr lang="ru-RU" sz="2600" dirty="0">
                <a:solidFill>
                  <a:srgbClr val="000000"/>
                </a:solidFill>
              </a:rPr>
              <a:t> </a:t>
            </a:r>
            <a:r>
              <a:rPr lang="ru-RU" sz="2600" dirty="0" err="1">
                <a:solidFill>
                  <a:srgbClr val="000000"/>
                </a:solidFill>
              </a:rPr>
              <a:t>Support</a:t>
            </a:r>
            <a:r>
              <a:rPr lang="ru-RU" sz="2600" dirty="0">
                <a:solidFill>
                  <a:srgbClr val="000000"/>
                </a:solidFill>
              </a:rPr>
              <a:t> </a:t>
            </a:r>
            <a:r>
              <a:rPr lang="ru-RU" sz="2600" dirty="0" err="1">
                <a:solidFill>
                  <a:srgbClr val="000000"/>
                </a:solidFill>
              </a:rPr>
              <a:t>Technology</a:t>
            </a:r>
            <a:r>
              <a:rPr lang="ru-RU" sz="2600" dirty="0">
                <a:solidFill>
                  <a:srgbClr val="000000"/>
                </a:solidFill>
              </a:rPr>
              <a:t> (SST)</a:t>
            </a: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err="1">
                <a:solidFill>
                  <a:srgbClr val="000000"/>
                </a:solidFill>
              </a:rPr>
              <a:t>Build</a:t>
            </a:r>
            <a:r>
              <a:rPr lang="ru-RU" sz="2600" dirty="0">
                <a:solidFill>
                  <a:srgbClr val="000000"/>
                </a:solidFill>
              </a:rPr>
              <a:t> </a:t>
            </a:r>
            <a:r>
              <a:rPr lang="ru-RU" sz="2600" dirty="0" err="1">
                <a:solidFill>
                  <a:srgbClr val="000000"/>
                </a:solidFill>
              </a:rPr>
              <a:t>Size</a:t>
            </a:r>
            <a:r>
              <a:rPr lang="ru-RU" sz="2600" dirty="0">
                <a:solidFill>
                  <a:srgbClr val="000000"/>
                </a:solidFill>
              </a:rPr>
              <a:t>: 203 </a:t>
            </a:r>
            <a:r>
              <a:rPr lang="ru-RU" sz="2600" dirty="0" err="1">
                <a:solidFill>
                  <a:srgbClr val="000000"/>
                </a:solidFill>
              </a:rPr>
              <a:t>x</a:t>
            </a:r>
            <a:r>
              <a:rPr lang="ru-RU" sz="2600" dirty="0">
                <a:solidFill>
                  <a:srgbClr val="000000"/>
                </a:solidFill>
              </a:rPr>
              <a:t> 203 </a:t>
            </a:r>
            <a:r>
              <a:rPr lang="ru-RU" sz="2600" dirty="0" err="1">
                <a:solidFill>
                  <a:srgbClr val="000000"/>
                </a:solidFill>
              </a:rPr>
              <a:t>x</a:t>
            </a:r>
            <a:r>
              <a:rPr lang="ru-RU" sz="2600" dirty="0">
                <a:solidFill>
                  <a:srgbClr val="000000"/>
                </a:solidFill>
              </a:rPr>
              <a:t> 305 </a:t>
            </a:r>
            <a:r>
              <a:rPr lang="ru-RU" sz="2600" dirty="0" err="1">
                <a:solidFill>
                  <a:srgbClr val="000000"/>
                </a:solidFill>
              </a:rPr>
              <a:t>mm</a:t>
            </a:r>
            <a:r>
              <a:rPr lang="ru-RU" sz="2600" dirty="0">
                <a:solidFill>
                  <a:srgbClr val="000000"/>
                </a:solidFill>
              </a:rPr>
              <a:t> (8 </a:t>
            </a:r>
            <a:r>
              <a:rPr lang="ru-RU" sz="2600" dirty="0" err="1">
                <a:solidFill>
                  <a:srgbClr val="000000"/>
                </a:solidFill>
              </a:rPr>
              <a:t>x</a:t>
            </a:r>
            <a:r>
              <a:rPr lang="ru-RU" sz="2600" dirty="0">
                <a:solidFill>
                  <a:srgbClr val="000000"/>
                </a:solidFill>
              </a:rPr>
              <a:t> 8 </a:t>
            </a:r>
            <a:r>
              <a:rPr lang="ru-RU" sz="2600" dirty="0" err="1">
                <a:solidFill>
                  <a:srgbClr val="000000"/>
                </a:solidFill>
              </a:rPr>
              <a:t>x</a:t>
            </a:r>
            <a:r>
              <a:rPr lang="ru-RU" sz="2600" dirty="0">
                <a:solidFill>
                  <a:srgbClr val="000000"/>
                </a:solidFill>
              </a:rPr>
              <a:t> 12 </a:t>
            </a:r>
            <a:r>
              <a:rPr lang="ru-RU" sz="2600" dirty="0" err="1">
                <a:solidFill>
                  <a:srgbClr val="000000"/>
                </a:solidFill>
              </a:rPr>
              <a:t>in</a:t>
            </a:r>
            <a:r>
              <a:rPr lang="ru-RU" sz="2600" dirty="0">
                <a:solidFill>
                  <a:srgbClr val="000000"/>
                </a:solidFill>
              </a:rPr>
              <a:t>.)</a:t>
            </a: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err="1">
                <a:solidFill>
                  <a:srgbClr val="000000"/>
                </a:solidFill>
              </a:rPr>
              <a:t>Layer</a:t>
            </a:r>
            <a:r>
              <a:rPr lang="ru-RU" sz="2600" dirty="0">
                <a:solidFill>
                  <a:srgbClr val="000000"/>
                </a:solidFill>
              </a:rPr>
              <a:t> </a:t>
            </a:r>
            <a:r>
              <a:rPr lang="ru-RU" sz="2600" dirty="0" err="1">
                <a:solidFill>
                  <a:srgbClr val="000000"/>
                </a:solidFill>
              </a:rPr>
              <a:t>thickness</a:t>
            </a:r>
            <a:r>
              <a:rPr lang="ru-RU" sz="2600" dirty="0">
                <a:solidFill>
                  <a:srgbClr val="000000"/>
                </a:solidFill>
              </a:rPr>
              <a:t>: .178 </a:t>
            </a:r>
            <a:r>
              <a:rPr lang="ru-RU" sz="2600" dirty="0" err="1">
                <a:solidFill>
                  <a:srgbClr val="000000"/>
                </a:solidFill>
              </a:rPr>
              <a:t>mm</a:t>
            </a:r>
            <a:r>
              <a:rPr lang="ru-RU" sz="2600" dirty="0">
                <a:solidFill>
                  <a:srgbClr val="000000"/>
                </a:solidFill>
              </a:rPr>
              <a:t> (.007 </a:t>
            </a:r>
            <a:r>
              <a:rPr lang="ru-RU" sz="2600" dirty="0" err="1">
                <a:solidFill>
                  <a:srgbClr val="000000"/>
                </a:solidFill>
              </a:rPr>
              <a:t>in</a:t>
            </a:r>
            <a:r>
              <a:rPr lang="ru-RU" sz="2600" dirty="0">
                <a:solidFill>
                  <a:srgbClr val="000000"/>
                </a:solidFill>
              </a:rPr>
              <a:t>.) </a:t>
            </a:r>
            <a:r>
              <a:rPr lang="ru-RU" sz="2600" dirty="0" err="1">
                <a:solidFill>
                  <a:srgbClr val="000000"/>
                </a:solidFill>
              </a:rPr>
              <a:t>or</a:t>
            </a:r>
            <a:r>
              <a:rPr lang="ru-RU" sz="2600" dirty="0">
                <a:solidFill>
                  <a:srgbClr val="000000"/>
                </a:solidFill>
              </a:rPr>
              <a:t> .254 </a:t>
            </a:r>
            <a:r>
              <a:rPr lang="ru-RU" sz="2600" dirty="0" err="1">
                <a:solidFill>
                  <a:srgbClr val="000000"/>
                </a:solidFill>
              </a:rPr>
              <a:t>mm</a:t>
            </a:r>
            <a:r>
              <a:rPr lang="ru-RU" sz="2600" dirty="0">
                <a:solidFill>
                  <a:srgbClr val="000000"/>
                </a:solidFill>
              </a:rPr>
              <a:t> (.010 </a:t>
            </a:r>
            <a:r>
              <a:rPr lang="ru-RU" sz="2600" dirty="0" err="1">
                <a:solidFill>
                  <a:srgbClr val="000000"/>
                </a:solidFill>
              </a:rPr>
              <a:t>in</a:t>
            </a:r>
            <a:r>
              <a:rPr lang="ru-RU" sz="2600" dirty="0">
                <a:solidFill>
                  <a:srgbClr val="000000"/>
                </a:solidFill>
              </a:rPr>
              <a:t>.) </a:t>
            </a:r>
            <a:r>
              <a:rPr lang="ru-RU" sz="2600" dirty="0" err="1">
                <a:solidFill>
                  <a:srgbClr val="000000"/>
                </a:solidFill>
              </a:rPr>
              <a:t>of</a:t>
            </a:r>
            <a:r>
              <a:rPr lang="ru-RU" sz="2600" dirty="0">
                <a:solidFill>
                  <a:srgbClr val="000000"/>
                </a:solidFill>
              </a:rPr>
              <a:t> </a:t>
            </a:r>
            <a:r>
              <a:rPr lang="ru-RU" sz="2600" dirty="0" err="1">
                <a:solidFill>
                  <a:srgbClr val="000000"/>
                </a:solidFill>
              </a:rPr>
              <a:t>precisely</a:t>
            </a:r>
            <a:r>
              <a:rPr lang="ru-RU" sz="2600" dirty="0">
                <a:solidFill>
                  <a:srgbClr val="000000"/>
                </a:solidFill>
              </a:rPr>
              <a:t> </a:t>
            </a:r>
            <a:r>
              <a:rPr lang="ru-RU" sz="2600" dirty="0" err="1">
                <a:solidFill>
                  <a:srgbClr val="000000"/>
                </a:solidFill>
              </a:rPr>
              <a:t>deposited</a:t>
            </a:r>
            <a:r>
              <a:rPr lang="ru-RU" sz="2600" dirty="0">
                <a:solidFill>
                  <a:srgbClr val="000000"/>
                </a:solidFill>
              </a:rPr>
              <a:t> </a:t>
            </a:r>
            <a:r>
              <a:rPr lang="ru-RU" sz="2600" dirty="0" err="1">
                <a:solidFill>
                  <a:srgbClr val="000000"/>
                </a:solidFill>
              </a:rPr>
              <a:t>ABSplus</a:t>
            </a:r>
            <a:r>
              <a:rPr lang="ru-RU" sz="2600" dirty="0">
                <a:solidFill>
                  <a:srgbClr val="000000"/>
                </a:solidFill>
              </a:rPr>
              <a:t> </a:t>
            </a:r>
            <a:r>
              <a:rPr lang="ru-RU" sz="2600" dirty="0" err="1">
                <a:solidFill>
                  <a:srgbClr val="000000"/>
                </a:solidFill>
              </a:rPr>
              <a:t>model</a:t>
            </a:r>
            <a:r>
              <a:rPr lang="ru-RU" sz="2600" dirty="0">
                <a:solidFill>
                  <a:srgbClr val="000000"/>
                </a:solidFill>
              </a:rPr>
              <a:t> </a:t>
            </a:r>
            <a:r>
              <a:rPr lang="ru-RU" sz="2600" dirty="0" err="1">
                <a:solidFill>
                  <a:srgbClr val="000000"/>
                </a:solidFill>
              </a:rPr>
              <a:t>and</a:t>
            </a:r>
            <a:r>
              <a:rPr lang="ru-RU" sz="2600" dirty="0">
                <a:solidFill>
                  <a:srgbClr val="000000"/>
                </a:solidFill>
              </a:rPr>
              <a:t> </a:t>
            </a:r>
            <a:r>
              <a:rPr lang="ru-RU" sz="2600" dirty="0" err="1">
                <a:solidFill>
                  <a:srgbClr val="000000"/>
                </a:solidFill>
              </a:rPr>
              <a:t>support</a:t>
            </a:r>
            <a:r>
              <a:rPr lang="ru-RU" sz="2600" dirty="0">
                <a:solidFill>
                  <a:srgbClr val="000000"/>
                </a:solidFill>
              </a:rPr>
              <a:t> </a:t>
            </a:r>
            <a:r>
              <a:rPr lang="ru-RU" sz="2600" dirty="0" err="1">
                <a:solidFill>
                  <a:srgbClr val="000000"/>
                </a:solidFill>
              </a:rPr>
              <a:t>material</a:t>
            </a:r>
            <a:endParaRPr lang="ru-RU" sz="2600" dirty="0">
              <a:solidFill>
                <a:srgbClr val="000000"/>
              </a:solidFill>
            </a:endParaRP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2600" dirty="0" err="1">
                <a:solidFill>
                  <a:srgbClr val="000000"/>
                </a:solidFill>
              </a:rPr>
              <a:t>applications</a:t>
            </a:r>
            <a:r>
              <a:rPr lang="ru-RU" sz="2600" dirty="0">
                <a:solidFill>
                  <a:srgbClr val="000000"/>
                </a:solidFill>
              </a:rPr>
              <a: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Номер слайда 3"/>
          <p:cNvSpPr>
            <a:spLocks noGrp="1"/>
          </p:cNvSpPr>
          <p:nvPr>
            <p:ph type="sldNum" sz="quarter" idx="12"/>
          </p:nvPr>
        </p:nvSpPr>
        <p:spPr>
          <a:noFill/>
          <a:ln/>
        </p:spPr>
        <p:txBody>
          <a:bodyPr/>
          <a:lstStyle/>
          <a:p>
            <a:pPr>
              <a:buFont typeface="Times New Roman" pitchFamily="18" charset="0"/>
              <a:buNone/>
            </a:pPr>
            <a:fld id="{F883408D-DD25-4F4A-A83F-2BBF06084E20}" type="slidenum">
              <a:rPr lang="ru-RU">
                <a:latin typeface="Times New Roman" pitchFamily="18" charset="0"/>
                <a:ea typeface="SimSun" pitchFamily="2" charset="-122"/>
              </a:rPr>
              <a:pPr>
                <a:buFont typeface="Times New Roman" pitchFamily="18" charset="0"/>
                <a:buNone/>
              </a:pPr>
              <a:t>21</a:t>
            </a:fld>
            <a:endParaRPr lang="ru-RU">
              <a:latin typeface="Times New Roman" pitchFamily="18" charset="0"/>
              <a:ea typeface="SimSun" pitchFamily="2" charset="-122"/>
            </a:endParaRPr>
          </a:p>
        </p:txBody>
      </p:sp>
      <p:pic>
        <p:nvPicPr>
          <p:cNvPr id="13315" name="Picture 1"/>
          <p:cNvPicPr>
            <a:picLocks noChangeAspect="1" noChangeArrowheads="1"/>
          </p:cNvPicPr>
          <p:nvPr/>
        </p:nvPicPr>
        <p:blipFill>
          <a:blip r:embed="rId3" cstate="print"/>
          <a:srcRect/>
          <a:stretch>
            <a:fillRect/>
          </a:stretch>
        </p:blipFill>
        <p:spPr bwMode="auto">
          <a:xfrm>
            <a:off x="3600450" y="4140202"/>
            <a:ext cx="6300788" cy="3419475"/>
          </a:xfrm>
          <a:prstGeom prst="rect">
            <a:avLst/>
          </a:prstGeom>
          <a:noFill/>
          <a:ln w="36000">
            <a:noFill/>
            <a:round/>
            <a:headEnd/>
            <a:tailEnd/>
          </a:ln>
        </p:spPr>
      </p:pic>
      <p:pic>
        <p:nvPicPr>
          <p:cNvPr id="13316" name="Picture 2"/>
          <p:cNvPicPr>
            <a:picLocks noChangeAspect="1" noChangeArrowheads="1"/>
          </p:cNvPicPr>
          <p:nvPr/>
        </p:nvPicPr>
        <p:blipFill>
          <a:blip r:embed="rId4" cstate="print"/>
          <a:srcRect/>
          <a:stretch>
            <a:fillRect/>
          </a:stretch>
        </p:blipFill>
        <p:spPr bwMode="auto">
          <a:xfrm>
            <a:off x="179391" y="179391"/>
            <a:ext cx="3959225" cy="2700337"/>
          </a:xfrm>
          <a:prstGeom prst="rect">
            <a:avLst/>
          </a:prstGeom>
          <a:noFill/>
          <a:ln w="36000">
            <a:noFill/>
            <a:round/>
            <a:headEnd/>
            <a:tailEnd/>
          </a:ln>
        </p:spPr>
      </p:pic>
      <p:sp>
        <p:nvSpPr>
          <p:cNvPr id="13317" name="Text Box 3"/>
          <p:cNvSpPr txBox="1">
            <a:spLocks noChangeArrowheads="1"/>
          </p:cNvSpPr>
          <p:nvPr/>
        </p:nvSpPr>
        <p:spPr bwMode="auto">
          <a:xfrm>
            <a:off x="3419475" y="179388"/>
            <a:ext cx="6480175" cy="4518025"/>
          </a:xfrm>
          <a:prstGeom prst="rect">
            <a:avLst/>
          </a:prstGeom>
          <a:noFill/>
          <a:ln w="36000">
            <a:noFill/>
            <a:round/>
            <a:headEnd/>
            <a:tailEnd/>
          </a:ln>
        </p:spPr>
        <p:txBody>
          <a:bodyPr lIns="89973" tIns="60857" rIns="89973" bIns="44986"/>
          <a:lstStyle/>
          <a:p>
            <a:pPr algn="r">
              <a:tabLst>
                <a:tab pos="723675" algn="l"/>
                <a:tab pos="1447347" algn="l"/>
                <a:tab pos="2171025" algn="l"/>
                <a:tab pos="2894700" algn="l"/>
                <a:tab pos="3618373" algn="l"/>
                <a:tab pos="4342050" algn="l"/>
                <a:tab pos="5065724" algn="l"/>
                <a:tab pos="5789399" algn="l"/>
              </a:tabLst>
            </a:pPr>
            <a:r>
              <a:rPr lang="ru-RU" dirty="0">
                <a:solidFill>
                  <a:srgbClr val="000000"/>
                </a:solidFill>
              </a:rPr>
              <a:t> </a:t>
            </a:r>
            <a:r>
              <a:rPr lang="ru-RU" sz="2600" dirty="0">
                <a:solidFill>
                  <a:srgbClr val="000000"/>
                </a:solidFill>
              </a:rPr>
              <a:t>Существующий в единственном экземпляре 3D-принтер </a:t>
            </a:r>
            <a:r>
              <a:rPr lang="ru-RU" sz="2600" dirty="0" err="1">
                <a:solidFill>
                  <a:srgbClr val="000000"/>
                </a:solidFill>
              </a:rPr>
              <a:t>Solar</a:t>
            </a:r>
            <a:r>
              <a:rPr lang="ru-RU" sz="2600" dirty="0">
                <a:solidFill>
                  <a:srgbClr val="000000"/>
                </a:solidFill>
              </a:rPr>
              <a:t> </a:t>
            </a:r>
            <a:r>
              <a:rPr lang="ru-RU" sz="2600" dirty="0" err="1">
                <a:solidFill>
                  <a:srgbClr val="000000"/>
                </a:solidFill>
              </a:rPr>
              <a:t>Sinter</a:t>
            </a:r>
            <a:r>
              <a:rPr lang="ru-RU" sz="2600" dirty="0">
                <a:solidFill>
                  <a:srgbClr val="000000"/>
                </a:solidFill>
              </a:rPr>
              <a:t>, созданный в 2011 году студентом Лондонского королевского колледжа </a:t>
            </a:r>
            <a:r>
              <a:rPr lang="ru-RU" sz="2600" dirty="0" err="1">
                <a:solidFill>
                  <a:srgbClr val="000000"/>
                </a:solidFill>
              </a:rPr>
              <a:t>искусcтв</a:t>
            </a:r>
            <a:r>
              <a:rPr lang="ru-RU" sz="2600" dirty="0">
                <a:solidFill>
                  <a:srgbClr val="000000"/>
                </a:solidFill>
              </a:rPr>
              <a:t> </a:t>
            </a:r>
            <a:r>
              <a:rPr lang="ru-RU" sz="2600" dirty="0" err="1">
                <a:solidFill>
                  <a:srgbClr val="000000"/>
                </a:solidFill>
              </a:rPr>
              <a:t>Маркусом</a:t>
            </a:r>
            <a:r>
              <a:rPr lang="ru-RU" sz="2600" dirty="0">
                <a:solidFill>
                  <a:srgbClr val="000000"/>
                </a:solidFill>
              </a:rPr>
              <a:t> Кайзером, использует полутораметровую линзу Френеля. Во время испытаний, проведённых в пустынях Египта, с помощью солнечных лучей удалось расплавить обычный песок и сформировать из него трёхмерные объекты.</a:t>
            </a:r>
          </a:p>
        </p:txBody>
      </p:sp>
      <p:sp>
        <p:nvSpPr>
          <p:cNvPr id="13318" name="Text Box 4"/>
          <p:cNvSpPr txBox="1">
            <a:spLocks noChangeArrowheads="1"/>
          </p:cNvSpPr>
          <p:nvPr/>
        </p:nvSpPr>
        <p:spPr bwMode="auto">
          <a:xfrm>
            <a:off x="360363" y="3419475"/>
            <a:ext cx="3060700" cy="458788"/>
          </a:xfrm>
          <a:prstGeom prst="rect">
            <a:avLst/>
          </a:prstGeom>
          <a:noFill/>
          <a:ln w="36000">
            <a:noFill/>
            <a:round/>
            <a:headEnd/>
            <a:tailEnd/>
          </a:ln>
        </p:spPr>
        <p:txBody>
          <a:bodyPr lIns="89973" tIns="67910" rIns="89973" bIns="44986"/>
          <a:lstStyle/>
          <a:p>
            <a:pPr>
              <a:tabLst>
                <a:tab pos="723675" algn="l"/>
                <a:tab pos="1447347" algn="l"/>
                <a:tab pos="2171025" algn="l"/>
                <a:tab pos="2894700" algn="l"/>
              </a:tabLst>
            </a:pPr>
            <a:r>
              <a:rPr lang="ru-RU" sz="2600" dirty="0">
                <a:solidFill>
                  <a:srgbClr val="000000"/>
                </a:solidFill>
              </a:rPr>
              <a:t>http://www.nkj.ru</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60393" y="899520"/>
            <a:ext cx="4104456" cy="1457935"/>
          </a:xfrm>
          <a:prstGeom prst="rect">
            <a:avLst/>
          </a:prstGeom>
          <a:noFill/>
        </p:spPr>
        <p:txBody>
          <a:bodyPr wrap="square" lIns="91410" tIns="45706" rIns="91410" bIns="45706" rtlCol="0">
            <a:spAutoFit/>
          </a:bodyPr>
          <a:lstStyle/>
          <a:p>
            <a:pPr>
              <a:lnSpc>
                <a:spcPct val="150000"/>
              </a:lnSpc>
            </a:pPr>
            <a:r>
              <a:rPr lang="en-GB" sz="2400" b="1" dirty="0" smtClean="0"/>
              <a:t>3D-</a:t>
            </a:r>
            <a:r>
              <a:rPr lang="ru-RU" sz="2400" b="1" dirty="0" smtClean="0"/>
              <a:t>принтер в руке  </a:t>
            </a:r>
            <a:r>
              <a:rPr lang="en-GB" sz="2400" b="1" dirty="0" smtClean="0"/>
              <a:t>http://the3doodler.com/</a:t>
            </a:r>
            <a:endParaRPr lang="ru-RU" sz="2400" b="1" dirty="0" smtClean="0"/>
          </a:p>
          <a:p>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4032200" y="3131765"/>
            <a:ext cx="5867400" cy="4229100"/>
          </a:xfrm>
          <a:prstGeom prst="rect">
            <a:avLst/>
          </a:prstGeom>
          <a:noFill/>
          <a:ln w="9525">
            <a:noFill/>
            <a:miter lim="800000"/>
            <a:headEnd/>
            <a:tailEnd/>
          </a:ln>
        </p:spPr>
      </p:pic>
      <p:pic>
        <p:nvPicPr>
          <p:cNvPr id="1028" name="Picture 4" descr="Комплектация устройства"/>
          <p:cNvPicPr>
            <a:picLocks noChangeAspect="1" noChangeArrowheads="1"/>
          </p:cNvPicPr>
          <p:nvPr/>
        </p:nvPicPr>
        <p:blipFill>
          <a:blip r:embed="rId3" cstate="print"/>
          <a:srcRect/>
          <a:stretch>
            <a:fillRect/>
          </a:stretch>
        </p:blipFill>
        <p:spPr bwMode="auto">
          <a:xfrm>
            <a:off x="0" y="0"/>
            <a:ext cx="5715000" cy="427672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Номер слайда 3"/>
          <p:cNvSpPr>
            <a:spLocks noGrp="1"/>
          </p:cNvSpPr>
          <p:nvPr>
            <p:ph type="sldNum" sz="quarter" idx="12"/>
          </p:nvPr>
        </p:nvSpPr>
        <p:spPr>
          <a:noFill/>
          <a:ln/>
        </p:spPr>
        <p:txBody>
          <a:bodyPr/>
          <a:lstStyle/>
          <a:p>
            <a:pPr>
              <a:buFont typeface="Times New Roman" pitchFamily="18" charset="0"/>
              <a:buNone/>
            </a:pPr>
            <a:fld id="{E1C2A192-F246-4770-BB82-FC58D1B8D9A7}" type="slidenum">
              <a:rPr lang="ru-RU">
                <a:latin typeface="Times New Roman" pitchFamily="18" charset="0"/>
                <a:ea typeface="SimSun" pitchFamily="2" charset="-122"/>
              </a:rPr>
              <a:pPr>
                <a:buFont typeface="Times New Roman" pitchFamily="18" charset="0"/>
                <a:buNone/>
              </a:pPr>
              <a:t>23</a:t>
            </a:fld>
            <a:endParaRPr lang="ru-RU">
              <a:latin typeface="Times New Roman" pitchFamily="18" charset="0"/>
              <a:ea typeface="SimSun" pitchFamily="2" charset="-122"/>
            </a:endParaRPr>
          </a:p>
        </p:txBody>
      </p:sp>
      <p:pic>
        <p:nvPicPr>
          <p:cNvPr id="14339" name="Picture 1"/>
          <p:cNvPicPr>
            <a:picLocks noChangeAspect="1" noChangeArrowheads="1"/>
          </p:cNvPicPr>
          <p:nvPr/>
        </p:nvPicPr>
        <p:blipFill>
          <a:blip r:embed="rId3" cstate="print"/>
          <a:srcRect/>
          <a:stretch>
            <a:fillRect/>
          </a:stretch>
        </p:blipFill>
        <p:spPr bwMode="auto">
          <a:xfrm>
            <a:off x="1079500" y="179391"/>
            <a:ext cx="8099425" cy="5489575"/>
          </a:xfrm>
          <a:prstGeom prst="rect">
            <a:avLst/>
          </a:prstGeom>
          <a:noFill/>
          <a:ln w="36000">
            <a:noFill/>
            <a:round/>
            <a:headEnd/>
            <a:tailEnd/>
          </a:ln>
        </p:spPr>
      </p:pic>
      <p:sp>
        <p:nvSpPr>
          <p:cNvPr id="14340" name="Text Box 2"/>
          <p:cNvSpPr txBox="1">
            <a:spLocks noChangeArrowheads="1"/>
          </p:cNvSpPr>
          <p:nvPr/>
        </p:nvSpPr>
        <p:spPr bwMode="auto">
          <a:xfrm>
            <a:off x="360363" y="6300790"/>
            <a:ext cx="9539288" cy="1109662"/>
          </a:xfrm>
          <a:prstGeom prst="rect">
            <a:avLst/>
          </a:prstGeom>
          <a:noFill/>
          <a:ln w="36000">
            <a:noFill/>
            <a:round/>
            <a:headEnd/>
            <a:tailEnd/>
          </a:ln>
        </p:spPr>
        <p:txBody>
          <a:bodyPr lIns="89973" tIns="66148" rIns="89973" bIns="44986"/>
          <a:lstStyle/>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400" dirty="0">
                <a:solidFill>
                  <a:srgbClr val="000000"/>
                </a:solidFill>
              </a:rPr>
              <a:t>С помощью принтера </a:t>
            </a:r>
            <a:r>
              <a:rPr lang="ru-RU" sz="2400" dirty="0" err="1">
                <a:solidFill>
                  <a:srgbClr val="000000"/>
                </a:solidFill>
              </a:rPr>
              <a:t>D-shape</a:t>
            </a:r>
            <a:r>
              <a:rPr lang="ru-RU" sz="2400" dirty="0">
                <a:solidFill>
                  <a:srgbClr val="000000"/>
                </a:solidFill>
              </a:rPr>
              <a:t> можно строить дома с любой формой и расположением внутренних стен, возводить лестницы, колонны, украшать фасад барельефами.</a:t>
            </a:r>
            <a:r>
              <a:rPr lang="ru-RU" dirty="0">
                <a:solidFill>
                  <a:srgbClr val="000000"/>
                </a:solidFill>
              </a:rPr>
              <a:t>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Номер слайда 3"/>
          <p:cNvSpPr>
            <a:spLocks noGrp="1"/>
          </p:cNvSpPr>
          <p:nvPr>
            <p:ph type="sldNum" sz="quarter" idx="12"/>
          </p:nvPr>
        </p:nvSpPr>
        <p:spPr>
          <a:noFill/>
          <a:ln/>
        </p:spPr>
        <p:txBody>
          <a:bodyPr/>
          <a:lstStyle/>
          <a:p>
            <a:pPr>
              <a:buFont typeface="Times New Roman" pitchFamily="18" charset="0"/>
              <a:buNone/>
            </a:pPr>
            <a:fld id="{901A8E6A-24F0-4684-BFA4-AC0B98543BBE}" type="slidenum">
              <a:rPr lang="ru-RU">
                <a:latin typeface="Times New Roman" pitchFamily="18" charset="0"/>
                <a:ea typeface="SimSun" pitchFamily="2" charset="-122"/>
              </a:rPr>
              <a:pPr>
                <a:buFont typeface="Times New Roman" pitchFamily="18" charset="0"/>
                <a:buNone/>
              </a:pPr>
              <a:t>24</a:t>
            </a:fld>
            <a:endParaRPr lang="ru-RU">
              <a:latin typeface="Times New Roman" pitchFamily="18" charset="0"/>
              <a:ea typeface="SimSun" pitchFamily="2" charset="-122"/>
            </a:endParaRPr>
          </a:p>
        </p:txBody>
      </p:sp>
      <p:pic>
        <p:nvPicPr>
          <p:cNvPr id="15363" name="Picture 1"/>
          <p:cNvPicPr>
            <a:picLocks noChangeAspect="1" noChangeArrowheads="1"/>
          </p:cNvPicPr>
          <p:nvPr/>
        </p:nvPicPr>
        <p:blipFill>
          <a:blip r:embed="rId3" cstate="print"/>
          <a:srcRect/>
          <a:stretch>
            <a:fillRect/>
          </a:stretch>
        </p:blipFill>
        <p:spPr bwMode="auto">
          <a:xfrm>
            <a:off x="1709737" y="0"/>
            <a:ext cx="6659563" cy="5940425"/>
          </a:xfrm>
          <a:prstGeom prst="rect">
            <a:avLst/>
          </a:prstGeom>
          <a:noFill/>
          <a:ln w="36000">
            <a:noFill/>
            <a:round/>
            <a:headEnd/>
            <a:tailEnd/>
          </a:ln>
        </p:spPr>
      </p:pic>
      <p:sp>
        <p:nvSpPr>
          <p:cNvPr id="15364" name="Text Box 2"/>
          <p:cNvSpPr txBox="1">
            <a:spLocks noChangeArrowheads="1"/>
          </p:cNvSpPr>
          <p:nvPr/>
        </p:nvSpPr>
        <p:spPr bwMode="auto">
          <a:xfrm>
            <a:off x="179387" y="5940425"/>
            <a:ext cx="9720263" cy="1566863"/>
          </a:xfrm>
          <a:prstGeom prst="rect">
            <a:avLst/>
          </a:prstGeom>
          <a:noFill/>
          <a:ln w="36000">
            <a:noFill/>
            <a:round/>
            <a:headEnd/>
            <a:tailEnd/>
          </a:ln>
        </p:spPr>
        <p:txBody>
          <a:bodyPr lIns="89973" tIns="67910" rIns="89973" bIns="44986"/>
          <a:lstStyle/>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600" dirty="0">
                <a:solidFill>
                  <a:srgbClr val="000000"/>
                </a:solidFill>
              </a:rPr>
              <a:t>Строительный 3D-принтер имеет раму размером 7,5 × 7,5 м, по которой движется держатель с печатающей головкой. По мере возведения здания рама поднимается вверх по четырём стойкам.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Номер слайда 3"/>
          <p:cNvSpPr>
            <a:spLocks noGrp="1"/>
          </p:cNvSpPr>
          <p:nvPr>
            <p:ph type="sldNum" sz="quarter" idx="12"/>
          </p:nvPr>
        </p:nvSpPr>
        <p:spPr>
          <a:noFill/>
          <a:ln/>
        </p:spPr>
        <p:txBody>
          <a:bodyPr/>
          <a:lstStyle/>
          <a:p>
            <a:pPr>
              <a:buFont typeface="Times New Roman" pitchFamily="18" charset="0"/>
              <a:buNone/>
            </a:pPr>
            <a:fld id="{9BF74C9D-9928-4411-9521-1A8ED921CF9E}" type="slidenum">
              <a:rPr lang="ru-RU">
                <a:latin typeface="Times New Roman" pitchFamily="18" charset="0"/>
                <a:ea typeface="SimSun" pitchFamily="2" charset="-122"/>
              </a:rPr>
              <a:pPr>
                <a:buFont typeface="Times New Roman" pitchFamily="18" charset="0"/>
                <a:buNone/>
              </a:pPr>
              <a:t>25</a:t>
            </a:fld>
            <a:endParaRPr lang="ru-RU">
              <a:latin typeface="Times New Roman" pitchFamily="18" charset="0"/>
              <a:ea typeface="SimSun" pitchFamily="2" charset="-122"/>
            </a:endParaRPr>
          </a:p>
        </p:txBody>
      </p:sp>
      <p:pic>
        <p:nvPicPr>
          <p:cNvPr id="16387" name="Picture 1"/>
          <p:cNvPicPr>
            <a:picLocks noChangeAspect="1" noChangeArrowheads="1"/>
          </p:cNvPicPr>
          <p:nvPr/>
        </p:nvPicPr>
        <p:blipFill>
          <a:blip r:embed="rId3" cstate="print"/>
          <a:srcRect/>
          <a:stretch>
            <a:fillRect/>
          </a:stretch>
        </p:blipFill>
        <p:spPr bwMode="auto">
          <a:xfrm>
            <a:off x="1282700" y="3492503"/>
            <a:ext cx="6858000" cy="4067175"/>
          </a:xfrm>
          <a:prstGeom prst="rect">
            <a:avLst/>
          </a:prstGeom>
          <a:noFill/>
          <a:ln w="36000">
            <a:noFill/>
            <a:round/>
            <a:headEnd/>
            <a:tailEnd/>
          </a:ln>
        </p:spPr>
      </p:pic>
      <p:sp>
        <p:nvSpPr>
          <p:cNvPr id="16388" name="Text Box 2"/>
          <p:cNvSpPr txBox="1">
            <a:spLocks noChangeArrowheads="1"/>
          </p:cNvSpPr>
          <p:nvPr/>
        </p:nvSpPr>
        <p:spPr bwMode="auto">
          <a:xfrm>
            <a:off x="179388" y="61914"/>
            <a:ext cx="9899650" cy="3357562"/>
          </a:xfrm>
          <a:prstGeom prst="rect">
            <a:avLst/>
          </a:prstGeom>
          <a:noFill/>
          <a:ln w="36000">
            <a:noFill/>
            <a:round/>
            <a:headEnd/>
            <a:tailEnd/>
          </a:ln>
        </p:spPr>
        <p:txBody>
          <a:bodyPr lIns="89973" tIns="64384" rIns="89973" bIns="44986"/>
          <a:lstStyle/>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200" b="1" dirty="0">
                <a:solidFill>
                  <a:srgbClr val="FF3366"/>
                </a:solidFill>
              </a:rPr>
              <a:t>2013г.</a:t>
            </a:r>
            <a:r>
              <a:rPr lang="ru-RU" sz="2200" dirty="0">
                <a:solidFill>
                  <a:srgbClr val="000000"/>
                </a:solidFill>
              </a:rPr>
              <a:t> </a:t>
            </a:r>
            <a:r>
              <a:rPr lang="ru-RU" sz="2200" b="1" dirty="0">
                <a:solidFill>
                  <a:srgbClr val="FF3366"/>
                </a:solidFill>
              </a:rPr>
              <a:t>НАСА разрабатывает способ объёмной печати в условиях невесомости</a:t>
            </a: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200" dirty="0">
                <a:solidFill>
                  <a:srgbClr val="000000"/>
                </a:solidFill>
              </a:rPr>
              <a:t>   Проект называется </a:t>
            </a:r>
            <a:r>
              <a:rPr lang="ru-RU" sz="2200" dirty="0" err="1">
                <a:solidFill>
                  <a:srgbClr val="000000"/>
                </a:solidFill>
              </a:rPr>
              <a:t>SpiderFab</a:t>
            </a:r>
            <a:r>
              <a:rPr lang="ru-RU" sz="2200" dirty="0">
                <a:solidFill>
                  <a:srgbClr val="000000"/>
                </a:solidFill>
              </a:rPr>
              <a:t>, и в его рамках  группы паукообразных роботов  будут маневрировать в безвоздушном пространстве, создавая структуры из полимеров и других материалов, которые в итоге будут собраны в космический корабль.</a:t>
            </a:r>
          </a:p>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200" dirty="0">
                <a:solidFill>
                  <a:srgbClr val="000000"/>
                </a:solidFill>
              </a:rPr>
              <a:t>Это не только позволит сильно снизить стоимость аппарата, так как его не придётся выводить на орбиту. Технология поможет сооружать намного более крупные космические аппараты, нежели это было возможно ранее.</a:t>
            </a:r>
            <a:r>
              <a:rPr lang="ru-RU" sz="2400" dirty="0"/>
              <a:t> Его демонстрационная версия может быть готова уже к 2020 году.</a:t>
            </a:r>
            <a:endParaRPr lang="ru-RU" sz="2200" dirty="0">
              <a:solidFill>
                <a:srgbClr val="000000"/>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Номер слайда 3"/>
          <p:cNvSpPr>
            <a:spLocks noGrp="1"/>
          </p:cNvSpPr>
          <p:nvPr>
            <p:ph type="sldNum" sz="quarter" idx="12"/>
          </p:nvPr>
        </p:nvSpPr>
        <p:spPr>
          <a:noFill/>
          <a:ln/>
        </p:spPr>
        <p:txBody>
          <a:bodyPr/>
          <a:lstStyle/>
          <a:p>
            <a:pPr>
              <a:buFont typeface="Times New Roman" pitchFamily="18" charset="0"/>
              <a:buNone/>
            </a:pPr>
            <a:fld id="{0B119FD7-FB21-43C1-B145-B369432F69CE}" type="slidenum">
              <a:rPr lang="ru-RU">
                <a:latin typeface="Times New Roman" pitchFamily="18" charset="0"/>
                <a:ea typeface="SimSun" pitchFamily="2" charset="-122"/>
              </a:rPr>
              <a:pPr>
                <a:buFont typeface="Times New Roman" pitchFamily="18" charset="0"/>
                <a:buNone/>
              </a:pPr>
              <a:t>26</a:t>
            </a:fld>
            <a:endParaRPr lang="ru-RU">
              <a:latin typeface="Times New Roman" pitchFamily="18" charset="0"/>
              <a:ea typeface="SimSun" pitchFamily="2" charset="-122"/>
            </a:endParaRPr>
          </a:p>
        </p:txBody>
      </p:sp>
      <p:pic>
        <p:nvPicPr>
          <p:cNvPr id="23555" name="Picture 1"/>
          <p:cNvPicPr>
            <a:picLocks noChangeAspect="1" noChangeArrowheads="1"/>
          </p:cNvPicPr>
          <p:nvPr/>
        </p:nvPicPr>
        <p:blipFill>
          <a:blip r:embed="rId3" cstate="print"/>
          <a:srcRect/>
          <a:stretch>
            <a:fillRect/>
          </a:stretch>
        </p:blipFill>
        <p:spPr bwMode="auto">
          <a:xfrm>
            <a:off x="1727944" y="1763613"/>
            <a:ext cx="5688632" cy="3023343"/>
          </a:xfrm>
          <a:prstGeom prst="rect">
            <a:avLst/>
          </a:prstGeom>
          <a:noFill/>
          <a:ln w="36000">
            <a:noFill/>
            <a:round/>
            <a:headEnd/>
            <a:tailEnd/>
          </a:ln>
        </p:spPr>
      </p:pic>
      <p:sp>
        <p:nvSpPr>
          <p:cNvPr id="23556" name="Text Box 2"/>
          <p:cNvSpPr txBox="1">
            <a:spLocks noChangeArrowheads="1"/>
          </p:cNvSpPr>
          <p:nvPr/>
        </p:nvSpPr>
        <p:spPr bwMode="auto">
          <a:xfrm>
            <a:off x="360363" y="360363"/>
            <a:ext cx="9539288" cy="1260475"/>
          </a:xfrm>
          <a:prstGeom prst="rect">
            <a:avLst/>
          </a:prstGeom>
          <a:noFill/>
          <a:ln w="36000">
            <a:noFill/>
            <a:round/>
            <a:headEnd/>
            <a:tailEnd/>
          </a:ln>
        </p:spPr>
        <p:txBody>
          <a:bodyPr lIns="89973" tIns="66148" rIns="89973" bIns="44986"/>
          <a:lstStyle/>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400" dirty="0">
                <a:solidFill>
                  <a:srgbClr val="000000"/>
                </a:solidFill>
              </a:rPr>
              <a:t>В июне 2011 года компания </a:t>
            </a:r>
            <a:r>
              <a:rPr lang="ru-RU" sz="2400" dirty="0" err="1">
                <a:solidFill>
                  <a:srgbClr val="000000"/>
                </a:solidFill>
              </a:rPr>
              <a:t>Google</a:t>
            </a:r>
            <a:r>
              <a:rPr lang="ru-RU" sz="2400" dirty="0">
                <a:solidFill>
                  <a:srgbClr val="000000"/>
                </a:solidFill>
              </a:rPr>
              <a:t> успешно </a:t>
            </a:r>
            <a:r>
              <a:rPr lang="ru-RU" sz="2400" dirty="0" err="1">
                <a:solidFill>
                  <a:srgbClr val="000000"/>
                </a:solidFill>
              </a:rPr>
              <a:t>пролоббировала</a:t>
            </a:r>
            <a:r>
              <a:rPr lang="ru-RU" sz="2400" dirty="0">
                <a:solidFill>
                  <a:srgbClr val="000000"/>
                </a:solidFill>
              </a:rPr>
              <a:t> закон штата Невада, разрешающий использование беспилотных автомобилей на дорогах общего пользования. </a:t>
            </a:r>
          </a:p>
        </p:txBody>
      </p:sp>
      <p:sp>
        <p:nvSpPr>
          <p:cNvPr id="6" name="Прямоугольник 5"/>
          <p:cNvSpPr/>
          <p:nvPr/>
        </p:nvSpPr>
        <p:spPr>
          <a:xfrm>
            <a:off x="2448024" y="5219997"/>
            <a:ext cx="5038725" cy="335597"/>
          </a:xfrm>
          <a:prstGeom prst="rect">
            <a:avLst/>
          </a:prstGeom>
        </p:spPr>
        <p:txBody>
          <a:bodyPr lIns="91430" tIns="45716" rIns="91430" bIns="45716">
            <a:spAutoFit/>
          </a:bodyPr>
          <a:lstStyle/>
          <a:p>
            <a:r>
              <a:rPr lang="ru-RU" sz="1700" dirty="0" smtClean="0"/>
              <a:t>.</a:t>
            </a:r>
            <a:endParaRPr lang="ru-RU" sz="1700" dirty="0"/>
          </a:p>
        </p:txBody>
      </p:sp>
      <p:sp>
        <p:nvSpPr>
          <p:cNvPr id="7" name="Прямоугольник 6"/>
          <p:cNvSpPr/>
          <p:nvPr/>
        </p:nvSpPr>
        <p:spPr>
          <a:xfrm>
            <a:off x="0" y="4859957"/>
            <a:ext cx="10080625" cy="1924301"/>
          </a:xfrm>
          <a:prstGeom prst="rect">
            <a:avLst/>
          </a:prstGeom>
        </p:spPr>
        <p:txBody>
          <a:bodyPr wrap="square" lIns="91430" tIns="45716" rIns="91430" bIns="45716">
            <a:spAutoFit/>
          </a:bodyPr>
          <a:lstStyle/>
          <a:p>
            <a:r>
              <a:rPr lang="ru-RU" sz="2800" dirty="0" smtClean="0">
                <a:solidFill>
                  <a:srgbClr val="FF0000"/>
                </a:solidFill>
              </a:rPr>
              <a:t>РФ</a:t>
            </a:r>
            <a:r>
              <a:rPr lang="ru-RU" sz="2400" dirty="0" smtClean="0"/>
              <a:t> Новый национальный проект, получивший название «Развитие беспилотных средств транспорта», запустят в 2024 году</a:t>
            </a:r>
          </a:p>
          <a:p>
            <a:endParaRPr lang="ru-RU" sz="2400" dirty="0" smtClean="0"/>
          </a:p>
          <a:p>
            <a:r>
              <a:rPr lang="ru-RU" sz="2400" dirty="0" smtClean="0"/>
              <a:t> </a:t>
            </a:r>
            <a:r>
              <a:rPr lang="ru-RU" sz="2400" dirty="0" smtClean="0">
                <a:solidFill>
                  <a:srgbClr val="FF0000"/>
                </a:solidFill>
              </a:rPr>
              <a:t>РФ </a:t>
            </a:r>
            <a:r>
              <a:rPr lang="ru-RU" sz="2400" dirty="0" smtClean="0"/>
              <a:t>В законодательстве на федеральном и региональном уровнях нет препятствий для внедрения технологии беспилотного такси.</a:t>
            </a:r>
            <a:endParaRPr lang="ru-RU" sz="2400"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Доставка пиццы дронами: опыт российской компании"/>
          <p:cNvPicPr>
            <a:picLocks noChangeAspect="1" noChangeArrowheads="1"/>
          </p:cNvPicPr>
          <p:nvPr/>
        </p:nvPicPr>
        <p:blipFill>
          <a:blip r:embed="rId2" cstate="print"/>
          <a:srcRect l="35979" t="11145" r="13811" b="9207"/>
          <a:stretch>
            <a:fillRect/>
          </a:stretch>
        </p:blipFill>
        <p:spPr bwMode="auto">
          <a:xfrm>
            <a:off x="431800" y="323853"/>
            <a:ext cx="3730625" cy="4437063"/>
          </a:xfrm>
          <a:prstGeom prst="rect">
            <a:avLst/>
          </a:prstGeom>
          <a:noFill/>
          <a:ln w="9525">
            <a:noFill/>
            <a:miter lim="800000"/>
            <a:headEnd/>
            <a:tailEnd/>
          </a:ln>
        </p:spPr>
      </p:pic>
      <p:sp>
        <p:nvSpPr>
          <p:cNvPr id="24579" name="Прямоугольник 2"/>
          <p:cNvSpPr>
            <a:spLocks noChangeArrowheads="1"/>
          </p:cNvSpPr>
          <p:nvPr/>
        </p:nvSpPr>
        <p:spPr bwMode="auto">
          <a:xfrm>
            <a:off x="4572000" y="179438"/>
            <a:ext cx="5221288" cy="5886198"/>
          </a:xfrm>
          <a:prstGeom prst="rect">
            <a:avLst/>
          </a:prstGeom>
          <a:noFill/>
          <a:ln w="9525">
            <a:noFill/>
            <a:miter lim="800000"/>
            <a:headEnd/>
            <a:tailEnd/>
          </a:ln>
        </p:spPr>
        <p:txBody>
          <a:bodyPr wrap="square" lIns="91410" tIns="45706" rIns="91410" bIns="45706">
            <a:spAutoFit/>
          </a:bodyPr>
          <a:lstStyle/>
          <a:p>
            <a:pPr>
              <a:lnSpc>
                <a:spcPct val="150000"/>
              </a:lnSpc>
            </a:pPr>
            <a:r>
              <a:rPr lang="ru-RU" dirty="0"/>
              <a:t>	</a:t>
            </a:r>
            <a:r>
              <a:rPr lang="ru-RU" dirty="0">
                <a:latin typeface="Arimo" pitchFamily="34" charset="0"/>
                <a:ea typeface="Arimo" pitchFamily="34" charset="0"/>
                <a:cs typeface="Arimo" pitchFamily="34" charset="0"/>
              </a:rPr>
              <a:t>Российская сеть пиццерий «</a:t>
            </a:r>
            <a:r>
              <a:rPr lang="ru-RU" dirty="0" err="1">
                <a:latin typeface="Arimo" pitchFamily="34" charset="0"/>
                <a:ea typeface="Arimo" pitchFamily="34" charset="0"/>
                <a:cs typeface="Arimo" pitchFamily="34" charset="0"/>
              </a:rPr>
              <a:t>Додо</a:t>
            </a:r>
            <a:r>
              <a:rPr lang="ru-RU" dirty="0">
                <a:latin typeface="Arimo" pitchFamily="34" charset="0"/>
                <a:ea typeface="Arimo" pitchFamily="34" charset="0"/>
                <a:cs typeface="Arimo" pitchFamily="34" charset="0"/>
              </a:rPr>
              <a:t> Пицца» впервые использовала БЛА (</a:t>
            </a:r>
            <a:r>
              <a:rPr lang="ru-RU" dirty="0" err="1">
                <a:latin typeface="Arimo" pitchFamily="34" charset="0"/>
                <a:ea typeface="Arimo" pitchFamily="34" charset="0"/>
                <a:cs typeface="Arimo" pitchFamily="34" charset="0"/>
              </a:rPr>
              <a:t>дрон</a:t>
            </a:r>
            <a:r>
              <a:rPr lang="ru-RU" dirty="0">
                <a:latin typeface="Arimo" pitchFamily="34" charset="0"/>
                <a:ea typeface="Arimo" pitchFamily="34" charset="0"/>
                <a:cs typeface="Arimo" pitchFamily="34" charset="0"/>
              </a:rPr>
              <a:t>) в общественном парке Сыктывкара в июне 2014 для доставки  пиццы</a:t>
            </a:r>
            <a:r>
              <a:rPr lang="ru-RU" dirty="0" smtClean="0"/>
              <a:t>. </a:t>
            </a:r>
          </a:p>
          <a:p>
            <a:pPr>
              <a:lnSpc>
                <a:spcPct val="150000"/>
              </a:lnSpc>
            </a:pPr>
            <a:endParaRPr lang="ru-RU" dirty="0" smtClean="0"/>
          </a:p>
          <a:p>
            <a:pPr algn="just">
              <a:lnSpc>
                <a:spcPct val="150000"/>
              </a:lnSpc>
            </a:pPr>
            <a:r>
              <a:rPr lang="ru-RU" i="1" dirty="0" smtClean="0"/>
              <a:t>В гражданской сфере применение </a:t>
            </a:r>
            <a:r>
              <a:rPr lang="ru-RU" i="1" dirty="0" err="1" smtClean="0"/>
              <a:t>дронов</a:t>
            </a:r>
            <a:r>
              <a:rPr lang="ru-RU" i="1" dirty="0" smtClean="0"/>
              <a:t> в будущем принесет большую пользу в сегменте доставки грузов, при контроле целостности обшивки судов и трубопроводов, в поиске пропавших, видеонаблюдении и охране, в сборе информации о состоянии водоемов, лесных пожарах, городской обстановке и т.д.</a:t>
            </a:r>
          </a:p>
          <a:p>
            <a:pPr>
              <a:lnSpc>
                <a:spcPct val="150000"/>
              </a:lnSpc>
            </a:pPr>
            <a:endParaRPr lang="ru-RU" sz="1700" i="1" dirty="0"/>
          </a:p>
        </p:txBody>
      </p:sp>
      <p:sp>
        <p:nvSpPr>
          <p:cNvPr id="24580" name="Прямоугольник 3"/>
          <p:cNvSpPr>
            <a:spLocks noChangeArrowheads="1"/>
          </p:cNvSpPr>
          <p:nvPr/>
        </p:nvSpPr>
        <p:spPr bwMode="auto">
          <a:xfrm>
            <a:off x="0" y="5075238"/>
            <a:ext cx="5038725" cy="607574"/>
          </a:xfrm>
          <a:prstGeom prst="rect">
            <a:avLst/>
          </a:prstGeom>
          <a:noFill/>
          <a:ln w="9525">
            <a:noFill/>
            <a:miter lim="800000"/>
            <a:headEnd/>
            <a:tailEnd/>
          </a:ln>
        </p:spPr>
        <p:txBody>
          <a:bodyPr lIns="91410" tIns="45706" rIns="91410" bIns="45706">
            <a:spAutoFit/>
          </a:bodyPr>
          <a:lstStyle/>
          <a:p>
            <a:r>
              <a:rPr lang="en-GB"/>
              <a:t>http://www.computerra.ru/101471/dostavka-pitstsyi-dronami-opyit-rossiyskoy-kompanii/</a:t>
            </a:r>
            <a:endParaRPr lang="ru-RU"/>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3770" y="193599"/>
            <a:ext cx="9936856" cy="7049358"/>
          </a:xfrm>
          <a:prstGeom prst="rect">
            <a:avLst/>
          </a:prstGeom>
        </p:spPr>
        <p:txBody>
          <a:bodyPr wrap="square" lIns="91430" tIns="45716" rIns="91430" bIns="45716">
            <a:spAutoFit/>
          </a:bodyPr>
          <a:lstStyle/>
          <a:p>
            <a:pPr algn="ctr"/>
            <a:r>
              <a:rPr lang="ru-RU" sz="2800" dirty="0" smtClean="0">
                <a:solidFill>
                  <a:srgbClr val="FF0000"/>
                </a:solidFill>
              </a:rPr>
              <a:t>Ключевые перспективы развития рынка </a:t>
            </a:r>
            <a:r>
              <a:rPr lang="ru-RU" sz="2800" dirty="0" err="1" smtClean="0">
                <a:solidFill>
                  <a:srgbClr val="FF0000"/>
                </a:solidFill>
              </a:rPr>
              <a:t>дронов</a:t>
            </a:r>
            <a:r>
              <a:rPr lang="ru-RU" sz="2800" dirty="0" smtClean="0">
                <a:solidFill>
                  <a:srgbClr val="FF0000"/>
                </a:solidFill>
              </a:rPr>
              <a:t> в России:</a:t>
            </a:r>
          </a:p>
          <a:p>
            <a:pPr algn="ctr"/>
            <a:endParaRPr lang="ru-RU" sz="2800" dirty="0" smtClean="0">
              <a:solidFill>
                <a:srgbClr val="FF0000"/>
              </a:solidFill>
            </a:endParaRPr>
          </a:p>
          <a:p>
            <a:pPr>
              <a:lnSpc>
                <a:spcPts val="3200"/>
              </a:lnSpc>
            </a:pPr>
            <a:r>
              <a:rPr lang="ru-RU" b="1" spc="110" dirty="0" smtClean="0">
                <a:latin typeface="Arial Narrow" pitchFamily="34" charset="0"/>
              </a:rPr>
              <a:t>применение полицией крупных городов;</a:t>
            </a:r>
          </a:p>
          <a:p>
            <a:pPr>
              <a:lnSpc>
                <a:spcPts val="3200"/>
              </a:lnSpc>
            </a:pPr>
            <a:r>
              <a:rPr lang="ru-RU" b="1" spc="110" dirty="0" smtClean="0">
                <a:latin typeface="Arial Narrow" pitchFamily="34" charset="0"/>
              </a:rPr>
              <a:t>применение пожарными;</a:t>
            </a:r>
          </a:p>
          <a:p>
            <a:pPr>
              <a:lnSpc>
                <a:spcPts val="3200"/>
              </a:lnSpc>
            </a:pPr>
            <a:r>
              <a:rPr lang="ru-RU" b="1" spc="110" dirty="0" smtClean="0">
                <a:latin typeface="Arial Narrow" pitchFamily="34" charset="0"/>
              </a:rPr>
              <a:t>применение в здравоохранении</a:t>
            </a:r>
            <a:r>
              <a:rPr lang="ru-RU" sz="2400" b="1" spc="110" dirty="0" smtClean="0">
                <a:latin typeface="Arial Narrow" pitchFamily="34" charset="0"/>
              </a:rPr>
              <a:t>;</a:t>
            </a:r>
          </a:p>
          <a:p>
            <a:pPr>
              <a:lnSpc>
                <a:spcPts val="3200"/>
              </a:lnSpc>
            </a:pPr>
            <a:r>
              <a:rPr lang="ru-RU" sz="2800" b="1" spc="110" dirty="0" smtClean="0">
                <a:solidFill>
                  <a:srgbClr val="FF0000"/>
                </a:solidFill>
                <a:latin typeface="Arial Narrow" pitchFamily="34" charset="0"/>
              </a:rPr>
              <a:t>применение в картографии;</a:t>
            </a:r>
          </a:p>
          <a:p>
            <a:pPr>
              <a:lnSpc>
                <a:spcPts val="3200"/>
              </a:lnSpc>
            </a:pPr>
            <a:r>
              <a:rPr lang="ru-RU" sz="2800" b="1" spc="110" dirty="0" err="1" smtClean="0">
                <a:solidFill>
                  <a:srgbClr val="FF0000"/>
                </a:solidFill>
                <a:latin typeface="Arial Narrow" pitchFamily="34" charset="0"/>
              </a:rPr>
              <a:t>геоданные</a:t>
            </a:r>
            <a:r>
              <a:rPr lang="ru-RU" sz="2800" b="1" spc="110" dirty="0" smtClean="0">
                <a:solidFill>
                  <a:srgbClr val="FF0000"/>
                </a:solidFill>
                <a:latin typeface="Arial Narrow" pitchFamily="34" charset="0"/>
              </a:rPr>
              <a:t> высокой четкости</a:t>
            </a:r>
            <a:r>
              <a:rPr lang="ru-RU" sz="2400" b="1" spc="110" dirty="0" smtClean="0">
                <a:latin typeface="Arial Narrow" pitchFamily="34" charset="0"/>
              </a:rPr>
              <a:t>;</a:t>
            </a:r>
          </a:p>
          <a:p>
            <a:pPr>
              <a:lnSpc>
                <a:spcPts val="3200"/>
              </a:lnSpc>
            </a:pPr>
            <a:r>
              <a:rPr lang="ru-RU" b="1" spc="110" dirty="0" smtClean="0">
                <a:latin typeface="Arial Narrow" pitchFamily="34" charset="0"/>
              </a:rPr>
              <a:t>срочная доставка покупок, еды, запасных частей, батарей, кабелей;</a:t>
            </a:r>
          </a:p>
          <a:p>
            <a:pPr>
              <a:lnSpc>
                <a:spcPts val="3200"/>
              </a:lnSpc>
            </a:pPr>
            <a:r>
              <a:rPr lang="ru-RU" b="1" spc="110" dirty="0" smtClean="0">
                <a:latin typeface="Arial Narrow" pitchFamily="34" charset="0"/>
              </a:rPr>
              <a:t>курьерские услуги</a:t>
            </a:r>
            <a:r>
              <a:rPr lang="ru-RU" sz="2400" b="1" spc="110" dirty="0" smtClean="0">
                <a:latin typeface="Arial Narrow" pitchFamily="34" charset="0"/>
              </a:rPr>
              <a:t>;</a:t>
            </a:r>
          </a:p>
          <a:p>
            <a:pPr>
              <a:lnSpc>
                <a:spcPts val="3200"/>
              </a:lnSpc>
            </a:pPr>
            <a:r>
              <a:rPr lang="ru-RU" b="1" spc="110" dirty="0" smtClean="0">
                <a:latin typeface="Arial Narrow" pitchFamily="34" charset="0"/>
              </a:rPr>
              <a:t>аэросъемка для нужд </a:t>
            </a:r>
            <a:r>
              <a:rPr lang="ru-RU" b="1" spc="110" dirty="0" err="1" smtClean="0">
                <a:latin typeface="Arial Narrow" pitchFamily="34" charset="0"/>
              </a:rPr>
              <a:t>агро-бизнеса</a:t>
            </a:r>
            <a:r>
              <a:rPr lang="ru-RU" b="1" spc="110" dirty="0" smtClean="0">
                <a:latin typeface="Arial Narrow" pitchFamily="34" charset="0"/>
              </a:rPr>
              <a:t> и точного сельского хозяйства;</a:t>
            </a:r>
          </a:p>
          <a:p>
            <a:pPr>
              <a:lnSpc>
                <a:spcPts val="3200"/>
              </a:lnSpc>
            </a:pPr>
            <a:r>
              <a:rPr lang="ru-RU" b="1" spc="110" dirty="0" smtClean="0">
                <a:latin typeface="Arial Narrow" pitchFamily="34" charset="0"/>
              </a:rPr>
              <a:t>мониторинг трубопроводов и ЛЭП;</a:t>
            </a:r>
          </a:p>
          <a:p>
            <a:pPr>
              <a:lnSpc>
                <a:spcPts val="3200"/>
              </a:lnSpc>
            </a:pPr>
            <a:r>
              <a:rPr lang="ru-RU" b="1" spc="110" dirty="0" smtClean="0">
                <a:latin typeface="Arial Narrow" pitchFamily="34" charset="0"/>
              </a:rPr>
              <a:t>использование в качестве последней мили для улучшения покрытия сетей;</a:t>
            </a:r>
          </a:p>
          <a:p>
            <a:pPr>
              <a:lnSpc>
                <a:spcPts val="3200"/>
              </a:lnSpc>
            </a:pPr>
            <a:r>
              <a:rPr lang="ru-RU" b="1" spc="110" dirty="0" smtClean="0">
                <a:latin typeface="Arial Narrow" pitchFamily="34" charset="0"/>
              </a:rPr>
              <a:t>выход на рынок БПЛА авиакомпаний;</a:t>
            </a:r>
          </a:p>
          <a:p>
            <a:pPr>
              <a:lnSpc>
                <a:spcPts val="3200"/>
              </a:lnSpc>
            </a:pPr>
            <a:r>
              <a:rPr lang="ru-RU" b="1" spc="110" dirty="0" smtClean="0">
                <a:latin typeface="Arial Narrow" pitchFamily="34" charset="0"/>
              </a:rPr>
              <a:t>использование в СМИ;</a:t>
            </a:r>
          </a:p>
          <a:p>
            <a:pPr>
              <a:lnSpc>
                <a:spcPts val="3200"/>
              </a:lnSpc>
            </a:pPr>
            <a:r>
              <a:rPr lang="ru-RU" b="1" spc="110" dirty="0" smtClean="0">
                <a:latin typeface="Arial Narrow" pitchFamily="34" charset="0"/>
              </a:rPr>
              <a:t>увеличение коммерческой активности в разработке программного обеспечения;</a:t>
            </a:r>
          </a:p>
          <a:p>
            <a:pPr>
              <a:lnSpc>
                <a:spcPts val="3200"/>
              </a:lnSpc>
            </a:pPr>
            <a:r>
              <a:rPr lang="ru-RU" b="1" spc="110" dirty="0" smtClean="0">
                <a:latin typeface="Arial Narrow" pitchFamily="34" charset="0"/>
              </a:rPr>
              <a:t>увеличение продаж </a:t>
            </a:r>
            <a:r>
              <a:rPr lang="ru-RU" b="1" spc="110" dirty="0" err="1" smtClean="0">
                <a:latin typeface="Arial Narrow" pitchFamily="34" charset="0"/>
              </a:rPr>
              <a:t>дронов</a:t>
            </a:r>
            <a:r>
              <a:rPr lang="ru-RU" b="1" spc="110" dirty="0" smtClean="0">
                <a:latin typeface="Arial Narrow" pitchFamily="34" charset="0"/>
              </a:rPr>
              <a:t> с высококачественными камерами и системами стабилизации</a:t>
            </a:r>
            <a:r>
              <a:rPr lang="ru-RU" sz="2400" b="1" spc="110" dirty="0" smtClean="0">
                <a:latin typeface="Arial Narrow" pitchFamily="34" charset="0"/>
              </a:rPr>
              <a:t>.</a:t>
            </a:r>
            <a:endParaRPr lang="ru-RU" sz="2400" b="1" spc="110" dirty="0">
              <a:latin typeface="Arial Narrow"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Группа 5"/>
          <p:cNvGrpSpPr>
            <a:grpSpLocks/>
          </p:cNvGrpSpPr>
          <p:nvPr/>
        </p:nvGrpSpPr>
        <p:grpSpPr bwMode="auto">
          <a:xfrm>
            <a:off x="0" y="2"/>
            <a:ext cx="9963150" cy="7389815"/>
            <a:chOff x="0" y="0"/>
            <a:chExt cx="9962799" cy="7389831"/>
          </a:xfrm>
        </p:grpSpPr>
        <p:pic>
          <p:nvPicPr>
            <p:cNvPr id="25603" name="Picture 2"/>
            <p:cNvPicPr>
              <a:picLocks noChangeAspect="1" noChangeArrowheads="1"/>
            </p:cNvPicPr>
            <p:nvPr/>
          </p:nvPicPr>
          <p:blipFill>
            <a:blip r:embed="rId2" cstate="print"/>
            <a:srcRect/>
            <a:stretch>
              <a:fillRect/>
            </a:stretch>
          </p:blipFill>
          <p:spPr bwMode="auto">
            <a:xfrm>
              <a:off x="5400352" y="0"/>
              <a:ext cx="4562447" cy="4876379"/>
            </a:xfrm>
            <a:prstGeom prst="rect">
              <a:avLst/>
            </a:prstGeom>
            <a:noFill/>
            <a:ln w="9525">
              <a:noFill/>
              <a:miter lim="800000"/>
              <a:headEnd/>
              <a:tailEnd/>
            </a:ln>
          </p:spPr>
        </p:pic>
        <p:sp>
          <p:nvSpPr>
            <p:cNvPr id="25604" name="Прямоугольник 1"/>
            <p:cNvSpPr>
              <a:spLocks noChangeArrowheads="1"/>
            </p:cNvSpPr>
            <p:nvPr/>
          </p:nvSpPr>
          <p:spPr bwMode="auto">
            <a:xfrm>
              <a:off x="0" y="179437"/>
              <a:ext cx="5976416" cy="5029593"/>
            </a:xfrm>
            <a:prstGeom prst="rect">
              <a:avLst/>
            </a:prstGeom>
            <a:noFill/>
            <a:ln w="9525">
              <a:noFill/>
              <a:miter lim="800000"/>
              <a:headEnd/>
              <a:tailEnd/>
            </a:ln>
          </p:spPr>
          <p:txBody>
            <a:bodyPr>
              <a:spAutoFit/>
            </a:bodyPr>
            <a:lstStyle/>
            <a:p>
              <a:r>
                <a:rPr lang="ru-RU" dirty="0"/>
                <a:t> </a:t>
              </a:r>
              <a:r>
                <a:rPr lang="ru-RU" sz="2800" i="1" dirty="0" err="1"/>
                <a:t>Google</a:t>
              </a:r>
              <a:r>
                <a:rPr lang="ru-RU" sz="2800" i="1" dirty="0"/>
                <a:t> купила компанию </a:t>
              </a:r>
              <a:r>
                <a:rPr lang="ru-RU" sz="2800" i="1" dirty="0" err="1"/>
                <a:t>Titan</a:t>
              </a:r>
              <a:r>
                <a:rPr lang="ru-RU" sz="2800" i="1" dirty="0"/>
                <a:t> </a:t>
              </a:r>
              <a:r>
                <a:rPr lang="ru-RU" sz="2800" i="1" dirty="0" err="1"/>
                <a:t>Aerospace</a:t>
              </a:r>
              <a:r>
                <a:rPr lang="ru-RU" sz="2800" i="1" dirty="0"/>
                <a:t>, занимающуюся разработкой </a:t>
              </a:r>
              <a:r>
                <a:rPr lang="ru-RU" sz="2800" i="1" dirty="0" err="1"/>
                <a:t>дронов</a:t>
              </a:r>
              <a:r>
                <a:rPr lang="ru-RU" sz="2800" i="1" dirty="0"/>
                <a:t> на основе солнечных батарей, которые летают на большой высоте и по размерам крупнее авиалайнера </a:t>
              </a:r>
              <a:r>
                <a:rPr lang="en-GB" sz="2800" i="1" dirty="0"/>
                <a:t>Boeing 767</a:t>
              </a:r>
              <a:r>
                <a:rPr lang="ru-RU" i="1" dirty="0"/>
                <a:t>(апрель 2014)</a:t>
              </a:r>
            </a:p>
            <a:p>
              <a:endParaRPr lang="ru-RU" sz="2800" i="1" dirty="0"/>
            </a:p>
            <a:p>
              <a:r>
                <a:rPr lang="ru-RU" sz="2800" dirty="0"/>
                <a:t> Возможности: </a:t>
              </a:r>
            </a:p>
            <a:p>
              <a:pPr>
                <a:spcBef>
                  <a:spcPts val="600"/>
                </a:spcBef>
                <a:buFont typeface="Arial" charset="0"/>
                <a:buChar char="•"/>
              </a:pPr>
              <a:r>
                <a:rPr lang="ru-RU" sz="2800" dirty="0"/>
                <a:t>для </a:t>
              </a:r>
              <a:r>
                <a:rPr lang="ru-RU" sz="2800" dirty="0" err="1"/>
                <a:t>интернет-доступа</a:t>
              </a:r>
              <a:r>
                <a:rPr lang="ru-RU" sz="2800" dirty="0"/>
                <a:t>  в труднодоступных регионах;</a:t>
              </a:r>
            </a:p>
            <a:p>
              <a:pPr>
                <a:spcBef>
                  <a:spcPts val="600"/>
                </a:spcBef>
                <a:buFont typeface="Arial" charset="0"/>
                <a:buChar char="•"/>
              </a:pPr>
              <a:r>
                <a:rPr lang="ru-RU" sz="2800" dirty="0"/>
                <a:t>информация из реального мира.</a:t>
              </a:r>
            </a:p>
          </p:txBody>
        </p:sp>
        <p:sp>
          <p:nvSpPr>
            <p:cNvPr id="25605" name="Прямоугольник 3"/>
            <p:cNvSpPr>
              <a:spLocks noChangeArrowheads="1"/>
            </p:cNvSpPr>
            <p:nvPr/>
          </p:nvSpPr>
          <p:spPr bwMode="auto">
            <a:xfrm>
              <a:off x="215776" y="5580036"/>
              <a:ext cx="9720832" cy="1809795"/>
            </a:xfrm>
            <a:prstGeom prst="rect">
              <a:avLst/>
            </a:prstGeom>
            <a:noFill/>
            <a:ln w="9525">
              <a:noFill/>
              <a:miter lim="800000"/>
              <a:headEnd/>
              <a:tailEnd/>
            </a:ln>
          </p:spPr>
          <p:txBody>
            <a:bodyPr>
              <a:spAutoFit/>
            </a:bodyPr>
            <a:lstStyle/>
            <a:p>
              <a:r>
                <a:rPr lang="ru-RU" sz="2400" i="1" dirty="0" err="1"/>
                <a:t>Беспилотники</a:t>
              </a:r>
              <a:r>
                <a:rPr lang="ru-RU" sz="2400" i="1" dirty="0"/>
                <a:t> </a:t>
              </a:r>
              <a:r>
                <a:rPr lang="ru-RU" sz="2400" i="1" dirty="0" err="1"/>
                <a:t>Titan</a:t>
              </a:r>
              <a:r>
                <a:rPr lang="ru-RU" sz="2400" i="1" dirty="0"/>
                <a:t> прежде всего предназначены для получения «высококачественных изображений поверхности Земли в реальном времени». Нетрудно представить, что с их помощью </a:t>
              </a:r>
              <a:r>
                <a:rPr lang="ru-RU" sz="2400" i="1" dirty="0" err="1"/>
                <a:t>Google</a:t>
              </a:r>
              <a:r>
                <a:rPr lang="ru-RU" sz="2400" i="1" dirty="0"/>
                <a:t> </a:t>
              </a:r>
              <a:r>
                <a:rPr lang="ru-RU" sz="2400" i="1" dirty="0" err="1"/>
                <a:t>Maps</a:t>
              </a:r>
              <a:r>
                <a:rPr lang="ru-RU" sz="2400" i="1" dirty="0"/>
                <a:t> сможет показывать не статичные, а динамичные карты.</a:t>
              </a:r>
            </a:p>
          </p:txBody>
        </p:sp>
        <p:sp>
          <p:nvSpPr>
            <p:cNvPr id="25606" name="Прямоугольник 4"/>
            <p:cNvSpPr>
              <a:spLocks noChangeArrowheads="1"/>
            </p:cNvSpPr>
            <p:nvPr/>
          </p:nvSpPr>
          <p:spPr bwMode="auto">
            <a:xfrm>
              <a:off x="5976416" y="4859958"/>
              <a:ext cx="3816424" cy="349969"/>
            </a:xfrm>
            <a:prstGeom prst="rect">
              <a:avLst/>
            </a:prstGeom>
            <a:noFill/>
            <a:ln w="9525">
              <a:noFill/>
              <a:miter lim="800000"/>
              <a:headEnd/>
              <a:tailEnd/>
            </a:ln>
          </p:spPr>
          <p:txBody>
            <a:bodyPr>
              <a:spAutoFit/>
            </a:bodyPr>
            <a:lstStyle/>
            <a:p>
              <a:r>
                <a:rPr lang="en-GB"/>
                <a:t>http://www.computerra.ru/98098/</a:t>
              </a:r>
              <a:endParaRPr lang="ru-RU"/>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Номер слайда 3"/>
          <p:cNvSpPr>
            <a:spLocks noGrp="1"/>
          </p:cNvSpPr>
          <p:nvPr>
            <p:ph type="sldNum" sz="quarter" idx="12"/>
          </p:nvPr>
        </p:nvSpPr>
        <p:spPr>
          <a:noFill/>
          <a:ln/>
        </p:spPr>
        <p:txBody>
          <a:bodyPr/>
          <a:lstStyle/>
          <a:p>
            <a:pPr>
              <a:buFont typeface="Times New Roman" pitchFamily="18" charset="0"/>
              <a:buNone/>
            </a:pPr>
            <a:fld id="{5B7CB254-2962-4B5D-A76C-71F58A65DC4D}" type="slidenum">
              <a:rPr lang="ru-RU">
                <a:latin typeface="Times New Roman" pitchFamily="18" charset="0"/>
                <a:ea typeface="SimSun" pitchFamily="2" charset="-122"/>
              </a:rPr>
              <a:pPr>
                <a:buFont typeface="Times New Roman" pitchFamily="18" charset="0"/>
                <a:buNone/>
              </a:pPr>
              <a:t>3</a:t>
            </a:fld>
            <a:endParaRPr lang="ru-RU">
              <a:latin typeface="Times New Roman" pitchFamily="18" charset="0"/>
              <a:ea typeface="SimSun" pitchFamily="2" charset="-122"/>
            </a:endParaRPr>
          </a:p>
        </p:txBody>
      </p:sp>
      <p:sp>
        <p:nvSpPr>
          <p:cNvPr id="4099" name="Text Box 1"/>
          <p:cNvSpPr txBox="1">
            <a:spLocks noChangeArrowheads="1"/>
          </p:cNvSpPr>
          <p:nvPr/>
        </p:nvSpPr>
        <p:spPr bwMode="auto">
          <a:xfrm>
            <a:off x="179387" y="360366"/>
            <a:ext cx="9720263" cy="7070725"/>
          </a:xfrm>
          <a:prstGeom prst="rect">
            <a:avLst/>
          </a:prstGeom>
          <a:noFill/>
          <a:ln w="36000">
            <a:noFill/>
            <a:round/>
            <a:headEnd/>
            <a:tailEnd/>
          </a:ln>
        </p:spPr>
        <p:txBody>
          <a:bodyPr lIns="89973" tIns="69673" rIns="89973" bIns="44986"/>
          <a:lstStyle/>
          <a:p>
            <a:pPr>
              <a:spcBef>
                <a:spcPts val="1200"/>
              </a:spcBef>
              <a:spcAft>
                <a:spcPts val="1000"/>
              </a:spcAft>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800" dirty="0">
                <a:solidFill>
                  <a:srgbClr val="0000FF"/>
                </a:solidFill>
              </a:rPr>
              <a:t>Согласно определению, принятому ЮНЕСКО, </a:t>
            </a:r>
            <a:r>
              <a:rPr lang="ru-RU" sz="2800" b="1" dirty="0">
                <a:solidFill>
                  <a:srgbClr val="0000FF"/>
                </a:solidFill>
              </a:rPr>
              <a:t>ИТ</a:t>
            </a:r>
            <a:r>
              <a:rPr lang="ru-RU" sz="2800" dirty="0">
                <a:solidFill>
                  <a:srgbClr val="0000FF"/>
                </a:solidFill>
              </a:rPr>
              <a:t> — это комплекс взаимосвязанных научных, технологических, инженерных дисциплин, изучающих:</a:t>
            </a:r>
          </a:p>
          <a:p>
            <a:pPr>
              <a:spcAft>
                <a:spcPts val="713"/>
              </a:spcAft>
              <a:buSzPct val="37000"/>
              <a:buBlip>
                <a:blip r:embed="rId3"/>
              </a:buBlip>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2800" dirty="0">
                <a:solidFill>
                  <a:srgbClr val="000000"/>
                </a:solidFill>
              </a:rPr>
              <a:t> </a:t>
            </a:r>
            <a:r>
              <a:rPr lang="ru-RU" sz="3200" dirty="0">
                <a:solidFill>
                  <a:srgbClr val="000000"/>
                </a:solidFill>
              </a:rPr>
              <a:t>методы эффективной организации труда людей, занятых обработкой и хранением информации;</a:t>
            </a:r>
          </a:p>
          <a:p>
            <a:pPr>
              <a:spcAft>
                <a:spcPts val="713"/>
              </a:spcAft>
              <a:buSzPct val="33000"/>
              <a:buBlip>
                <a:blip r:embed="rId3"/>
              </a:buBlip>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3200" dirty="0">
                <a:solidFill>
                  <a:srgbClr val="000000"/>
                </a:solidFill>
              </a:rPr>
              <a:t> вычислительную технику; </a:t>
            </a:r>
          </a:p>
          <a:p>
            <a:pPr>
              <a:spcAft>
                <a:spcPts val="713"/>
              </a:spcAft>
              <a:buSzPct val="33000"/>
              <a:buBlip>
                <a:blip r:embed="rId3"/>
              </a:buBlip>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3200" dirty="0">
                <a:solidFill>
                  <a:srgbClr val="000000"/>
                </a:solidFill>
              </a:rPr>
              <a:t>методы организации и взаимодействия вычислительной техники людьми и производственным оборудованием, их практические приложения;</a:t>
            </a:r>
          </a:p>
          <a:p>
            <a:pPr>
              <a:spcAft>
                <a:spcPts val="713"/>
              </a:spcAft>
              <a:buSzPct val="33000"/>
              <a:buBlip>
                <a:blip r:embed="rId3"/>
              </a:buBlip>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r>
              <a:rPr lang="ru-RU" sz="3200" dirty="0">
                <a:solidFill>
                  <a:srgbClr val="000000"/>
                </a:solidFill>
              </a:rPr>
              <a:t>связанные со всем этим социальные, экономические и культурные проблемы. </a:t>
            </a:r>
          </a:p>
          <a:p>
            <a:pPr>
              <a:spcBef>
                <a:spcPts val="1200"/>
              </a:spcBef>
              <a:spcAft>
                <a:spcPts val="1000"/>
              </a:spcAft>
              <a:buClrTx/>
              <a:buSzTx/>
              <a:tabLst>
                <a:tab pos="723675" algn="l"/>
                <a:tab pos="1447347" algn="l"/>
                <a:tab pos="2171025" algn="l"/>
                <a:tab pos="2894700" algn="l"/>
                <a:tab pos="3618373" algn="l"/>
                <a:tab pos="4342050" algn="l"/>
                <a:tab pos="5065724" algn="l"/>
                <a:tab pos="5789399" algn="l"/>
                <a:tab pos="6513074" algn="l"/>
                <a:tab pos="7236749" algn="l"/>
                <a:tab pos="7960424" algn="l"/>
                <a:tab pos="8684099" algn="l"/>
                <a:tab pos="9407773" algn="l"/>
              </a:tabLst>
            </a:pPr>
            <a:endParaRPr lang="ru-RU" sz="1000" dirty="0">
              <a:solidFill>
                <a:srgbClr val="000000"/>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804" y="728040"/>
            <a:ext cx="9145016" cy="5302092"/>
          </a:xfrm>
          <a:prstGeom prst="rect">
            <a:avLst/>
          </a:prstGeom>
        </p:spPr>
        <p:txBody>
          <a:bodyPr wrap="square">
            <a:spAutoFit/>
          </a:bodyPr>
          <a:lstStyle/>
          <a:p>
            <a:pPr algn="just"/>
            <a:r>
              <a:rPr lang="ru-RU" sz="2400" dirty="0" smtClean="0"/>
              <a:t>	</a:t>
            </a:r>
            <a:r>
              <a:rPr lang="ru-RU" sz="2800" dirty="0" smtClean="0">
                <a:latin typeface="Times New Roman" pitchFamily="18" charset="0"/>
                <a:cs typeface="Times New Roman" pitchFamily="18" charset="0"/>
              </a:rPr>
              <a:t>Председатель правительства РФ подписал в январе 2024г. постановление о порядке создания, функционирования и развития ГИС «Единая централизованная цифровая платформа в социальной сфере».  Система будет запущена в 2024 году.</a:t>
            </a:r>
          </a:p>
          <a:p>
            <a:pPr algn="just"/>
            <a:endParaRPr lang="ru-RU" sz="2800" dirty="0" smtClean="0">
              <a:latin typeface="Times New Roman" pitchFamily="18" charset="0"/>
              <a:cs typeface="Times New Roman" pitchFamily="18" charset="0"/>
            </a:endParaRPr>
          </a:p>
          <a:p>
            <a:pPr algn="just"/>
            <a:r>
              <a:rPr lang="ru-RU" sz="2800" dirty="0" smtClean="0">
                <a:latin typeface="Times New Roman" pitchFamily="18" charset="0"/>
                <a:cs typeface="Times New Roman" pitchFamily="18" charset="0"/>
              </a:rPr>
              <a:t>	Платформа будет работать на базе действующих информационных систем и ресурсов, в том числе Единой государственной информационной системы социального обеспечения (ЕГИССО). В неё будут загружены данные о получателях мер социальной поддержки, в том числе пенсионерах, инвалидах, ветеранах, чернобыльцах, работниках, пострадавших на производстве.</a:t>
            </a:r>
            <a:endParaRPr lang="ru-RU" sz="2800" dirty="0">
              <a:latin typeface="Times New Roman" pitchFamily="18" charset="0"/>
              <a:cs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25249" y="755501"/>
            <a:ext cx="10096329" cy="6192688"/>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59793" y="1547589"/>
            <a:ext cx="9343007" cy="3656237"/>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3168104" y="539478"/>
            <a:ext cx="2381250" cy="93345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47823" y="467469"/>
            <a:ext cx="8727403" cy="5544616"/>
          </a:xfrm>
          <a:prstGeom prst="rect">
            <a:avLst/>
          </a:prstGeom>
          <a:noFill/>
          <a:ln w="9525">
            <a:noFill/>
            <a:miter lim="800000"/>
            <a:headEnd/>
            <a:tailEnd/>
          </a:ln>
        </p:spPr>
      </p:pic>
      <p:sp>
        <p:nvSpPr>
          <p:cNvPr id="3" name="Прямоугольник 2"/>
          <p:cNvSpPr/>
          <p:nvPr/>
        </p:nvSpPr>
        <p:spPr>
          <a:xfrm>
            <a:off x="5400352" y="2051646"/>
            <a:ext cx="4032448" cy="550279"/>
          </a:xfrm>
          <a:prstGeom prst="rect">
            <a:avLst/>
          </a:prstGeom>
        </p:spPr>
        <p:txBody>
          <a:bodyPr wrap="square" lIns="91430" tIns="45716" rIns="91430" bIns="45716">
            <a:spAutoFit/>
          </a:bodyPr>
          <a:lstStyle/>
          <a:p>
            <a:r>
              <a:rPr lang="en-GB" sz="3200" b="1" dirty="0" smtClean="0">
                <a:solidFill>
                  <a:srgbClr val="FF0000"/>
                </a:solidFill>
              </a:rPr>
              <a:t>http://d-russia.ru</a:t>
            </a:r>
            <a:endParaRPr lang="ru-RU" sz="3200" b="1" dirty="0">
              <a:solidFill>
                <a:srgbClr val="FF0000"/>
              </a:solidFill>
            </a:endParaRPr>
          </a:p>
        </p:txBody>
      </p:sp>
      <p:sp>
        <p:nvSpPr>
          <p:cNvPr id="4" name="Прямоугольник 3"/>
          <p:cNvSpPr/>
          <p:nvPr/>
        </p:nvSpPr>
        <p:spPr>
          <a:xfrm>
            <a:off x="1079872" y="2195661"/>
            <a:ext cx="288032"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6" rIns="91430" bIns="45716" rtlCol="0" anchor="ctr"/>
          <a:lstStyle/>
          <a:p>
            <a:pPr algn="ctr"/>
            <a:endParaRPr lang="ru-RU"/>
          </a:p>
        </p:txBody>
      </p:sp>
      <p:sp>
        <p:nvSpPr>
          <p:cNvPr id="5" name="TextBox 4"/>
          <p:cNvSpPr txBox="1"/>
          <p:nvPr/>
        </p:nvSpPr>
        <p:spPr>
          <a:xfrm>
            <a:off x="1871144" y="6372125"/>
            <a:ext cx="6338338" cy="493084"/>
          </a:xfrm>
          <a:prstGeom prst="rect">
            <a:avLst/>
          </a:prstGeom>
          <a:noFill/>
        </p:spPr>
        <p:txBody>
          <a:bodyPr wrap="none" lIns="91430" tIns="45716" rIns="91430" bIns="45716"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Готовьте сообщение по изданию!</a:t>
            </a:r>
            <a:endParaRPr lang="ru-RU"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1" name="Rectangle 1"/>
          <p:cNvSpPr>
            <a:spLocks noGrp="1" noChangeArrowheads="1"/>
          </p:cNvSpPr>
          <p:nvPr>
            <p:ph type="title"/>
          </p:nvPr>
        </p:nvSpPr>
        <p:spPr>
          <a:xfrm>
            <a:off x="503241" y="346075"/>
            <a:ext cx="9070975" cy="1171575"/>
          </a:xfrm>
        </p:spPr>
        <p:txBody>
          <a:bodyPr tIns="38795"/>
          <a:lstStyle/>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3200" dirty="0"/>
              <a:t>Основные направления Информационных Технологий</a:t>
            </a:r>
          </a:p>
        </p:txBody>
      </p:sp>
      <p:sp>
        <p:nvSpPr>
          <p:cNvPr id="22532" name="Rectangle 2"/>
          <p:cNvSpPr>
            <a:spLocks noGrp="1" noChangeArrowheads="1"/>
          </p:cNvSpPr>
          <p:nvPr>
            <p:ph idx="1"/>
          </p:nvPr>
        </p:nvSpPr>
        <p:spPr>
          <a:xfrm>
            <a:off x="503239" y="1691608"/>
            <a:ext cx="8857554" cy="5688683"/>
          </a:xfrm>
          <a:solidFill>
            <a:srgbClr val="FFFF99"/>
          </a:solidFill>
        </p:spPr>
        <p:txBody>
          <a:bodyPr>
            <a:normAutofit lnSpcReduction="10000"/>
          </a:bodyPr>
          <a:lstStyle/>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Работа с текстовыми документами</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Вычисления</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Базы данных</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Интеллектуальные системы</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i="1" dirty="0" smtClean="0"/>
              <a:t>Специализированные автоматизированные информационные системы (АИС</a:t>
            </a:r>
            <a:r>
              <a:rPr lang="ru-RU" dirty="0" smtClean="0"/>
              <a:t>), </a:t>
            </a:r>
            <a:r>
              <a:rPr lang="ru-RU" sz="2400" dirty="0"/>
              <a:t>в том числе </a:t>
            </a:r>
            <a:r>
              <a:rPr lang="ru-RU" i="1" dirty="0" smtClean="0"/>
              <a:t>Геоинформационные системы</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Мультимедиа</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Сетевые технологии</a:t>
            </a:r>
          </a:p>
        </p:txBody>
      </p:sp>
      <p:sp>
        <p:nvSpPr>
          <p:cNvPr id="22530" name="Номер слайда 5"/>
          <p:cNvSpPr>
            <a:spLocks noGrp="1"/>
          </p:cNvSpPr>
          <p:nvPr>
            <p:ph type="sldNum" sz="quarter" idx="12"/>
          </p:nvPr>
        </p:nvSpPr>
        <p:spPr>
          <a:noFill/>
          <a:ln/>
        </p:spPr>
        <p:txBody>
          <a:bodyPr/>
          <a:lstStyle/>
          <a:p>
            <a:pPr>
              <a:buFont typeface="Times New Roman" pitchFamily="18" charset="0"/>
              <a:buNone/>
            </a:pPr>
            <a:fld id="{9F84A0AC-196E-47D6-8BEB-C322C1948C21}" type="slidenum">
              <a:rPr lang="ru-RU">
                <a:latin typeface="Times New Roman" pitchFamily="18" charset="0"/>
                <a:ea typeface="SimSun" pitchFamily="2" charset="-122"/>
              </a:rPr>
              <a:pPr>
                <a:buFont typeface="Times New Roman" pitchFamily="18" charset="0"/>
                <a:buNone/>
              </a:pPr>
              <a:t>4</a:t>
            </a:fld>
            <a:endParaRPr lang="ru-RU">
              <a:latin typeface="Times New Roman" pitchFamily="18" charset="0"/>
              <a:ea typeface="SimSun" pitchFamily="2" charset="-122"/>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Номер слайда 3"/>
          <p:cNvSpPr>
            <a:spLocks noGrp="1"/>
          </p:cNvSpPr>
          <p:nvPr>
            <p:ph type="sldNum" sz="quarter" idx="12"/>
          </p:nvPr>
        </p:nvSpPr>
        <p:spPr>
          <a:noFill/>
          <a:ln/>
        </p:spPr>
        <p:txBody>
          <a:bodyPr/>
          <a:lstStyle/>
          <a:p>
            <a:pPr>
              <a:buFont typeface="Times New Roman" pitchFamily="18" charset="0"/>
              <a:buNone/>
            </a:pPr>
            <a:fld id="{DC436104-DDC0-4892-A95F-C548666E27B5}" type="slidenum">
              <a:rPr lang="ru-RU">
                <a:latin typeface="Times New Roman" pitchFamily="18" charset="0"/>
                <a:ea typeface="SimSun" pitchFamily="2" charset="-122"/>
              </a:rPr>
              <a:pPr>
                <a:buFont typeface="Times New Roman" pitchFamily="18" charset="0"/>
                <a:buNone/>
              </a:pPr>
              <a:t>5</a:t>
            </a:fld>
            <a:endParaRPr lang="ru-RU">
              <a:latin typeface="Times New Roman" pitchFamily="18" charset="0"/>
              <a:ea typeface="SimSun" pitchFamily="2" charset="-122"/>
            </a:endParaRPr>
          </a:p>
        </p:txBody>
      </p:sp>
      <p:graphicFrame>
        <p:nvGraphicFramePr>
          <p:cNvPr id="6145" name="Group 1"/>
          <p:cNvGraphicFramePr>
            <a:graphicFrameLocks noGrp="1"/>
          </p:cNvGraphicFramePr>
          <p:nvPr/>
        </p:nvGraphicFramePr>
        <p:xfrm>
          <a:off x="93663" y="900117"/>
          <a:ext cx="9901238" cy="6564683"/>
        </p:xfrm>
        <a:graphic>
          <a:graphicData uri="http://schemas.openxmlformats.org/drawingml/2006/table">
            <a:tbl>
              <a:tblPr/>
              <a:tblGrid>
                <a:gridCol w="1949450"/>
                <a:gridCol w="3910013"/>
                <a:gridCol w="4041775"/>
              </a:tblGrid>
              <a:tr h="343019">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smtClean="0">
                          <a:ln>
                            <a:noFill/>
                          </a:ln>
                          <a:solidFill>
                            <a:srgbClr val="000000"/>
                          </a:solidFill>
                          <a:effectLst/>
                          <a:latin typeface="Arial" charset="0"/>
                          <a:ea typeface="SimSun" charset="-122"/>
                        </a:rPr>
                        <a:t>годы</a:t>
                      </a:r>
                    </a:p>
                  </a:txBody>
                  <a:tcPr marL="36000" marR="36000" marT="51876"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smtClean="0">
                          <a:ln>
                            <a:noFill/>
                          </a:ln>
                          <a:solidFill>
                            <a:srgbClr val="000000"/>
                          </a:solidFill>
                          <a:effectLst/>
                          <a:latin typeface="Arial" charset="0"/>
                          <a:ea typeface="SimSun" charset="-122"/>
                        </a:rPr>
                        <a:t>Технические достижения</a:t>
                      </a:r>
                    </a:p>
                  </a:txBody>
                  <a:tcPr marL="36000" marR="36000" marT="51876" marB="36000" anchor="ctr" horzOverflow="overflow">
                    <a:lnL w="360" cap="flat" cmpd="sng" algn="ctr">
                      <a:solidFill>
                        <a:srgbClr val="000000"/>
                      </a:solidFill>
                      <a:prstDash val="solid"/>
                      <a:round/>
                      <a:headEnd type="none" w="med" len="med"/>
                      <a:tailEnd type="none" w="med" len="med"/>
                    </a:lnL>
                    <a:lnR>
                      <a:noFill/>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smtClean="0">
                          <a:ln>
                            <a:noFill/>
                          </a:ln>
                          <a:solidFill>
                            <a:srgbClr val="000000"/>
                          </a:solidFill>
                          <a:effectLst/>
                          <a:latin typeface="Arial" charset="0"/>
                          <a:ea typeface="SimSun" charset="-122"/>
                        </a:rPr>
                        <a:t>Программные достижения</a:t>
                      </a:r>
                    </a:p>
                  </a:txBody>
                  <a:tcPr marL="36000" marR="36000" marT="51876" marB="36000" anchor="ctr" horzOverflow="overflow">
                    <a:lnL>
                      <a:noFill/>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r h="2073888">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smtClean="0">
                          <a:ln>
                            <a:noFill/>
                          </a:ln>
                          <a:solidFill>
                            <a:srgbClr val="000080"/>
                          </a:solidFill>
                          <a:effectLst/>
                          <a:latin typeface="Arial" charset="0"/>
                          <a:ea typeface="SimSun" charset="-122"/>
                        </a:rPr>
                        <a:t>1950-1960г.г.</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80"/>
                          </a:solidFill>
                          <a:effectLst/>
                          <a:latin typeface="Arial" charset="0"/>
                          <a:ea typeface="SimSun" charset="-122"/>
                        </a:rPr>
                        <a:t>Компьютеры первого поколения</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Ламповые компьютеры,</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Перфоленточная перфокартная периферия.</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БЭСМ в России.</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UNIAC IBM в Америке.</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Первая игровая приставка (1956)</a:t>
                      </a:r>
                    </a:p>
                  </a:txBody>
                  <a:tcPr marL="36000" marR="36000" marT="53640"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00"/>
                          </a:solidFill>
                          <a:effectLst/>
                          <a:latin typeface="Arial" charset="0"/>
                          <a:ea typeface="SimSun" charset="-122"/>
                        </a:rPr>
                        <a:t>Машинные коды,</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00"/>
                          </a:solidFill>
                          <a:effectLst/>
                          <a:latin typeface="Arial" charset="0"/>
                          <a:ea typeface="SimSun" charset="-122"/>
                        </a:rPr>
                        <a:t> ассемблер, </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00"/>
                          </a:solidFill>
                          <a:effectLst/>
                          <a:latin typeface="Arial" charset="0"/>
                          <a:ea typeface="SimSun" charset="-122"/>
                        </a:rPr>
                        <a:t>ФОРТРАН (1954)</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r h="2073888">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smtClean="0">
                          <a:ln>
                            <a:noFill/>
                          </a:ln>
                          <a:solidFill>
                            <a:srgbClr val="000080"/>
                          </a:solidFill>
                          <a:effectLst/>
                          <a:latin typeface="Arial" charset="0"/>
                          <a:ea typeface="SimSun" charset="-122"/>
                        </a:rPr>
                        <a:t>1960-1965г.г.</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80"/>
                          </a:solidFill>
                          <a:effectLst/>
                          <a:latin typeface="Arial" charset="0"/>
                          <a:ea typeface="SimSun" charset="-122"/>
                        </a:rPr>
                        <a:t>Компьютеры второго поколения</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Полупроводниковая элементная база, мониторы с электронно-лучевыми трубками (1963),</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Манипулятор «мышь» (1964)</a:t>
                      </a:r>
                    </a:p>
                  </a:txBody>
                  <a:tcPr marL="36000" marR="36000" marT="53640"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00"/>
                          </a:solidFill>
                          <a:effectLst/>
                          <a:latin typeface="Arial" charset="0"/>
                          <a:ea typeface="SimSun" charset="-122"/>
                        </a:rPr>
                        <a:t>Развитие алгоритмических языков. Первый графический терминая IBM для конструкторов автомобильной промышленности.</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00"/>
                          </a:solidFill>
                          <a:effectLst/>
                          <a:latin typeface="Arial" charset="0"/>
                          <a:ea typeface="SimSun" charset="-122"/>
                        </a:rPr>
                        <a:t>Программа по игре в шашки (1962)</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r h="2073888">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smtClean="0">
                          <a:ln>
                            <a:noFill/>
                          </a:ln>
                          <a:solidFill>
                            <a:srgbClr val="000080"/>
                          </a:solidFill>
                          <a:effectLst/>
                          <a:latin typeface="Arial" charset="0"/>
                          <a:ea typeface="SimSun" charset="-122"/>
                        </a:rPr>
                        <a:t>1965-1975г.г.</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80"/>
                          </a:solidFill>
                          <a:effectLst/>
                          <a:latin typeface="Arial" charset="0"/>
                          <a:ea typeface="SimSun" charset="-122"/>
                        </a:rPr>
                        <a:t>Компьютеры третьего поколения</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Интегральные микросхемы, сетевые технологии, модем (1967), реализация электронной почвы. Многооконный графический интерфейс. Суперкомпьютер CRAY</a:t>
                      </a:r>
                    </a:p>
                  </a:txBody>
                  <a:tcPr marL="36000" marR="36000" marT="53640"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00"/>
                          </a:solidFill>
                          <a:effectLst/>
                          <a:latin typeface="Arial" charset="0"/>
                          <a:ea typeface="SimSun" charset="-122"/>
                        </a:rPr>
                        <a:t>Создание протокола TCP/IP.</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0" i="0" u="none" strike="noStrike" cap="none" normalizeH="0" baseline="0" smtClean="0">
                          <a:ln>
                            <a:noFill/>
                          </a:ln>
                          <a:solidFill>
                            <a:srgbClr val="000000"/>
                          </a:solidFill>
                          <a:effectLst/>
                          <a:latin typeface="Arial" charset="0"/>
                          <a:ea typeface="SimSun" charset="-122"/>
                        </a:rPr>
                        <a:t>Советская программа «Каисса» выйграла на международном шахматном турнире машин (1974). </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bl>
          </a:graphicData>
        </a:graphic>
      </p:graphicFrame>
      <p:sp>
        <p:nvSpPr>
          <p:cNvPr id="5145" name="Text Box 44"/>
          <p:cNvSpPr txBox="1">
            <a:spLocks noChangeArrowheads="1"/>
          </p:cNvSpPr>
          <p:nvPr/>
        </p:nvSpPr>
        <p:spPr bwMode="auto">
          <a:xfrm>
            <a:off x="2028827" y="360366"/>
            <a:ext cx="6253163" cy="458787"/>
          </a:xfrm>
          <a:prstGeom prst="rect">
            <a:avLst/>
          </a:prstGeom>
          <a:noFill/>
          <a:ln w="36000">
            <a:noFill/>
            <a:round/>
            <a:headEnd/>
            <a:tailEnd/>
          </a:ln>
        </p:spPr>
        <p:txBody>
          <a:bodyPr wrap="none" lIns="89973" tIns="67910" rIns="89973" bIns="44986"/>
          <a:lstStyle/>
          <a:p>
            <a:pPr algn="ctr">
              <a:tabLst>
                <a:tab pos="723675" algn="l"/>
                <a:tab pos="1447347" algn="l"/>
                <a:tab pos="2171025" algn="l"/>
                <a:tab pos="2894700" algn="l"/>
                <a:tab pos="3618373" algn="l"/>
                <a:tab pos="4342050" algn="l"/>
                <a:tab pos="5065724" algn="l"/>
                <a:tab pos="5789399" algn="l"/>
              </a:tabLst>
            </a:pPr>
            <a:r>
              <a:rPr lang="ru-RU" sz="2600" dirty="0">
                <a:solidFill>
                  <a:srgbClr val="000000"/>
                </a:solidFill>
              </a:rPr>
              <a:t>Развитие информационных технологии</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Номер слайда 3"/>
          <p:cNvSpPr>
            <a:spLocks noGrp="1"/>
          </p:cNvSpPr>
          <p:nvPr>
            <p:ph type="sldNum" sz="quarter" idx="12"/>
          </p:nvPr>
        </p:nvSpPr>
        <p:spPr>
          <a:noFill/>
          <a:ln/>
        </p:spPr>
        <p:txBody>
          <a:bodyPr/>
          <a:lstStyle/>
          <a:p>
            <a:pPr>
              <a:buFont typeface="Times New Roman" pitchFamily="18" charset="0"/>
              <a:buNone/>
            </a:pPr>
            <a:fld id="{9A70B5D9-14EA-43EB-B2E0-B45E9438B53F}" type="slidenum">
              <a:rPr lang="ru-RU">
                <a:latin typeface="Times New Roman" pitchFamily="18" charset="0"/>
                <a:ea typeface="SimSun" pitchFamily="2" charset="-122"/>
              </a:rPr>
              <a:pPr>
                <a:buFont typeface="Times New Roman" pitchFamily="18" charset="0"/>
                <a:buNone/>
              </a:pPr>
              <a:t>6</a:t>
            </a:fld>
            <a:endParaRPr lang="ru-RU">
              <a:latin typeface="Times New Roman" pitchFamily="18" charset="0"/>
              <a:ea typeface="SimSun" pitchFamily="2" charset="-122"/>
            </a:endParaRPr>
          </a:p>
        </p:txBody>
      </p:sp>
      <p:graphicFrame>
        <p:nvGraphicFramePr>
          <p:cNvPr id="7169" name="Group 1"/>
          <p:cNvGraphicFramePr>
            <a:graphicFrameLocks noGrp="1"/>
          </p:cNvGraphicFramePr>
          <p:nvPr/>
        </p:nvGraphicFramePr>
        <p:xfrm>
          <a:off x="93664" y="179389"/>
          <a:ext cx="9686926" cy="7280452"/>
        </p:xfrm>
        <a:graphic>
          <a:graphicData uri="http://schemas.openxmlformats.org/drawingml/2006/table">
            <a:tbl>
              <a:tblPr/>
              <a:tblGrid>
                <a:gridCol w="1735138"/>
                <a:gridCol w="4070350"/>
                <a:gridCol w="3881438"/>
              </a:tblGrid>
              <a:tr h="528638">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dirty="0" smtClean="0">
                          <a:ln>
                            <a:noFill/>
                          </a:ln>
                          <a:solidFill>
                            <a:srgbClr val="000000"/>
                          </a:solidFill>
                          <a:effectLst/>
                          <a:latin typeface="Arial" charset="0"/>
                          <a:ea typeface="SimSun" charset="-122"/>
                        </a:rPr>
                        <a:t>годы</a:t>
                      </a:r>
                    </a:p>
                  </a:txBody>
                  <a:tcPr marL="36000" marR="36000" marT="51876"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smtClean="0">
                          <a:ln>
                            <a:noFill/>
                          </a:ln>
                          <a:solidFill>
                            <a:srgbClr val="000000"/>
                          </a:solidFill>
                          <a:effectLst/>
                          <a:latin typeface="Arial" charset="0"/>
                          <a:ea typeface="SimSun" charset="-122"/>
                        </a:rPr>
                        <a:t>Технические достижения</a:t>
                      </a:r>
                    </a:p>
                  </a:txBody>
                  <a:tcPr marL="36000" marR="36000" marT="51876" marB="36000" anchor="ctr" horzOverflow="overflow">
                    <a:lnL w="360" cap="flat" cmpd="sng" algn="ctr">
                      <a:solidFill>
                        <a:srgbClr val="000000"/>
                      </a:solidFill>
                      <a:prstDash val="solid"/>
                      <a:round/>
                      <a:headEnd type="none" w="med" len="med"/>
                      <a:tailEnd type="none" w="med" len="med"/>
                    </a:lnL>
                    <a:lnR>
                      <a:noFill/>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smtClean="0">
                          <a:ln>
                            <a:noFill/>
                          </a:ln>
                          <a:solidFill>
                            <a:srgbClr val="000000"/>
                          </a:solidFill>
                          <a:effectLst/>
                          <a:latin typeface="Arial" charset="0"/>
                          <a:ea typeface="SimSun" charset="-122"/>
                        </a:rPr>
                        <a:t>Программные достижения</a:t>
                      </a:r>
                    </a:p>
                  </a:txBody>
                  <a:tcPr marL="36000" marR="36000" marT="51876" marB="36000" anchor="ctr" horzOverflow="overflow">
                    <a:lnL>
                      <a:noFill/>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r h="6751814">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smtClean="0">
                          <a:ln>
                            <a:noFill/>
                          </a:ln>
                          <a:solidFill>
                            <a:srgbClr val="000080"/>
                          </a:solidFill>
                          <a:effectLst/>
                          <a:latin typeface="Arial" charset="0"/>
                          <a:ea typeface="SimSun" charset="-122"/>
                        </a:rPr>
                        <a:t>1970-1985г.г.</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smtClean="0">
                          <a:ln>
                            <a:noFill/>
                          </a:ln>
                          <a:solidFill>
                            <a:srgbClr val="000080"/>
                          </a:solidFill>
                          <a:effectLst/>
                          <a:latin typeface="Arial" charset="0"/>
                          <a:ea typeface="SimSun" charset="-122"/>
                        </a:rPr>
                        <a:t>Компьютеры четвертого поколения</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0000"/>
                          </a:solidFill>
                          <a:effectLst/>
                          <a:latin typeface="Arial" charset="0"/>
                          <a:ea typeface="SimSun" charset="-122"/>
                        </a:rPr>
                        <a:t>1971 Микропроцессор </a:t>
                      </a:r>
                      <a:r>
                        <a:rPr kumimoji="0" lang="ru-RU" sz="2000" b="0" i="1" u="none" strike="noStrike" cap="none" normalizeH="0" baseline="0" dirty="0" err="1" smtClean="0">
                          <a:ln>
                            <a:noFill/>
                          </a:ln>
                          <a:solidFill>
                            <a:srgbClr val="000000"/>
                          </a:solidFill>
                          <a:effectLst/>
                          <a:latin typeface="Arial" charset="0"/>
                          <a:ea typeface="SimSun" charset="-122"/>
                        </a:rPr>
                        <a:t>Intel</a:t>
                      </a:r>
                      <a:r>
                        <a:rPr kumimoji="0" lang="ru-RU" sz="2000" b="0" i="1" u="none" strike="noStrike" cap="none" normalizeH="0" baseline="0" dirty="0" smtClean="0">
                          <a:ln>
                            <a:noFill/>
                          </a:ln>
                          <a:solidFill>
                            <a:srgbClr val="000000"/>
                          </a:solidFill>
                          <a:effectLst/>
                          <a:latin typeface="Arial" charset="0"/>
                          <a:ea typeface="SimSun" charset="-122"/>
                        </a:rPr>
                        <a:t>  Принцип открытой архитектуры</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0000"/>
                          </a:solidFill>
                          <a:effectLst/>
                          <a:latin typeface="Arial" charset="0"/>
                          <a:ea typeface="SimSun" charset="-122"/>
                        </a:rPr>
                        <a:t>1975  Первый PC </a:t>
                      </a:r>
                      <a:r>
                        <a:rPr kumimoji="0" lang="ru-RU" sz="2000" b="0" i="1" u="none" strike="noStrike" cap="none" normalizeH="0" baseline="0" dirty="0" err="1" smtClean="0">
                          <a:ln>
                            <a:noFill/>
                          </a:ln>
                          <a:solidFill>
                            <a:srgbClr val="000000"/>
                          </a:solidFill>
                          <a:effectLst/>
                          <a:latin typeface="Arial" charset="0"/>
                          <a:ea typeface="SimSun" charset="-122"/>
                        </a:rPr>
                        <a:t>Microsoft</a:t>
                      </a:r>
                      <a:r>
                        <a:rPr kumimoji="0" lang="ru-RU" sz="2000" b="0" i="1" u="none" strike="noStrike" cap="none" normalizeH="0" baseline="0" dirty="0" smtClean="0">
                          <a:ln>
                            <a:noFill/>
                          </a:ln>
                          <a:solidFill>
                            <a:srgbClr val="000000"/>
                          </a:solidFill>
                          <a:effectLst/>
                          <a:latin typeface="Arial" charset="0"/>
                          <a:ea typeface="SimSun" charset="-122"/>
                        </a:rPr>
                        <a:t> </a:t>
                      </a:r>
                      <a:r>
                        <a:rPr kumimoji="0" lang="ru-RU" sz="2000" b="0" i="1" u="none" strike="noStrike" cap="none" normalizeH="0" baseline="0" dirty="0" err="1" smtClean="0">
                          <a:ln>
                            <a:noFill/>
                          </a:ln>
                          <a:solidFill>
                            <a:srgbClr val="000000"/>
                          </a:solidFill>
                          <a:effectLst/>
                          <a:latin typeface="Arial" charset="0"/>
                          <a:ea typeface="SimSun" charset="-122"/>
                        </a:rPr>
                        <a:t>c</a:t>
                      </a:r>
                      <a:r>
                        <a:rPr kumimoji="0" lang="ru-RU" sz="2000" b="0" i="1" u="none" strike="noStrike" cap="none" normalizeH="0" baseline="0" dirty="0" smtClean="0">
                          <a:ln>
                            <a:noFill/>
                          </a:ln>
                          <a:solidFill>
                            <a:srgbClr val="000000"/>
                          </a:solidFill>
                          <a:effectLst/>
                          <a:latin typeface="Arial" charset="0"/>
                          <a:ea typeface="SimSun" charset="-122"/>
                        </a:rPr>
                        <a:t> интерпретатором BASIC (Билл Гейтс и Поль Аллен).</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0000"/>
                          </a:solidFill>
                          <a:effectLst/>
                          <a:latin typeface="Arial" charset="0"/>
                          <a:ea typeface="SimSun" charset="-122"/>
                        </a:rPr>
                        <a:t>1976 Первый APPLE (Стив Джобс и Стив Возняк).</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0000"/>
                          </a:solidFill>
                          <a:effectLst/>
                          <a:latin typeface="Arial" charset="0"/>
                          <a:ea typeface="SimSun" charset="-122"/>
                        </a:rPr>
                        <a:t>Гибкие дисководы. </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err="1" smtClean="0">
                          <a:ln>
                            <a:noFill/>
                          </a:ln>
                          <a:solidFill>
                            <a:srgbClr val="000000"/>
                          </a:solidFill>
                          <a:effectLst/>
                          <a:latin typeface="Arial" charset="0"/>
                          <a:ea typeface="SimSun" charset="-122"/>
                        </a:rPr>
                        <a:t>Текстово-графические</a:t>
                      </a:r>
                      <a:r>
                        <a:rPr kumimoji="0" lang="ru-RU" sz="2000" b="0" i="1" u="none" strike="noStrike" cap="none" normalizeH="0" baseline="0" dirty="0" smtClean="0">
                          <a:ln>
                            <a:noFill/>
                          </a:ln>
                          <a:solidFill>
                            <a:srgbClr val="000000"/>
                          </a:solidFill>
                          <a:effectLst/>
                          <a:latin typeface="Arial" charset="0"/>
                          <a:ea typeface="SimSun" charset="-122"/>
                        </a:rPr>
                        <a:t> дисплеи. Развитие сетевых технологий и модемной связи. </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smtClean="0">
                          <a:ln>
                            <a:noFill/>
                          </a:ln>
                          <a:solidFill>
                            <a:srgbClr val="000000"/>
                          </a:solidFill>
                          <a:effectLst/>
                          <a:latin typeface="Arial" charset="0"/>
                          <a:ea typeface="SimSun" charset="-122"/>
                        </a:rPr>
                        <a:t>1983 Первый </a:t>
                      </a:r>
                      <a:r>
                        <a:rPr kumimoji="0" lang="ru-RU" sz="2000" b="0" i="1" u="none" strike="noStrike" cap="none" normalizeH="0" baseline="0" dirty="0" smtClean="0">
                          <a:ln>
                            <a:noFill/>
                          </a:ln>
                          <a:solidFill>
                            <a:srgbClr val="000000"/>
                          </a:solidFill>
                          <a:effectLst/>
                          <a:latin typeface="Arial" charset="0"/>
                          <a:ea typeface="SimSun" charset="-122"/>
                        </a:rPr>
                        <a:t>ноутбук </a:t>
                      </a:r>
                      <a:r>
                        <a:rPr kumimoji="0" lang="ru-RU" sz="2000" b="0" i="1" u="none" strike="noStrike" cap="none" normalizeH="0" baseline="0" dirty="0" err="1" smtClean="0">
                          <a:ln>
                            <a:noFill/>
                          </a:ln>
                          <a:solidFill>
                            <a:srgbClr val="000000"/>
                          </a:solidFill>
                          <a:effectLst/>
                          <a:latin typeface="Arial" charset="0"/>
                          <a:ea typeface="SimSun" charset="-122"/>
                        </a:rPr>
                        <a:t>Epson</a:t>
                      </a:r>
                      <a:r>
                        <a:rPr kumimoji="0" lang="ru-RU" sz="2000" b="0" i="1" u="none" strike="noStrike" cap="none" normalizeH="0" baseline="0" dirty="0" smtClean="0">
                          <a:ln>
                            <a:noFill/>
                          </a:ln>
                          <a:solidFill>
                            <a:srgbClr val="000000"/>
                          </a:solidFill>
                          <a:effectLst/>
                          <a:latin typeface="Arial" charset="0"/>
                          <a:ea typeface="SimSun" charset="-122"/>
                        </a:rPr>
                        <a:t> HX-20 () </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0000"/>
                          </a:solidFill>
                          <a:effectLst/>
                          <a:latin typeface="Arial" charset="0"/>
                          <a:ea typeface="SimSun" charset="-122"/>
                        </a:rPr>
                        <a:t>Оптоволоконный вариант E</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err="1" smtClean="0">
                          <a:ln>
                            <a:noFill/>
                          </a:ln>
                          <a:solidFill>
                            <a:srgbClr val="000000"/>
                          </a:solidFill>
                          <a:effectLst/>
                          <a:latin typeface="Arial" charset="0"/>
                          <a:ea typeface="SimSun" charset="-122"/>
                        </a:rPr>
                        <a:t>thernet</a:t>
                      </a:r>
                      <a:r>
                        <a:rPr kumimoji="0" lang="ru-RU" sz="2000" b="0" i="1" u="none" strike="noStrike" cap="none" normalizeH="0" baseline="0" dirty="0" smtClean="0">
                          <a:ln>
                            <a:noFill/>
                          </a:ln>
                          <a:solidFill>
                            <a:srgbClr val="000000"/>
                          </a:solidFill>
                          <a:effectLst/>
                          <a:latin typeface="Arial" charset="0"/>
                          <a:ea typeface="SimSun" charset="-122"/>
                        </a:rPr>
                        <a:t> (1985)</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lang="ru-RU" sz="2000" kern="1200" dirty="0" smtClean="0">
                          <a:solidFill>
                            <a:schemeClr val="tx1"/>
                          </a:solidFill>
                          <a:latin typeface="+mn-lt"/>
                          <a:ea typeface="+mn-ea"/>
                          <a:cs typeface="+mn-cs"/>
                        </a:rPr>
                        <a:t>1984 начало разработки архитектуры </a:t>
                      </a:r>
                      <a:r>
                        <a:rPr lang="ru-RU" sz="2000" kern="1200" dirty="0" err="1" smtClean="0">
                          <a:solidFill>
                            <a:schemeClr val="tx1"/>
                          </a:solidFill>
                          <a:latin typeface="+mn-lt"/>
                          <a:ea typeface="+mn-ea"/>
                          <a:cs typeface="+mn-cs"/>
                        </a:rPr>
                        <a:t>однора́нговой</a:t>
                      </a:r>
                      <a:r>
                        <a:rPr lang="ru-RU" sz="2000" kern="1200" dirty="0" smtClean="0">
                          <a:solidFill>
                            <a:schemeClr val="tx1"/>
                          </a:solidFill>
                          <a:latin typeface="+mn-lt"/>
                          <a:ea typeface="+mn-ea"/>
                          <a:cs typeface="+mn-cs"/>
                        </a:rPr>
                        <a:t>, </a:t>
                      </a:r>
                      <a:r>
                        <a:rPr lang="ru-RU" sz="2000" kern="1200" dirty="0" err="1" smtClean="0">
                          <a:solidFill>
                            <a:schemeClr val="tx1"/>
                          </a:solidFill>
                          <a:latin typeface="+mn-lt"/>
                          <a:ea typeface="+mn-ea"/>
                          <a:cs typeface="+mn-cs"/>
                        </a:rPr>
                        <a:t>децентрализо́ванной</a:t>
                      </a:r>
                      <a:r>
                        <a:rPr lang="ru-RU" sz="2000" kern="1200" dirty="0" smtClean="0">
                          <a:solidFill>
                            <a:schemeClr val="tx1"/>
                          </a:solidFill>
                          <a:latin typeface="+mn-lt"/>
                          <a:ea typeface="+mn-ea"/>
                          <a:cs typeface="+mn-cs"/>
                        </a:rPr>
                        <a:t> сети </a:t>
                      </a:r>
                      <a:r>
                        <a:rPr lang="ru-RU" sz="2000" i="1" kern="1200" dirty="0" smtClean="0">
                          <a:solidFill>
                            <a:schemeClr val="tx1"/>
                          </a:solidFill>
                          <a:latin typeface="+mn-lt"/>
                          <a:ea typeface="+mn-ea"/>
                          <a:cs typeface="+mn-cs"/>
                        </a:rPr>
                        <a:t>P2P</a:t>
                      </a:r>
                      <a:r>
                        <a:rPr lang="ru-RU" sz="2000" kern="1200" dirty="0" smtClean="0">
                          <a:solidFill>
                            <a:schemeClr val="tx1"/>
                          </a:solidFill>
                          <a:latin typeface="+mn-lt"/>
                          <a:ea typeface="+mn-ea"/>
                          <a:cs typeface="+mn-cs"/>
                        </a:rPr>
                        <a:t>, ( </a:t>
                      </a:r>
                      <a:r>
                        <a:rPr lang="ru-RU" sz="2000" i="1" kern="1200" dirty="0" err="1" smtClean="0">
                          <a:solidFill>
                            <a:schemeClr val="tx1"/>
                          </a:solidFill>
                          <a:latin typeface="+mn-lt"/>
                          <a:ea typeface="+mn-ea"/>
                          <a:cs typeface="+mn-cs"/>
                        </a:rPr>
                        <a:t>peer-to-peer</a:t>
                      </a:r>
                      <a:r>
                        <a:rPr lang="en-GB" sz="2000" i="1" kern="1200" dirty="0" smtClean="0">
                          <a:solidFill>
                            <a:schemeClr val="tx1"/>
                          </a:solidFill>
                          <a:latin typeface="+mn-lt"/>
                          <a:ea typeface="+mn-ea"/>
                          <a:cs typeface="+mn-cs"/>
                        </a:rPr>
                        <a:t> </a:t>
                      </a:r>
                      <a:r>
                        <a:rPr lang="ru-RU" sz="2000" i="1" kern="1200" dirty="0" smtClean="0">
                          <a:solidFill>
                            <a:schemeClr val="tx1"/>
                          </a:solidFill>
                          <a:latin typeface="+mn-lt"/>
                          <a:ea typeface="+mn-ea"/>
                          <a:cs typeface="+mn-cs"/>
                        </a:rPr>
                        <a:t>). </a:t>
                      </a:r>
                      <a:endParaRPr kumimoji="0" lang="ru-RU" sz="2000" b="0" i="1"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1" u="none" strike="noStrike" cap="none" normalizeH="0" baseline="0" dirty="0" smtClean="0">
                        <a:ln>
                          <a:noFill/>
                        </a:ln>
                        <a:solidFill>
                          <a:srgbClr val="000000"/>
                        </a:solidFill>
                        <a:effectLst/>
                        <a:latin typeface="Arial" charset="0"/>
                        <a:ea typeface="SimSun" charset="-122"/>
                      </a:endParaRPr>
                    </a:p>
                  </a:txBody>
                  <a:tcPr marL="36000" marR="36000" marT="53640"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Текстовые и электронные процессоры.</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Первая медицинская экспертная система AQ11.</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0" i="0" u="none" strike="noStrike" cap="none" normalizeH="0" baseline="0" dirty="0" smtClean="0">
                          <a:ln>
                            <a:noFill/>
                          </a:ln>
                          <a:solidFill>
                            <a:srgbClr val="000000"/>
                          </a:solidFill>
                          <a:effectLst/>
                          <a:latin typeface="Arial" charset="0"/>
                          <a:ea typeface="SimSun" charset="-122"/>
                        </a:rPr>
                        <a:t>Компьютерная графика в фильме </a:t>
                      </a:r>
                      <a:r>
                        <a:rPr kumimoji="0" lang="ru-RU" sz="1800" b="0" i="0" u="none" strike="noStrike" cap="none" normalizeH="0" baseline="0" dirty="0" err="1" smtClean="0">
                          <a:ln>
                            <a:noFill/>
                          </a:ln>
                          <a:solidFill>
                            <a:srgbClr val="000000"/>
                          </a:solidFill>
                          <a:effectLst/>
                          <a:latin typeface="Arial" charset="0"/>
                          <a:ea typeface="SimSun" charset="-122"/>
                        </a:rPr>
                        <a:t>Лукаса</a:t>
                      </a:r>
                      <a:r>
                        <a:rPr kumimoji="0" lang="ru-RU" sz="1800" b="0" i="0" u="none" strike="noStrike" cap="none" normalizeH="0" baseline="0" dirty="0" smtClean="0">
                          <a:ln>
                            <a:noFill/>
                          </a:ln>
                          <a:solidFill>
                            <a:srgbClr val="000000"/>
                          </a:solidFill>
                          <a:effectLst/>
                          <a:latin typeface="Arial" charset="0"/>
                          <a:ea typeface="SimSun" charset="-122"/>
                        </a:rPr>
                        <a:t> «Звездные войны»</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Модель взаимосвязи открытых систем(</a:t>
                      </a:r>
                      <a:r>
                        <a:rPr kumimoji="0" lang="ru-RU" sz="2000" b="0" i="0" u="none" strike="noStrike" cap="none" normalizeH="0" baseline="0" dirty="0" err="1" smtClean="0">
                          <a:ln>
                            <a:noFill/>
                          </a:ln>
                          <a:solidFill>
                            <a:srgbClr val="000000"/>
                          </a:solidFill>
                          <a:effectLst/>
                          <a:latin typeface="Arial" charset="0"/>
                          <a:ea typeface="SimSun" charset="-122"/>
                        </a:rPr>
                        <a:t>OpenSystem</a:t>
                      </a:r>
                      <a:r>
                        <a:rPr kumimoji="0" lang="ru-RU" sz="2000" b="0" i="0" u="none" strike="noStrike" cap="none" normalizeH="0" baseline="0" dirty="0" smtClean="0">
                          <a:ln>
                            <a:noFill/>
                          </a:ln>
                          <a:solidFill>
                            <a:srgbClr val="000000"/>
                          </a:solidFill>
                          <a:effectLst/>
                          <a:latin typeface="Arial" charset="0"/>
                          <a:ea typeface="SimSun" charset="-122"/>
                        </a:rPr>
                        <a:t> </a:t>
                      </a:r>
                      <a:r>
                        <a:rPr kumimoji="0" lang="ru-RU" sz="2000" b="0" i="0" u="none" strike="noStrike" cap="none" normalizeH="0" baseline="0" dirty="0" err="1" smtClean="0">
                          <a:ln>
                            <a:noFill/>
                          </a:ln>
                          <a:solidFill>
                            <a:srgbClr val="000000"/>
                          </a:solidFill>
                          <a:effectLst/>
                          <a:latin typeface="Arial" charset="0"/>
                          <a:ea typeface="SimSun" charset="-122"/>
                        </a:rPr>
                        <a:t>Interconnect</a:t>
                      </a:r>
                      <a:r>
                        <a:rPr kumimoji="0" lang="ru-RU" sz="2000" b="0" i="0" u="none" strike="noStrike" cap="none" normalizeH="0" baseline="0" dirty="0" smtClean="0">
                          <a:ln>
                            <a:noFill/>
                          </a:ln>
                          <a:solidFill>
                            <a:srgbClr val="000000"/>
                          </a:solidFill>
                          <a:effectLst/>
                          <a:latin typeface="Arial" charset="0"/>
                          <a:ea typeface="SimSun" charset="-122"/>
                        </a:rPr>
                        <a:t>) Международного института стандартов (ISO) 1980 г.</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Номер слайда 3"/>
          <p:cNvSpPr>
            <a:spLocks noGrp="1"/>
          </p:cNvSpPr>
          <p:nvPr>
            <p:ph type="sldNum" sz="quarter" idx="12"/>
          </p:nvPr>
        </p:nvSpPr>
        <p:spPr>
          <a:noFill/>
          <a:ln/>
        </p:spPr>
        <p:txBody>
          <a:bodyPr/>
          <a:lstStyle/>
          <a:p>
            <a:pPr>
              <a:buFont typeface="Times New Roman" pitchFamily="18" charset="0"/>
              <a:buNone/>
            </a:pPr>
            <a:fld id="{13FA2BE0-F687-4305-9194-7D797EA2FE14}" type="slidenum">
              <a:rPr lang="ru-RU">
                <a:latin typeface="Times New Roman" pitchFamily="18" charset="0"/>
                <a:ea typeface="SimSun" pitchFamily="2" charset="-122"/>
              </a:rPr>
              <a:pPr>
                <a:buFont typeface="Times New Roman" pitchFamily="18" charset="0"/>
                <a:buNone/>
              </a:pPr>
              <a:t>7</a:t>
            </a:fld>
            <a:endParaRPr lang="ru-RU">
              <a:latin typeface="Times New Roman" pitchFamily="18" charset="0"/>
              <a:ea typeface="SimSun" pitchFamily="2" charset="-122"/>
            </a:endParaRPr>
          </a:p>
        </p:txBody>
      </p:sp>
      <p:graphicFrame>
        <p:nvGraphicFramePr>
          <p:cNvPr id="8193" name="Group 1"/>
          <p:cNvGraphicFramePr>
            <a:graphicFrameLocks noGrp="1"/>
          </p:cNvGraphicFramePr>
          <p:nvPr/>
        </p:nvGraphicFramePr>
        <p:xfrm>
          <a:off x="46037" y="4764"/>
          <a:ext cx="9847263" cy="7425922"/>
        </p:xfrm>
        <a:graphic>
          <a:graphicData uri="http://schemas.openxmlformats.org/drawingml/2006/table">
            <a:tbl>
              <a:tblPr/>
              <a:tblGrid>
                <a:gridCol w="1393874"/>
                <a:gridCol w="4156026"/>
                <a:gridCol w="4297363"/>
              </a:tblGrid>
              <a:tr h="539750">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dirty="0" smtClean="0">
                          <a:ln>
                            <a:noFill/>
                          </a:ln>
                          <a:solidFill>
                            <a:srgbClr val="000000"/>
                          </a:solidFill>
                          <a:effectLst/>
                          <a:latin typeface="Arial" charset="0"/>
                          <a:ea typeface="SimSun" charset="-122"/>
                        </a:rPr>
                        <a:t>годы</a:t>
                      </a:r>
                    </a:p>
                  </a:txBody>
                  <a:tcPr marL="36000" marR="36000" marT="51876"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smtClean="0">
                          <a:ln>
                            <a:noFill/>
                          </a:ln>
                          <a:solidFill>
                            <a:srgbClr val="000000"/>
                          </a:solidFill>
                          <a:effectLst/>
                          <a:latin typeface="Arial" charset="0"/>
                          <a:ea typeface="SimSun" charset="-122"/>
                        </a:rPr>
                        <a:t>Технические достижения</a:t>
                      </a:r>
                    </a:p>
                  </a:txBody>
                  <a:tcPr marL="36000" marR="36000" marT="51876" marB="36000" anchor="ctr" horzOverflow="overflow">
                    <a:lnL w="360" cap="flat" cmpd="sng" algn="ctr">
                      <a:solidFill>
                        <a:srgbClr val="000000"/>
                      </a:solidFill>
                      <a:prstDash val="solid"/>
                      <a:round/>
                      <a:headEnd type="none" w="med" len="med"/>
                      <a:tailEnd type="none" w="med" len="med"/>
                    </a:lnL>
                    <a:lnR>
                      <a:noFill/>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smtClean="0">
                          <a:ln>
                            <a:noFill/>
                          </a:ln>
                          <a:solidFill>
                            <a:srgbClr val="000000"/>
                          </a:solidFill>
                          <a:effectLst/>
                          <a:latin typeface="Arial" charset="0"/>
                          <a:ea typeface="SimSun" charset="-122"/>
                        </a:rPr>
                        <a:t>Программные достижения</a:t>
                      </a:r>
                    </a:p>
                  </a:txBody>
                  <a:tcPr marL="36000" marR="36000" marT="51876" marB="36000" anchor="ctr" horzOverflow="overflow">
                    <a:lnL>
                      <a:noFill/>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r h="6886172">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dirty="0" smtClean="0">
                          <a:ln>
                            <a:noFill/>
                          </a:ln>
                          <a:solidFill>
                            <a:srgbClr val="000080"/>
                          </a:solidFill>
                          <a:effectLst/>
                          <a:latin typeface="Arial" charset="0"/>
                          <a:ea typeface="SimSun" charset="-122"/>
                        </a:rPr>
                        <a:t>С 1985г</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80"/>
                          </a:solidFill>
                          <a:effectLst/>
                          <a:latin typeface="Arial Narrow" pitchFamily="34" charset="0"/>
                          <a:ea typeface="SimSun" charset="-122"/>
                        </a:rPr>
                        <a:t>Компьютеры пятого поколения</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B050"/>
                          </a:solidFill>
                          <a:effectLst/>
                          <a:latin typeface="Arial" charset="0"/>
                          <a:ea typeface="SimSun" charset="-122"/>
                        </a:rPr>
                        <a:t>Интеграция полупроводниковой  базы.</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0000"/>
                          </a:solidFill>
                          <a:effectLst/>
                          <a:latin typeface="Arial" charset="0"/>
                          <a:ea typeface="SimSun" charset="-122"/>
                        </a:rPr>
                        <a:t> </a:t>
                      </a:r>
                      <a:r>
                        <a:rPr kumimoji="0" lang="ru-RU" sz="2000" b="0" i="0" u="none" strike="noStrike" cap="none" normalizeH="0" baseline="0" dirty="0" smtClean="0">
                          <a:ln>
                            <a:noFill/>
                          </a:ln>
                          <a:solidFill>
                            <a:srgbClr val="000000"/>
                          </a:solidFill>
                          <a:effectLst/>
                          <a:latin typeface="Arial" charset="0"/>
                          <a:ea typeface="SimSun" charset="-122"/>
                        </a:rPr>
                        <a:t>Становление Глобальной компьютерной сети. </a:t>
                      </a:r>
                      <a:r>
                        <a:rPr kumimoji="0" lang="ru-RU" sz="2000" b="0" i="0" u="none" strike="noStrike" cap="none" normalizeH="0" baseline="0" dirty="0" err="1" smtClean="0">
                          <a:ln>
                            <a:noFill/>
                          </a:ln>
                          <a:solidFill>
                            <a:srgbClr val="000000"/>
                          </a:solidFill>
                          <a:effectLst/>
                          <a:latin typeface="Arial" charset="0"/>
                          <a:ea typeface="SimSun" charset="-122"/>
                        </a:rPr>
                        <a:t>Notebook</a:t>
                      </a:r>
                      <a:r>
                        <a:rPr kumimoji="0" lang="ru-RU" sz="2000" b="0" i="1" u="none" strike="noStrike" cap="none" normalizeH="0" baseline="0" dirty="0" smtClean="0">
                          <a:ln>
                            <a:noFill/>
                          </a:ln>
                          <a:solidFill>
                            <a:srgbClr val="000000"/>
                          </a:solidFill>
                          <a:effectLst/>
                          <a:latin typeface="Arial" charset="0"/>
                          <a:ea typeface="SimSun" charset="-122"/>
                        </a:rPr>
                        <a:t>.</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chemeClr val="accent6">
                              <a:lumMod val="75000"/>
                            </a:schemeClr>
                          </a:solidFill>
                          <a:effectLst/>
                          <a:latin typeface="Arial" charset="0"/>
                          <a:ea typeface="SimSun" charset="-122"/>
                        </a:rPr>
                        <a:t>ЖК-, OLED- дисплеи, (</a:t>
                      </a:r>
                      <a:r>
                        <a:rPr kumimoji="0" lang="ru-RU" sz="1700" b="0" i="1" u="none" strike="noStrike" cap="none" normalizeH="0" baseline="0" dirty="0" err="1" smtClean="0">
                          <a:ln>
                            <a:noFill/>
                          </a:ln>
                          <a:solidFill>
                            <a:schemeClr val="accent6">
                              <a:lumMod val="75000"/>
                            </a:schemeClr>
                          </a:solidFill>
                          <a:effectLst/>
                          <a:latin typeface="Arial Narrow" pitchFamily="34" charset="0"/>
                          <a:ea typeface="SimSun" charset="-122"/>
                        </a:rPr>
                        <a:t>Organic</a:t>
                      </a:r>
                      <a:r>
                        <a:rPr kumimoji="0" lang="ru-RU" sz="1700" b="0" i="1" u="none" strike="noStrike" cap="none" normalizeH="0" baseline="0" dirty="0" smtClean="0">
                          <a:ln>
                            <a:noFill/>
                          </a:ln>
                          <a:solidFill>
                            <a:schemeClr val="accent6">
                              <a:lumMod val="75000"/>
                            </a:schemeClr>
                          </a:solidFill>
                          <a:effectLst/>
                          <a:latin typeface="Arial Narrow" pitchFamily="34" charset="0"/>
                          <a:ea typeface="SimSun" charset="-122"/>
                        </a:rPr>
                        <a:t> </a:t>
                      </a:r>
                      <a:r>
                        <a:rPr kumimoji="0" lang="ru-RU" sz="1700" b="0" i="1" u="none" strike="noStrike" cap="none" normalizeH="0" baseline="0" dirty="0" err="1" smtClean="0">
                          <a:ln>
                            <a:noFill/>
                          </a:ln>
                          <a:solidFill>
                            <a:schemeClr val="accent6">
                              <a:lumMod val="75000"/>
                            </a:schemeClr>
                          </a:solidFill>
                          <a:effectLst/>
                          <a:latin typeface="Arial Narrow" pitchFamily="34" charset="0"/>
                          <a:ea typeface="SimSun" charset="-122"/>
                        </a:rPr>
                        <a:t>Light</a:t>
                      </a:r>
                      <a:r>
                        <a:rPr kumimoji="0" lang="ru-RU" sz="1700" b="0" i="1" u="none" strike="noStrike" cap="none" normalizeH="0" baseline="0" dirty="0" smtClean="0">
                          <a:ln>
                            <a:noFill/>
                          </a:ln>
                          <a:solidFill>
                            <a:schemeClr val="accent6">
                              <a:lumMod val="75000"/>
                            </a:schemeClr>
                          </a:solidFill>
                          <a:effectLst/>
                          <a:latin typeface="Arial Narrow" pitchFamily="34" charset="0"/>
                          <a:ea typeface="SimSun" charset="-122"/>
                        </a:rPr>
                        <a:t> </a:t>
                      </a:r>
                      <a:r>
                        <a:rPr kumimoji="0" lang="ru-RU" sz="1700" b="0" i="1" u="none" strike="noStrike" cap="none" normalizeH="0" baseline="0" dirty="0" err="1" smtClean="0">
                          <a:ln>
                            <a:noFill/>
                          </a:ln>
                          <a:solidFill>
                            <a:schemeClr val="accent6">
                              <a:lumMod val="75000"/>
                            </a:schemeClr>
                          </a:solidFill>
                          <a:effectLst/>
                          <a:latin typeface="Arial Narrow" pitchFamily="34" charset="0"/>
                          <a:ea typeface="SimSun" charset="-122"/>
                        </a:rPr>
                        <a:t>Emitting</a:t>
                      </a:r>
                      <a:r>
                        <a:rPr kumimoji="0" lang="ru-RU" sz="1700" b="0" i="1" u="none" strike="noStrike" cap="none" normalizeH="0" baseline="0" dirty="0" smtClean="0">
                          <a:ln>
                            <a:noFill/>
                          </a:ln>
                          <a:solidFill>
                            <a:schemeClr val="accent6">
                              <a:lumMod val="75000"/>
                            </a:schemeClr>
                          </a:solidFill>
                          <a:effectLst/>
                          <a:latin typeface="Arial Narrow" pitchFamily="34" charset="0"/>
                          <a:ea typeface="SimSun" charset="-122"/>
                        </a:rPr>
                        <a:t> </a:t>
                      </a:r>
                      <a:r>
                        <a:rPr kumimoji="0" lang="ru-RU" sz="1700" b="0" i="1" u="none" strike="noStrike" cap="none" normalizeH="0" baseline="0" dirty="0" err="1" smtClean="0">
                          <a:ln>
                            <a:noFill/>
                          </a:ln>
                          <a:solidFill>
                            <a:schemeClr val="accent6">
                              <a:lumMod val="75000"/>
                            </a:schemeClr>
                          </a:solidFill>
                          <a:effectLst/>
                          <a:latin typeface="Arial Narrow" pitchFamily="34" charset="0"/>
                          <a:ea typeface="SimSun" charset="-122"/>
                        </a:rPr>
                        <a:t>Diode</a:t>
                      </a:r>
                      <a:r>
                        <a:rPr kumimoji="0" lang="ru-RU" sz="1700" b="0" i="1" u="none" strike="noStrike" cap="none" normalizeH="0" baseline="0" dirty="0" smtClean="0">
                          <a:ln>
                            <a:noFill/>
                          </a:ln>
                          <a:solidFill>
                            <a:schemeClr val="accent6">
                              <a:lumMod val="75000"/>
                            </a:schemeClr>
                          </a:solidFill>
                          <a:effectLst/>
                          <a:latin typeface="Arial Narrow" pitchFamily="34" charset="0"/>
                          <a:ea typeface="SimSun" charset="-122"/>
                        </a:rPr>
                        <a:t> — </a:t>
                      </a:r>
                      <a:r>
                        <a:rPr kumimoji="0" lang="ru-RU" sz="1700" b="0" i="1" u="none" strike="noStrike" cap="none" normalizeH="0" baseline="0" dirty="0" err="1" smtClean="0">
                          <a:ln>
                            <a:noFill/>
                          </a:ln>
                          <a:solidFill>
                            <a:schemeClr val="accent6">
                              <a:lumMod val="75000"/>
                            </a:schemeClr>
                          </a:solidFill>
                          <a:effectLst/>
                          <a:latin typeface="Arial Narrow" pitchFamily="34" charset="0"/>
                          <a:ea typeface="SimSun" charset="-122"/>
                        </a:rPr>
                        <a:t>светоизлучающиемолекулярные</a:t>
                      </a:r>
                      <a:r>
                        <a:rPr kumimoji="0" lang="ru-RU" sz="1700" b="0" i="1" u="none" strike="noStrike" cap="none" normalizeH="0" baseline="0" dirty="0" smtClean="0">
                          <a:ln>
                            <a:noFill/>
                          </a:ln>
                          <a:solidFill>
                            <a:schemeClr val="accent6">
                              <a:lumMod val="75000"/>
                            </a:schemeClr>
                          </a:solidFill>
                          <a:effectLst/>
                          <a:latin typeface="Arial Narrow" pitchFamily="34" charset="0"/>
                          <a:ea typeface="SimSun" charset="-122"/>
                        </a:rPr>
                        <a:t> органические материалы</a:t>
                      </a:r>
                      <a:r>
                        <a:rPr kumimoji="0" lang="ru-RU" sz="2000" b="0" i="1" u="none" strike="noStrike" cap="none" normalizeH="0" baseline="0" dirty="0" smtClean="0">
                          <a:ln>
                            <a:noFill/>
                          </a:ln>
                          <a:solidFill>
                            <a:schemeClr val="accent6">
                              <a:lumMod val="75000"/>
                            </a:schemeClr>
                          </a:solidFill>
                          <a:effectLst/>
                          <a:latin typeface="Arial" charset="0"/>
                          <a:ea typeface="SimSun" charset="-122"/>
                        </a:rPr>
                        <a:t>).</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Сотовая телефония (1987)</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920000"/>
                          </a:solidFill>
                          <a:effectLst/>
                          <a:latin typeface="Arial" charset="0"/>
                          <a:ea typeface="SimSun" charset="-122"/>
                        </a:rPr>
                        <a:t>1994 </a:t>
                      </a:r>
                      <a:r>
                        <a:rPr kumimoji="0" lang="ru-RU" sz="2000" b="0" i="1" u="none" strike="noStrike" cap="none" normalizeH="0" baseline="0" dirty="0" smtClean="0">
                          <a:ln>
                            <a:noFill/>
                          </a:ln>
                          <a:solidFill>
                            <a:srgbClr val="920000"/>
                          </a:solidFill>
                          <a:effectLst/>
                          <a:latin typeface="Arial Narrow" pitchFamily="34" charset="0"/>
                          <a:ea typeface="SimSun" charset="-122"/>
                        </a:rPr>
                        <a:t>разработка стандарта технологии </a:t>
                      </a:r>
                      <a:r>
                        <a:rPr kumimoji="0" lang="en-GB" sz="2000" b="0" i="1" u="none" strike="noStrike" cap="none" normalizeH="0" baseline="0" dirty="0" smtClean="0">
                          <a:ln>
                            <a:noFill/>
                          </a:ln>
                          <a:solidFill>
                            <a:srgbClr val="920000"/>
                          </a:solidFill>
                          <a:effectLst/>
                          <a:latin typeface="Arial" charset="0"/>
                          <a:ea typeface="SimSun" charset="-122"/>
                        </a:rPr>
                        <a:t>Wi-Fi</a:t>
                      </a:r>
                      <a:r>
                        <a:rPr kumimoji="0" lang="ru-RU" sz="2000" b="0" i="1" u="none" strike="noStrike" cap="none" normalizeH="0" baseline="0" dirty="0" smtClean="0">
                          <a:ln>
                            <a:noFill/>
                          </a:ln>
                          <a:solidFill>
                            <a:srgbClr val="920000"/>
                          </a:solidFill>
                          <a:effectLst/>
                          <a:latin typeface="Arial" charset="0"/>
                          <a:ea typeface="SimSun" charset="-122"/>
                        </a:rPr>
                        <a:t> (</a:t>
                      </a:r>
                      <a:r>
                        <a:rPr lang="en-GB" sz="1800" b="0" i="0" kern="1200" dirty="0" smtClean="0">
                          <a:solidFill>
                            <a:srgbClr val="920000"/>
                          </a:solidFill>
                          <a:latin typeface="+mn-lt"/>
                          <a:ea typeface="+mn-ea"/>
                          <a:cs typeface="+mn-cs"/>
                        </a:rPr>
                        <a:t>Wireless Fidelity</a:t>
                      </a:r>
                      <a:r>
                        <a:rPr lang="ru-RU" sz="1800" b="0" i="0" kern="1200" dirty="0" smtClean="0">
                          <a:solidFill>
                            <a:schemeClr val="tx1"/>
                          </a:solidFill>
                          <a:latin typeface="+mn-lt"/>
                          <a:ea typeface="+mn-ea"/>
                          <a:cs typeface="+mn-cs"/>
                        </a:rPr>
                        <a:t>)</a:t>
                      </a:r>
                      <a:endParaRPr kumimoji="0" lang="ru-RU" sz="2000" b="0" i="1"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chemeClr val="accent1">
                              <a:lumMod val="75000"/>
                            </a:schemeClr>
                          </a:solidFill>
                          <a:effectLst/>
                          <a:latin typeface="Arial" charset="0"/>
                          <a:ea typeface="SimSun" charset="-122"/>
                        </a:rPr>
                        <a:t>1994 г.  проект «космического Интернета»: (</a:t>
                      </a:r>
                      <a:r>
                        <a:rPr kumimoji="0" lang="ru-RU" sz="1700" b="0" i="0" u="none" strike="noStrike" cap="none" normalizeH="0" baseline="0" dirty="0" smtClean="0">
                          <a:ln>
                            <a:noFill/>
                          </a:ln>
                          <a:solidFill>
                            <a:schemeClr val="accent1">
                              <a:lumMod val="75000"/>
                            </a:schemeClr>
                          </a:solidFill>
                          <a:effectLst/>
                          <a:latin typeface="Arial Narrow" pitchFamily="34" charset="0"/>
                          <a:ea typeface="SimSun" charset="-122"/>
                        </a:rPr>
                        <a:t>Билл Гейтс, </a:t>
                      </a:r>
                      <a:r>
                        <a:rPr kumimoji="0" lang="ru-RU" sz="1700" b="0" i="0" u="none" strike="noStrike" cap="none" normalizeH="0" baseline="0" dirty="0" err="1" smtClean="0">
                          <a:ln>
                            <a:noFill/>
                          </a:ln>
                          <a:solidFill>
                            <a:schemeClr val="accent1">
                              <a:lumMod val="75000"/>
                            </a:schemeClr>
                          </a:solidFill>
                          <a:effectLst/>
                          <a:latin typeface="Arial Narrow" pitchFamily="34" charset="0"/>
                          <a:ea typeface="SimSun" charset="-122"/>
                        </a:rPr>
                        <a:t>Крейг</a:t>
                      </a:r>
                      <a:r>
                        <a:rPr kumimoji="0" lang="ru-RU" sz="1700" b="0" i="0" u="none" strike="noStrike" cap="none" normalizeH="0" baseline="0" dirty="0" smtClean="0">
                          <a:ln>
                            <a:noFill/>
                          </a:ln>
                          <a:solidFill>
                            <a:schemeClr val="accent1">
                              <a:lumMod val="75000"/>
                            </a:schemeClr>
                          </a:solidFill>
                          <a:effectLst/>
                          <a:latin typeface="Arial Narrow" pitchFamily="34" charset="0"/>
                          <a:ea typeface="SimSun" charset="-122"/>
                        </a:rPr>
                        <a:t> </a:t>
                      </a:r>
                      <a:r>
                        <a:rPr kumimoji="0" lang="ru-RU" sz="1700" b="0" i="0" u="none" strike="noStrike" cap="none" normalizeH="0" baseline="0" dirty="0" err="1" smtClean="0">
                          <a:ln>
                            <a:noFill/>
                          </a:ln>
                          <a:solidFill>
                            <a:schemeClr val="accent1">
                              <a:lumMod val="75000"/>
                            </a:schemeClr>
                          </a:solidFill>
                          <a:effectLst/>
                          <a:latin typeface="Arial Narrow" pitchFamily="34" charset="0"/>
                          <a:ea typeface="SimSun" charset="-122"/>
                        </a:rPr>
                        <a:t>Маккау</a:t>
                      </a:r>
                      <a:r>
                        <a:rPr kumimoji="0" lang="ru-RU" sz="1700" b="0" i="0" u="none" strike="noStrike" cap="none" normalizeH="0" baseline="0" dirty="0" smtClean="0">
                          <a:ln>
                            <a:noFill/>
                          </a:ln>
                          <a:solidFill>
                            <a:schemeClr val="accent1">
                              <a:lumMod val="75000"/>
                            </a:schemeClr>
                          </a:solidFill>
                          <a:effectLst/>
                          <a:latin typeface="Arial Narrow" pitchFamily="34" charset="0"/>
                          <a:ea typeface="SimSun" charset="-122"/>
                        </a:rPr>
                        <a:t>) с использованием большого числа низкоорбитальных спутников</a:t>
                      </a:r>
                      <a:r>
                        <a:rPr kumimoji="0" lang="ru-RU" sz="2000" b="0" i="0" u="none" strike="noStrike" cap="none" normalizeH="0" baseline="0" dirty="0" smtClean="0">
                          <a:ln>
                            <a:noFill/>
                          </a:ln>
                          <a:solidFill>
                            <a:schemeClr val="accent1">
                              <a:lumMod val="75000"/>
                            </a:schemeClr>
                          </a:solidFill>
                          <a:effectLst/>
                          <a:latin typeface="Arial" charset="0"/>
                          <a:ea typeface="SimSun" charset="-122"/>
                        </a:rPr>
                        <a:t>.</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400" b="1" i="0" u="none" strike="noStrike" cap="none" normalizeH="0" baseline="0" dirty="0" smtClean="0">
                          <a:ln>
                            <a:noFill/>
                          </a:ln>
                          <a:solidFill>
                            <a:srgbClr val="9999FF"/>
                          </a:solidFill>
                          <a:effectLst/>
                          <a:latin typeface="Arial" charset="0"/>
                          <a:ea typeface="SimSun" charset="-122"/>
                        </a:rPr>
                        <a:t>3D-принтеры.</a:t>
                      </a:r>
                      <a:r>
                        <a:rPr kumimoji="0" lang="ru-RU" sz="2400" b="0" i="0" u="none" strike="noStrike" cap="none" normalizeH="0" baseline="0" dirty="0" smtClean="0">
                          <a:ln>
                            <a:noFill/>
                          </a:ln>
                          <a:solidFill>
                            <a:srgbClr val="9999FF"/>
                          </a:solidFill>
                          <a:effectLst/>
                          <a:latin typeface="Arial" charset="0"/>
                          <a:ea typeface="SimSun" charset="-122"/>
                        </a:rPr>
                        <a:t> </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err="1" smtClean="0">
                          <a:ln>
                            <a:noFill/>
                          </a:ln>
                          <a:solidFill>
                            <a:srgbClr val="000000"/>
                          </a:solidFill>
                          <a:effectLst/>
                          <a:latin typeface="Arial" charset="0"/>
                          <a:ea typeface="SimSun" charset="-122"/>
                        </a:rPr>
                        <a:t>Нетбук</a:t>
                      </a:r>
                      <a:r>
                        <a:rPr kumimoji="0" lang="ru-RU" sz="2000" b="1" i="0" u="none" strike="noStrike" cap="none" normalizeH="0" baseline="0" dirty="0" smtClean="0">
                          <a:ln>
                            <a:noFill/>
                          </a:ln>
                          <a:solidFill>
                            <a:srgbClr val="000000"/>
                          </a:solidFill>
                          <a:effectLst/>
                          <a:latin typeface="Arial" charset="0"/>
                          <a:ea typeface="SimSun" charset="-122"/>
                        </a:rPr>
                        <a:t> </a:t>
                      </a:r>
                      <a:r>
                        <a:rPr kumimoji="0" lang="ru-RU" sz="2000" b="1" i="0" u="none" strike="noStrike" cap="none" normalizeH="0" baseline="0" dirty="0" err="1" smtClean="0">
                          <a:ln>
                            <a:noFill/>
                          </a:ln>
                          <a:solidFill>
                            <a:srgbClr val="000000"/>
                          </a:solidFill>
                          <a:effectLst/>
                          <a:latin typeface="Arial" charset="0"/>
                          <a:ea typeface="SimSun" charset="-122"/>
                        </a:rPr>
                        <a:t>Apple</a:t>
                      </a:r>
                      <a:r>
                        <a:rPr kumimoji="0" lang="ru-RU" sz="2000" b="1" i="0" u="none" strike="noStrike" cap="none" normalizeH="0" baseline="0" dirty="0" smtClean="0">
                          <a:ln>
                            <a:noFill/>
                          </a:ln>
                          <a:solidFill>
                            <a:srgbClr val="000000"/>
                          </a:solidFill>
                          <a:effectLst/>
                          <a:latin typeface="Arial" charset="0"/>
                          <a:ea typeface="SimSun" charset="-122"/>
                        </a:rPr>
                        <a:t> </a:t>
                      </a:r>
                      <a:r>
                        <a:rPr kumimoji="0" lang="ru-RU" sz="2000" b="1" i="0" u="none" strike="noStrike" cap="none" normalizeH="0" baseline="0" dirty="0" err="1" smtClean="0">
                          <a:ln>
                            <a:noFill/>
                          </a:ln>
                          <a:solidFill>
                            <a:srgbClr val="000000"/>
                          </a:solidFill>
                          <a:effectLst/>
                          <a:latin typeface="Arial" charset="0"/>
                          <a:ea typeface="SimSun" charset="-122"/>
                        </a:rPr>
                        <a:t>iBook</a:t>
                      </a:r>
                      <a:r>
                        <a:rPr kumimoji="0" lang="ru-RU" sz="2000" b="1" i="0" u="none" strike="noStrike" cap="none" normalizeH="0" baseline="0" dirty="0" smtClean="0">
                          <a:ln>
                            <a:noFill/>
                          </a:ln>
                          <a:solidFill>
                            <a:srgbClr val="000000"/>
                          </a:solidFill>
                          <a:effectLst/>
                          <a:latin typeface="Arial" charset="0"/>
                          <a:ea typeface="SimSun" charset="-122"/>
                        </a:rPr>
                        <a:t> G3 </a:t>
                      </a:r>
                      <a:r>
                        <a:rPr kumimoji="0" lang="ru-RU" sz="2000" b="0" i="0" u="none" strike="noStrike" cap="none" normalizeH="0" baseline="0" dirty="0" smtClean="0">
                          <a:ln>
                            <a:noFill/>
                          </a:ln>
                          <a:solidFill>
                            <a:srgbClr val="000000"/>
                          </a:solidFill>
                          <a:effectLst/>
                          <a:latin typeface="Arial" charset="0"/>
                          <a:ea typeface="SimSun" charset="-122"/>
                        </a:rPr>
                        <a:t>со встроенным беспроводным контроллером </a:t>
                      </a:r>
                      <a:r>
                        <a:rPr kumimoji="0" lang="ru-RU" sz="2000" b="0" i="0" u="none" strike="noStrike" cap="none" normalizeH="0" baseline="0" dirty="0" err="1" smtClean="0">
                          <a:ln>
                            <a:noFill/>
                          </a:ln>
                          <a:solidFill>
                            <a:srgbClr val="000000"/>
                          </a:solidFill>
                          <a:effectLst/>
                          <a:latin typeface="Arial" charset="0"/>
                          <a:ea typeface="SimSun" charset="-122"/>
                        </a:rPr>
                        <a:t>Wi-Fi</a:t>
                      </a:r>
                      <a:r>
                        <a:rPr kumimoji="0" lang="ru-RU" sz="2000" b="0" i="0" u="none" strike="noStrike" cap="none" normalizeH="0" baseline="0" dirty="0" smtClean="0">
                          <a:ln>
                            <a:noFill/>
                          </a:ln>
                          <a:solidFill>
                            <a:srgbClr val="000000"/>
                          </a:solidFill>
                          <a:effectLst/>
                          <a:latin typeface="Arial" charset="0"/>
                          <a:ea typeface="SimSun" charset="-122"/>
                        </a:rPr>
                        <a:t> (2000).  </a:t>
                      </a:r>
                      <a:r>
                        <a:rPr kumimoji="0" lang="ru-RU" sz="2000" b="0" i="0" u="none" strike="noStrike" cap="none" normalizeH="0" baseline="0" dirty="0" err="1" smtClean="0">
                          <a:ln>
                            <a:noFill/>
                          </a:ln>
                          <a:solidFill>
                            <a:srgbClr val="000000"/>
                          </a:solidFill>
                          <a:effectLst/>
                          <a:latin typeface="Arial" charset="0"/>
                          <a:ea typeface="SimSun" charset="-122"/>
                        </a:rPr>
                        <a:t>ПланшетныйПК</a:t>
                      </a:r>
                      <a:r>
                        <a:rPr kumimoji="0" lang="ru-RU" sz="2000" b="0" i="0" u="none" strike="noStrike" cap="none" normalizeH="0" baseline="0" dirty="0" smtClean="0">
                          <a:ln>
                            <a:noFill/>
                          </a:ln>
                          <a:solidFill>
                            <a:srgbClr val="000000"/>
                          </a:solidFill>
                          <a:effectLst/>
                          <a:latin typeface="Arial" charset="0"/>
                          <a:ea typeface="SimSun" charset="-122"/>
                        </a:rPr>
                        <a:t> </a:t>
                      </a:r>
                      <a:r>
                        <a:rPr kumimoji="0" lang="ru-RU" sz="2000" b="1" i="0" u="none" strike="noStrike" cap="none" normalizeH="0" baseline="0" dirty="0" err="1" smtClean="0">
                          <a:ln>
                            <a:noFill/>
                          </a:ln>
                          <a:solidFill>
                            <a:srgbClr val="000000"/>
                          </a:solidFill>
                          <a:effectLst/>
                          <a:latin typeface="Arial" charset="0"/>
                          <a:ea typeface="SimSun" charset="-122"/>
                        </a:rPr>
                        <a:t>Apple</a:t>
                      </a:r>
                      <a:r>
                        <a:rPr kumimoji="0" lang="ru-RU" sz="2000" b="1" i="0" u="none" strike="noStrike" cap="none" normalizeH="0" baseline="0" dirty="0" smtClean="0">
                          <a:ln>
                            <a:noFill/>
                          </a:ln>
                          <a:solidFill>
                            <a:srgbClr val="000000"/>
                          </a:solidFill>
                          <a:effectLst/>
                          <a:latin typeface="Arial" charset="0"/>
                          <a:ea typeface="SimSun" charset="-122"/>
                        </a:rPr>
                        <a:t> </a:t>
                      </a:r>
                      <a:r>
                        <a:rPr kumimoji="0" lang="ru-RU" sz="2000" b="1" i="0" u="none" strike="noStrike" cap="none" normalizeH="0" baseline="0" dirty="0" err="1" smtClean="0">
                          <a:ln>
                            <a:noFill/>
                          </a:ln>
                          <a:solidFill>
                            <a:srgbClr val="000000"/>
                          </a:solidFill>
                          <a:effectLst/>
                          <a:latin typeface="Arial" charset="0"/>
                          <a:ea typeface="SimSun" charset="-122"/>
                        </a:rPr>
                        <a:t>iPad</a:t>
                      </a:r>
                      <a:r>
                        <a:rPr kumimoji="0" lang="ru-RU" sz="1800" b="0" i="0" u="none" strike="noStrike" cap="none" normalizeH="0" baseline="0" dirty="0" smtClean="0">
                          <a:ln>
                            <a:noFill/>
                          </a:ln>
                          <a:solidFill>
                            <a:srgbClr val="000000"/>
                          </a:solidFill>
                          <a:effectLst/>
                          <a:latin typeface="Arial" charset="0"/>
                          <a:ea typeface="SimSun" charset="-122"/>
                        </a:rPr>
                        <a:t>(2010)</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0" i="0" u="none" strike="noStrike" cap="none" normalizeH="0" baseline="0" dirty="0" smtClean="0">
                          <a:ln>
                            <a:noFill/>
                          </a:ln>
                          <a:solidFill>
                            <a:srgbClr val="000000"/>
                          </a:solidFill>
                          <a:effectLst/>
                          <a:latin typeface="Arial" charset="0"/>
                          <a:ea typeface="SimSun" charset="-122"/>
                        </a:rPr>
                        <a:t>4G Мобильная связь</a:t>
                      </a:r>
                    </a:p>
                  </a:txBody>
                  <a:tcPr marL="36000" marR="36000" marT="53640"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 Язык HTML,  начало развития WWW; </a:t>
                      </a:r>
                      <a:r>
                        <a:rPr kumimoji="0" lang="ru-RU" sz="2000" b="0" i="0" u="none" strike="noStrike" cap="none" normalizeH="0" baseline="0" dirty="0" err="1" smtClean="0">
                          <a:ln>
                            <a:noFill/>
                          </a:ln>
                          <a:solidFill>
                            <a:srgbClr val="000000"/>
                          </a:solidFill>
                          <a:effectLst/>
                          <a:latin typeface="Arial" charset="0"/>
                          <a:ea typeface="SimSun" charset="-122"/>
                        </a:rPr>
                        <a:t>Photoshop</a:t>
                      </a:r>
                      <a:r>
                        <a:rPr kumimoji="0" lang="ru-RU" sz="2000" b="0" i="0" u="none" strike="noStrike" cap="none" normalizeH="0" baseline="0" dirty="0" smtClean="0">
                          <a:ln>
                            <a:noFill/>
                          </a:ln>
                          <a:solidFill>
                            <a:srgbClr val="000000"/>
                          </a:solidFill>
                          <a:effectLst/>
                          <a:latin typeface="Arial" charset="0"/>
                          <a:ea typeface="SimSun" charset="-122"/>
                        </a:rPr>
                        <a:t>(1990).</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 Программа навигации в сети WEB браузер(1994). </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Интернет-чат IRC(</a:t>
                      </a:r>
                      <a:r>
                        <a:rPr kumimoji="0" lang="ru-RU" sz="1500" b="0" i="0" u="none" strike="noStrike" cap="none" normalizeH="0" baseline="0" dirty="0" err="1" smtClean="0">
                          <a:ln>
                            <a:noFill/>
                          </a:ln>
                          <a:solidFill>
                            <a:srgbClr val="000000"/>
                          </a:solidFill>
                          <a:effectLst/>
                          <a:latin typeface="Arial" charset="0"/>
                          <a:ea typeface="SimSun" charset="-122"/>
                        </a:rPr>
                        <a:t>Internet</a:t>
                      </a:r>
                      <a:r>
                        <a:rPr kumimoji="0" lang="ru-RU" sz="1500" b="0" i="0" u="none" strike="noStrike" cap="none" normalizeH="0" baseline="0" dirty="0" smtClean="0">
                          <a:ln>
                            <a:noFill/>
                          </a:ln>
                          <a:solidFill>
                            <a:srgbClr val="000000"/>
                          </a:solidFill>
                          <a:effectLst/>
                          <a:latin typeface="Arial" charset="0"/>
                          <a:ea typeface="SimSun" charset="-122"/>
                        </a:rPr>
                        <a:t> </a:t>
                      </a:r>
                      <a:r>
                        <a:rPr kumimoji="0" lang="ru-RU" sz="1500" b="0" i="0" u="none" strike="noStrike" cap="none" normalizeH="0" baseline="0" dirty="0" err="1" smtClean="0">
                          <a:ln>
                            <a:noFill/>
                          </a:ln>
                          <a:solidFill>
                            <a:srgbClr val="000000"/>
                          </a:solidFill>
                          <a:effectLst/>
                          <a:latin typeface="Arial" charset="0"/>
                          <a:ea typeface="SimSun" charset="-122"/>
                        </a:rPr>
                        <a:t>RelayChat</a:t>
                      </a:r>
                      <a:r>
                        <a:rPr kumimoji="0" lang="ru-RU" sz="1500" b="0" i="0" u="none" strike="noStrike" cap="none" normalizeH="0" baseline="0" dirty="0" smtClean="0">
                          <a:ln>
                            <a:noFill/>
                          </a:ln>
                          <a:solidFill>
                            <a:srgbClr val="000000"/>
                          </a:solidFill>
                          <a:effectLst/>
                          <a:latin typeface="Arial" charset="0"/>
                          <a:ea typeface="SimSun" charset="-122"/>
                        </a:rPr>
                        <a:t>)</a:t>
                      </a:r>
                      <a:r>
                        <a:rPr kumimoji="0" lang="ru-RU" sz="1700" b="0" i="0" u="none" strike="noStrike" cap="none" normalizeH="0" baseline="0" dirty="0" smtClean="0">
                          <a:ln>
                            <a:noFill/>
                          </a:ln>
                          <a:solidFill>
                            <a:srgbClr val="000000"/>
                          </a:solidFill>
                          <a:effectLst/>
                          <a:latin typeface="Arial" charset="0"/>
                          <a:ea typeface="SimSun" charset="-122"/>
                        </a:rPr>
                        <a:t>.</a:t>
                      </a:r>
                      <a:r>
                        <a:rPr kumimoji="0" lang="ru-RU" sz="2000" b="0" i="0" u="none" strike="noStrike" cap="none" normalizeH="0" baseline="0" dirty="0" smtClean="0">
                          <a:ln>
                            <a:noFill/>
                          </a:ln>
                          <a:solidFill>
                            <a:srgbClr val="000000"/>
                          </a:solidFill>
                          <a:effectLst/>
                          <a:latin typeface="Arial" charset="0"/>
                          <a:ea typeface="SimSun" charset="-122"/>
                        </a:rPr>
                        <a:t>  </a:t>
                      </a:r>
                      <a:r>
                        <a:rPr kumimoji="0" lang="ru-RU" sz="2000" b="1" i="0" u="none" strike="noStrike" cap="none" normalizeH="0" baseline="0" dirty="0" smtClean="0">
                          <a:ln>
                            <a:noFill/>
                          </a:ln>
                          <a:solidFill>
                            <a:srgbClr val="000000"/>
                          </a:solidFill>
                          <a:effectLst/>
                          <a:latin typeface="Arial" charset="0"/>
                          <a:ea typeface="SimSun" charset="-122"/>
                        </a:rPr>
                        <a:t>IBM </a:t>
                      </a:r>
                      <a:r>
                        <a:rPr kumimoji="0" lang="ru-RU" sz="2000" b="1" i="0" u="none" strike="noStrike" cap="none" normalizeH="0" baseline="0" dirty="0" err="1" smtClean="0">
                          <a:ln>
                            <a:noFill/>
                          </a:ln>
                          <a:solidFill>
                            <a:srgbClr val="000000"/>
                          </a:solidFill>
                          <a:effectLst/>
                          <a:latin typeface="Arial" charset="0"/>
                          <a:ea typeface="SimSun" charset="-122"/>
                        </a:rPr>
                        <a:t>Deep</a:t>
                      </a:r>
                      <a:r>
                        <a:rPr kumimoji="0" lang="ru-RU" sz="2000" b="1" i="0" u="none" strike="noStrike" cap="none" normalizeH="0" baseline="0" dirty="0" smtClean="0">
                          <a:ln>
                            <a:noFill/>
                          </a:ln>
                          <a:solidFill>
                            <a:srgbClr val="000000"/>
                          </a:solidFill>
                          <a:effectLst/>
                          <a:latin typeface="Arial" charset="0"/>
                          <a:ea typeface="SimSun" charset="-122"/>
                        </a:rPr>
                        <a:t> </a:t>
                      </a:r>
                      <a:r>
                        <a:rPr kumimoji="0" lang="ru-RU" sz="2000" b="1" i="0" u="none" strike="noStrike" cap="none" normalizeH="0" baseline="0" dirty="0" err="1" smtClean="0">
                          <a:ln>
                            <a:noFill/>
                          </a:ln>
                          <a:solidFill>
                            <a:srgbClr val="000000"/>
                          </a:solidFill>
                          <a:effectLst/>
                          <a:latin typeface="Arial" charset="0"/>
                          <a:ea typeface="SimSun" charset="-122"/>
                        </a:rPr>
                        <a:t>Blue</a:t>
                      </a:r>
                      <a:r>
                        <a:rPr kumimoji="0" lang="ru-RU" sz="2000" b="0" i="0" u="none" strike="noStrike" cap="none" normalizeH="0" baseline="0" dirty="0" smtClean="0">
                          <a:ln>
                            <a:noFill/>
                          </a:ln>
                          <a:solidFill>
                            <a:srgbClr val="000000"/>
                          </a:solidFill>
                          <a:effectLst/>
                          <a:latin typeface="Arial" charset="0"/>
                          <a:ea typeface="SimSun" charset="-122"/>
                        </a:rPr>
                        <a:t> </a:t>
                      </a:r>
                      <a:r>
                        <a:rPr kumimoji="0" lang="ru-RU" sz="1800" b="0" i="0" u="none" strike="noStrike" cap="none" normalizeH="0" baseline="0" dirty="0" smtClean="0">
                          <a:ln>
                            <a:noFill/>
                          </a:ln>
                          <a:solidFill>
                            <a:srgbClr val="000000"/>
                          </a:solidFill>
                          <a:effectLst/>
                          <a:latin typeface="Arial" charset="0"/>
                          <a:ea typeface="SimSun" charset="-122"/>
                        </a:rPr>
                        <a:t>обыграл чемпиона мира по шахматам</a:t>
                      </a:r>
                      <a:r>
                        <a:rPr kumimoji="0" lang="ru-RU" sz="2000" b="0" i="0" u="none" strike="noStrike" cap="none" normalizeH="0" baseline="0" dirty="0" smtClean="0">
                          <a:ln>
                            <a:noFill/>
                          </a:ln>
                          <a:solidFill>
                            <a:srgbClr val="000000"/>
                          </a:solidFill>
                          <a:effectLst/>
                          <a:latin typeface="Arial" charset="0"/>
                          <a:ea typeface="SimSun" charset="-122"/>
                        </a:rPr>
                        <a:t> </a:t>
                      </a:r>
                      <a:r>
                        <a:rPr kumimoji="0" lang="ru-RU" sz="2000" b="1" i="0" u="none" strike="noStrike" cap="none" normalizeH="0" baseline="0" dirty="0" smtClean="0">
                          <a:ln>
                            <a:noFill/>
                          </a:ln>
                          <a:solidFill>
                            <a:srgbClr val="000000"/>
                          </a:solidFill>
                          <a:effectLst/>
                          <a:latin typeface="Arial" charset="0"/>
                          <a:ea typeface="SimSun" charset="-122"/>
                        </a:rPr>
                        <a:t>Г. Каспарова.</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Торговля и </a:t>
                      </a:r>
                      <a:r>
                        <a:rPr kumimoji="0" lang="ru-RU" sz="2000" b="0" i="0" u="none" strike="noStrike" cap="none" normalizeH="0" baseline="0" dirty="0" err="1" smtClean="0">
                          <a:ln>
                            <a:noFill/>
                          </a:ln>
                          <a:solidFill>
                            <a:srgbClr val="000000"/>
                          </a:solidFill>
                          <a:effectLst/>
                          <a:latin typeface="Arial" charset="0"/>
                          <a:ea typeface="SimSun" charset="-122"/>
                        </a:rPr>
                        <a:t>банкинг</a:t>
                      </a:r>
                      <a:r>
                        <a:rPr kumimoji="0" lang="ru-RU" sz="2000" b="0" i="0" u="none" strike="noStrike" cap="none" normalizeH="0" baseline="0" dirty="0" smtClean="0">
                          <a:ln>
                            <a:noFill/>
                          </a:ln>
                          <a:solidFill>
                            <a:srgbClr val="000000"/>
                          </a:solidFill>
                          <a:effectLst/>
                          <a:latin typeface="Arial" charset="0"/>
                          <a:ea typeface="SimSun" charset="-122"/>
                        </a:rPr>
                        <a:t> в сети.</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err="1" smtClean="0">
                          <a:ln>
                            <a:noFill/>
                          </a:ln>
                          <a:solidFill>
                            <a:srgbClr val="000000"/>
                          </a:solidFill>
                          <a:effectLst/>
                          <a:latin typeface="Arial" charset="0"/>
                          <a:ea typeface="SimSun" charset="-122"/>
                        </a:rPr>
                        <a:t>Google</a:t>
                      </a:r>
                      <a:r>
                        <a:rPr kumimoji="0" lang="ru-RU" sz="2000" b="0" i="0" u="none" strike="noStrike" cap="none" normalizeH="0" baseline="0" dirty="0" smtClean="0">
                          <a:ln>
                            <a:noFill/>
                          </a:ln>
                          <a:solidFill>
                            <a:srgbClr val="000000"/>
                          </a:solidFill>
                          <a:effectLst/>
                          <a:latin typeface="Arial" charset="0"/>
                          <a:ea typeface="SimSun" charset="-122"/>
                        </a:rPr>
                        <a:t> начинается в 1995. </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0" i="0" u="none" strike="noStrike" cap="none" normalizeH="0" baseline="0" dirty="0" smtClean="0">
                          <a:ln>
                            <a:noFill/>
                          </a:ln>
                          <a:solidFill>
                            <a:srgbClr val="000000"/>
                          </a:solidFill>
                          <a:effectLst/>
                          <a:latin typeface="Arial" charset="0"/>
                          <a:ea typeface="SimSun" charset="-122"/>
                        </a:rPr>
                        <a:t>Расшифровка генома человека(2000)</a:t>
                      </a:r>
                      <a:r>
                        <a:rPr kumimoji="0" lang="ru-RU" sz="2000" b="0" i="0" u="none" strike="noStrike" cap="none" normalizeH="0" baseline="0" dirty="0" smtClean="0">
                          <a:ln>
                            <a:noFill/>
                          </a:ln>
                          <a:solidFill>
                            <a:srgbClr val="000000"/>
                          </a:solidFill>
                          <a:effectLst/>
                          <a:latin typeface="Arial" charset="0"/>
                          <a:ea typeface="SimSun" charset="-122"/>
                        </a:rPr>
                        <a:t> </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0" i="0" u="none" strike="noStrike" cap="none" normalizeH="0" baseline="0" dirty="0" err="1" smtClean="0">
                          <a:ln>
                            <a:noFill/>
                          </a:ln>
                          <a:solidFill>
                            <a:srgbClr val="000000"/>
                          </a:solidFill>
                          <a:effectLst/>
                          <a:latin typeface="Arial" charset="0"/>
                          <a:ea typeface="SimSun" charset="-122"/>
                        </a:rPr>
                        <a:t>Google</a:t>
                      </a:r>
                      <a:r>
                        <a:rPr kumimoji="0" lang="ru-RU" sz="1800" b="0" i="0" u="none" strike="noStrike" cap="none" normalizeH="0" baseline="0" dirty="0" smtClean="0">
                          <a:ln>
                            <a:noFill/>
                          </a:ln>
                          <a:solidFill>
                            <a:srgbClr val="000000"/>
                          </a:solidFill>
                          <a:effectLst/>
                          <a:latin typeface="Arial" charset="0"/>
                          <a:ea typeface="SimSun" charset="-122"/>
                        </a:rPr>
                        <a:t> </a:t>
                      </a:r>
                      <a:r>
                        <a:rPr kumimoji="0" lang="ru-RU" sz="1800" b="0" i="0" u="none" strike="noStrike" cap="none" normalizeH="0" baseline="0" dirty="0" err="1" smtClean="0">
                          <a:ln>
                            <a:noFill/>
                          </a:ln>
                          <a:solidFill>
                            <a:srgbClr val="000000"/>
                          </a:solidFill>
                          <a:effectLst/>
                          <a:latin typeface="Arial" charset="0"/>
                          <a:ea typeface="SimSun" charset="-122"/>
                        </a:rPr>
                        <a:t>Maps</a:t>
                      </a:r>
                      <a:r>
                        <a:rPr kumimoji="0" lang="ru-RU" sz="1800" b="0" i="0" u="none" strike="noStrike" cap="none" normalizeH="0" baseline="0" dirty="0" smtClean="0">
                          <a:ln>
                            <a:noFill/>
                          </a:ln>
                          <a:solidFill>
                            <a:srgbClr val="000000"/>
                          </a:solidFill>
                          <a:effectLst/>
                          <a:latin typeface="Arial" charset="0"/>
                          <a:ea typeface="SimSun" charset="-122"/>
                        </a:rPr>
                        <a:t>, </a:t>
                      </a:r>
                      <a:r>
                        <a:rPr kumimoji="0" lang="ru-RU" sz="1800" b="0" i="0" u="none" strike="noStrike" cap="none" normalizeH="0" baseline="0" dirty="0" err="1" smtClean="0">
                          <a:ln>
                            <a:noFill/>
                          </a:ln>
                          <a:solidFill>
                            <a:srgbClr val="000000"/>
                          </a:solidFill>
                          <a:effectLst/>
                          <a:latin typeface="Arial" charset="0"/>
                          <a:ea typeface="SimSun" charset="-122"/>
                        </a:rPr>
                        <a:t>Livejournal.com</a:t>
                      </a:r>
                      <a:r>
                        <a:rPr kumimoji="0" lang="ru-RU" sz="1800" b="0" i="0" u="none" strike="noStrike" cap="none" normalizeH="0" baseline="0" dirty="0" smtClean="0">
                          <a:ln>
                            <a:noFill/>
                          </a:ln>
                          <a:solidFill>
                            <a:srgbClr val="000000"/>
                          </a:solidFill>
                          <a:effectLst/>
                          <a:latin typeface="Arial" charset="0"/>
                          <a:ea typeface="SimSun" charset="-122"/>
                        </a:rPr>
                        <a:t>(2005)</a:t>
                      </a:r>
                    </a:p>
                    <a:p>
                      <a:pPr marL="0" marR="0" lvl="0" indent="0" algn="ctr" defTabSz="449263" rtl="0" eaLnBrk="1" fontAlgn="base" latinLnBrk="0" hangingPunct="0">
                        <a:lnSpc>
                          <a:spcPct val="95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en-US" sz="2400" b="0" i="0" u="none" strike="noStrike" cap="none" normalizeH="0" baseline="0" dirty="0" err="1" smtClean="0">
                          <a:ln>
                            <a:noFill/>
                          </a:ln>
                          <a:solidFill>
                            <a:srgbClr val="000000"/>
                          </a:solidFill>
                          <a:effectLst/>
                          <a:latin typeface="Times New Roman" pitchFamily="16" charset="0"/>
                          <a:ea typeface="SimSun" charset="-122"/>
                        </a:rPr>
                        <a:t>модель</a:t>
                      </a:r>
                      <a:r>
                        <a:rPr kumimoji="0" lang="en-US" sz="2400" b="0" i="0" u="none" strike="noStrike" cap="none" normalizeH="0" baseline="0" dirty="0" smtClean="0">
                          <a:ln>
                            <a:noFill/>
                          </a:ln>
                          <a:solidFill>
                            <a:srgbClr val="000000"/>
                          </a:solidFill>
                          <a:effectLst/>
                          <a:latin typeface="Times New Roman" pitchFamily="16" charset="0"/>
                          <a:ea typeface="SimSun" charset="-122"/>
                        </a:rPr>
                        <a:t> Free Software Foundation</a:t>
                      </a:r>
                      <a:endParaRPr kumimoji="0" lang="en-US" sz="2000" b="0" i="0" u="none" strike="noStrike" cap="none" normalizeH="0" baseline="0" dirty="0" smtClean="0">
                        <a:ln>
                          <a:noFill/>
                        </a:ln>
                        <a:solidFill>
                          <a:srgbClr val="000000"/>
                        </a:solidFill>
                        <a:effectLst/>
                        <a:latin typeface="Constantia" pitchFamily="16" charset="0"/>
                        <a:ea typeface="SimSun" charset="-122"/>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700" b="0" i="0" u="none" strike="noStrike" cap="none" normalizeH="0" baseline="0" dirty="0" smtClean="0">
                          <a:ln>
                            <a:noFill/>
                          </a:ln>
                          <a:solidFill>
                            <a:srgbClr val="000000"/>
                          </a:solidFill>
                          <a:effectLst/>
                          <a:latin typeface="Arial" charset="0"/>
                          <a:ea typeface="SimSun" charset="-122"/>
                        </a:rPr>
                        <a:t>свободно распространяемое ПО с </a:t>
                      </a:r>
                      <a:r>
                        <a:rPr kumimoji="0" lang="ru-RU" sz="1700" b="0" i="0" u="none" strike="noStrike" cap="none" normalizeH="0" baseline="0" dirty="0" err="1" smtClean="0">
                          <a:ln>
                            <a:noFill/>
                          </a:ln>
                          <a:solidFill>
                            <a:srgbClr val="000000"/>
                          </a:solidFill>
                          <a:effectLst/>
                          <a:latin typeface="Arial" charset="0"/>
                          <a:ea typeface="SimSun" charset="-122"/>
                        </a:rPr>
                        <a:t>откры</a:t>
                      </a:r>
                      <a:r>
                        <a:rPr kumimoji="0" lang="ru-RU" sz="1700" b="0" i="0" u="none" strike="noStrike" cap="none" normalizeH="0" baseline="0" dirty="0" smtClean="0">
                          <a:ln>
                            <a:noFill/>
                          </a:ln>
                          <a:solidFill>
                            <a:srgbClr val="000000"/>
                          </a:solidFill>
                          <a:effectLst/>
                          <a:latin typeface="Arial" charset="0"/>
                          <a:ea typeface="SimSun" charset="-122"/>
                        </a:rPr>
                        <a:t> </a:t>
                      </a:r>
                      <a:r>
                        <a:rPr kumimoji="0" lang="ru-RU" sz="1700" b="0" i="0" u="none" strike="noStrike" cap="none" normalizeH="0" baseline="0" dirty="0" err="1" smtClean="0">
                          <a:ln>
                            <a:noFill/>
                          </a:ln>
                          <a:solidFill>
                            <a:srgbClr val="000000"/>
                          </a:solidFill>
                          <a:effectLst/>
                          <a:latin typeface="Arial" charset="0"/>
                          <a:ea typeface="SimSun" charset="-122"/>
                        </a:rPr>
                        <a:t>тыми</a:t>
                      </a:r>
                      <a:r>
                        <a:rPr kumimoji="0" lang="ru-RU" sz="1700" b="0" i="0" u="none" strike="noStrike" cap="none" normalizeH="0" baseline="0" dirty="0" smtClean="0">
                          <a:ln>
                            <a:noFill/>
                          </a:ln>
                          <a:solidFill>
                            <a:srgbClr val="000000"/>
                          </a:solidFill>
                          <a:effectLst/>
                          <a:latin typeface="Arial" charset="0"/>
                          <a:ea typeface="SimSun" charset="-122"/>
                        </a:rPr>
                        <a:t> исходными текстами (</a:t>
                      </a:r>
                      <a:r>
                        <a:rPr kumimoji="0" lang="en-US" sz="1700" b="0" i="0" u="none" strike="noStrike" cap="none" normalizeH="0" baseline="0" dirty="0" smtClean="0">
                          <a:ln>
                            <a:noFill/>
                          </a:ln>
                          <a:solidFill>
                            <a:srgbClr val="000000"/>
                          </a:solidFill>
                          <a:effectLst/>
                          <a:latin typeface="Arial" charset="0"/>
                          <a:ea typeface="SimSun" charset="-122"/>
                        </a:rPr>
                        <a:t>Open</a:t>
                      </a:r>
                      <a:r>
                        <a:rPr kumimoji="0" lang="ru-RU" sz="1700" b="0" i="0" u="none" strike="noStrike" cap="none" normalizeH="0" baseline="0" dirty="0" smtClean="0">
                          <a:ln>
                            <a:noFill/>
                          </a:ln>
                          <a:solidFill>
                            <a:srgbClr val="000000"/>
                          </a:solidFill>
                          <a:effectLst/>
                          <a:latin typeface="Arial" charset="0"/>
                          <a:ea typeface="SimSun" charset="-122"/>
                        </a:rPr>
                        <a:t> </a:t>
                      </a:r>
                      <a:r>
                        <a:rPr kumimoji="0" lang="en-US" sz="1700" b="0" i="0" u="none" strike="noStrike" cap="none" normalizeH="0" baseline="0" dirty="0" smtClean="0">
                          <a:ln>
                            <a:noFill/>
                          </a:ln>
                          <a:solidFill>
                            <a:srgbClr val="000000"/>
                          </a:solidFill>
                          <a:effectLst/>
                          <a:latin typeface="Arial" charset="0"/>
                          <a:ea typeface="SimSun" charset="-122"/>
                        </a:rPr>
                        <a:t>Source</a:t>
                      </a:r>
                      <a:r>
                        <a:rPr kumimoji="0" lang="en-US" sz="1800" b="0" i="0" u="none" strike="noStrike" cap="none" normalizeH="0" baseline="0" dirty="0" smtClean="0">
                          <a:ln>
                            <a:noFill/>
                          </a:ln>
                          <a:solidFill>
                            <a:srgbClr val="000000"/>
                          </a:solidFill>
                          <a:effectLst/>
                          <a:latin typeface="Arial" charset="0"/>
                          <a:ea typeface="SimSun" charset="-122"/>
                        </a:rPr>
                        <a:t>)</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en-US" sz="1800" b="0" i="0" u="none" strike="noStrike" cap="none" normalizeH="0" baseline="0" dirty="0" smtClean="0">
                          <a:ln>
                            <a:noFill/>
                          </a:ln>
                          <a:solidFill>
                            <a:srgbClr val="000000"/>
                          </a:solidFill>
                          <a:effectLst/>
                          <a:latin typeface="Arial" charset="0"/>
                          <a:ea typeface="SimSun" charset="-122"/>
                        </a:rPr>
                        <a:t>OpenOffice.org docs.google.com</a:t>
                      </a: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en-US" sz="1800" b="0" i="0" u="none" strike="noStrike" cap="none" normalizeH="0" baseline="0" dirty="0" smtClean="0">
                          <a:ln>
                            <a:noFill/>
                          </a:ln>
                          <a:solidFill>
                            <a:srgbClr val="000000"/>
                          </a:solidFill>
                          <a:effectLst/>
                          <a:latin typeface="Arial" charset="0"/>
                          <a:ea typeface="SimSun" charset="-122"/>
                        </a:rPr>
                        <a:t>2011г. </a:t>
                      </a:r>
                      <a:r>
                        <a:rPr kumimoji="0" lang="en-US" sz="1800" b="1" i="0" u="none" strike="noStrike" cap="none" normalizeH="0" baseline="0" dirty="0" smtClean="0">
                          <a:ln>
                            <a:noFill/>
                          </a:ln>
                          <a:solidFill>
                            <a:srgbClr val="000000"/>
                          </a:solidFill>
                          <a:effectLst/>
                          <a:latin typeface="Arial" charset="0"/>
                          <a:ea typeface="SimSun" charset="-122"/>
                        </a:rPr>
                        <a:t>IBM Watson</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800" b="0" i="0" u="none" strike="noStrike" cap="none" normalizeH="0" baseline="0" dirty="0" err="1" smtClean="0">
                          <a:ln>
                            <a:noFill/>
                          </a:ln>
                          <a:solidFill>
                            <a:srgbClr val="000000"/>
                          </a:solidFill>
                          <a:effectLst/>
                          <a:latin typeface="Arial" charset="0"/>
                          <a:ea typeface="SimSun" charset="-122"/>
                        </a:rPr>
                        <a:t>выиграл</a:t>
                      </a:r>
                      <a:r>
                        <a:rPr kumimoji="0" lang="en-US" sz="1800" b="0" i="0" u="none" strike="noStrike" cap="none" normalizeH="0" baseline="0" dirty="0" smtClean="0">
                          <a:ln>
                            <a:noFill/>
                          </a:ln>
                          <a:solidFill>
                            <a:srgbClr val="000000"/>
                          </a:solidFill>
                          <a:effectLst/>
                          <a:latin typeface="Arial" charset="0"/>
                          <a:ea typeface="SimSun" charset="-122"/>
                        </a:rPr>
                        <a:t> у </a:t>
                      </a:r>
                      <a:r>
                        <a:rPr kumimoji="0" lang="en-US" sz="1800" b="0" i="0" u="none" strike="noStrike" cap="none" normalizeH="0" baseline="0" dirty="0" err="1" smtClean="0">
                          <a:ln>
                            <a:noFill/>
                          </a:ln>
                          <a:solidFill>
                            <a:srgbClr val="000000"/>
                          </a:solidFill>
                          <a:effectLst/>
                          <a:latin typeface="Arial" charset="0"/>
                          <a:ea typeface="SimSun" charset="-122"/>
                        </a:rPr>
                        <a:t>людей</a:t>
                      </a:r>
                      <a:r>
                        <a:rPr kumimoji="0" lang="en-US" sz="1800" b="0" i="0" u="none" strike="noStrike" cap="none" normalizeH="0" baseline="0" dirty="0" smtClean="0">
                          <a:ln>
                            <a:noFill/>
                          </a:ln>
                          <a:solidFill>
                            <a:srgbClr val="000000"/>
                          </a:solidFill>
                          <a:effectLst/>
                          <a:latin typeface="Arial" charset="0"/>
                          <a:ea typeface="SimSun" charset="-122"/>
                        </a:rPr>
                        <a:t> в </a:t>
                      </a:r>
                      <a:r>
                        <a:rPr kumimoji="0" lang="en-US" sz="1800" b="0" i="0" u="none" strike="noStrike" cap="none" normalizeH="0" baseline="0" dirty="0" err="1" smtClean="0">
                          <a:ln>
                            <a:noFill/>
                          </a:ln>
                          <a:solidFill>
                            <a:srgbClr val="000000"/>
                          </a:solidFill>
                          <a:effectLst/>
                          <a:latin typeface="Arial" charset="0"/>
                          <a:ea typeface="SimSun" charset="-122"/>
                        </a:rPr>
                        <a:t>телевикторине</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800" b="0" i="0" u="none" strike="noStrike" cap="none" normalizeH="0" baseline="0" dirty="0" err="1" smtClean="0">
                          <a:ln>
                            <a:noFill/>
                          </a:ln>
                          <a:solidFill>
                            <a:srgbClr val="000000"/>
                          </a:solidFill>
                          <a:effectLst/>
                          <a:latin typeface="Arial" charset="0"/>
                          <a:ea typeface="SimSun" charset="-122"/>
                        </a:rPr>
                        <a:t>где</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800" b="0" i="0" u="none" strike="noStrike" cap="none" normalizeH="0" baseline="0" dirty="0" err="1" smtClean="0">
                          <a:ln>
                            <a:noFill/>
                          </a:ln>
                          <a:solidFill>
                            <a:srgbClr val="000000"/>
                          </a:solidFill>
                          <a:effectLst/>
                          <a:latin typeface="Arial" charset="0"/>
                          <a:ea typeface="SimSun" charset="-122"/>
                        </a:rPr>
                        <a:t>вопросы</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800" b="0" i="0" u="none" strike="noStrike" cap="none" normalizeH="0" baseline="0" dirty="0" err="1" smtClean="0">
                          <a:ln>
                            <a:noFill/>
                          </a:ln>
                          <a:solidFill>
                            <a:srgbClr val="000000"/>
                          </a:solidFill>
                          <a:effectLst/>
                          <a:latin typeface="Arial" charset="0"/>
                          <a:ea typeface="SimSun" charset="-122"/>
                        </a:rPr>
                        <a:t>задавались</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800" b="0" i="0" u="none" strike="noStrike" cap="none" normalizeH="0" baseline="0" dirty="0" err="1" smtClean="0">
                          <a:ln>
                            <a:noFill/>
                          </a:ln>
                          <a:solidFill>
                            <a:srgbClr val="000000"/>
                          </a:solidFill>
                          <a:effectLst/>
                          <a:latin typeface="Arial" charset="0"/>
                          <a:ea typeface="SimSun" charset="-122"/>
                        </a:rPr>
                        <a:t>обычным</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800" b="0" i="0" u="none" strike="noStrike" cap="none" normalizeH="0" baseline="0" dirty="0" err="1" smtClean="0">
                          <a:ln>
                            <a:noFill/>
                          </a:ln>
                          <a:solidFill>
                            <a:srgbClr val="000000"/>
                          </a:solidFill>
                          <a:effectLst/>
                          <a:latin typeface="Arial" charset="0"/>
                          <a:ea typeface="SimSun" charset="-122"/>
                        </a:rPr>
                        <a:t>человеческим</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800" b="0" i="0" u="none" strike="noStrike" cap="none" normalizeH="0" baseline="0" dirty="0" err="1" smtClean="0">
                          <a:ln>
                            <a:noFill/>
                          </a:ln>
                          <a:solidFill>
                            <a:srgbClr val="000000"/>
                          </a:solidFill>
                          <a:effectLst/>
                          <a:latin typeface="Arial" charset="0"/>
                          <a:ea typeface="SimSun" charset="-122"/>
                        </a:rPr>
                        <a:t>языком</a:t>
                      </a:r>
                      <a:r>
                        <a:rPr kumimoji="0" lang="en-US" sz="18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Он</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не</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имел</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доступа</a:t>
                      </a:r>
                      <a:r>
                        <a:rPr kumimoji="0" lang="en-US" sz="1400" b="0" i="0" u="none" strike="noStrike" cap="none" normalizeH="0" baseline="0" dirty="0" smtClean="0">
                          <a:ln>
                            <a:noFill/>
                          </a:ln>
                          <a:solidFill>
                            <a:srgbClr val="000000"/>
                          </a:solidFill>
                          <a:effectLst/>
                          <a:latin typeface="Arial" charset="0"/>
                          <a:ea typeface="SimSun" charset="-122"/>
                        </a:rPr>
                        <a:t> к </a:t>
                      </a:r>
                      <a:r>
                        <a:rPr kumimoji="0" lang="en-US" sz="1400" b="0" i="0" u="none" strike="noStrike" cap="none" normalizeH="0" baseline="0" dirty="0" err="1" smtClean="0">
                          <a:ln>
                            <a:noFill/>
                          </a:ln>
                          <a:solidFill>
                            <a:srgbClr val="000000"/>
                          </a:solidFill>
                          <a:effectLst/>
                          <a:latin typeface="Arial" charset="0"/>
                          <a:ea typeface="SimSun" charset="-122"/>
                        </a:rPr>
                        <a:t>сети</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Интернет</a:t>
                      </a:r>
                      <a:r>
                        <a:rPr kumimoji="0" lang="en-US" sz="1400" b="0" i="0" u="none" strike="noStrike" cap="none" normalizeH="0" baseline="0" dirty="0" smtClean="0">
                          <a:ln>
                            <a:noFill/>
                          </a:ln>
                          <a:solidFill>
                            <a:srgbClr val="000000"/>
                          </a:solidFill>
                          <a:effectLst/>
                          <a:latin typeface="Arial" charset="0"/>
                          <a:ea typeface="SimSun" charset="-122"/>
                        </a:rPr>
                        <a:t> и </a:t>
                      </a:r>
                      <a:r>
                        <a:rPr kumimoji="0" lang="en-US" sz="1400" b="0" i="0" u="none" strike="noStrike" cap="none" normalizeH="0" baseline="0" dirty="0" err="1" smtClean="0">
                          <a:ln>
                            <a:noFill/>
                          </a:ln>
                          <a:solidFill>
                            <a:srgbClr val="000000"/>
                          </a:solidFill>
                          <a:effectLst/>
                          <a:latin typeface="Arial" charset="0"/>
                          <a:ea typeface="SimSun" charset="-122"/>
                        </a:rPr>
                        <a:t>мог</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оперировать</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только</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своим</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накопителем</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на</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который</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записали</a:t>
                      </a:r>
                      <a:r>
                        <a:rPr kumimoji="0" lang="en-US" sz="1400" b="0" i="0" u="none" strike="noStrike" cap="none" normalizeH="0" baseline="0" dirty="0" smtClean="0">
                          <a:ln>
                            <a:noFill/>
                          </a:ln>
                          <a:solidFill>
                            <a:srgbClr val="000000"/>
                          </a:solidFill>
                          <a:effectLst/>
                          <a:latin typeface="Arial" charset="0"/>
                          <a:ea typeface="SimSun" charset="-122"/>
                        </a:rPr>
                        <a:t> 16 </a:t>
                      </a:r>
                      <a:r>
                        <a:rPr kumimoji="0" lang="en-US" sz="1400" b="0" i="0" u="none" strike="noStrike" cap="none" normalizeH="0" baseline="0" dirty="0" err="1" smtClean="0">
                          <a:ln>
                            <a:noFill/>
                          </a:ln>
                          <a:solidFill>
                            <a:srgbClr val="000000"/>
                          </a:solidFill>
                          <a:effectLst/>
                          <a:latin typeface="Arial" charset="0"/>
                          <a:ea typeface="SimSun" charset="-122"/>
                        </a:rPr>
                        <a:t>терабайт</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всевозможной</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текстовой</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информации</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которую</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ему</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предстояло</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анализировать</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уже</a:t>
                      </a:r>
                      <a:r>
                        <a:rPr kumimoji="0" lang="en-US" sz="1400" b="0" i="0" u="none" strike="noStrike" cap="none" normalizeH="0" baseline="0" dirty="0" smtClean="0">
                          <a:ln>
                            <a:noFill/>
                          </a:ln>
                          <a:solidFill>
                            <a:srgbClr val="000000"/>
                          </a:solidFill>
                          <a:effectLst/>
                          <a:latin typeface="Arial" charset="0"/>
                          <a:ea typeface="SimSun" charset="-122"/>
                        </a:rPr>
                        <a:t> в </a:t>
                      </a:r>
                      <a:r>
                        <a:rPr kumimoji="0" lang="en-US" sz="1400" b="0" i="0" u="none" strike="noStrike" cap="none" normalizeH="0" baseline="0" dirty="0" err="1" smtClean="0">
                          <a:ln>
                            <a:noFill/>
                          </a:ln>
                          <a:solidFill>
                            <a:srgbClr val="000000"/>
                          </a:solidFill>
                          <a:effectLst/>
                          <a:latin typeface="Arial" charset="0"/>
                          <a:ea typeface="SimSun" charset="-122"/>
                        </a:rPr>
                        <a:t>процессе</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игры</a:t>
                      </a:r>
                      <a:r>
                        <a:rPr kumimoji="0" lang="en-US" sz="1400" b="0" i="0" u="none" strike="noStrike" cap="none" normalizeH="0" baseline="0" dirty="0" smtClean="0">
                          <a:ln>
                            <a:noFill/>
                          </a:ln>
                          <a:solidFill>
                            <a:srgbClr val="000000"/>
                          </a:solidFill>
                          <a:effectLst/>
                          <a:latin typeface="Arial" charset="0"/>
                          <a:ea typeface="SimSun" charset="-122"/>
                        </a:rPr>
                        <a:t> и </a:t>
                      </a:r>
                      <a:r>
                        <a:rPr kumimoji="0" lang="en-US" sz="1400" b="0" i="0" u="none" strike="noStrike" cap="none" normalizeH="0" baseline="0" dirty="0" err="1" smtClean="0">
                          <a:ln>
                            <a:noFill/>
                          </a:ln>
                          <a:solidFill>
                            <a:srgbClr val="000000"/>
                          </a:solidFill>
                          <a:effectLst/>
                          <a:latin typeface="Arial" charset="0"/>
                          <a:ea typeface="SimSun" charset="-122"/>
                        </a:rPr>
                        <a:t>поиска</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правильного</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ответа</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Такого</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ошеломляющего</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разгрома</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сборной</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самых</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умных</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представителей</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человечества</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не</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ожидали</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даже</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создатели</a:t>
                      </a:r>
                      <a:r>
                        <a:rPr kumimoji="0" lang="en-US" sz="1400" b="0" i="0" u="none" strike="noStrike" cap="none" normalizeH="0" baseline="0" dirty="0" smtClean="0">
                          <a:ln>
                            <a:noFill/>
                          </a:ln>
                          <a:solidFill>
                            <a:srgbClr val="000000"/>
                          </a:solidFill>
                          <a:effectLst/>
                          <a:latin typeface="Arial" charset="0"/>
                          <a:ea typeface="SimSun" charset="-122"/>
                        </a:rPr>
                        <a:t> </a:t>
                      </a:r>
                      <a:r>
                        <a:rPr kumimoji="0" lang="en-US" sz="1400" b="0" i="0" u="none" strike="noStrike" cap="none" normalizeH="0" baseline="0" dirty="0" err="1" smtClean="0">
                          <a:ln>
                            <a:noFill/>
                          </a:ln>
                          <a:solidFill>
                            <a:srgbClr val="000000"/>
                          </a:solidFill>
                          <a:effectLst/>
                          <a:latin typeface="Arial" charset="0"/>
                          <a:ea typeface="SimSun" charset="-122"/>
                        </a:rPr>
                        <a:t>Watson’а</a:t>
                      </a:r>
                      <a:r>
                        <a:rPr kumimoji="0" lang="en-US" sz="1400" b="0" i="0" u="none" strike="noStrike" cap="none" normalizeH="0" baseline="0" dirty="0" smtClean="0">
                          <a:ln>
                            <a:noFill/>
                          </a:ln>
                          <a:solidFill>
                            <a:srgbClr val="000000"/>
                          </a:solidFill>
                          <a:effectLst/>
                          <a:latin typeface="Arial" charset="0"/>
                          <a:ea typeface="SimSun" charset="-122"/>
                        </a:rPr>
                        <a:t>.</a:t>
                      </a: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Номер слайда 3"/>
          <p:cNvSpPr>
            <a:spLocks noGrp="1"/>
          </p:cNvSpPr>
          <p:nvPr>
            <p:ph type="sldNum" sz="quarter" idx="12"/>
          </p:nvPr>
        </p:nvSpPr>
        <p:spPr>
          <a:noFill/>
          <a:ln/>
        </p:spPr>
        <p:txBody>
          <a:bodyPr/>
          <a:lstStyle/>
          <a:p>
            <a:pPr>
              <a:buFont typeface="Times New Roman" pitchFamily="18" charset="0"/>
              <a:buNone/>
            </a:pPr>
            <a:fld id="{13FA2BE0-F687-4305-9194-7D797EA2FE14}" type="slidenum">
              <a:rPr lang="ru-RU">
                <a:latin typeface="Times New Roman" pitchFamily="18" charset="0"/>
                <a:ea typeface="SimSun" pitchFamily="2" charset="-122"/>
              </a:rPr>
              <a:pPr>
                <a:buFont typeface="Times New Roman" pitchFamily="18" charset="0"/>
                <a:buNone/>
              </a:pPr>
              <a:t>8</a:t>
            </a:fld>
            <a:endParaRPr lang="ru-RU">
              <a:latin typeface="Times New Roman" pitchFamily="18" charset="0"/>
              <a:ea typeface="SimSun" pitchFamily="2" charset="-122"/>
            </a:endParaRPr>
          </a:p>
        </p:txBody>
      </p:sp>
      <p:graphicFrame>
        <p:nvGraphicFramePr>
          <p:cNvPr id="8193" name="Group 1"/>
          <p:cNvGraphicFramePr>
            <a:graphicFrameLocks noGrp="1"/>
          </p:cNvGraphicFramePr>
          <p:nvPr/>
        </p:nvGraphicFramePr>
        <p:xfrm>
          <a:off x="46036" y="-543315"/>
          <a:ext cx="9890819" cy="7209574"/>
        </p:xfrm>
        <a:graphic>
          <a:graphicData uri="http://schemas.openxmlformats.org/drawingml/2006/table">
            <a:tbl>
              <a:tblPr/>
              <a:tblGrid>
                <a:gridCol w="1110733"/>
                <a:gridCol w="4322696"/>
                <a:gridCol w="4457390"/>
              </a:tblGrid>
              <a:tr h="356540">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dirty="0" smtClean="0">
                          <a:ln>
                            <a:noFill/>
                          </a:ln>
                          <a:solidFill>
                            <a:srgbClr val="000000"/>
                          </a:solidFill>
                          <a:effectLst/>
                          <a:latin typeface="Arial" charset="0"/>
                          <a:ea typeface="SimSun" charset="-122"/>
                        </a:rPr>
                        <a:t>годы</a:t>
                      </a:r>
                    </a:p>
                  </a:txBody>
                  <a:tcPr marL="36000" marR="36000" marT="51876"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dirty="0" smtClean="0">
                          <a:ln>
                            <a:noFill/>
                          </a:ln>
                          <a:solidFill>
                            <a:srgbClr val="000000"/>
                          </a:solidFill>
                          <a:effectLst/>
                          <a:latin typeface="Arial" charset="0"/>
                          <a:ea typeface="SimSun" charset="-122"/>
                        </a:rPr>
                        <a:t>Технические достижения</a:t>
                      </a:r>
                    </a:p>
                  </a:txBody>
                  <a:tcPr marL="36000" marR="36000" marT="51876" marB="36000" anchor="ctr" horzOverflow="overflow">
                    <a:lnL w="360" cap="flat" cmpd="sng" algn="ctr">
                      <a:solidFill>
                        <a:srgbClr val="000000"/>
                      </a:solidFill>
                      <a:prstDash val="solid"/>
                      <a:round/>
                      <a:headEnd type="none" w="med" len="med"/>
                      <a:tailEnd type="none" w="med" len="med"/>
                    </a:lnL>
                    <a:lnR>
                      <a:noFill/>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FF"/>
                    </a:solidFill>
                  </a:tcPr>
                </a:tc>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800" b="1" i="1" u="none" strike="noStrike" cap="none" normalizeH="0" baseline="0" dirty="0" smtClean="0">
                          <a:ln>
                            <a:noFill/>
                          </a:ln>
                          <a:solidFill>
                            <a:srgbClr val="000000"/>
                          </a:solidFill>
                          <a:effectLst/>
                          <a:latin typeface="Arial" charset="0"/>
                          <a:ea typeface="SimSun" charset="-122"/>
                        </a:rPr>
                        <a:t>Программные достижения</a:t>
                      </a:r>
                    </a:p>
                  </a:txBody>
                  <a:tcPr marL="36000" marR="36000" marT="51876" marB="36000" anchor="ctr" horzOverflow="overflow">
                    <a:lnL>
                      <a:noFill/>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r h="6853034">
                <a:tc>
                  <a:txBody>
                    <a:bodyPr/>
                    <a:lstStyle/>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dirty="0" smtClean="0">
                          <a:ln>
                            <a:noFill/>
                          </a:ln>
                          <a:solidFill>
                            <a:srgbClr val="000080"/>
                          </a:solidFill>
                          <a:effectLst/>
                          <a:latin typeface="Arial" charset="0"/>
                          <a:ea typeface="SimSun" charset="-122"/>
                        </a:rPr>
                        <a:t>2001</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dirty="0" smtClean="0">
                          <a:ln>
                            <a:noFill/>
                          </a:ln>
                          <a:solidFill>
                            <a:srgbClr val="000080"/>
                          </a:solidFill>
                          <a:effectLst/>
                          <a:latin typeface="Arial" charset="0"/>
                          <a:ea typeface="SimSun" charset="-122"/>
                        </a:rPr>
                        <a:t>2002</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dirty="0" smtClean="0">
                          <a:ln>
                            <a:noFill/>
                          </a:ln>
                          <a:solidFill>
                            <a:srgbClr val="000080"/>
                          </a:solidFill>
                          <a:effectLst/>
                          <a:latin typeface="Arial" charset="0"/>
                          <a:ea typeface="SimSun" charset="-122"/>
                        </a:rPr>
                        <a:t>2005</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dirty="0" smtClean="0">
                          <a:ln>
                            <a:noFill/>
                          </a:ln>
                          <a:solidFill>
                            <a:srgbClr val="000080"/>
                          </a:solidFill>
                          <a:effectLst/>
                          <a:latin typeface="Arial" charset="0"/>
                          <a:ea typeface="SimSun" charset="-122"/>
                        </a:rPr>
                        <a:t>2007</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sng" strike="noStrike" cap="none" normalizeH="0" baseline="0" dirty="0" smtClean="0">
                          <a:ln>
                            <a:noFill/>
                          </a:ln>
                          <a:solidFill>
                            <a:srgbClr val="000080"/>
                          </a:solidFill>
                          <a:effectLst/>
                          <a:latin typeface="Arial" charset="0"/>
                          <a:ea typeface="SimSun" charset="-122"/>
                        </a:rPr>
                        <a:t>2013</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sng" strike="noStrike" cap="none" normalizeH="0" baseline="0" dirty="0" smtClean="0">
                        <a:ln>
                          <a:noFill/>
                        </a:ln>
                        <a:solidFill>
                          <a:srgbClr val="00008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2017</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2019</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ru-RU" sz="20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0" u="none" strike="noStrike" cap="none" normalizeH="0" baseline="0" dirty="0" smtClean="0">
                          <a:ln>
                            <a:noFill/>
                          </a:ln>
                          <a:solidFill>
                            <a:srgbClr val="000000"/>
                          </a:solidFill>
                          <a:effectLst/>
                          <a:latin typeface="Arial" charset="0"/>
                          <a:ea typeface="SimSun" charset="-122"/>
                        </a:rPr>
                        <a:t>2020</a:t>
                      </a:r>
                      <a:endParaRPr kumimoji="0" lang="ru-RU" sz="2000" b="0" i="0" u="none" strike="noStrike" cap="none" normalizeH="0" baseline="0" dirty="0" smtClean="0">
                        <a:ln>
                          <a:noFill/>
                        </a:ln>
                        <a:solidFill>
                          <a:srgbClr val="000080"/>
                        </a:solidFill>
                        <a:effectLst/>
                        <a:latin typeface="Arial" charset="0"/>
                        <a:ea typeface="SimSun" charset="-122"/>
                      </a:endParaRPr>
                    </a:p>
                  </a:txBody>
                  <a:tcPr marL="36000" marR="36000" marT="53640"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000" b="0" i="1" u="none" strike="noStrike" cap="none" normalizeH="0" baseline="0" dirty="0" smtClean="0">
                          <a:ln>
                            <a:noFill/>
                          </a:ln>
                          <a:solidFill>
                            <a:srgbClr val="000000"/>
                          </a:solidFill>
                          <a:effectLst/>
                          <a:latin typeface="Arial" charset="0"/>
                          <a:ea typeface="SimSun" charset="-122"/>
                        </a:rPr>
                        <a:t>Спутниковое цифровое радио, осуществляющее вещание при помощи спутника связи.</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r>
                        <a:rPr kumimoji="0" lang="ru-RU" sz="1800" b="0" i="0" u="none" strike="noStrike" cap="none" normalizeH="0" baseline="0" dirty="0" smtClean="0">
                          <a:ln>
                            <a:noFill/>
                          </a:ln>
                          <a:solidFill>
                            <a:srgbClr val="000000"/>
                          </a:solidFill>
                          <a:effectLst/>
                          <a:latin typeface="Arial" charset="0"/>
                          <a:ea typeface="SimSun" charset="-122"/>
                        </a:rPr>
                        <a:t>Начало эры планшетных компьютеров</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r>
                        <a:rPr kumimoji="0" lang="ru-RU" sz="1800" b="0" i="0" u="none" strike="noStrike" cap="none" normalizeH="0" baseline="0" dirty="0" smtClean="0">
                          <a:ln>
                            <a:noFill/>
                          </a:ln>
                          <a:solidFill>
                            <a:srgbClr val="000000"/>
                          </a:solidFill>
                          <a:effectLst/>
                          <a:latin typeface="Arial" charset="0"/>
                          <a:ea typeface="SimSun" charset="-122"/>
                        </a:rPr>
                        <a:t>Электронная бумага для электронных книг</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r>
                        <a:rPr kumimoji="0" lang="ru-RU" sz="1800" b="0" i="0" u="none" strike="noStrike" cap="none" normalizeH="0" baseline="0" dirty="0" smtClean="0">
                          <a:ln>
                            <a:noFill/>
                          </a:ln>
                          <a:solidFill>
                            <a:srgbClr val="000000"/>
                          </a:solidFill>
                          <a:effectLst/>
                          <a:latin typeface="Arial" charset="0"/>
                          <a:ea typeface="SimSun" charset="-122"/>
                        </a:rPr>
                        <a:t>Компьютерные системы распознавания лиц, превосходящие возможности человека</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r>
                        <a:rPr kumimoji="0" lang="en-GB" sz="1800" b="0" i="0" u="none" strike="noStrike" cap="none" normalizeH="0" baseline="0" dirty="0" err="1" smtClean="0">
                          <a:ln>
                            <a:noFill/>
                          </a:ln>
                          <a:solidFill>
                            <a:srgbClr val="000000"/>
                          </a:solidFill>
                          <a:effectLst/>
                          <a:latin typeface="Arial" charset="0"/>
                          <a:ea typeface="SimSun" charset="-122"/>
                        </a:rPr>
                        <a:t>MacBook</a:t>
                      </a:r>
                      <a:r>
                        <a:rPr kumimoji="0" lang="en-GB" sz="1800" b="0" i="0" u="none" strike="noStrike" cap="none" normalizeH="0" baseline="0" dirty="0" smtClean="0">
                          <a:ln>
                            <a:noFill/>
                          </a:ln>
                          <a:solidFill>
                            <a:srgbClr val="000000"/>
                          </a:solidFill>
                          <a:effectLst/>
                          <a:latin typeface="Arial" charset="0"/>
                          <a:ea typeface="SimSun" charset="-122"/>
                        </a:rPr>
                        <a:t> Air — </a:t>
                      </a:r>
                      <a:r>
                        <a:rPr kumimoji="0" lang="ru-RU" sz="1800" b="0" i="0" u="none" strike="noStrike" cap="none" normalizeH="0" baseline="0" dirty="0" smtClean="0">
                          <a:ln>
                            <a:noFill/>
                          </a:ln>
                          <a:solidFill>
                            <a:srgbClr val="000000"/>
                          </a:solidFill>
                          <a:effectLst/>
                          <a:latin typeface="Arial" charset="0"/>
                          <a:ea typeface="SimSun" charset="-122"/>
                        </a:rPr>
                        <a:t>сверхтонкий ноутбук серии </a:t>
                      </a:r>
                      <a:r>
                        <a:rPr kumimoji="0" lang="en-GB" sz="1800" b="0" i="0" u="none" strike="noStrike" cap="none" normalizeH="0" baseline="0" dirty="0" err="1" smtClean="0">
                          <a:ln>
                            <a:noFill/>
                          </a:ln>
                          <a:solidFill>
                            <a:srgbClr val="000000"/>
                          </a:solidFill>
                          <a:effectLst/>
                          <a:latin typeface="Arial" charset="0"/>
                          <a:ea typeface="SimSun" charset="-122"/>
                        </a:rPr>
                        <a:t>MacBook</a:t>
                      </a:r>
                      <a:r>
                        <a:rPr kumimoji="0" lang="ru-RU" sz="1800" b="0" i="0" u="none" strike="noStrike" cap="none" normalizeH="0" baseline="0" dirty="0" smtClean="0">
                          <a:ln>
                            <a:noFill/>
                          </a:ln>
                          <a:solidFill>
                            <a:srgbClr val="000000"/>
                          </a:solidFill>
                          <a:effectLst/>
                          <a:latin typeface="Arial" charset="0"/>
                          <a:ea typeface="SimSun" charset="-122"/>
                        </a:rPr>
                        <a:t> (Стив Джобс)</a:t>
                      </a: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endParaRPr kumimoji="0" lang="ru-RU" sz="1800" b="0" i="0"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r>
                        <a:rPr lang="ru-RU" sz="2000" b="0" i="0" kern="1200" dirty="0" smtClean="0">
                          <a:solidFill>
                            <a:schemeClr val="tx1"/>
                          </a:solidFill>
                          <a:latin typeface="+mn-lt"/>
                          <a:ea typeface="+mn-ea"/>
                          <a:cs typeface="+mn-cs"/>
                        </a:rPr>
                        <a:t>В июле 2017 правительство утвердило программу «Цифровая экономика Российской Федерации».</a:t>
                      </a:r>
                    </a:p>
                    <a:p>
                      <a:r>
                        <a:rPr lang="en-GB" sz="2000" b="1" i="0" u="none" strike="noStrike" kern="1200" dirty="0" smtClean="0">
                          <a:solidFill>
                            <a:schemeClr val="tx1"/>
                          </a:solidFill>
                          <a:latin typeface="+mn-lt"/>
                          <a:ea typeface="+mn-ea"/>
                          <a:cs typeface="+mn-cs"/>
                        </a:rPr>
                        <a:t>S</a:t>
                      </a:r>
                      <a:r>
                        <a:rPr lang="ru-RU" sz="2000" b="1" i="0" kern="1200" dirty="0" err="1" smtClean="0">
                          <a:solidFill>
                            <a:schemeClr val="tx1"/>
                          </a:solidFill>
                          <a:latin typeface="+mn-lt"/>
                          <a:ea typeface="+mn-ea"/>
                          <a:cs typeface="+mn-cs"/>
                        </a:rPr>
                        <a:t>tarlink</a:t>
                      </a:r>
                      <a:r>
                        <a:rPr lang="ru-RU" sz="2000" b="0" i="0" kern="1200" dirty="0" smtClean="0">
                          <a:solidFill>
                            <a:schemeClr val="tx1"/>
                          </a:solidFill>
                          <a:latin typeface="+mn-lt"/>
                          <a:ea typeface="+mn-ea"/>
                          <a:cs typeface="+mn-cs"/>
                        </a:rPr>
                        <a:t> — глобальная спутниковая система, разворачиваемая компанией </a:t>
                      </a:r>
                      <a:r>
                        <a:rPr lang="ru-RU" sz="2000" b="1" i="0" u="none" strike="noStrike" kern="1200" dirty="0" smtClean="0">
                          <a:solidFill>
                            <a:schemeClr val="tx1"/>
                          </a:solidFill>
                          <a:latin typeface="+mn-lt"/>
                          <a:ea typeface="+mn-ea"/>
                          <a:cs typeface="+mn-cs"/>
                        </a:rPr>
                        <a:t>SpaceX</a:t>
                      </a:r>
                      <a:r>
                        <a:rPr lang="ru-RU" sz="2000" b="0" i="0" kern="1200" dirty="0" smtClean="0">
                          <a:solidFill>
                            <a:schemeClr val="tx1"/>
                          </a:solidFill>
                          <a:latin typeface="+mn-lt"/>
                          <a:ea typeface="+mn-ea"/>
                          <a:cs typeface="+mn-cs"/>
                        </a:rPr>
                        <a:t> для обеспечения высокоскоростным </a:t>
                      </a:r>
                      <a:r>
                        <a:rPr lang="ru-RU" sz="2000" b="0" i="0" u="none" strike="noStrike" kern="1200" dirty="0" smtClean="0">
                          <a:solidFill>
                            <a:schemeClr val="tx1"/>
                          </a:solidFill>
                          <a:latin typeface="+mn-lt"/>
                          <a:ea typeface="+mn-ea"/>
                          <a:cs typeface="+mn-cs"/>
                        </a:rPr>
                        <a:t>широкополосным Интернетом</a:t>
                      </a:r>
                      <a:r>
                        <a:rPr lang="ru-RU" sz="2000" b="0" i="0" kern="1200" dirty="0" smtClean="0">
                          <a:solidFill>
                            <a:schemeClr val="tx1"/>
                          </a:solidFill>
                          <a:latin typeface="+mn-lt"/>
                          <a:ea typeface="+mn-ea"/>
                          <a:cs typeface="+mn-cs"/>
                        </a:rPr>
                        <a:t> </a:t>
                      </a:r>
                    </a:p>
                    <a:p>
                      <a:endParaRPr lang="ru-RU" sz="2000" b="0" i="0" kern="1200" dirty="0" smtClean="0">
                        <a:solidFill>
                          <a:schemeClr val="tx1"/>
                        </a:solidFill>
                        <a:latin typeface="+mn-lt"/>
                        <a:ea typeface="+mn-ea"/>
                        <a:cs typeface="+mn-cs"/>
                      </a:endParaRPr>
                    </a:p>
                    <a:p>
                      <a:pPr algn="ctr"/>
                      <a:r>
                        <a:rPr lang="ru-RU" sz="1800" b="1" i="0" kern="1200" dirty="0" smtClean="0">
                          <a:solidFill>
                            <a:schemeClr val="tx1"/>
                          </a:solidFill>
                          <a:latin typeface="+mn-lt"/>
                          <a:ea typeface="+mn-ea"/>
                          <a:cs typeface="+mn-cs"/>
                        </a:rPr>
                        <a:t>МЕТАВСЕЛЕННЫЕ</a:t>
                      </a:r>
                      <a:endParaRPr kumimoji="0" lang="ru-RU" sz="1800" b="1" i="0" u="none" strike="noStrike" cap="none" normalizeH="0" baseline="0" dirty="0" smtClean="0">
                        <a:ln>
                          <a:noFill/>
                        </a:ln>
                        <a:solidFill>
                          <a:srgbClr val="000000"/>
                        </a:solidFill>
                        <a:effectLst/>
                        <a:latin typeface="Arial" charset="0"/>
                        <a:ea typeface="SimSun" charset="-122"/>
                      </a:endParaRPr>
                    </a:p>
                  </a:txBody>
                  <a:tcPr marL="36000" marR="36000" marT="53640" marB="36000"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endParaRPr kumimoji="0" lang="ru-RU" sz="1400" b="0" i="0"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endParaRPr kumimoji="0" lang="ru-RU" sz="1400" b="0" i="0"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endParaRPr kumimoji="0" lang="ru-RU" sz="1400" b="0" i="0"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endParaRPr kumimoji="0" lang="ru-RU" sz="1400" b="0" i="0"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endParaRPr kumimoji="0" lang="ru-RU" sz="1400" b="0" i="0" u="none" strike="noStrike" cap="none" normalizeH="0" baseline="0" dirty="0" smtClean="0">
                        <a:ln>
                          <a:noFill/>
                        </a:ln>
                        <a:solidFill>
                          <a:srgbClr val="000000"/>
                        </a:solidFill>
                        <a:effectLst/>
                        <a:latin typeface="Arial" charset="0"/>
                        <a:ea typeface="SimSun" charset="-122"/>
                      </a:endParaRPr>
                    </a:p>
                    <a:p>
                      <a:pPr marL="0" marR="0" lvl="0" indent="0" algn="l" defTabSz="449263" rtl="0" eaLnBrk="1" fontAlgn="base" latinLnBrk="0" hangingPunct="0">
                        <a:lnSpc>
                          <a:spcPct val="93000"/>
                        </a:lnSpc>
                        <a:spcBef>
                          <a:spcPts val="288"/>
                        </a:spcBef>
                        <a:spcAft>
                          <a:spcPts val="288"/>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r>
                        <a:rPr kumimoji="0" lang="ru-RU" sz="2000" b="0" i="0" u="none" strike="noStrike" cap="none" normalizeH="0" baseline="0" dirty="0" err="1" smtClean="0">
                          <a:ln>
                            <a:noFill/>
                          </a:ln>
                          <a:solidFill>
                            <a:srgbClr val="000000"/>
                          </a:solidFill>
                          <a:effectLst/>
                          <a:latin typeface="Arial" charset="0"/>
                          <a:ea typeface="SimSun" charset="-122"/>
                        </a:rPr>
                        <a:t>Ethereum</a:t>
                      </a:r>
                      <a:r>
                        <a:rPr kumimoji="0" lang="ru-RU" sz="2000" b="0" i="0" u="none" strike="noStrike" cap="none" normalizeH="0" baseline="0" dirty="0" smtClean="0">
                          <a:ln>
                            <a:noFill/>
                          </a:ln>
                          <a:solidFill>
                            <a:srgbClr val="000000"/>
                          </a:solidFill>
                          <a:effectLst/>
                          <a:latin typeface="Arial" charset="0"/>
                          <a:ea typeface="SimSun" charset="-122"/>
                        </a:rPr>
                        <a:t>   (</a:t>
                      </a:r>
                      <a:r>
                        <a:rPr kumimoji="0" lang="ru-RU" sz="2000" b="0" i="0" u="none" strike="noStrike" cap="none" normalizeH="0" baseline="0" dirty="0" err="1" smtClean="0">
                          <a:ln>
                            <a:noFill/>
                          </a:ln>
                          <a:solidFill>
                            <a:srgbClr val="000000"/>
                          </a:solidFill>
                          <a:effectLst/>
                          <a:latin typeface="Arial" charset="0"/>
                          <a:ea typeface="SimSun" charset="-122"/>
                        </a:rPr>
                        <a:t>Эфириум</a:t>
                      </a:r>
                      <a:r>
                        <a:rPr kumimoji="0" lang="ru-RU" sz="2000" b="0" i="0" u="none" strike="noStrike" cap="none" normalizeH="0" baseline="0" dirty="0" smtClean="0">
                          <a:ln>
                            <a:noFill/>
                          </a:ln>
                          <a:solidFill>
                            <a:srgbClr val="000000"/>
                          </a:solidFill>
                          <a:effectLst/>
                          <a:latin typeface="Arial" charset="0"/>
                          <a:ea typeface="SimSun" charset="-122"/>
                        </a:rPr>
                        <a:t>) — платформа для создания децентрализованных </a:t>
                      </a:r>
                      <a:r>
                        <a:rPr kumimoji="0" lang="ru-RU" sz="2000" b="0" i="0" u="none" strike="noStrike" cap="none" normalizeH="0" baseline="0" dirty="0" err="1" smtClean="0">
                          <a:ln>
                            <a:noFill/>
                          </a:ln>
                          <a:solidFill>
                            <a:srgbClr val="000000"/>
                          </a:solidFill>
                          <a:effectLst/>
                          <a:latin typeface="Arial" charset="0"/>
                          <a:ea typeface="SimSun" charset="-122"/>
                        </a:rPr>
                        <a:t>онлайн-сервисов</a:t>
                      </a:r>
                      <a:r>
                        <a:rPr kumimoji="0" lang="ru-RU" sz="2000" b="0" i="0" u="none" strike="noStrike" cap="none" normalizeH="0" baseline="0" dirty="0" smtClean="0">
                          <a:ln>
                            <a:noFill/>
                          </a:ln>
                          <a:solidFill>
                            <a:srgbClr val="000000"/>
                          </a:solidFill>
                          <a:effectLst/>
                          <a:latin typeface="Arial" charset="0"/>
                          <a:ea typeface="SimSun" charset="-122"/>
                        </a:rPr>
                        <a:t> на базе </a:t>
                      </a:r>
                      <a:r>
                        <a:rPr kumimoji="0" lang="ru-RU" sz="2400" b="0" i="0" u="none" strike="noStrike" cap="none" normalizeH="0" baseline="0" dirty="0" err="1" smtClean="0">
                          <a:ln>
                            <a:noFill/>
                          </a:ln>
                          <a:solidFill>
                            <a:srgbClr val="FF0000"/>
                          </a:solidFill>
                          <a:effectLst/>
                          <a:latin typeface="Arial" charset="0"/>
                          <a:ea typeface="SimSun" charset="-122"/>
                        </a:rPr>
                        <a:t>блокчейна</a:t>
                      </a:r>
                      <a:r>
                        <a:rPr kumimoji="0" lang="ru-RU" sz="2000" b="0" i="0" u="none" strike="noStrike" cap="none" normalizeH="0" baseline="0" dirty="0" smtClean="0">
                          <a:ln>
                            <a:noFill/>
                          </a:ln>
                          <a:solidFill>
                            <a:srgbClr val="000000"/>
                          </a:solidFill>
                          <a:effectLst/>
                          <a:latin typeface="Arial" charset="0"/>
                          <a:ea typeface="SimSun" charset="-122"/>
                        </a:rPr>
                        <a:t>, </a:t>
                      </a:r>
                      <a:r>
                        <a:rPr kumimoji="0" lang="ru-RU" sz="1800" b="0" i="0" u="none" strike="noStrike" cap="none" normalizeH="0" baseline="0" dirty="0" smtClean="0">
                          <a:ln>
                            <a:noFill/>
                          </a:ln>
                          <a:solidFill>
                            <a:srgbClr val="000000"/>
                          </a:solidFill>
                          <a:effectLst/>
                          <a:latin typeface="Arial" charset="0"/>
                          <a:ea typeface="SimSun" charset="-122"/>
                        </a:rPr>
                        <a:t>(децентрализованная виртуальная машина).  </a:t>
                      </a:r>
                      <a:r>
                        <a:rPr kumimoji="0" lang="ru-RU" sz="2000" b="0" i="0" u="none" strike="noStrike" cap="none" normalizeH="0" baseline="0" dirty="0" smtClean="0">
                          <a:ln>
                            <a:noFill/>
                          </a:ln>
                          <a:solidFill>
                            <a:srgbClr val="000000"/>
                          </a:solidFill>
                          <a:effectLst/>
                          <a:latin typeface="Arial" charset="0"/>
                          <a:ea typeface="SimSun" charset="-122"/>
                        </a:rPr>
                        <a:t>Автор - основатель журнала </a:t>
                      </a:r>
                      <a:r>
                        <a:rPr kumimoji="0" lang="ru-RU" sz="2000" b="0" i="0" u="none" strike="noStrike" cap="none" normalizeH="0" baseline="0" dirty="0" err="1" smtClean="0">
                          <a:ln>
                            <a:noFill/>
                          </a:ln>
                          <a:solidFill>
                            <a:srgbClr val="000000"/>
                          </a:solidFill>
                          <a:effectLst/>
                          <a:latin typeface="Arial" charset="0"/>
                          <a:ea typeface="SimSun" charset="-122"/>
                        </a:rPr>
                        <a:t>Bitcoin</a:t>
                      </a:r>
                      <a:r>
                        <a:rPr kumimoji="0" lang="ru-RU" sz="2000" b="0" i="0" u="none" strike="noStrike" cap="none" normalizeH="0" baseline="0" dirty="0" smtClean="0">
                          <a:ln>
                            <a:noFill/>
                          </a:ln>
                          <a:solidFill>
                            <a:srgbClr val="000000"/>
                          </a:solidFill>
                          <a:effectLst/>
                          <a:latin typeface="Arial" charset="0"/>
                          <a:ea typeface="SimSun" charset="-122"/>
                        </a:rPr>
                        <a:t> - </a:t>
                      </a:r>
                      <a:r>
                        <a:rPr kumimoji="0" lang="ru-RU" sz="2000" b="0" i="0" u="none" strike="noStrike" cap="none" normalizeH="0" baseline="0" dirty="0" smtClean="0">
                          <a:ln>
                            <a:noFill/>
                          </a:ln>
                          <a:solidFill>
                            <a:srgbClr val="000000"/>
                          </a:solidFill>
                          <a:effectLst/>
                          <a:latin typeface="Arial Narrow" pitchFamily="34" charset="0"/>
                          <a:ea typeface="SimSun" charset="-122"/>
                        </a:rPr>
                        <a:t>Виталик </a:t>
                      </a:r>
                      <a:r>
                        <a:rPr kumimoji="0" lang="ru-RU" sz="2000" b="0" i="0" u="none" strike="noStrike" cap="none" normalizeH="0" baseline="0" dirty="0" err="1" smtClean="0">
                          <a:ln>
                            <a:noFill/>
                          </a:ln>
                          <a:solidFill>
                            <a:srgbClr val="000000"/>
                          </a:solidFill>
                          <a:effectLst/>
                          <a:latin typeface="Arial Narrow" pitchFamily="34" charset="0"/>
                          <a:ea typeface="SimSun" charset="-122"/>
                        </a:rPr>
                        <a:t>Бутерин</a:t>
                      </a:r>
                      <a:r>
                        <a:rPr kumimoji="0" lang="ru-RU" sz="2000" b="0" i="0" u="none" strike="noStrike" cap="none" normalizeH="0" baseline="0" dirty="0" smtClean="0">
                          <a:ln>
                            <a:noFill/>
                          </a:ln>
                          <a:solidFill>
                            <a:srgbClr val="000000"/>
                          </a:solidFill>
                          <a:effectLst/>
                          <a:latin typeface="Arial" charset="0"/>
                          <a:ea typeface="SimSun" charset="-122"/>
                        </a:rPr>
                        <a:t>. Сеть была запущена 30 июля 2015 года. </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a:pPr>
                      <a:endParaRPr kumimoji="0" lang="ru-RU" sz="1400" b="0" i="0" u="none" strike="noStrike" cap="none" normalizeH="0" baseline="0" dirty="0" smtClean="0">
                        <a:ln>
                          <a:noFill/>
                        </a:ln>
                        <a:solidFill>
                          <a:srgbClr val="000000"/>
                        </a:solidFill>
                        <a:effectLst/>
                        <a:latin typeface="Arial" charset="0"/>
                        <a:ea typeface="SimSun" charset="-122"/>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1400" b="0" i="0" u="none" strike="noStrike" cap="none" normalizeH="0" baseline="0" dirty="0" smtClean="0">
                          <a:ln>
                            <a:noFill/>
                          </a:ln>
                          <a:solidFill>
                            <a:srgbClr val="000000"/>
                          </a:solidFill>
                          <a:effectLst/>
                          <a:latin typeface="Arial" charset="0"/>
                          <a:ea typeface="SimSun" charset="-122"/>
                        </a:rPr>
                        <a:t> </a:t>
                      </a:r>
                      <a:r>
                        <a:rPr kumimoji="0" lang="ru-RU" sz="2800" b="0" i="1" u="none" strike="noStrike" cap="none" normalizeH="0" baseline="0" dirty="0" smtClean="0">
                          <a:ln>
                            <a:noFill/>
                          </a:ln>
                          <a:solidFill>
                            <a:srgbClr val="000000"/>
                          </a:solidFill>
                          <a:effectLst/>
                          <a:latin typeface="Arimo" pitchFamily="34" charset="0"/>
                          <a:ea typeface="Arimo" pitchFamily="34" charset="0"/>
                          <a:cs typeface="Arimo" pitchFamily="34" charset="0"/>
                        </a:rPr>
                        <a:t>умные контракты</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en-GB" sz="2800" b="0" i="1" u="none" strike="noStrike" cap="none" normalizeH="0" baseline="0" dirty="0" smtClean="0">
                        <a:ln>
                          <a:noFill/>
                        </a:ln>
                        <a:solidFill>
                          <a:srgbClr val="000000"/>
                        </a:solidFill>
                        <a:effectLst/>
                        <a:latin typeface="Arimo" pitchFamily="34" charset="0"/>
                        <a:ea typeface="Arimo" pitchFamily="34" charset="0"/>
                        <a:cs typeface="Arimo" pitchFamily="34" charset="0"/>
                      </a:endParaRP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r>
                        <a:rPr kumimoji="0" lang="ru-RU" sz="2800" b="0" i="1" u="none" strike="noStrike" cap="none" normalizeH="0" baseline="0" dirty="0" smtClean="0">
                          <a:ln>
                            <a:noFill/>
                          </a:ln>
                          <a:solidFill>
                            <a:srgbClr val="000000"/>
                          </a:solidFill>
                          <a:effectLst/>
                          <a:latin typeface="Arimo" pitchFamily="34" charset="0"/>
                          <a:ea typeface="Arimo" pitchFamily="34" charset="0"/>
                          <a:cs typeface="Arimo" pitchFamily="34" charset="0"/>
                        </a:rPr>
                        <a:t>Интернет вещей</a:t>
                      </a:r>
                    </a:p>
                    <a:p>
                      <a:pPr marL="0" marR="0" lvl="0" indent="0" algn="ctr"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pPr>
                      <a:endParaRPr kumimoji="0" lang="en-US" sz="2800" b="0" i="1" u="none" strike="noStrike" cap="none" normalizeH="0" baseline="0" dirty="0" smtClean="0">
                        <a:ln>
                          <a:noFill/>
                        </a:ln>
                        <a:solidFill>
                          <a:srgbClr val="000000"/>
                        </a:solidFill>
                        <a:effectLst/>
                        <a:latin typeface="Arimo" pitchFamily="34" charset="0"/>
                        <a:ea typeface="Arimo" pitchFamily="34" charset="0"/>
                        <a:cs typeface="Arimo" pitchFamily="34" charset="0"/>
                      </a:endParaRPr>
                    </a:p>
                  </a:txBody>
                  <a:tcPr marL="36000" marR="36000" marT="53640" marB="36000" anchor="ctr" horzOverflow="overflow">
                    <a:lnL w="360" cap="flat" cmpd="sng" algn="ctr">
                      <a:solidFill>
                        <a:srgbClr val="000000"/>
                      </a:solidFill>
                      <a:prstDash val="solid"/>
                      <a:round/>
                      <a:headEnd type="none" w="med" len="med"/>
                      <a:tailEnd type="none" w="med" len="med"/>
                    </a:lnL>
                    <a:lnR w="360" cap="flat" cmpd="sng" algn="ctr">
                      <a:solidFill>
                        <a:srgbClr val="000000"/>
                      </a:solidFill>
                      <a:prstDash val="solid"/>
                      <a:round/>
                      <a:headEnd type="none" w="med" len="med"/>
                      <a:tailEnd type="none" w="med" len="med"/>
                    </a:lnR>
                    <a:lnT w="360" cap="flat" cmpd="sng" algn="ctr">
                      <a:solidFill>
                        <a:srgbClr val="000000"/>
                      </a:solidFill>
                      <a:prstDash val="solid"/>
                      <a:round/>
                      <a:headEnd type="none" w="med" len="med"/>
                      <a:tailEnd type="none" w="med" len="med"/>
                    </a:lnT>
                    <a:lnB w="360" cap="flat" cmpd="sng" algn="ctr">
                      <a:solidFill>
                        <a:srgbClr val="000000"/>
                      </a:solidFill>
                      <a:prstDash val="solid"/>
                      <a:round/>
                      <a:headEnd type="none" w="med" len="med"/>
                      <a:tailEnd type="none" w="med" len="med"/>
                    </a:lnB>
                    <a:lnTlToBr>
                      <a:noFill/>
                    </a:lnTlToBr>
                    <a:lnBlToTr>
                      <a:noFill/>
                    </a:lnBlToTr>
                    <a:solidFill>
                      <a:srgbClr val="E6E6E6"/>
                    </a:solidFill>
                  </a:tcPr>
                </a:tc>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1" name="Rectangle 1"/>
          <p:cNvSpPr>
            <a:spLocks noGrp="1" noChangeArrowheads="1"/>
          </p:cNvSpPr>
          <p:nvPr>
            <p:ph type="title"/>
          </p:nvPr>
        </p:nvSpPr>
        <p:spPr>
          <a:xfrm>
            <a:off x="503241" y="346075"/>
            <a:ext cx="9070975" cy="1171575"/>
          </a:xfrm>
        </p:spPr>
        <p:txBody>
          <a:bodyPr tIns="38795"/>
          <a:lstStyle/>
          <a:p>
            <a:pP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sz="3200" dirty="0" smtClean="0"/>
              <a:t>Основные направления Информационных Технологий</a:t>
            </a:r>
          </a:p>
        </p:txBody>
      </p:sp>
      <p:sp>
        <p:nvSpPr>
          <p:cNvPr id="22532" name="Rectangle 2"/>
          <p:cNvSpPr>
            <a:spLocks noGrp="1" noChangeArrowheads="1"/>
          </p:cNvSpPr>
          <p:nvPr>
            <p:ph idx="1"/>
          </p:nvPr>
        </p:nvSpPr>
        <p:spPr>
          <a:xfrm>
            <a:off x="503239" y="1691608"/>
            <a:ext cx="8857554" cy="5688683"/>
          </a:xfrm>
          <a:solidFill>
            <a:srgbClr val="FFFF99"/>
          </a:solidFill>
        </p:spPr>
        <p:txBody>
          <a:bodyPr>
            <a:normAutofit lnSpcReduction="10000"/>
          </a:bodyPr>
          <a:lstStyle/>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Работа с текстовыми документами</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Вычисления</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Базы данных</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Интеллектуальные системы</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i="1" dirty="0" smtClean="0"/>
              <a:t>Специализированные автоматизированные информационные системы (АИС</a:t>
            </a:r>
            <a:r>
              <a:rPr lang="ru-RU" dirty="0" smtClean="0"/>
              <a:t>), </a:t>
            </a:r>
            <a:r>
              <a:rPr lang="ru-RU" sz="2400" dirty="0" smtClean="0"/>
              <a:t>в том числе </a:t>
            </a:r>
            <a:r>
              <a:rPr lang="ru-RU" i="1" dirty="0" smtClean="0"/>
              <a:t>Геоинформационные системы</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Мультимедиа</a:t>
            </a:r>
          </a:p>
          <a:p>
            <a:pPr marL="431665" indent="-323749">
              <a:buSzPct val="45000"/>
              <a:buFont typeface="Wingdings" pitchFamily="2" charset="2"/>
              <a:buChar char=""/>
              <a:tabLst>
                <a:tab pos="723675" algn="l"/>
                <a:tab pos="1447347" algn="l"/>
                <a:tab pos="2171025" algn="l"/>
                <a:tab pos="2894700" algn="l"/>
                <a:tab pos="3618373" algn="l"/>
                <a:tab pos="4342050" algn="l"/>
                <a:tab pos="5065724" algn="l"/>
                <a:tab pos="5789399" algn="l"/>
                <a:tab pos="6513074" algn="l"/>
                <a:tab pos="7236749" algn="l"/>
                <a:tab pos="7960424" algn="l"/>
                <a:tab pos="8684099" algn="l"/>
              </a:tabLst>
            </a:pPr>
            <a:r>
              <a:rPr lang="ru-RU" dirty="0" smtClean="0"/>
              <a:t>Сетевые технологии</a:t>
            </a:r>
          </a:p>
        </p:txBody>
      </p:sp>
      <p:sp>
        <p:nvSpPr>
          <p:cNvPr id="22530" name="Номер слайда 5"/>
          <p:cNvSpPr>
            <a:spLocks noGrp="1"/>
          </p:cNvSpPr>
          <p:nvPr>
            <p:ph type="sldNum" sz="quarter" idx="12"/>
          </p:nvPr>
        </p:nvSpPr>
        <p:spPr>
          <a:noFill/>
          <a:ln/>
        </p:spPr>
        <p:txBody>
          <a:bodyPr/>
          <a:lstStyle/>
          <a:p>
            <a:pPr>
              <a:buFont typeface="Times New Roman" pitchFamily="18" charset="0"/>
              <a:buNone/>
            </a:pPr>
            <a:fld id="{9F84A0AC-196E-47D6-8BEB-C322C1948C21}" type="slidenum">
              <a:rPr lang="ru-RU">
                <a:latin typeface="Times New Roman" pitchFamily="18" charset="0"/>
                <a:ea typeface="SimSun" pitchFamily="2" charset="-122"/>
              </a:rPr>
              <a:pPr>
                <a:buFont typeface="Times New Roman" pitchFamily="18" charset="0"/>
                <a:buNone/>
              </a:pPr>
              <a:t>9</a:t>
            </a:fld>
            <a:endParaRPr lang="ru-RU">
              <a:latin typeface="Times New Roman" pitchFamily="18" charset="0"/>
              <a:ea typeface="SimSun" pitchFamily="2" charset="-122"/>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4623</TotalTime>
  <Words>1586</Words>
  <Application>Microsoft Office PowerPoint</Application>
  <PresentationFormat>Произвольный</PresentationFormat>
  <Paragraphs>269</Paragraphs>
  <Slides>33</Slides>
  <Notes>16</Notes>
  <HiddenSlides>2</HiddenSlides>
  <MMClips>0</MMClips>
  <ScaleCrop>false</ScaleCrop>
  <HeadingPairs>
    <vt:vector size="6" baseType="variant">
      <vt:variant>
        <vt:lpstr>Тема</vt:lpstr>
      </vt:variant>
      <vt:variant>
        <vt:i4>1</vt:i4>
      </vt:variant>
      <vt:variant>
        <vt:lpstr>Заголовки слайдов</vt:lpstr>
      </vt:variant>
      <vt:variant>
        <vt:i4>33</vt:i4>
      </vt:variant>
      <vt:variant>
        <vt:lpstr>Произвольные показы</vt:lpstr>
      </vt:variant>
      <vt:variant>
        <vt:i4>1</vt:i4>
      </vt:variant>
    </vt:vector>
  </HeadingPairs>
  <TitlesOfParts>
    <vt:vector size="35" baseType="lpstr">
      <vt:lpstr>Тема Office</vt:lpstr>
      <vt:lpstr>Презентация PowerPoint</vt:lpstr>
      <vt:lpstr>Презентация PowerPoint</vt:lpstr>
      <vt:lpstr>Презентация PowerPoint</vt:lpstr>
      <vt:lpstr>Основные направления Информационных Технологий</vt:lpstr>
      <vt:lpstr>Презентация PowerPoint</vt:lpstr>
      <vt:lpstr>Презентация PowerPoint</vt:lpstr>
      <vt:lpstr>Презентация PowerPoint</vt:lpstr>
      <vt:lpstr>Презентация PowerPoint</vt:lpstr>
      <vt:lpstr>Основные направления Информационных Технологий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Произвольный показ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Людмила Степанова</dc:creator>
  <cp:lastModifiedBy>Пользователь Windows</cp:lastModifiedBy>
  <cp:revision>105</cp:revision>
  <cp:lastPrinted>1601-01-01T00:00:00Z</cp:lastPrinted>
  <dcterms:created xsi:type="dcterms:W3CDTF">2011-02-08T15:48:29Z</dcterms:created>
  <dcterms:modified xsi:type="dcterms:W3CDTF">2025-01-11T13:03:00Z</dcterms:modified>
</cp:coreProperties>
</file>