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70" r:id="rId2"/>
    <p:sldId id="259" r:id="rId3"/>
    <p:sldId id="260" r:id="rId4"/>
    <p:sldId id="271" r:id="rId5"/>
    <p:sldId id="272" r:id="rId6"/>
    <p:sldId id="273" r:id="rId7"/>
    <p:sldId id="274" r:id="rId8"/>
    <p:sldId id="275" r:id="rId9"/>
    <p:sldId id="266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DA0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91511-CAE7-4C09-8481-B389B991E096}" type="datetimeFigureOut">
              <a:rPr lang="ru-RU" smtClean="0"/>
              <a:pPr/>
              <a:t>05.10.2025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B71B9-EBDA-4C2A-9F9C-900F0A5F20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91511-CAE7-4C09-8481-B389B991E096}" type="datetimeFigureOut">
              <a:rPr lang="ru-RU" smtClean="0"/>
              <a:pPr/>
              <a:t>05.10.2025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B71B9-EBDA-4C2A-9F9C-900F0A5F20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91511-CAE7-4C09-8481-B389B991E096}" type="datetimeFigureOut">
              <a:rPr lang="ru-RU" smtClean="0"/>
              <a:pPr/>
              <a:t>05.10.2025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B71B9-EBDA-4C2A-9F9C-900F0A5F20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91511-CAE7-4C09-8481-B389B991E096}" type="datetimeFigureOut">
              <a:rPr lang="ru-RU" smtClean="0"/>
              <a:pPr/>
              <a:t>05.10.2025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B71B9-EBDA-4C2A-9F9C-900F0A5F20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91511-CAE7-4C09-8481-B389B991E096}" type="datetimeFigureOut">
              <a:rPr lang="ru-RU" smtClean="0"/>
              <a:pPr/>
              <a:t>05.10.2025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B71B9-EBDA-4C2A-9F9C-900F0A5F20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91511-CAE7-4C09-8481-B389B991E096}" type="datetimeFigureOut">
              <a:rPr lang="ru-RU" smtClean="0"/>
              <a:pPr/>
              <a:t>05.10.2025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B71B9-EBDA-4C2A-9F9C-900F0A5F20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91511-CAE7-4C09-8481-B389B991E096}" type="datetimeFigureOut">
              <a:rPr lang="ru-RU" smtClean="0"/>
              <a:pPr/>
              <a:t>05.10.2025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B71B9-EBDA-4C2A-9F9C-900F0A5F20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91511-CAE7-4C09-8481-B389B991E096}" type="datetimeFigureOut">
              <a:rPr lang="ru-RU" smtClean="0"/>
              <a:pPr/>
              <a:t>05.10.2025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B71B9-EBDA-4C2A-9F9C-900F0A5F20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91511-CAE7-4C09-8481-B389B991E096}" type="datetimeFigureOut">
              <a:rPr lang="ru-RU" smtClean="0"/>
              <a:pPr/>
              <a:t>05.10.2025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B71B9-EBDA-4C2A-9F9C-900F0A5F20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91511-CAE7-4C09-8481-B389B991E096}" type="datetimeFigureOut">
              <a:rPr lang="ru-RU" smtClean="0"/>
              <a:pPr/>
              <a:t>05.10.2025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B71B9-EBDA-4C2A-9F9C-900F0A5F20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91511-CAE7-4C09-8481-B389B991E096}" type="datetimeFigureOut">
              <a:rPr lang="ru-RU" smtClean="0"/>
              <a:pPr/>
              <a:t>05.10.2025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B71B9-EBDA-4C2A-9F9C-900F0A5F20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891511-CAE7-4C09-8481-B389B991E096}" type="datetimeFigureOut">
              <a:rPr lang="ru-RU" smtClean="0"/>
              <a:pPr/>
              <a:t>05.10.2025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1B71B9-EBDA-4C2A-9F9C-900F0A5F207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docs.cntd.ru/document/727784145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6291" y="980728"/>
            <a:ext cx="8291419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Адрес Объекта недвижимости </a:t>
            </a:r>
          </a:p>
          <a:p>
            <a:pPr algn="ctr"/>
            <a:endParaRPr lang="ru-RU" sz="2000" dirty="0" smtClean="0"/>
          </a:p>
          <a:p>
            <a:r>
              <a:rPr lang="ru-RU" sz="2000" i="1" dirty="0" smtClean="0"/>
              <a:t>Задание по  </a:t>
            </a:r>
            <a:r>
              <a:rPr lang="en-GB" sz="2000" i="1" dirty="0" smtClean="0"/>
              <a:t>X</a:t>
            </a:r>
            <a:r>
              <a:rPr lang="ru-RU" sz="2000" i="1" dirty="0" smtClean="0"/>
              <a:t>ML-схеме адресной системы  ФИАС</a:t>
            </a:r>
            <a:endParaRPr lang="ru-RU" sz="2000" dirty="0" smtClean="0"/>
          </a:p>
          <a:p>
            <a:r>
              <a:rPr lang="ru-RU" sz="2000" dirty="0" smtClean="0"/>
              <a:t>1.      Изучить и осмыслить МУНИЦИПАЛЬНОЕ УСТРОЙСТВО ТВЕРСКОЙ ОБЛАСТИ и   соответственные коды ОКАТО и ОКТМО</a:t>
            </a:r>
          </a:p>
          <a:p>
            <a:r>
              <a:rPr lang="ru-RU" sz="2000" dirty="0" smtClean="0"/>
              <a:t>2.      Записать в формате ФИАС(</a:t>
            </a:r>
            <a:r>
              <a:rPr lang="ru-RU" sz="2000" dirty="0" err="1" smtClean="0"/>
              <a:t>xml</a:t>
            </a:r>
            <a:r>
              <a:rPr lang="ru-RU" sz="2000" dirty="0" smtClean="0"/>
              <a:t>) адрес объекта недвижимости Тверской области  из</a:t>
            </a:r>
          </a:p>
          <a:p>
            <a:r>
              <a:rPr lang="ru-RU" sz="2000" dirty="0" smtClean="0"/>
              <a:t>·         </a:t>
            </a:r>
            <a:r>
              <a:rPr lang="en-GB" sz="2000" dirty="0" err="1" smtClean="0"/>
              <a:t>городск</a:t>
            </a:r>
            <a:r>
              <a:rPr lang="ru-RU" sz="2000" dirty="0" smtClean="0"/>
              <a:t>ого</a:t>
            </a:r>
            <a:r>
              <a:rPr lang="en-GB" sz="2000" dirty="0" smtClean="0"/>
              <a:t> </a:t>
            </a:r>
            <a:r>
              <a:rPr lang="en-GB" sz="2000" dirty="0" err="1" smtClean="0"/>
              <a:t>округ</a:t>
            </a:r>
            <a:r>
              <a:rPr lang="ru-RU" sz="2000" dirty="0" smtClean="0"/>
              <a:t>а</a:t>
            </a:r>
            <a:r>
              <a:rPr lang="en-GB" sz="2000" dirty="0" smtClean="0"/>
              <a:t>,</a:t>
            </a:r>
            <a:endParaRPr lang="ru-RU" sz="2000" dirty="0" smtClean="0"/>
          </a:p>
          <a:p>
            <a:r>
              <a:rPr lang="ru-RU" sz="2000" dirty="0" smtClean="0"/>
              <a:t>·         </a:t>
            </a:r>
            <a:r>
              <a:rPr lang="en-GB" sz="2000" dirty="0" err="1" smtClean="0"/>
              <a:t>муниципальн</a:t>
            </a:r>
            <a:r>
              <a:rPr lang="ru-RU" sz="2000" dirty="0" smtClean="0"/>
              <a:t>ого</a:t>
            </a:r>
            <a:r>
              <a:rPr lang="en-GB" sz="2000" dirty="0" smtClean="0"/>
              <a:t> </a:t>
            </a:r>
            <a:r>
              <a:rPr lang="en-GB" sz="2000" dirty="0" err="1" smtClean="0"/>
              <a:t>округа</a:t>
            </a:r>
            <a:r>
              <a:rPr lang="en-GB" sz="2000" dirty="0" smtClean="0"/>
              <a:t>,  </a:t>
            </a:r>
            <a:endParaRPr lang="ru-RU" sz="2000" dirty="0" smtClean="0"/>
          </a:p>
          <a:p>
            <a:r>
              <a:rPr lang="ru-RU" sz="2000" dirty="0" smtClean="0"/>
              <a:t>·         </a:t>
            </a:r>
            <a:r>
              <a:rPr lang="en-GB" sz="2000" dirty="0" err="1" smtClean="0"/>
              <a:t>городск</a:t>
            </a:r>
            <a:r>
              <a:rPr lang="ru-RU" sz="2000" dirty="0" smtClean="0"/>
              <a:t>ого</a:t>
            </a:r>
            <a:r>
              <a:rPr lang="en-GB" sz="2000" dirty="0" smtClean="0"/>
              <a:t> </a:t>
            </a:r>
            <a:r>
              <a:rPr lang="en-GB" sz="2000" dirty="0" err="1" smtClean="0"/>
              <a:t>поселен</a:t>
            </a:r>
            <a:r>
              <a:rPr lang="ru-RU" sz="2000" dirty="0" err="1" smtClean="0"/>
              <a:t>ия</a:t>
            </a:r>
            <a:r>
              <a:rPr lang="en-GB" sz="2000" dirty="0" smtClean="0"/>
              <a:t> в </a:t>
            </a:r>
            <a:r>
              <a:rPr lang="en-GB" sz="2000" dirty="0" err="1" smtClean="0"/>
              <a:t>составе</a:t>
            </a:r>
            <a:r>
              <a:rPr lang="en-GB" sz="2000" dirty="0" smtClean="0"/>
              <a:t> </a:t>
            </a:r>
            <a:r>
              <a:rPr lang="en-GB" sz="2000" dirty="0" err="1" smtClean="0"/>
              <a:t>муниципальн</a:t>
            </a:r>
            <a:r>
              <a:rPr lang="ru-RU" sz="2000" dirty="0" smtClean="0"/>
              <a:t>ого</a:t>
            </a:r>
            <a:r>
              <a:rPr lang="en-GB" sz="2000" dirty="0" smtClean="0"/>
              <a:t> </a:t>
            </a:r>
            <a:r>
              <a:rPr lang="en-GB" sz="2000" dirty="0" err="1" smtClean="0"/>
              <a:t>район</a:t>
            </a:r>
            <a:r>
              <a:rPr lang="ru-RU" sz="2000" dirty="0" smtClean="0"/>
              <a:t>а</a:t>
            </a:r>
            <a:r>
              <a:rPr lang="en-GB" sz="2000" dirty="0" smtClean="0"/>
              <a:t>:,</a:t>
            </a:r>
            <a:endParaRPr lang="ru-RU" sz="2000" dirty="0" smtClean="0"/>
          </a:p>
          <a:p>
            <a:r>
              <a:rPr lang="ru-RU" sz="2000" dirty="0" smtClean="0"/>
              <a:t>·         </a:t>
            </a:r>
            <a:r>
              <a:rPr lang="en-GB" sz="2000" dirty="0" err="1" smtClean="0"/>
              <a:t>сельск</a:t>
            </a:r>
            <a:r>
              <a:rPr lang="ru-RU" sz="2000" dirty="0" smtClean="0"/>
              <a:t>ого</a:t>
            </a:r>
            <a:r>
              <a:rPr lang="en-GB" sz="2000" dirty="0" smtClean="0"/>
              <a:t> </a:t>
            </a:r>
            <a:r>
              <a:rPr lang="en-GB" sz="2000" dirty="0" err="1" smtClean="0"/>
              <a:t>поселен</a:t>
            </a:r>
            <a:r>
              <a:rPr lang="ru-RU" sz="2000" dirty="0" err="1" smtClean="0"/>
              <a:t>ия</a:t>
            </a:r>
            <a:r>
              <a:rPr lang="ru-RU" sz="2000" dirty="0" smtClean="0"/>
              <a:t> </a:t>
            </a:r>
            <a:r>
              <a:rPr lang="en-GB" sz="2000" dirty="0" err="1" smtClean="0"/>
              <a:t>муниципальн</a:t>
            </a:r>
            <a:r>
              <a:rPr lang="ru-RU" sz="2000" dirty="0" smtClean="0"/>
              <a:t>ого</a:t>
            </a:r>
            <a:r>
              <a:rPr lang="en-GB" sz="2000" dirty="0" smtClean="0"/>
              <a:t> </a:t>
            </a:r>
            <a:r>
              <a:rPr lang="en-GB" sz="2000" dirty="0" err="1" smtClean="0"/>
              <a:t>район</a:t>
            </a:r>
            <a:r>
              <a:rPr lang="ru-RU" sz="2000" dirty="0" smtClean="0"/>
              <a:t>а.</a:t>
            </a:r>
          </a:p>
          <a:p>
            <a:r>
              <a:rPr lang="ru-RU" sz="2000" dirty="0" smtClean="0"/>
              <a:t> </a:t>
            </a:r>
            <a:endParaRPr lang="ru-RU" sz="3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8460432" cy="4288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161" y="4509120"/>
            <a:ext cx="8930839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980728"/>
            <a:ext cx="8172400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12211"/>
            <a:ext cx="8128155" cy="6043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187624" y="1772816"/>
            <a:ext cx="7056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1700808"/>
            <a:ext cx="7776864" cy="1008112"/>
          </a:xfrm>
          <a:prstGeom prst="rect">
            <a:avLst/>
          </a:prstGeom>
          <a:solidFill>
            <a:srgbClr val="7DA06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Актуальность базы: </a:t>
            </a:r>
            <a:r>
              <a:rPr lang="ru-RU" b="1" dirty="0" smtClean="0"/>
              <a:t>2025.10.01  </a:t>
            </a:r>
            <a:r>
              <a:rPr lang="ru-RU" dirty="0"/>
              <a:t>Для использования «КЛАДР» - Классификатор адресов Российской Федерации на сайте, мы получаем актуальные данные Государственного реестра адресов ФНС России.</a:t>
            </a:r>
            <a:r>
              <a:rPr lang="ru-RU" b="1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366838"/>
            <a:ext cx="8082644" cy="412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328738"/>
            <a:ext cx="8748464" cy="420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94674" y="1243788"/>
            <a:ext cx="8154652" cy="4370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b="1" dirty="0" smtClean="0">
              <a:latin typeface="Arial" pitchFamily="34" charset="0"/>
              <a:cs typeface="Arial" pitchFamily="34" charset="0"/>
            </a:endParaRPr>
          </a:p>
          <a:p>
            <a:pPr fontAlgn="base"/>
            <a:r>
              <a:rPr lang="ru-RU" b="1" dirty="0" smtClean="0"/>
              <a:t>ФЕДЕРАЛЬНАЯ СЛУЖБА ГОСУДАРСТВЕННОЙ РЕГИСТРАЦИИ, КАДАСТРА И КАРТОГРАФИИ</a:t>
            </a:r>
            <a:br>
              <a:rPr lang="ru-RU" b="1" dirty="0" smtClean="0"/>
            </a:br>
            <a:endParaRPr lang="ru-RU" b="1" dirty="0" smtClean="0"/>
          </a:p>
          <a:p>
            <a:pPr fontAlgn="base"/>
            <a:r>
              <a:rPr lang="ru-RU" b="1" dirty="0" smtClean="0"/>
              <a:t>ПРИКАЗ  от 14 декабря 2021 года N П/0592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 smtClean="0"/>
          </a:p>
          <a:p>
            <a:pPr fontAlgn="base"/>
            <a:r>
              <a:rPr lang="ru-RU" sz="2800" b="1" dirty="0" smtClean="0"/>
              <a:t>Об утверждении </a:t>
            </a:r>
            <a:r>
              <a:rPr lang="ru-RU" sz="2800" b="1" u="sng" dirty="0" smtClean="0">
                <a:hlinkClick r:id="rId2"/>
              </a:rPr>
              <a:t>формы</a:t>
            </a:r>
            <a:r>
              <a:rPr lang="ru-RU" sz="2800" b="1" dirty="0" smtClean="0"/>
              <a:t> и </a:t>
            </a:r>
            <a:r>
              <a:rPr lang="ru-RU" sz="2800" b="1" u="sng" dirty="0" smtClean="0">
                <a:hlinkClick r:id="rId2"/>
              </a:rPr>
              <a:t>состава сведений межевого плана, требований к его подготовке</a:t>
            </a:r>
            <a:endParaRPr lang="ru-RU" sz="2800" b="1" u="sng" dirty="0" smtClean="0"/>
          </a:p>
          <a:p>
            <a:pPr fontAlgn="base"/>
            <a:endParaRPr lang="ru-RU" sz="2800" b="1" u="sng" dirty="0" smtClean="0"/>
          </a:p>
          <a:p>
            <a:pPr fontAlgn="base"/>
            <a:r>
              <a:rPr lang="ru-RU" sz="2800" dirty="0" smtClean="0"/>
              <a:t>(в приказе содержатся </a:t>
            </a:r>
            <a:r>
              <a:rPr lang="en-US" sz="2800" dirty="0" smtClean="0"/>
              <a:t>XML-</a:t>
            </a:r>
            <a:r>
              <a:rPr lang="ru-RU" sz="2800" dirty="0" smtClean="0"/>
              <a:t>схема, в том числе и  адресный блок </a:t>
            </a:r>
            <a:r>
              <a:rPr lang="en-US" sz="2800" dirty="0"/>
              <a:t>XML-</a:t>
            </a:r>
            <a:r>
              <a:rPr lang="ru-RU" sz="2800" dirty="0" smtClean="0"/>
              <a:t>схемы)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028825" y="3328987"/>
          <a:ext cx="5086350" cy="200025"/>
        </p:xfrm>
        <a:graphic>
          <a:graphicData uri="http://schemas.openxmlformats.org/drawingml/2006/table">
            <a:tbl>
              <a:tblPr/>
              <a:tblGrid>
                <a:gridCol w="5086350"/>
              </a:tblGrid>
              <a:tr h="200025">
                <a:tc>
                  <a:txBody>
                    <a:bodyPr/>
                    <a:lstStyle/>
                    <a:p>
                      <a:pPr algn="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</a:rPr>
                        <a:t>Таблица 7</a:t>
                      </a:r>
                      <a:endParaRPr lang="ru-RU" sz="1400">
                        <a:latin typeface="Times New Roman"/>
                        <a:ea typeface="Arial Unicode MS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38287" y="3328987"/>
          <a:ext cx="6067425" cy="200025"/>
        </p:xfrm>
        <a:graphic>
          <a:graphicData uri="http://schemas.openxmlformats.org/drawingml/2006/table">
            <a:tbl>
              <a:tblPr/>
              <a:tblGrid>
                <a:gridCol w="6067425"/>
              </a:tblGrid>
              <a:tr h="200025">
                <a:tc>
                  <a:txBody>
                    <a:bodyPr/>
                    <a:lstStyle/>
                    <a:p>
                      <a:pPr marR="12700" algn="ctr">
                        <a:lnSpc>
                          <a:spcPts val="14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</a:rPr>
                        <a:t>Описание раздела «Адрес (местоположение) участка»</a:t>
                      </a:r>
                      <a:endParaRPr lang="ru-RU" sz="1400" b="1">
                        <a:latin typeface="Times New Roman"/>
                        <a:ea typeface="Arial Unicode MS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23528" y="260648"/>
          <a:ext cx="7848872" cy="533400"/>
        </p:xfrm>
        <a:graphic>
          <a:graphicData uri="http://schemas.openxmlformats.org/drawingml/2006/table">
            <a:tbl>
              <a:tblPr/>
              <a:tblGrid>
                <a:gridCol w="7848872"/>
              </a:tblGrid>
              <a:tr h="390525">
                <a:tc>
                  <a:txBody>
                    <a:bodyPr/>
                    <a:lstStyle/>
                    <a:p>
                      <a:pPr algn="just">
                        <a:lnSpc>
                          <a:spcPts val="137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5719445" algn="l"/>
                        </a:tabLs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</a:rPr>
                        <a:t>Присвоенный в установленном порядке адрес или местоположение земельного участка </a:t>
                      </a:r>
                      <a:r>
                        <a:rPr lang="ru-RU" sz="1800" u="sng" dirty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</a:rPr>
                        <a:t>указывается в соответствии с п. 50 Требований. Описание внесения </a:t>
                      </a:r>
                      <a:r>
                        <a:rPr lang="ru-RU" sz="1800" u="sng" dirty="0" smtClean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</a:rPr>
                        <a:t>адреса   (</a:t>
                      </a:r>
                      <a:r>
                        <a:rPr lang="ru-RU" sz="1800" b="1" i="1" u="none" dirty="0" smtClean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</a:rPr>
                        <a:t>приведена часть описания)</a:t>
                      </a:r>
                      <a:r>
                        <a:rPr lang="ru-RU" sz="1800" b="1" i="1" u="none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</a:rPr>
                        <a:t> 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</a:rPr>
                        <a:t>	</a:t>
                      </a:r>
                      <a:endParaRPr lang="ru-RU" sz="1800" dirty="0">
                        <a:latin typeface="Times New Roman"/>
                        <a:ea typeface="Arial Unicode MS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95536" y="1124744"/>
          <a:ext cx="8136905" cy="5290394"/>
        </p:xfrm>
        <a:graphic>
          <a:graphicData uri="http://schemas.openxmlformats.org/drawingml/2006/table">
            <a:tbl>
              <a:tblPr/>
              <a:tblGrid>
                <a:gridCol w="1277516"/>
                <a:gridCol w="1192826"/>
                <a:gridCol w="599374"/>
                <a:gridCol w="852141"/>
                <a:gridCol w="1679765"/>
                <a:gridCol w="2535283"/>
              </a:tblGrid>
              <a:tr h="31254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Код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элемента</a:t>
                      </a:r>
                      <a:endParaRPr lang="ru-RU" sz="1000" dirty="0">
                        <a:latin typeface="Times New Roman"/>
                        <a:ea typeface="Arial Unicode MS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Содержание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элемента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Тип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Формат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Наименование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Дополнительная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0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информация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1302">
                <a:tc gridSpan="6">
                  <a:txBody>
                    <a:bodyPr/>
                    <a:lstStyle/>
                    <a:p>
                      <a:pPr algn="l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(местоположения) земельного участка см. п. 4.9 Общих требований к заполнению межевого плана в формате 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XML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.</a:t>
                      </a:r>
                      <a:endParaRPr lang="ru-RU" sz="1000" dirty="0">
                        <a:latin typeface="Times New Roman"/>
                        <a:ea typeface="Arial Unicode MS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1302">
                <a:tc gridSpan="6">
                  <a:txBody>
                    <a:bodyPr/>
                    <a:lstStyle/>
                    <a:p>
                      <a:pPr algn="l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Тип </a:t>
                      </a:r>
                      <a:r>
                        <a:rPr lang="en-US" sz="1000" b="1" dirty="0" err="1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tAddressInpFuIlLocation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 </a:t>
                      </a: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(Адрес (местоположение) в структурированном виде в соответствии с ФИ АС)</a:t>
                      </a:r>
                      <a:endParaRPr lang="ru-RU" sz="1000" dirty="0">
                        <a:latin typeface="Times New Roman"/>
                        <a:ea typeface="Arial Unicode MS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86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0000"/>
                        </a:solidFill>
                        <a:latin typeface="Arial Unicode MS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FIAS</a:t>
                      </a:r>
                      <a:endParaRPr lang="ru-RU" sz="1000" dirty="0">
                        <a:latin typeface="Times New Roman"/>
                        <a:ea typeface="Arial Unicode MS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H</a:t>
                      </a:r>
                      <a:endParaRPr lang="ru-RU" sz="1000" dirty="0">
                        <a:latin typeface="Times New Roman"/>
                        <a:ea typeface="Arial Unicode MS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T(36)</a:t>
                      </a:r>
                      <a:endParaRPr lang="ru-RU" sz="1000" dirty="0">
                        <a:latin typeface="Times New Roman"/>
                        <a:ea typeface="Arial Unicode MS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Код ФИАС (уникальный идентификацион­ный код адресного объекта)</a:t>
                      </a:r>
                      <a:endParaRPr lang="ru-RU" sz="1000" dirty="0">
                        <a:latin typeface="Times New Roman"/>
                        <a:ea typeface="Arial Unicode MS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Ограничение на тип строка </a:t>
                      </a:r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sFIAS</a:t>
                      </a: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.</a:t>
                      </a:r>
                      <a:endParaRPr lang="ru-RU" sz="1000">
                        <a:latin typeface="Times New Roman"/>
                        <a:ea typeface="Arial Unicode MS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12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0000"/>
                        </a:solidFill>
                        <a:latin typeface="Arial Unicode MS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PostalCode</a:t>
                      </a:r>
                      <a:endParaRPr lang="ru-RU" sz="1000">
                        <a:latin typeface="Times New Roman"/>
                        <a:ea typeface="Arial Unicode MS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H</a:t>
                      </a:r>
                      <a:endParaRPr lang="ru-RU" sz="1000">
                        <a:latin typeface="Times New Roman"/>
                        <a:ea typeface="Arial Unicode MS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T(6)</a:t>
                      </a:r>
                      <a:endParaRPr lang="ru-RU" sz="1000">
                        <a:latin typeface="Times New Roman"/>
                        <a:ea typeface="Arial Unicode MS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Почтовый индекс</a:t>
                      </a:r>
                      <a:endParaRPr lang="ru-RU" sz="1000" dirty="0">
                        <a:latin typeface="Times New Roman"/>
                        <a:ea typeface="Arial Unicode MS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405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Ограничение на тип строка </a:t>
                      </a:r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PostalCodeRFType</a:t>
                      </a: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.</a:t>
                      </a:r>
                      <a:endParaRPr lang="ru-RU" sz="1000">
                        <a:latin typeface="Times New Roman"/>
                        <a:ea typeface="Arial Unicode MS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27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0000"/>
                        </a:solidFill>
                        <a:latin typeface="Arial Unicode MS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50"/>
                        </a:lnSpc>
                        <a:spcAft>
                          <a:spcPts val="3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RussianFeder</a:t>
                      </a:r>
                      <a:endParaRPr lang="ru-RU" sz="1000">
                        <a:latin typeface="Times New Roman"/>
                        <a:ea typeface="Arial Unicode MS"/>
                        <a:cs typeface="Times New Roman"/>
                      </a:endParaRPr>
                    </a:p>
                    <a:p>
                      <a:pPr algn="l">
                        <a:lnSpc>
                          <a:spcPts val="115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ation</a:t>
                      </a:r>
                      <a:endParaRPr lang="ru-RU" sz="1000">
                        <a:latin typeface="Times New Roman"/>
                        <a:ea typeface="Arial Unicode MS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H</a:t>
                      </a:r>
                      <a:endParaRPr lang="ru-RU" sz="1000">
                        <a:latin typeface="Times New Roman"/>
                        <a:ea typeface="Arial Unicode MS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T(20)</a:t>
                      </a:r>
                      <a:endParaRPr lang="ru-RU" sz="1000">
                        <a:latin typeface="Times New Roman"/>
                        <a:ea typeface="Arial Unicode MS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50"/>
                        </a:lnSpc>
                        <a:spcAft>
                          <a:spcPts val="3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Российская</a:t>
                      </a:r>
                      <a:endParaRPr lang="ru-RU" sz="1000" dirty="0">
                        <a:latin typeface="Times New Roman"/>
                        <a:ea typeface="Arial Unicode MS"/>
                        <a:cs typeface="Times New Roman"/>
                      </a:endParaRPr>
                    </a:p>
                    <a:p>
                      <a:pPr algn="l">
                        <a:lnSpc>
                          <a:spcPts val="115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Федерация</a:t>
                      </a:r>
                      <a:endParaRPr lang="ru-RU" sz="1000" dirty="0">
                        <a:latin typeface="Times New Roman"/>
                        <a:ea typeface="Arial Unicode MS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Ограничение на тип строка </a:t>
                      </a:r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sRF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.</a:t>
                      </a:r>
                      <a:endParaRPr lang="ru-RU" sz="1000" dirty="0">
                        <a:latin typeface="Times New Roman"/>
                        <a:ea typeface="Arial Unicode MS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268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0000"/>
                        </a:solidFill>
                        <a:latin typeface="Arial Unicode MS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Region</a:t>
                      </a:r>
                      <a:endParaRPr lang="ru-RU" sz="1000">
                        <a:latin typeface="Times New Roman"/>
                        <a:ea typeface="Arial Unicode MS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0</a:t>
                      </a:r>
                      <a:endParaRPr lang="ru-RU" sz="1000">
                        <a:latin typeface="Times New Roman"/>
                        <a:ea typeface="Arial Unicode MS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K(2)</a:t>
                      </a:r>
                      <a:endParaRPr lang="ru-RU" sz="1000">
                        <a:latin typeface="Times New Roman"/>
                        <a:ea typeface="Arial Unicode MS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Код региона</a:t>
                      </a:r>
                      <a:endParaRPr lang="ru-RU" sz="1000">
                        <a:latin typeface="Times New Roman"/>
                        <a:ea typeface="Arial Unicode MS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Должен присутствовать код региона (по справочнику «Коды Субъектов Российской Федерации» </a:t>
                      </a:r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dRegionsRF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).</a:t>
                      </a:r>
                      <a:endParaRPr lang="ru-RU" sz="1000" dirty="0">
                        <a:latin typeface="Times New Roman"/>
                        <a:ea typeface="Arial Unicode MS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0537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0000"/>
                        </a:solidFill>
                        <a:latin typeface="Arial Unicode MS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District</a:t>
                      </a:r>
                      <a:endParaRPr lang="ru-RU" sz="1000">
                        <a:latin typeface="Times New Roman"/>
                        <a:ea typeface="Arial Unicode MS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H</a:t>
                      </a:r>
                      <a:endParaRPr lang="ru-RU" sz="1000">
                        <a:latin typeface="Times New Roman"/>
                        <a:ea typeface="Arial Unicode MS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SA</a:t>
                      </a:r>
                      <a:endParaRPr lang="ru-RU" sz="1000">
                        <a:latin typeface="Times New Roman"/>
                        <a:ea typeface="Arial Unicode MS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Район</a:t>
                      </a:r>
                      <a:endParaRPr lang="ru-RU" sz="1000" dirty="0">
                        <a:latin typeface="Times New Roman"/>
                        <a:ea typeface="Arial Unicode MS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Для адресов, присвоенных до дня вступления в силу правил присвоения, изменения, аннулирования адресов, установленных Правительством Российской Федерации. Тип </a:t>
                      </a:r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tAddressName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. 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См. описание типа ниже в данной таблице.</a:t>
                      </a:r>
                      <a:endParaRPr lang="ru-RU" sz="1000" dirty="0">
                        <a:latin typeface="Times New Roman"/>
                        <a:ea typeface="Arial Unicode MS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27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0000"/>
                        </a:solidFill>
                        <a:latin typeface="Arial Unicode MS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City</a:t>
                      </a:r>
                      <a:endParaRPr lang="ru-RU" sz="1000" dirty="0">
                        <a:latin typeface="Times New Roman"/>
                        <a:ea typeface="Arial Unicode MS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H</a:t>
                      </a:r>
                      <a:endParaRPr lang="ru-RU" sz="1000">
                        <a:latin typeface="Times New Roman"/>
                        <a:ea typeface="Arial Unicode MS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SA</a:t>
                      </a:r>
                      <a:endParaRPr lang="ru-RU" sz="1000">
                        <a:latin typeface="Times New Roman"/>
                        <a:ea typeface="Arial Unicode MS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50"/>
                        </a:lnSpc>
                        <a:spcAft>
                          <a:spcPts val="3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Муниципальное</a:t>
                      </a:r>
                      <a:endParaRPr lang="ru-RU" sz="1000">
                        <a:latin typeface="Times New Roman"/>
                        <a:ea typeface="Arial Unicode MS"/>
                        <a:cs typeface="Times New Roman"/>
                      </a:endParaRPr>
                    </a:p>
                    <a:p>
                      <a:pPr algn="l">
                        <a:lnSpc>
                          <a:spcPts val="115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образование</a:t>
                      </a:r>
                      <a:endParaRPr lang="ru-RU" sz="1000">
                        <a:latin typeface="Times New Roman"/>
                        <a:ea typeface="Arial Unicode MS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385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Тип </a:t>
                      </a:r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tAddressName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. См. описание типа ниже в данной таблице.</a:t>
                      </a:r>
                      <a:endParaRPr lang="ru-RU" sz="1000" dirty="0">
                        <a:latin typeface="Times New Roman"/>
                        <a:ea typeface="Arial Unicode MS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9272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000000"/>
                        </a:solidFill>
                        <a:latin typeface="Arial Unicode MS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UrbanDistrict</a:t>
                      </a:r>
                      <a:endParaRPr lang="ru-RU" sz="1000" dirty="0">
                        <a:latin typeface="Times New Roman"/>
                        <a:ea typeface="Arial Unicode MS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H</a:t>
                      </a:r>
                      <a:endParaRPr lang="ru-RU" sz="1000" dirty="0">
                        <a:latin typeface="Times New Roman"/>
                        <a:ea typeface="Arial Unicode MS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SA</a:t>
                      </a:r>
                      <a:endParaRPr lang="ru-RU" sz="1000" dirty="0">
                        <a:latin typeface="Times New Roman"/>
                        <a:ea typeface="Arial Unicode MS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Г </a:t>
                      </a:r>
                      <a:r>
                        <a:rPr lang="ru-RU" sz="1000" dirty="0" err="1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ородской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 район</a:t>
                      </a:r>
                      <a:endParaRPr lang="ru-RU" sz="1000" dirty="0">
                        <a:latin typeface="Times New Roman"/>
                        <a:ea typeface="Arial Unicode MS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Для адресов, присвоенных до дня вступления в силу правил присвоения, изменения, аннулирования адресов, установленных Правительством Российской Федерации. Тип </a:t>
                      </a:r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tAddressName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. 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Arial Unicode MS"/>
                          <a:cs typeface="Times New Roman"/>
                        </a:rPr>
                        <a:t>См. описание типа ниже в данной таблице.</a:t>
                      </a:r>
                      <a:endParaRPr lang="ru-RU" sz="1000" dirty="0">
                        <a:latin typeface="Times New Roman"/>
                        <a:ea typeface="Arial Unicode MS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228528" tIns="228528" rIns="228528" bIns="228528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19763" algn="l"/>
              </a:tabLst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19763" algn="l"/>
              </a:tabLst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19763" algn="l"/>
              </a:tabLst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19763" algn="l"/>
              </a:tabLst>
            </a:pPr>
            <a:r>
              <a:rPr kumimoji="0" lang="ru-RU" sz="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/>
            </a:r>
            <a:br>
              <a:rPr kumimoji="0" lang="ru-RU" sz="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19763" algn="l"/>
              </a:tabLst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19763" algn="l"/>
              </a:tabLst>
            </a:pPr>
            <a:r>
              <a:rPr kumimoji="0" lang="ru-RU" sz="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/>
            </a:r>
            <a:br>
              <a:rPr kumimoji="0" lang="ru-RU" sz="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908720"/>
            <a:ext cx="676875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/>
              <a:t> &lt;Address </a:t>
            </a:r>
            <a:r>
              <a:rPr lang="en-GB" dirty="0" err="1" smtClean="0"/>
              <a:t>AddressOrLocation</a:t>
            </a:r>
            <a:r>
              <a:rPr lang="en-GB" dirty="0" smtClean="0"/>
              <a:t>="1"&gt;</a:t>
            </a:r>
          </a:p>
          <a:p>
            <a:r>
              <a:rPr lang="en-GB" dirty="0" smtClean="0"/>
              <a:t>            &lt;FIAS&gt;cc531db5-ad1b-4c0b-98bc-01b9f0cdea4c&lt;/FIAS&gt;</a:t>
            </a:r>
          </a:p>
          <a:p>
            <a:r>
              <a:rPr lang="en-GB" dirty="0" smtClean="0"/>
              <a:t>            &lt;OKATO&gt;52401364000&lt;/OKATO&gt;</a:t>
            </a:r>
          </a:p>
          <a:p>
            <a:r>
              <a:rPr lang="en-GB" dirty="0" smtClean="0"/>
              <a:t>            &lt;KLADR&gt;55000001000610600&lt;/KLADR&gt;</a:t>
            </a:r>
          </a:p>
          <a:p>
            <a:r>
              <a:rPr lang="en-GB" dirty="0" smtClean="0"/>
              <a:t>            &lt;OKTMO&gt;52701000001&lt;/OKTMO&gt;</a:t>
            </a:r>
          </a:p>
          <a:p>
            <a:r>
              <a:rPr lang="en-GB" dirty="0" smtClean="0"/>
              <a:t>            &lt;</a:t>
            </a:r>
            <a:r>
              <a:rPr lang="en-GB" dirty="0" err="1" smtClean="0"/>
              <a:t>RussianFederation</a:t>
            </a:r>
            <a:r>
              <a:rPr lang="en-GB" dirty="0" smtClean="0"/>
              <a:t>&gt;</a:t>
            </a:r>
            <a:r>
              <a:rPr lang="ru-RU" dirty="0" smtClean="0"/>
              <a:t>Российская Федерация&lt;/</a:t>
            </a:r>
            <a:r>
              <a:rPr lang="en-GB" dirty="0" err="1" smtClean="0"/>
              <a:t>RussianFederation</a:t>
            </a:r>
            <a:r>
              <a:rPr lang="en-GB" dirty="0" smtClean="0"/>
              <a:t>&gt;</a:t>
            </a:r>
          </a:p>
          <a:p>
            <a:r>
              <a:rPr lang="en-GB" dirty="0" smtClean="0"/>
              <a:t>            &lt;Region&gt;55&lt;/Region&gt;</a:t>
            </a:r>
          </a:p>
          <a:p>
            <a:r>
              <a:rPr lang="en-GB" dirty="0" smtClean="0"/>
              <a:t>            &lt;City Name="</a:t>
            </a:r>
            <a:r>
              <a:rPr lang="ru-RU" dirty="0" smtClean="0"/>
              <a:t>Омск" </a:t>
            </a:r>
            <a:r>
              <a:rPr lang="en-GB" dirty="0" smtClean="0"/>
              <a:t>Type="</a:t>
            </a:r>
            <a:r>
              <a:rPr lang="ru-RU" dirty="0" smtClean="0"/>
              <a:t>г.о." /&gt;</a:t>
            </a:r>
          </a:p>
          <a:p>
            <a:r>
              <a:rPr lang="ru-RU" dirty="0" smtClean="0"/>
              <a:t>            &lt;</a:t>
            </a:r>
            <a:r>
              <a:rPr lang="en-GB" dirty="0" smtClean="0"/>
              <a:t>Street Name="</a:t>
            </a:r>
            <a:r>
              <a:rPr lang="ru-RU" dirty="0" smtClean="0"/>
              <a:t>Александровская" </a:t>
            </a:r>
            <a:r>
              <a:rPr lang="en-GB" dirty="0" smtClean="0"/>
              <a:t>Type="</a:t>
            </a:r>
            <a:r>
              <a:rPr lang="ru-RU" dirty="0" err="1" smtClean="0"/>
              <a:t>ул</a:t>
            </a:r>
            <a:r>
              <a:rPr lang="ru-RU" dirty="0" smtClean="0"/>
              <a:t>" /&gt;</a:t>
            </a:r>
          </a:p>
          <a:p>
            <a:r>
              <a:rPr lang="ru-RU" dirty="0" smtClean="0"/>
              <a:t>            &lt;</a:t>
            </a:r>
            <a:r>
              <a:rPr lang="en-GB" dirty="0" smtClean="0"/>
              <a:t>Level1 Value="3" Type="</a:t>
            </a:r>
            <a:r>
              <a:rPr lang="ru-RU" dirty="0" err="1" smtClean="0"/>
              <a:t>д</a:t>
            </a:r>
            <a:r>
              <a:rPr lang="ru-RU" dirty="0" smtClean="0"/>
              <a:t>" /&gt;</a:t>
            </a:r>
          </a:p>
          <a:p>
            <a:r>
              <a:rPr lang="ru-RU" dirty="0" smtClean="0"/>
              <a:t>          &lt;/</a:t>
            </a:r>
            <a:r>
              <a:rPr lang="en-GB" dirty="0" smtClean="0"/>
              <a:t>Address&gt;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463</TotalTime>
  <Words>343</Words>
  <Application>Microsoft Office PowerPoint</Application>
  <PresentationFormat>Экран (4:3)</PresentationFormat>
  <Paragraphs>86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RePack by SPecialiST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ludmila</dc:creator>
  <cp:lastModifiedBy>Пользователь Windows</cp:lastModifiedBy>
  <cp:revision>9</cp:revision>
  <dcterms:created xsi:type="dcterms:W3CDTF">2023-11-28T14:04:16Z</dcterms:created>
  <dcterms:modified xsi:type="dcterms:W3CDTF">2025-10-05T17:23:03Z</dcterms:modified>
</cp:coreProperties>
</file>