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7"/>
  </p:notesMasterIdLst>
  <p:sldIdLst>
    <p:sldId id="293" r:id="rId2"/>
    <p:sldId id="282" r:id="rId3"/>
    <p:sldId id="285" r:id="rId4"/>
    <p:sldId id="286" r:id="rId5"/>
    <p:sldId id="287" r:id="rId6"/>
    <p:sldId id="322" r:id="rId7"/>
    <p:sldId id="323" r:id="rId8"/>
    <p:sldId id="290" r:id="rId9"/>
    <p:sldId id="324" r:id="rId10"/>
    <p:sldId id="325" r:id="rId11"/>
    <p:sldId id="326" r:id="rId12"/>
    <p:sldId id="327" r:id="rId13"/>
    <p:sldId id="294" r:id="rId14"/>
    <p:sldId id="296" r:id="rId15"/>
    <p:sldId id="295" r:id="rId16"/>
    <p:sldId id="297" r:id="rId17"/>
    <p:sldId id="340" r:id="rId18"/>
    <p:sldId id="284" r:id="rId19"/>
    <p:sldId id="336" r:id="rId20"/>
    <p:sldId id="298" r:id="rId21"/>
    <p:sldId id="331" r:id="rId22"/>
    <p:sldId id="300" r:id="rId23"/>
    <p:sldId id="319" r:id="rId24"/>
    <p:sldId id="332" r:id="rId25"/>
    <p:sldId id="302" r:id="rId26"/>
    <p:sldId id="303" r:id="rId27"/>
    <p:sldId id="315" r:id="rId28"/>
    <p:sldId id="314" r:id="rId29"/>
    <p:sldId id="316" r:id="rId30"/>
    <p:sldId id="328" r:id="rId31"/>
    <p:sldId id="330" r:id="rId32"/>
    <p:sldId id="329" r:id="rId33"/>
    <p:sldId id="341" r:id="rId34"/>
    <p:sldId id="338" r:id="rId35"/>
    <p:sldId id="333" r:id="rId36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4B42F6"/>
    <a:srgbClr val="14C70B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65" autoAdjust="0"/>
    <p:restoredTop sz="94660"/>
  </p:normalViewPr>
  <p:slideViewPr>
    <p:cSldViewPr showGuides="1">
      <p:cViewPr varScale="1">
        <p:scale>
          <a:sx n="94" d="100"/>
          <a:sy n="94" d="100"/>
        </p:scale>
        <p:origin x="-570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fld id="{EA4EE3F1-5668-499F-A773-B07EA0DC0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31981-A808-4196-85E3-3BFD8EF60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F9EB0-292D-42E2-80B7-66532444B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3F6B-A501-4A87-B7A6-7184098AA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9387" cy="1260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60268-01E3-450B-9FC8-BDDF87044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3A97C-6008-484D-A200-2EDEFF77E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2142F-55EA-4D23-9711-49D087909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BE386-A6D5-4333-AC7E-99F40058A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88D7E-8E59-4E47-B29D-120A148EC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4AF3E-C88D-4D86-B53A-8B15F56E0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93E6A-8CFA-47C1-A9EF-64155B29F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82599-C4D2-4EB4-8DA1-D3532E525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87A6A-66D7-47C0-99C7-2CDF765E1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SimSun" charset="-122"/>
              </a:defRPr>
            </a:lvl1pPr>
          </a:lstStyle>
          <a:p>
            <a:pPr>
              <a:defRPr/>
            </a:pPr>
            <a:fld id="{BBEA4212-04D1-4DB0-BB4A-E027D7679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SimSun" charset="-122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SimSun" charset="-122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SimSun" charset="-122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SimSun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SimSun" charset="-122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-service.r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mi-service.ru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pbprog.ru/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kzo.ru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684213" y="3476625"/>
            <a:ext cx="871220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B050"/>
                </a:solidFill>
              </a:rPr>
              <a:t>Обработка геодезических измерений</a:t>
            </a:r>
            <a:endParaRPr lang="ru-RU" sz="3600">
              <a:solidFill>
                <a:srgbClr val="00B05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792" y="1028508"/>
            <a:ext cx="9505056" cy="5359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 модуле «Межевой план» формируется</a:t>
            </a:r>
          </a:p>
          <a:p>
            <a:endParaRPr lang="ru-RU" sz="2800" dirty="0" smtClean="0"/>
          </a:p>
          <a:p>
            <a:r>
              <a:rPr lang="ru-RU" sz="2400" b="1" dirty="0" smtClean="0"/>
              <a:t>межевой план</a:t>
            </a:r>
            <a:endParaRPr lang="ru-RU" sz="2400" dirty="0" smtClean="0"/>
          </a:p>
          <a:p>
            <a:pPr lvl="1"/>
            <a:r>
              <a:rPr lang="ru-RU" sz="2400" dirty="0" smtClean="0"/>
              <a:t>в бумажном виде в соответствии с П921 от 8.12.2015 (с изменениями, вступившими в силу с 23.11.2016)</a:t>
            </a:r>
          </a:p>
          <a:p>
            <a:pPr lvl="1"/>
            <a:r>
              <a:rPr lang="ru-RU" sz="2400" dirty="0" smtClean="0"/>
              <a:t>в электронном виде в соответствии с XML-схемой (версии 4, 5 и 6)</a:t>
            </a:r>
          </a:p>
          <a:p>
            <a:r>
              <a:rPr lang="ru-RU" sz="2400" b="1" dirty="0" smtClean="0"/>
              <a:t>схема расположения земельного участка на КПТ</a:t>
            </a:r>
            <a:endParaRPr lang="ru-RU" sz="2400" dirty="0" smtClean="0"/>
          </a:p>
          <a:p>
            <a:pPr lvl="1"/>
            <a:r>
              <a:rPr lang="ru-RU" sz="2400" dirty="0" smtClean="0"/>
              <a:t>в бумажном виде в соответствии с П762</a:t>
            </a:r>
          </a:p>
          <a:p>
            <a:pPr lvl="1"/>
            <a:r>
              <a:rPr lang="ru-RU" sz="2400" dirty="0" smtClean="0"/>
              <a:t>в электронном виде в соответствии с XML-схемой (V01_SchemaParcels_6, 16_SchemaParcels_V02)</a:t>
            </a:r>
          </a:p>
          <a:p>
            <a:r>
              <a:rPr lang="ru-RU" sz="2400" b="1" dirty="0" smtClean="0"/>
              <a:t>проект межевания земельных участков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(для выдела участков в счет долей из земель с/</a:t>
            </a:r>
            <a:r>
              <a:rPr lang="ru-RU" sz="2400" dirty="0" err="1" smtClean="0"/>
              <a:t>х</a:t>
            </a:r>
            <a:r>
              <a:rPr lang="ru-RU" sz="2400" dirty="0" smtClean="0"/>
              <a:t> назначения)</a:t>
            </a:r>
          </a:p>
          <a:p>
            <a:pPr lvl="1"/>
            <a:r>
              <a:rPr lang="ru-RU" sz="2400" dirty="0" smtClean="0"/>
              <a:t>в бумажном виде в соответствии с П388 от 03.08.2011</a:t>
            </a:r>
          </a:p>
          <a:p>
            <a:pPr lvl="1"/>
            <a:r>
              <a:rPr lang="ru-RU" sz="2400" dirty="0" smtClean="0"/>
              <a:t>в электронном виде не предусмотрен нормативной базой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899690"/>
            <a:ext cx="9217024" cy="5760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модуле «Технический план» формируются:</a:t>
            </a:r>
          </a:p>
          <a:p>
            <a:r>
              <a:rPr lang="ru-RU" b="1" dirty="0" smtClean="0"/>
              <a:t>технический план здания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П953 от 18.12.2015 (с изменениями, вступившими в силу с 1.11.2016)</a:t>
            </a:r>
          </a:p>
          <a:p>
            <a:pPr lvl="1"/>
            <a:r>
              <a:rPr lang="ru-RU" dirty="0" smtClean="0"/>
              <a:t>в электронном виде в соответствии с XML-схемой (версии 2 и 3)</a:t>
            </a:r>
          </a:p>
          <a:p>
            <a:r>
              <a:rPr lang="ru-RU" b="1" dirty="0" smtClean="0"/>
              <a:t>технический план сооружения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П953 от 18.12.2015 (с изменениями, вступившими в силу с 1.11.2016)</a:t>
            </a:r>
          </a:p>
          <a:p>
            <a:pPr lvl="1"/>
            <a:r>
              <a:rPr lang="ru-RU" dirty="0" smtClean="0"/>
              <a:t>в электронном виде в соответствии с XML-схемой (версии 2 и 3)</a:t>
            </a:r>
          </a:p>
          <a:p>
            <a:r>
              <a:rPr lang="ru-RU" b="1" dirty="0" smtClean="0"/>
              <a:t>технический план объекта незавершенного строительства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П953 от 18.12.2015 (с изменениями, вступившими в силу с 1.11.2016)</a:t>
            </a:r>
          </a:p>
          <a:p>
            <a:pPr lvl="1"/>
            <a:r>
              <a:rPr lang="ru-RU" dirty="0" smtClean="0"/>
              <a:t>в электронном виде в соответствии с XML-схемой (версии 2 и 3)</a:t>
            </a:r>
          </a:p>
          <a:p>
            <a:r>
              <a:rPr lang="ru-RU" b="1" dirty="0" smtClean="0"/>
              <a:t>технический план помещения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П953 от 18.12.2015 (с изменениями, вступившими в силу с 1.11.2016)</a:t>
            </a:r>
          </a:p>
          <a:p>
            <a:pPr lvl="1"/>
            <a:r>
              <a:rPr lang="ru-RU" dirty="0" smtClean="0"/>
              <a:t>в электронном виде в соответствии с XML-схемой (версии 2 и 3)</a:t>
            </a:r>
          </a:p>
          <a:p>
            <a:r>
              <a:rPr lang="ru-RU" b="1" dirty="0" smtClean="0"/>
              <a:t>технический план линейного сооружения, расположенного в нескольких кадастровых округах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П953 от 18.12.2015 (с изменениями, вступившими в силу с 1.11.2016)</a:t>
            </a:r>
          </a:p>
          <a:p>
            <a:pPr lvl="1"/>
            <a:r>
              <a:rPr lang="ru-RU" dirty="0" smtClean="0"/>
              <a:t>в электронном виде в соответствии с XML-схемой (версия 3)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792" y="642055"/>
            <a:ext cx="9505056" cy="627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модуле «Карта-план»:</a:t>
            </a:r>
          </a:p>
          <a:p>
            <a:r>
              <a:rPr lang="ru-RU" b="1" dirty="0" smtClean="0"/>
              <a:t>карта (план) объекта землеустройства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П621 от 30.07.2009</a:t>
            </a:r>
          </a:p>
          <a:p>
            <a:pPr lvl="1"/>
            <a:r>
              <a:rPr lang="ru-RU" dirty="0" smtClean="0"/>
              <a:t>в электронном виде в соответствии с XML-схемой (MapPlan_v01)</a:t>
            </a:r>
          </a:p>
          <a:p>
            <a:r>
              <a:rPr lang="ru-RU" b="1" dirty="0" smtClean="0"/>
              <a:t>описание местоположения границ зон с особыми условиями использования территорий, территорий объектов культурного наследия, особых экономических зон</a:t>
            </a:r>
            <a:endParaRPr lang="ru-RU" dirty="0" smtClean="0"/>
          </a:p>
          <a:p>
            <a:pPr lvl="1"/>
            <a:r>
              <a:rPr lang="ru-RU" dirty="0" smtClean="0"/>
              <a:t>в электронном виде в соответствии с XML-схемой (TerritoryToGKN_v01)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r>
              <a:rPr lang="ru-RU" dirty="0" smtClean="0"/>
              <a:t>В модуле «Комплексные работы»:</a:t>
            </a:r>
          </a:p>
          <a:p>
            <a:r>
              <a:rPr lang="ru-RU" b="1" dirty="0" smtClean="0"/>
              <a:t>карта-план территории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П734 от 21.11.2016</a:t>
            </a:r>
          </a:p>
          <a:p>
            <a:pPr lvl="1"/>
            <a:r>
              <a:rPr lang="ru-RU" dirty="0" smtClean="0"/>
              <a:t>в электронном виде в соответствии с XML-схемой (MapPlanTerritory_v01)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r>
              <a:rPr lang="ru-RU" dirty="0" smtClean="0"/>
              <a:t>Дополнительно:</a:t>
            </a:r>
          </a:p>
          <a:p>
            <a:r>
              <a:rPr lang="ru-RU" b="1" dirty="0" smtClean="0"/>
              <a:t>акт обследования (для зданий и сооружений)</a:t>
            </a:r>
            <a:endParaRPr lang="ru-RU" dirty="0" smtClean="0"/>
          </a:p>
          <a:p>
            <a:pPr lvl="1"/>
            <a:r>
              <a:rPr lang="ru-RU" dirty="0" smtClean="0"/>
              <a:t>в бумажном виде в соответствии с П627 от 31.12.2010 (с изменениями П621 от 25.10.2013)</a:t>
            </a:r>
          </a:p>
          <a:p>
            <a:pPr lvl="1"/>
            <a:r>
              <a:rPr lang="ru-RU" dirty="0" smtClean="0"/>
              <a:t>в электронном виде в соответствии с XML-схемой (InspectionAct_v01)</a:t>
            </a:r>
          </a:p>
          <a:p>
            <a:r>
              <a:rPr lang="ru-RU" b="1" dirty="0" smtClean="0"/>
              <a:t>документ, воспроизводящий сведения о зонах и границах</a:t>
            </a:r>
            <a:endParaRPr lang="ru-RU" dirty="0" smtClean="0"/>
          </a:p>
          <a:p>
            <a:pPr lvl="1"/>
            <a:r>
              <a:rPr lang="ru-RU" dirty="0" smtClean="0"/>
              <a:t>в электронном виде в соответствии с XML-схемами (BoundToGKN_v03, ZoneToGKN_v03, ZoneToGKN_v05)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79388"/>
            <a:ext cx="676910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6408738" y="323850"/>
            <a:ext cx="351631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dirty="0"/>
              <a:t>http://www.mi-service.ru</a:t>
            </a:r>
            <a:r>
              <a:rPr lang="en-GB" dirty="0">
                <a:hlinkClick r:id="rId3"/>
              </a:rPr>
              <a:t>/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686" y="313503"/>
            <a:ext cx="7413252" cy="6932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287338" y="466725"/>
            <a:ext cx="3516312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dirty="0"/>
              <a:t>http://www.mi-service.ru</a:t>
            </a:r>
            <a:r>
              <a:rPr lang="en-GB" dirty="0">
                <a:hlinkClick r:id="rId2"/>
              </a:rPr>
              <a:t>/</a:t>
            </a:r>
            <a:endParaRPr lang="ru-RU" dirty="0"/>
          </a:p>
        </p:txBody>
      </p:sp>
      <p:sp>
        <p:nvSpPr>
          <p:cNvPr id="34819" name="Прямоугольник 3"/>
          <p:cNvSpPr>
            <a:spLocks noChangeArrowheads="1"/>
          </p:cNvSpPr>
          <p:nvPr/>
        </p:nvSpPr>
        <p:spPr bwMode="auto">
          <a:xfrm>
            <a:off x="4319588" y="255588"/>
            <a:ext cx="5761037" cy="732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ru-RU"/>
              <a:t>ОАО "Тверьавтодорпроект", г. Тверь</a:t>
            </a:r>
          </a:p>
          <a:p>
            <a:pPr>
              <a:spcBef>
                <a:spcPts val="600"/>
              </a:spcBef>
            </a:pPr>
            <a:r>
              <a:rPr lang="ru-RU"/>
              <a:t>ООО "Вектор", г. Тверь</a:t>
            </a:r>
          </a:p>
          <a:p>
            <a:pPr>
              <a:spcBef>
                <a:spcPts val="600"/>
              </a:spcBef>
            </a:pPr>
            <a:r>
              <a:rPr lang="ru-RU"/>
              <a:t>ООО "Землеустроительная компания ГРИД", г. Тверь</a:t>
            </a:r>
          </a:p>
          <a:p>
            <a:pPr>
              <a:spcBef>
                <a:spcPts val="600"/>
              </a:spcBef>
            </a:pPr>
            <a:r>
              <a:rPr lang="ru-RU"/>
              <a:t>ООО "Земля-Сервис", г. Тверь, пр. Победы</a:t>
            </a:r>
          </a:p>
          <a:p>
            <a:pPr>
              <a:spcBef>
                <a:spcPts val="600"/>
              </a:spcBef>
            </a:pPr>
            <a:r>
              <a:rPr lang="ru-RU"/>
              <a:t>ООО "Тверское городское БТИ", г. Тверь</a:t>
            </a:r>
          </a:p>
          <a:p>
            <a:pPr>
              <a:spcBef>
                <a:spcPts val="600"/>
              </a:spcBef>
            </a:pPr>
            <a:r>
              <a:rPr lang="ru-RU"/>
              <a:t>ООО "Топограф", г. Тверь, ул. Конечная</a:t>
            </a:r>
          </a:p>
          <a:p>
            <a:pPr>
              <a:spcBef>
                <a:spcPts val="600"/>
              </a:spcBef>
            </a:pPr>
            <a:r>
              <a:rPr lang="ru-RU"/>
              <a:t>ООО "ТрансИнжПроект", г. Тверь, ул. Коминтерна</a:t>
            </a:r>
          </a:p>
          <a:p>
            <a:pPr>
              <a:spcBef>
                <a:spcPts val="600"/>
              </a:spcBef>
            </a:pPr>
            <a:r>
              <a:rPr lang="ru-RU"/>
              <a:t>ООО НПК "ГЕО", г. Тверь, ул. Симеоновская</a:t>
            </a:r>
          </a:p>
          <a:p>
            <a:pPr>
              <a:spcBef>
                <a:spcPts val="600"/>
              </a:spcBef>
            </a:pPr>
            <a:r>
              <a:rPr lang="ru-RU"/>
              <a:t>ИП Давроншоев Хуршед Гаварович, г. Тверь</a:t>
            </a:r>
          </a:p>
          <a:p>
            <a:pPr>
              <a:spcBef>
                <a:spcPts val="600"/>
              </a:spcBef>
            </a:pPr>
            <a:r>
              <a:rPr lang="ru-RU"/>
              <a:t>ИП Зоткин Евгений Анатольевич, г. Тверь</a:t>
            </a:r>
          </a:p>
          <a:p>
            <a:pPr>
              <a:spcBef>
                <a:spcPts val="600"/>
              </a:spcBef>
            </a:pPr>
            <a:r>
              <a:rPr lang="ru-RU"/>
              <a:t>ИП Лобановский Сергей Вадимович, г. Тверь</a:t>
            </a:r>
          </a:p>
          <a:p>
            <a:pPr>
              <a:spcBef>
                <a:spcPts val="600"/>
              </a:spcBef>
            </a:pPr>
            <a:r>
              <a:rPr lang="ru-RU"/>
              <a:t>ИП Лукомник М. Ю., г. Тверь</a:t>
            </a:r>
          </a:p>
          <a:p>
            <a:pPr>
              <a:spcBef>
                <a:spcPts val="600"/>
              </a:spcBef>
            </a:pPr>
            <a:r>
              <a:rPr lang="ru-RU"/>
              <a:t>ИП Орлов А.Е., г. Тверь</a:t>
            </a:r>
          </a:p>
          <a:p>
            <a:pPr>
              <a:spcBef>
                <a:spcPts val="600"/>
              </a:spcBef>
            </a:pPr>
            <a:r>
              <a:rPr lang="ru-RU"/>
              <a:t>Калязинский филиал ГУП "Тверское областное БТИ", Калязинский район, г. Калязин</a:t>
            </a:r>
          </a:p>
          <a:p>
            <a:pPr>
              <a:spcBef>
                <a:spcPts val="600"/>
              </a:spcBef>
            </a:pPr>
            <a:r>
              <a:rPr lang="ru-RU"/>
              <a:t>ООО ПЗП "Зенит", Кашинский район, г. Кашин</a:t>
            </a:r>
          </a:p>
          <a:p>
            <a:pPr>
              <a:spcBef>
                <a:spcPts val="600"/>
              </a:spcBef>
            </a:pPr>
            <a:r>
              <a:rPr lang="ru-RU"/>
              <a:t>ООО ЗП "Геодезист", Кесовогорский район, пгт. Кесова Гора</a:t>
            </a:r>
          </a:p>
          <a:p>
            <a:pPr>
              <a:spcBef>
                <a:spcPts val="600"/>
              </a:spcBef>
            </a:pPr>
            <a:r>
              <a:rPr lang="ru-RU"/>
              <a:t>ИП Зоткин Алексей Анатольевич, Лесной район, с. Лесное</a:t>
            </a:r>
          </a:p>
          <a:p>
            <a:pPr>
              <a:spcBef>
                <a:spcPts val="600"/>
              </a:spcBef>
            </a:pPr>
            <a:r>
              <a:rPr lang="ru-RU"/>
              <a:t>ИП Кольцов Андрей Игоревич, Оленинский район, п. Оленино</a:t>
            </a: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144463" y="2771775"/>
            <a:ext cx="4213269" cy="2381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CC9900"/>
                </a:solidFill>
              </a:rPr>
              <a:t>Распространение</a:t>
            </a:r>
            <a:r>
              <a:rPr lang="ru-RU" sz="3200" b="1" dirty="0"/>
              <a:t> 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B050"/>
                </a:solidFill>
              </a:rPr>
              <a:t>в Тверской </a:t>
            </a:r>
            <a:r>
              <a:rPr lang="ru-RU" sz="3200" b="1" dirty="0" smtClean="0">
                <a:solidFill>
                  <a:srgbClr val="00B050"/>
                </a:solidFill>
              </a:rPr>
              <a:t>области</a:t>
            </a:r>
            <a:endParaRPr lang="en-GB" sz="3200" b="1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dirty="0" smtClean="0"/>
              <a:t>НА 01.04.2013</a:t>
            </a:r>
            <a:endParaRPr lang="ru-RU" sz="2400" dirty="0"/>
          </a:p>
          <a:p>
            <a:r>
              <a:rPr lang="ru-RU" dirty="0"/>
              <a:t> </a:t>
            </a:r>
          </a:p>
        </p:txBody>
      </p:sp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1258888"/>
            <a:ext cx="39052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215900" y="857250"/>
            <a:ext cx="9577388" cy="584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400" dirty="0"/>
              <a:t>Программные продукты МИ-Сервис распространяется посредством сети интернет.</a:t>
            </a:r>
          </a:p>
          <a:p>
            <a:endParaRPr lang="ru-RU" sz="2400" dirty="0"/>
          </a:p>
          <a:p>
            <a:r>
              <a:rPr lang="ru-RU" sz="2400" dirty="0"/>
              <a:t>Программные продукты приобретаются рабочими местами, т.е. устанавливается и регистрируется на каждый персональный компьютер.</a:t>
            </a:r>
          </a:p>
          <a:p>
            <a:endParaRPr lang="ru-RU" sz="2400" dirty="0"/>
          </a:p>
          <a:p>
            <a:r>
              <a:rPr lang="ru-RU" sz="2400" dirty="0"/>
              <a:t>Стоимость за одного рабочее место:</a:t>
            </a:r>
          </a:p>
          <a:p>
            <a:endParaRPr lang="ru-RU" sz="2400" dirty="0"/>
          </a:p>
          <a:p>
            <a:r>
              <a:rPr lang="ru-RU" sz="2400" dirty="0"/>
              <a:t>МИ-Сервис: Межевой план	3500 </a:t>
            </a:r>
            <a:r>
              <a:rPr lang="ru-RU" sz="2400" dirty="0" smtClean="0"/>
              <a:t>р. </a:t>
            </a:r>
            <a:r>
              <a:rPr lang="ru-RU" sz="2400" dirty="0" smtClean="0">
                <a:solidFill>
                  <a:srgbClr val="14C70B"/>
                </a:solidFill>
              </a:rPr>
              <a:t>(2018-4000р.) </a:t>
            </a:r>
            <a:r>
              <a:rPr lang="ru-RU" sz="2400" dirty="0" smtClean="0">
                <a:solidFill>
                  <a:srgbClr val="7030A0"/>
                </a:solidFill>
              </a:rPr>
              <a:t>(2022-4500)</a:t>
            </a:r>
            <a:endParaRPr lang="ru-RU" sz="2400" dirty="0">
              <a:solidFill>
                <a:srgbClr val="7030A0"/>
              </a:solidFill>
            </a:endParaRPr>
          </a:p>
          <a:p>
            <a:endParaRPr lang="ru-RU" sz="2400" dirty="0"/>
          </a:p>
          <a:p>
            <a:r>
              <a:rPr lang="ru-RU" sz="2400" dirty="0"/>
              <a:t>Модуль к МИ-Сервис: Межевой план - Построение карты (плана).</a:t>
            </a:r>
          </a:p>
          <a:p>
            <a:r>
              <a:rPr lang="ru-RU" sz="2400" dirty="0"/>
              <a:t>Данный модуль не работает без программы МИ-Сервис: Межевой план.	1000 р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14C70B"/>
                </a:solidFill>
              </a:rPr>
              <a:t>(2018-2000р.) </a:t>
            </a:r>
            <a:r>
              <a:rPr lang="ru-RU" sz="2400" dirty="0" smtClean="0">
                <a:solidFill>
                  <a:srgbClr val="7030A0"/>
                </a:solidFill>
              </a:rPr>
              <a:t>(2022-2500)</a:t>
            </a:r>
            <a:endParaRPr lang="ru-RU" sz="2400" dirty="0">
              <a:solidFill>
                <a:srgbClr val="14C70B"/>
              </a:solidFill>
            </a:endParaRPr>
          </a:p>
          <a:p>
            <a:endParaRPr lang="ru-RU" sz="2400" dirty="0"/>
          </a:p>
          <a:p>
            <a:r>
              <a:rPr lang="ru-RU" sz="2400" dirty="0"/>
              <a:t>МИ-Сервис: Технический план	3500 р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rgbClr val="14C70B"/>
                </a:solidFill>
              </a:rPr>
              <a:t>(2018-4000р.) </a:t>
            </a:r>
            <a:r>
              <a:rPr lang="ru-RU" sz="2400" dirty="0" smtClean="0">
                <a:solidFill>
                  <a:srgbClr val="7030A0"/>
                </a:solidFill>
              </a:rPr>
              <a:t>(2022-4500)</a:t>
            </a:r>
            <a:endParaRPr lang="ru-RU" sz="2400" dirty="0">
              <a:solidFill>
                <a:srgbClr val="14C70B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738" y="574675"/>
            <a:ext cx="9201150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1908175"/>
            <a:ext cx="46291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5041900" y="290513"/>
            <a:ext cx="5038725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Возможности программы:</a:t>
            </a:r>
            <a:r>
              <a:rPr lang="ru-RU"/>
              <a:t/>
            </a:r>
            <a:br>
              <a:rPr lang="ru-RU"/>
            </a:br>
            <a:r>
              <a:rPr lang="ru-RU"/>
              <a:t>* Создание базы проекта</a:t>
            </a:r>
            <a:br>
              <a:rPr lang="ru-RU"/>
            </a:br>
            <a:r>
              <a:rPr lang="ru-RU"/>
              <a:t>* Расчеты линейно угловых засечек</a:t>
            </a:r>
            <a:br>
              <a:rPr lang="ru-RU"/>
            </a:br>
            <a:r>
              <a:rPr lang="ru-RU"/>
              <a:t>* Уравнивание тахеометрических ходов</a:t>
            </a:r>
            <a:br>
              <a:rPr lang="ru-RU"/>
            </a:br>
            <a:r>
              <a:rPr lang="ru-RU"/>
              <a:t>* Обработка тахеометрических съемок</a:t>
            </a:r>
            <a:br>
              <a:rPr lang="ru-RU"/>
            </a:br>
            <a:r>
              <a:rPr lang="ru-RU"/>
              <a:t>* Утилиты по редактированию линейных объектов и блоков</a:t>
            </a:r>
            <a:br>
              <a:rPr lang="ru-RU"/>
            </a:br>
            <a:r>
              <a:rPr lang="ru-RU"/>
              <a:t>* Выравнивание текстов и блоков относительно линейных объектов</a:t>
            </a:r>
            <a:br>
              <a:rPr lang="ru-RU"/>
            </a:br>
            <a:r>
              <a:rPr lang="ru-RU"/>
              <a:t>* Экспорт и импорт координат линейных объектов</a:t>
            </a:r>
            <a:br>
              <a:rPr lang="ru-RU"/>
            </a:br>
            <a:r>
              <a:rPr lang="ru-RU"/>
              <a:t>* Создание зарамочного оформления планов</a:t>
            </a:r>
            <a:br>
              <a:rPr lang="ru-RU"/>
            </a:br>
            <a:r>
              <a:rPr lang="ru-RU"/>
              <a:t>* Построение поперечных профилей</a:t>
            </a:r>
            <a:br>
              <a:rPr lang="ru-RU"/>
            </a:br>
            <a:r>
              <a:rPr lang="ru-RU"/>
              <a:t>* Два стиля визуализации объектов</a:t>
            </a:r>
            <a:br>
              <a:rPr lang="ru-RU"/>
            </a:br>
            <a:r>
              <a:rPr lang="ru-RU"/>
              <a:t>* Объединение объектов в группы выбора</a:t>
            </a:r>
            <a:br>
              <a:rPr lang="ru-RU"/>
            </a:br>
            <a:r>
              <a:rPr lang="ru-RU"/>
              <a:t>* Построение модели рельефа и горизонталей</a:t>
            </a:r>
            <a:br>
              <a:rPr lang="ru-RU"/>
            </a:br>
            <a:r>
              <a:rPr lang="ru-RU"/>
              <a:t>* Редактируемый классификатор распределения объектов по слоям</a:t>
            </a:r>
            <a:br>
              <a:rPr lang="ru-RU"/>
            </a:br>
            <a:r>
              <a:rPr lang="ru-RU"/>
              <a:t>* Вычерчивание точечных, линейных и площадных условных знаков</a:t>
            </a:r>
            <a:br>
              <a:rPr lang="ru-RU"/>
            </a:br>
            <a:r>
              <a:rPr lang="ru-RU"/>
              <a:t>* Вычерчивание трехмерных откосов и обрывов</a:t>
            </a:r>
            <a:br>
              <a:rPr lang="ru-RU"/>
            </a:br>
            <a:r>
              <a:rPr lang="ru-RU"/>
              <a:t>* Расчет элементов плана ж.д. пути</a:t>
            </a: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684213"/>
            <a:ext cx="21050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816" y="467469"/>
            <a:ext cx="8519863" cy="581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00152" y="1547589"/>
            <a:ext cx="1008609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№ 2615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47824" y="2627709"/>
            <a:ext cx="5904656" cy="396044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3848" y="2771725"/>
            <a:ext cx="56166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dirty="0" smtClean="0"/>
              <a:t>Межевые и Технические планы любой сложности, Схема расположения ЗУ на КПТ, Декларации, Карта (план), Проект межевания, Сведения о зонах и границах, Акты обследования, Карта (план) территории и другие документы, необходимые для кадастрового учета объектов недвижимости, доступны сразу после установки.</a:t>
            </a:r>
          </a:p>
          <a:p>
            <a:pPr>
              <a:lnSpc>
                <a:spcPct val="100000"/>
              </a:lnSpc>
            </a:pPr>
            <a:endParaRPr lang="ru-RU" dirty="0" smtClean="0"/>
          </a:p>
          <a:p>
            <a:pPr>
              <a:lnSpc>
                <a:spcPct val="100000"/>
              </a:lnSpc>
            </a:pPr>
            <a:r>
              <a:rPr lang="ru-RU" dirty="0" smtClean="0"/>
              <a:t>Полная автоматизация рабочего процесса от ввода результатов полевых измерений до выдачи подписанного ЭЦП комплекта документов, готового к сдаче в органы кадастрового учета или отправке через портал </a:t>
            </a:r>
            <a:r>
              <a:rPr lang="ru-RU" dirty="0" err="1" smtClean="0"/>
              <a:t>Росреестра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9832" y="6804173"/>
            <a:ext cx="8240397" cy="693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Московская область, г.Одинцово,.</a:t>
            </a:r>
            <a:r>
              <a:rPr lang="en-GB" sz="2400" b="1" i="1" dirty="0" smtClean="0">
                <a:solidFill>
                  <a:schemeClr val="accent5">
                    <a:lumMod val="50000"/>
                  </a:schemeClr>
                </a:solidFill>
              </a:rPr>
              <a:t> argo@argogeo.ru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92040" y="1979637"/>
            <a:ext cx="3480568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Одно рабочее место 5400 руб.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323850"/>
            <a:ext cx="77438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179388" y="3429000"/>
            <a:ext cx="9037637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dirty="0"/>
              <a:t>Полный набор модулей для блока ГЕОДЕЗИЯ И ЗЕМЛЕУСТРОЙСТВО</a:t>
            </a:r>
          </a:p>
          <a:p>
            <a:r>
              <a:rPr lang="ru-RU" dirty="0"/>
              <a:t>•Импорт данных, полученных с электронных регистраторов и тахеометров</a:t>
            </a:r>
          </a:p>
          <a:p>
            <a:r>
              <a:rPr lang="ru-RU" dirty="0"/>
              <a:t>•Камеральная обработка инженерно-геодезических измерений</a:t>
            </a:r>
          </a:p>
          <a:p>
            <a:r>
              <a:rPr lang="ru-RU" dirty="0"/>
              <a:t>•Загрузка координат из текстовых файлов</a:t>
            </a:r>
          </a:p>
          <a:p>
            <a:r>
              <a:rPr lang="ru-RU" dirty="0"/>
              <a:t>•Обработка данных от GPS-приемников</a:t>
            </a:r>
          </a:p>
          <a:p>
            <a:r>
              <a:rPr lang="ru-RU" dirty="0"/>
              <a:t>•Обработка инженерно-геодезических изысканий сооружений линейного типа</a:t>
            </a:r>
          </a:p>
          <a:p>
            <a:r>
              <a:rPr lang="ru-RU" dirty="0"/>
              <a:t>•Формирование землеустроительной документации</a:t>
            </a:r>
          </a:p>
        </p:txBody>
      </p:sp>
      <p:pic>
        <p:nvPicPr>
          <p:cNvPr id="22532" name="Picture 6" descr="Полный набор модулей для блока ГЕОДЕЗИЯ И ЗЕМЛЕУСТРОЙСТВ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763713"/>
            <a:ext cx="7975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4" cstate="print"/>
          <a:srcRect l="6781" t="48045"/>
          <a:stretch>
            <a:fillRect/>
          </a:stretch>
        </p:blipFill>
        <p:spPr bwMode="auto">
          <a:xfrm>
            <a:off x="143768" y="2699717"/>
            <a:ext cx="97218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92005"/>
            <a:ext cx="100679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896296" y="5292005"/>
            <a:ext cx="162935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 2018 ГОДА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2650"/>
            <a:ext cx="10080625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1888" y="0"/>
            <a:ext cx="52990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8314" y="0"/>
            <a:ext cx="8542518" cy="702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1393825"/>
            <a:ext cx="9572625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1822450"/>
            <a:ext cx="95059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60192" y="1259557"/>
            <a:ext cx="1050288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201</a:t>
            </a:r>
            <a:r>
              <a:rPr lang="en-GB" sz="2800" b="1" dirty="0" smtClean="0"/>
              <a:t>9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174" y="1043533"/>
            <a:ext cx="968027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28344" y="3131765"/>
            <a:ext cx="2016224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2020</a:t>
            </a:r>
            <a:endParaRPr lang="ru-RU" sz="28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0" y="98425"/>
            <a:ext cx="9864725" cy="135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/>
              <a:t>Полигон: Межевой план </a:t>
            </a:r>
            <a:endParaRPr lang="ru-RU" sz="2400" dirty="0"/>
          </a:p>
          <a:p>
            <a:r>
              <a:rPr lang="ru-RU" sz="2800" dirty="0"/>
              <a:t>Программный центр «Помощь образованию г.Киров, 8(8332) 47-31-47, сайт: </a:t>
            </a:r>
            <a:r>
              <a:rPr lang="it-IT" sz="2800" dirty="0">
                <a:hlinkClick r:id="rId2"/>
              </a:rPr>
              <a:t>http://</a:t>
            </a:r>
            <a:r>
              <a:rPr lang="it-IT" sz="2800" dirty="0" smtClean="0">
                <a:hlinkClick r:id="rId2"/>
              </a:rPr>
              <a:t>pbprog.ru</a:t>
            </a:r>
            <a:endParaRPr lang="ru-RU" sz="2800" b="1" u="sn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242" y="1436687"/>
            <a:ext cx="9192140" cy="607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571" y="395461"/>
            <a:ext cx="3720661" cy="696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296" y="287678"/>
            <a:ext cx="4248472" cy="690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25" y="1835150"/>
            <a:ext cx="79629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1871663" y="395288"/>
            <a:ext cx="7345362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https://reestr.minsvyaz.ru/reestr</a:t>
            </a:r>
            <a:r>
              <a:rPr lang="en-GB" dirty="0"/>
              <a:t>/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1691" r="8034"/>
          <a:stretch>
            <a:fillRect/>
          </a:stretch>
        </p:blipFill>
        <p:spPr bwMode="auto">
          <a:xfrm>
            <a:off x="201613" y="1187450"/>
            <a:ext cx="94869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1"/>
          <p:cNvSpPr>
            <a:spLocks noChangeArrowheads="1"/>
          </p:cNvSpPr>
          <p:nvPr/>
        </p:nvSpPr>
        <p:spPr bwMode="auto">
          <a:xfrm>
            <a:off x="287338" y="1200150"/>
            <a:ext cx="9505950" cy="567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rgbClr val="C00000"/>
                </a:solidFill>
              </a:rPr>
              <a:t>461 Профессиональная ГИС "Карта 2011« </a:t>
            </a:r>
          </a:p>
          <a:p>
            <a:r>
              <a:rPr lang="ru-RU" sz="1600" dirty="0" err="1"/>
              <a:t>Геоинформационные</a:t>
            </a:r>
            <a:r>
              <a:rPr lang="ru-RU" sz="1600" dirty="0"/>
              <a:t> и навигационные системы (GIS) </a:t>
            </a:r>
            <a:r>
              <a:rPr lang="ru-RU" sz="1600" dirty="0" smtClean="0"/>
              <a:t> 18 </a:t>
            </a:r>
            <a:r>
              <a:rPr lang="ru-RU" sz="1600" dirty="0"/>
              <a:t>Апреля 2016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2800" b="1" dirty="0">
                <a:solidFill>
                  <a:srgbClr val="C00000"/>
                </a:solidFill>
              </a:rPr>
              <a:t>1643  Геодезическая программа "</a:t>
            </a:r>
            <a:r>
              <a:rPr lang="ru-RU" sz="2800" b="1" dirty="0" err="1">
                <a:solidFill>
                  <a:srgbClr val="C00000"/>
                </a:solidFill>
              </a:rPr>
              <a:t>Терра.Геодезия</a:t>
            </a:r>
            <a:r>
              <a:rPr lang="ru-RU" sz="2800" b="1" dirty="0">
                <a:solidFill>
                  <a:srgbClr val="C00000"/>
                </a:solidFill>
              </a:rPr>
              <a:t>« </a:t>
            </a:r>
            <a:endParaRPr lang="ru-RU" sz="2800" dirty="0"/>
          </a:p>
          <a:p>
            <a:r>
              <a:rPr lang="ru-RU" sz="1600" dirty="0" err="1"/>
              <a:t>Геоинформационные</a:t>
            </a:r>
            <a:r>
              <a:rPr lang="ru-RU" sz="1600" dirty="0"/>
              <a:t> и навигационные системы (GIS), Информационные системы для решения специфических отраслевых задач, Системы сбора, хранения, обработки, анализа, моделирования и визуализации массивов данных </a:t>
            </a:r>
            <a:r>
              <a:rPr lang="ru-RU" sz="1600" dirty="0" smtClean="0"/>
              <a:t> 5 </a:t>
            </a:r>
            <a:r>
              <a:rPr lang="ru-RU" sz="1600" dirty="0"/>
              <a:t>Сентября </a:t>
            </a:r>
            <a:r>
              <a:rPr lang="ru-RU" sz="1600" dirty="0" smtClean="0"/>
              <a:t>2016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2800" b="1" dirty="0" smtClean="0">
                <a:solidFill>
                  <a:srgbClr val="C00000"/>
                </a:solidFill>
              </a:rPr>
              <a:t>527 Государственная информационная система Ярославской области «Портал инфраструктуры пространственных данных Ярославской области» </a:t>
            </a:r>
          </a:p>
          <a:p>
            <a:r>
              <a:rPr lang="ru-RU" sz="1600" dirty="0" err="1" smtClean="0"/>
              <a:t>Геоинформационные</a:t>
            </a:r>
            <a:r>
              <a:rPr lang="ru-RU" sz="1600" dirty="0" smtClean="0"/>
              <a:t> и навигационные системы (GIS) 8 Мая 2018 </a:t>
            </a:r>
          </a:p>
          <a:p>
            <a:endParaRPr lang="ru-RU" sz="1600" dirty="0" smtClean="0"/>
          </a:p>
          <a:p>
            <a:r>
              <a:rPr lang="ru-RU" sz="2800" b="1" dirty="0" smtClean="0">
                <a:solidFill>
                  <a:srgbClr val="C00000"/>
                </a:solidFill>
              </a:rPr>
              <a:t>4610 Навигационная картографическая программа "</a:t>
            </a:r>
            <a:r>
              <a:rPr lang="ru-RU" sz="2800" b="1" dirty="0" err="1" smtClean="0">
                <a:solidFill>
                  <a:srgbClr val="C00000"/>
                </a:solidFill>
              </a:rPr>
              <a:t>Навител</a:t>
            </a:r>
            <a:r>
              <a:rPr lang="ru-RU" sz="2800" b="1" dirty="0" smtClean="0">
                <a:solidFill>
                  <a:srgbClr val="C00000"/>
                </a:solidFill>
              </a:rPr>
              <a:t> Навигатор«</a:t>
            </a:r>
          </a:p>
          <a:p>
            <a:r>
              <a:rPr lang="ru-RU" sz="1600" dirty="0" smtClean="0"/>
              <a:t> </a:t>
            </a:r>
            <a:r>
              <a:rPr lang="ru-RU" sz="1600" dirty="0" err="1" smtClean="0"/>
              <a:t>Геоинформационные</a:t>
            </a:r>
            <a:r>
              <a:rPr lang="ru-RU" sz="1600" dirty="0" smtClean="0"/>
              <a:t> и навигационные системы (GIS) 5 Июля 2018 </a:t>
            </a:r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50825"/>
            <a:ext cx="6696075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832" y="395461"/>
            <a:ext cx="67532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896" y="1823186"/>
            <a:ext cx="6912768" cy="555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784" y="255604"/>
            <a:ext cx="943304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Компания АО «</a:t>
            </a:r>
            <a:r>
              <a:rPr lang="ru-RU" sz="2400" dirty="0" err="1" smtClean="0"/>
              <a:t>Нанософт</a:t>
            </a:r>
            <a:r>
              <a:rPr lang="ru-RU" sz="2400" dirty="0" smtClean="0"/>
              <a:t>», созданная в 2008 году, ориентируется на инновационные методы разработки и распространения программного обеспечения.</a:t>
            </a:r>
          </a:p>
          <a:p>
            <a:pPr>
              <a:lnSpc>
                <a:spcPct val="100000"/>
              </a:lnSpc>
            </a:pPr>
            <a:r>
              <a:rPr lang="ru-RU" sz="2400" dirty="0" smtClean="0"/>
              <a:t>Цель — создание отечественного доступного САПР. </a:t>
            </a:r>
            <a:r>
              <a:rPr lang="ru-RU" sz="2400" dirty="0" err="1" smtClean="0"/>
              <a:t>Нанософт</a:t>
            </a:r>
            <a:r>
              <a:rPr lang="ru-RU" sz="2400" dirty="0" smtClean="0"/>
              <a:t> создает условия для массового перехода от использования нелицензионного программного обеспечения САПР к цивилизованной работе с легальными продуктами. Мы делаем все от нас зависящее, чтобы затраты пользователей на этот переход были минимальными. Именно поэтому значительное место среди наших разработок занимают бесплатные продукты.</a:t>
            </a:r>
          </a:p>
          <a:p>
            <a:pPr>
              <a:lnSpc>
                <a:spcPct val="100000"/>
              </a:lnSpc>
            </a:pPr>
            <a:r>
              <a:rPr lang="ru-RU" sz="2400" dirty="0" err="1" smtClean="0"/>
              <a:t>Нанософт</a:t>
            </a:r>
            <a:r>
              <a:rPr lang="ru-RU" sz="2400" dirty="0" smtClean="0"/>
              <a:t> - это не просто очередная разработка программного обеспечения, это продукты, которые:</a:t>
            </a:r>
          </a:p>
          <a:p>
            <a:pPr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/>
              <a:t>рассчитаны на широкий круг специалистов;</a:t>
            </a:r>
          </a:p>
          <a:p>
            <a:pPr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/>
              <a:t>разработаны под требования отечественных стандартов;</a:t>
            </a:r>
          </a:p>
          <a:p>
            <a:pPr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/>
              <a:t>выгодны по стоимости использования и внедрения;</a:t>
            </a:r>
          </a:p>
          <a:p>
            <a:pPr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/>
              <a:t>совместимы с наиболее распространенными форматами САПР;</a:t>
            </a:r>
          </a:p>
          <a:p>
            <a:pPr>
              <a:lnSpc>
                <a:spcPct val="100000"/>
              </a:lnSpc>
              <a:buFont typeface="Arial" pitchFamily="34" charset="0"/>
              <a:buChar char="•"/>
            </a:pPr>
            <a:r>
              <a:rPr lang="ru-RU" sz="2400" dirty="0" smtClean="0"/>
              <a:t>удобны, просты и не требовательны к аппаратным ресурсам.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09" y="323453"/>
            <a:ext cx="9217024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909" y="596349"/>
            <a:ext cx="9504807" cy="6366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0156" y="3541711"/>
            <a:ext cx="5040313" cy="874682"/>
          </a:xfrm>
          <a:prstGeom prst="rect">
            <a:avLst/>
          </a:prstGeom>
        </p:spPr>
        <p:txBody>
          <a:bodyPr lIns="100794" tIns="50397" rIns="100794" bIns="50397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Рис. 11.9. </a:t>
            </a:r>
            <a:r>
              <a:rPr lang="ru-RU" dirty="0" smtClean="0"/>
              <a:t>Основные причины простоев КИС</a:t>
            </a:r>
            <a:endParaRPr lang="ru-RU" dirty="0"/>
          </a:p>
        </p:txBody>
      </p:sp>
      <p:pic>
        <p:nvPicPr>
          <p:cNvPr id="2053" name="Picture 5" descr="Основные причины простоев К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824" y="2495713"/>
            <a:ext cx="9043738" cy="50639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5900" y="287317"/>
            <a:ext cx="9648824" cy="2814765"/>
          </a:xfrm>
          <a:prstGeom prst="rect">
            <a:avLst/>
          </a:prstGeom>
        </p:spPr>
        <p:txBody>
          <a:bodyPr wrap="square" lIns="100794" tIns="50397" rIns="100794" bIns="50397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</a:rPr>
              <a:t>Встречается, что успешно внедренная система не реализует полностью свои функции из-за неудовлетворительного использования и сопровождения. Причин тому много: недостаточная подготовленность предприятия, плохо обученный персонал, отсутствие политики безопасности, устаревшее сетевое и электротехническое оборудование и т. д.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8504" y="6516141"/>
            <a:ext cx="2376264" cy="34996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16376" y="6804173"/>
            <a:ext cx="432048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B42F6"/>
                </a:solidFill>
              </a:rPr>
              <a:t>аппаратное (</a:t>
            </a:r>
            <a:r>
              <a:rPr lang="ru-RU" b="1" dirty="0" smtClean="0">
                <a:solidFill>
                  <a:srgbClr val="4B42F6"/>
                </a:solidFill>
              </a:rPr>
              <a:t>HW</a:t>
            </a:r>
            <a:r>
              <a:rPr lang="ru-RU" dirty="0" smtClean="0">
                <a:solidFill>
                  <a:srgbClr val="4B42F6"/>
                </a:solidFill>
              </a:rPr>
              <a:t>) и программное (</a:t>
            </a:r>
            <a:r>
              <a:rPr lang="ru-RU" b="1" dirty="0" smtClean="0">
                <a:solidFill>
                  <a:srgbClr val="4B42F6"/>
                </a:solidFill>
              </a:rPr>
              <a:t>SW</a:t>
            </a:r>
            <a:r>
              <a:rPr lang="ru-RU" dirty="0" smtClean="0">
                <a:solidFill>
                  <a:srgbClr val="4B42F6"/>
                </a:solidFill>
              </a:rPr>
              <a:t>) обеспечение</a:t>
            </a:r>
            <a:endParaRPr lang="ru-RU" dirty="0">
              <a:solidFill>
                <a:srgbClr val="4B42F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88" y="525443"/>
            <a:ext cx="9707451" cy="1562435"/>
          </a:xfrm>
          <a:prstGeom prst="rect">
            <a:avLst/>
          </a:prstGeom>
          <a:noFill/>
        </p:spPr>
        <p:txBody>
          <a:bodyPr wrap="square" lIns="100794" tIns="50397" rIns="100794" bIns="50397" rtlCol="0">
            <a:spAutoFit/>
          </a:bodyPr>
          <a:lstStyle/>
          <a:p>
            <a:pPr algn="ctr"/>
            <a:r>
              <a:rPr lang="ru-RU" sz="2200" dirty="0" smtClean="0"/>
              <a:t>Вопросы по теме лекции:</a:t>
            </a:r>
          </a:p>
          <a:p>
            <a:pPr algn="ctr"/>
            <a:endParaRPr lang="ru-RU" sz="2200" dirty="0" smtClean="0"/>
          </a:p>
          <a:p>
            <a:pPr marL="377979" indent="-377979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Arial Narrow" pitchFamily="34" charset="0"/>
              </a:rPr>
              <a:t>Слайд 5.  Какой облачный сервис подходит для Вашей деятельности в текущий момент?</a:t>
            </a:r>
          </a:p>
          <a:p>
            <a:pPr marL="377979" indent="-377979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Arial Narrow" pitchFamily="34" charset="0"/>
              </a:rPr>
              <a:t> Какое ПО нужно кадастровому инженеру?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252413" y="109538"/>
            <a:ext cx="9683750" cy="734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</a:rPr>
              <a:t>CREDO КАДАСТР  НАЗНАЧЕНИЕ</a:t>
            </a:r>
            <a:r>
              <a:rPr lang="ru-RU" sz="2400"/>
              <a:t>: формирование и выпуск землеустроительных документов.</a:t>
            </a:r>
          </a:p>
          <a:p>
            <a:pPr algn="ctr"/>
            <a:r>
              <a:rPr lang="ru-RU" sz="2400" b="1">
                <a:solidFill>
                  <a:srgbClr val="C00000"/>
                </a:solidFill>
              </a:rPr>
              <a:t>ИСХОДНЫЕ ДАННЫЕ</a:t>
            </a:r>
            <a:r>
              <a:rPr lang="ru-RU" sz="2400"/>
              <a:t>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400"/>
              <a:t> ◦</a:t>
            </a:r>
            <a:r>
              <a:rPr lang="ru-RU" sz="2200"/>
              <a:t>файлы в формате XML (кадастровые выписки, кадастровые планы территорий).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◦файлы GDS, содержащие координаты, имена точек, коды топографических объектов и их атрибуты, сформированные при обработке топографических съемок в системе CREDO_DAT;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◦текстовые файлы произвольных форматов, содержащие координаты точек;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◦проекты, созданные в системах CREDO III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◦данные в формате LPN, подготовленные в программе Земплан;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◦данные в формате MIF/MID из системы MapInfo;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◦данные из формата TXF, SXF из системы Панорама;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◦данные в формате DXF (версий AutoCAD 14, 2000, 2004);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◦растровые файлы карт, планов, аэрофотоснимков формата CRF, BMP, TIFF, JPEG и PNG, а также файлы формата TMD, подготовленные в программе CREDO (КРЕДО) ТРАНСФОРМ 3.1.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2200"/>
              <a:t>◦ Космические снимки с ресурса «Экспресс Космоснимки».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2413" y="0"/>
            <a:ext cx="9575800" cy="7689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b="1" dirty="0">
                <a:solidFill>
                  <a:srgbClr val="C00000"/>
                </a:solidFill>
                <a:ea typeface="SimSun" charset="-122"/>
              </a:rPr>
              <a:t>CREDO КАДАСТР    РЕЗУЛЬТАТЫ</a:t>
            </a:r>
            <a:r>
              <a:rPr lang="ru-RU" dirty="0">
                <a:ea typeface="SimSun" charset="-122"/>
              </a:rPr>
              <a:t>:</a:t>
            </a:r>
          </a:p>
          <a:p>
            <a:pPr marL="36000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 ◦выпуск основных документов (файл формата RTF) для Межевого плана, Технических планов, Проекта межевания, Заявления, включающих текстовую часть и чертежи в соответствии с утвержденными приказами Минэкономразвития России.</a:t>
            </a:r>
          </a:p>
          <a:p>
            <a:pPr marL="36000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◦выпуск документов в электронной форме – XML -файлов и вложений, предоставляемых в орган кадастрового учета (</a:t>
            </a:r>
            <a:r>
              <a:rPr lang="ru-RU" dirty="0" err="1">
                <a:ea typeface="SimSun" charset="-122"/>
              </a:rPr>
              <a:t>Росреестр</a:t>
            </a:r>
            <a:r>
              <a:rPr lang="ru-RU" dirty="0">
                <a:ea typeface="SimSun" charset="-122"/>
              </a:rPr>
              <a:t>).</a:t>
            </a:r>
          </a:p>
          <a:p>
            <a:pPr marL="36000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◦Текстовые документы, ведомости (формат RTF).</a:t>
            </a:r>
          </a:p>
          <a:p>
            <a:pPr marL="36000" algn="ctr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◦Чертежи: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 ◦схема геодезических построений;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◦схема расположения земельных участков;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◦чертеж земельных участков и их частей;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форматов MIF и MID(</a:t>
            </a:r>
            <a:r>
              <a:rPr lang="ru-RU" dirty="0" err="1">
                <a:ea typeface="SimSun" charset="-122"/>
              </a:rPr>
              <a:t>MapInfo</a:t>
            </a:r>
            <a:r>
              <a:rPr lang="ru-RU" dirty="0">
                <a:ea typeface="SimSun" charset="-122"/>
              </a:rPr>
              <a:t>)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форматов DXF (</a:t>
            </a:r>
            <a:r>
              <a:rPr lang="ru-RU" dirty="0" err="1">
                <a:ea typeface="SimSun" charset="-122"/>
              </a:rPr>
              <a:t>AutoCAD</a:t>
            </a:r>
            <a:r>
              <a:rPr lang="ru-RU" dirty="0">
                <a:ea typeface="SimSun" charset="-122"/>
              </a:rPr>
              <a:t> 2000/2004)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форматов TXF и SXF (Панорама)</a:t>
            </a:r>
          </a:p>
          <a:p>
            <a:pPr marL="778950" lvl="1">
              <a:lnSpc>
                <a:spcPct val="100000"/>
              </a:lnSpc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формата OBX текущей версии, созданные в системах CREDO Кадастр и CREDO Межевой план, для обмена наборами проектов плана, чертежной модели и проектами между ними. </a:t>
            </a:r>
          </a:p>
          <a:p>
            <a:pPr lvl="1"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формата PRX текущей версии, проектов модели план и чертежной модели, созданных в системах CREDO Кадастр и CREDO Межевой план, для обмена данными между ними.</a:t>
            </a:r>
          </a:p>
          <a:p>
            <a:pPr lvl="1"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◦файлы общих ресурсов формата DBX, используемые системами CREDO III.</a:t>
            </a:r>
          </a:p>
          <a:p>
            <a:pPr lvl="1"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◦наборы проектов в формате COСDS и проекты в формате CPLND, CPMAP, CPSIT, CPSUR, версии 1.12.</a:t>
            </a:r>
          </a:p>
          <a:p>
            <a:pPr>
              <a:buFont typeface="Times New Roman" pitchFamily="16" charset="0"/>
              <a:buNone/>
              <a:defRPr/>
            </a:pPr>
            <a:r>
              <a:rPr lang="ru-RU" dirty="0">
                <a:ea typeface="SimSun" charset="-122"/>
              </a:rPr>
              <a:t>	◦файлы форматов BMP, JREG, TIFF, PNG, CRF, полученные экспортом данных в растр.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92" y="0"/>
            <a:ext cx="979284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1650" y="1254125"/>
            <a:ext cx="10582275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3419797"/>
            <a:ext cx="9073008" cy="3441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Консультант по кадастру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Требования:</a:t>
            </a:r>
            <a:endParaRPr lang="ru-RU" dirty="0" smtClean="0"/>
          </a:p>
          <a:p>
            <a:r>
              <a:rPr lang="ru-RU" dirty="0" smtClean="0"/>
              <a:t>Высшее образование в сфере землеустройства</a:t>
            </a:r>
          </a:p>
          <a:p>
            <a:r>
              <a:rPr lang="ru-RU" dirty="0" smtClean="0"/>
              <a:t> Знание законодательства, регулирующего сферу кадастрового учета и регистрации прав</a:t>
            </a:r>
          </a:p>
          <a:p>
            <a:r>
              <a:rPr lang="ru-RU" b="1" dirty="0" smtClean="0"/>
              <a:t>Обязанности:</a:t>
            </a:r>
            <a:endParaRPr lang="ru-RU" dirty="0" smtClean="0"/>
          </a:p>
          <a:p>
            <a:r>
              <a:rPr lang="ru-RU" dirty="0" smtClean="0"/>
              <a:t>Консультация клиентов компании по вопросам подготовки и формирования документов, необходимых для представления в Росреестр, с помощью нашего программного обеспечения</a:t>
            </a:r>
          </a:p>
          <a:p>
            <a:r>
              <a:rPr lang="ru-RU" dirty="0" smtClean="0"/>
              <a:t>Участие в развитии новых программных продуктов и сервисов, в области кадастрового учета и регистрации прав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9477"/>
            <a:ext cx="99726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600152" y="3275781"/>
            <a:ext cx="1338828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12.09.2019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5501"/>
            <a:ext cx="100012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429"/>
            <a:ext cx="986484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7804" y="3059757"/>
            <a:ext cx="9145016" cy="2230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Без ключа защиты программа работает в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демо-режиме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• недоступно формирование документов в электронном виде;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 • в графических разделах отображается водяной знак «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демо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»;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 • в каталогах координат некоторые данные заменяются словом «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демо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».</a:t>
            </a:r>
          </a:p>
          <a:p>
            <a:pPr>
              <a:spcAft>
                <a:spcPts val="300"/>
              </a:spcAft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spcAft>
                <a:spcPts val="300"/>
              </a:spcAft>
            </a:pPr>
            <a:r>
              <a:rPr lang="ru-RU" dirty="0" smtClean="0"/>
              <a:t>Программа основана на 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ГИС 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ObjectLand</a:t>
            </a:r>
            <a:r>
              <a:rPr lang="ru-RU" dirty="0" smtClean="0"/>
              <a:t> (лицензия входит в стоимость ПКЗО). В дополнение к специальным возможностям в ПКЗО доступны стандартные возможности ГИС.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36056" y="5724053"/>
            <a:ext cx="4536504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0070C0"/>
                </a:solidFill>
              </a:rPr>
              <a:t>http://www.pkzo.ru</a:t>
            </a:r>
            <a:r>
              <a:rPr lang="en-GB" sz="2400" dirty="0" smtClean="0">
                <a:hlinkClick r:id="rId3"/>
              </a:rPr>
              <a:t>/</a:t>
            </a:r>
            <a:r>
              <a:rPr lang="ru-RU" sz="2400" dirty="0" smtClean="0"/>
              <a:t>  Таганрог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78993E6A-8CFA-47C1-A9EF-64155B29FAB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1019</Words>
  <Application>Microsoft Office PowerPoint</Application>
  <PresentationFormat>Произвольный</PresentationFormat>
  <Paragraphs>211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 Степанова</dc:creator>
  <cp:lastModifiedBy>Пользователь Windows</cp:lastModifiedBy>
  <cp:revision>128</cp:revision>
  <cp:lastPrinted>1601-01-01T00:00:00Z</cp:lastPrinted>
  <dcterms:created xsi:type="dcterms:W3CDTF">2011-02-21T20:02:44Z</dcterms:created>
  <dcterms:modified xsi:type="dcterms:W3CDTF">2022-10-28T09:13:52Z</dcterms:modified>
</cp:coreProperties>
</file>