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sldIdLst>
    <p:sldId id="268" r:id="rId2"/>
    <p:sldId id="305" r:id="rId3"/>
    <p:sldId id="256" r:id="rId4"/>
    <p:sldId id="280" r:id="rId5"/>
    <p:sldId id="257" r:id="rId6"/>
    <p:sldId id="270" r:id="rId7"/>
    <p:sldId id="258" r:id="rId8"/>
    <p:sldId id="271" r:id="rId9"/>
    <p:sldId id="272" r:id="rId10"/>
    <p:sldId id="273" r:id="rId11"/>
    <p:sldId id="300" r:id="rId12"/>
    <p:sldId id="259" r:id="rId13"/>
    <p:sldId id="260" r:id="rId14"/>
    <p:sldId id="267" r:id="rId15"/>
    <p:sldId id="262" r:id="rId16"/>
    <p:sldId id="263" r:id="rId17"/>
    <p:sldId id="264" r:id="rId18"/>
    <p:sldId id="261" r:id="rId19"/>
    <p:sldId id="265" r:id="rId20"/>
    <p:sldId id="266" r:id="rId21"/>
    <p:sldId id="319" r:id="rId22"/>
    <p:sldId id="301" r:id="rId23"/>
    <p:sldId id="298" r:id="rId24"/>
    <p:sldId id="299" r:id="rId25"/>
    <p:sldId id="306" r:id="rId26"/>
    <p:sldId id="307" r:id="rId27"/>
    <p:sldId id="309" r:id="rId28"/>
    <p:sldId id="311" r:id="rId29"/>
    <p:sldId id="30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DFA"/>
    <a:srgbClr val="FDEADA"/>
    <a:srgbClr val="009900"/>
    <a:srgbClr val="CC00FF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26" autoAdjust="0"/>
    <p:restoredTop sz="94660" autoAdjust="0"/>
  </p:normalViewPr>
  <p:slideViewPr>
    <p:cSldViewPr showGuides="1">
      <p:cViewPr varScale="1">
        <p:scale>
          <a:sx n="103" d="100"/>
          <a:sy n="103" d="100"/>
        </p:scale>
        <p:origin x="-4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46EA8-0C54-4225-9D13-12AF78BEFC46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AD3D32-6B62-4F43-B5BB-CBF1CDC48E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33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D8B92-8A46-46E5-B1FC-A0D362CEF72B}" type="datetime1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1797-FBB0-4C09-B22C-6F5240DAF454}" type="datetime1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6D136-9083-46FB-AD94-F81AD8A482A9}" type="datetime1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6FF25-47C7-4B7C-9156-114C939DE0AF}" type="datetime1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9254-C733-4239-9D4C-B3CFE6988CCE}" type="datetime1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30513-9683-4707-90CB-812DFC5496CD}" type="datetime1">
              <a:rPr lang="ru-RU" smtClean="0"/>
              <a:pPr/>
              <a:t>11.01.2025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AA1DF-D8C5-43F9-82AC-FFC82E01B6E4}" type="datetime1">
              <a:rPr lang="ru-RU" smtClean="0"/>
              <a:pPr/>
              <a:t>11.01.2025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7DBE1-EBAE-42EA-AE0C-A380C14E3BD4}" type="datetime1">
              <a:rPr lang="ru-RU" smtClean="0"/>
              <a:pPr/>
              <a:t>11.01.2025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2C906-123D-4531-847E-97413B8BFBAC}" type="datetime1">
              <a:rPr lang="ru-RU" smtClean="0"/>
              <a:pPr/>
              <a:t>11.01.2025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F504A-DB25-4C5A-B869-D165A9404F4A}" type="datetime1">
              <a:rPr lang="ru-RU" smtClean="0"/>
              <a:pPr/>
              <a:t>11.01.2025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2EDD4-8B70-427F-B5AE-A4A04043FC67}" type="datetime1">
              <a:rPr lang="ru-RU" smtClean="0"/>
              <a:pPr/>
              <a:t>11.01.2025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30DA8-C8C3-458D-A217-74A5C5CEF973}" type="datetime1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0A3D8-D7A5-4113-A8E9-2F63806B6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uc.kadastr.ru/" TargetMode="External"/><Relationship Id="rId2" Type="http://schemas.openxmlformats.org/officeDocument/2006/relationships/hyperlink" Target="https://rosreestr.ru/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arant.ru/news/1378220/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digital.gov.ru/ru/activity/govservices/2/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digital.gov.ru/uploaded/files/perechen-akkreditovannyih-udostoveryayuschih-tsentrov-na-06062022.xlsx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uc.kadastr.ru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uc.kadastr.ru/elpodp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12817"/>
            <a:ext cx="8496944" cy="6440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ru-RU" sz="2900" dirty="0" smtClean="0">
                <a:solidFill>
                  <a:srgbClr val="B3B3B3"/>
                </a:solidFill>
              </a:rPr>
              <a:t>Компьютерные информационные технологии</a:t>
            </a:r>
          </a:p>
          <a:p>
            <a:pPr algn="ctr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endParaRPr lang="ru-RU" sz="2900" dirty="0" smtClean="0">
              <a:solidFill>
                <a:srgbClr val="000000"/>
              </a:solidFill>
            </a:endParaRPr>
          </a:p>
          <a:p>
            <a:pPr algn="ctr"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ru-RU" sz="2900" b="1" dirty="0" smtClean="0">
                <a:solidFill>
                  <a:srgbClr val="000000"/>
                </a:solidFill>
              </a:rPr>
              <a:t>Лекция 4. Защищенная передача данных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7030A0"/>
                </a:solidFill>
              </a:rPr>
              <a:t>Основные понятия при защищенной передаче данных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7030A0"/>
                </a:solidFill>
              </a:rPr>
              <a:t>Симметричное шифрование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7030A0"/>
                </a:solidFill>
              </a:rPr>
              <a:t>Асимметричное шифрование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7030A0"/>
                </a:solidFill>
              </a:rPr>
              <a:t>Электронная цифровая подпись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it-IT" sz="2400" b="1" dirty="0" smtClean="0">
                <a:solidFill>
                  <a:srgbClr val="7030A0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Федеральный закон Российской Федерации от 6 .04. 2011 г. </a:t>
            </a:r>
            <a:r>
              <a:rPr lang="it-IT" sz="2400" b="1" dirty="0" smtClean="0">
                <a:solidFill>
                  <a:srgbClr val="7030A0"/>
                </a:solidFill>
              </a:rPr>
              <a:t>N</a:t>
            </a:r>
            <a:r>
              <a:rPr lang="ru-RU" sz="2400" b="1" dirty="0" smtClean="0">
                <a:solidFill>
                  <a:srgbClr val="7030A0"/>
                </a:solidFill>
              </a:rPr>
              <a:t> 63-ФЗ"Об электронной подписи" 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7030A0"/>
                </a:solidFill>
              </a:rPr>
              <a:t>Система удостоверяющих центров </a:t>
            </a:r>
            <a:r>
              <a:rPr lang="ru-RU" sz="2400" b="1" dirty="0" err="1" smtClean="0">
                <a:solidFill>
                  <a:srgbClr val="7030A0"/>
                </a:solidFill>
              </a:rPr>
              <a:t>Росреестра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smtClean="0">
                <a:solidFill>
                  <a:srgbClr val="7030A0"/>
                </a:solidFill>
              </a:rPr>
              <a:t>ЦММ - методы построения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lvl="3">
              <a:lnSpc>
                <a:spcPct val="150000"/>
              </a:lnSpc>
              <a:spcAft>
                <a:spcPts val="771"/>
              </a:spcAft>
              <a:buSzPct val="45000"/>
              <a:buFont typeface="Wingdings" pitchFamily="2" charset="2"/>
              <a:buChar char="Ø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endParaRPr lang="ru-RU" sz="2500" b="1" dirty="0" smtClean="0">
              <a:solidFill>
                <a:srgbClr val="9999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39552" y="1166843"/>
            <a:ext cx="835292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АСИММЕТРИЧНОЕ ШИФРОВАНИЕ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обеспечивает конфиденциальность послания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(прочтет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только тот у кого есть закрытая половинка ключа)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343B4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ЭЦП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обеспечивает аутентичность отправителя и целостность сообщения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подписывание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производится с применением закрытого ключа, а проверка</a:t>
            </a: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с применением открытого)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1026" name="Picture 2" descr="https://habrastorage.org/webt/_r/zo/np/_rzonpsxbqviekzco0r0esnral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139" y="289484"/>
            <a:ext cx="7683723" cy="627903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6211669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chemeClr val="tx2">
                    <a:lumMod val="75000"/>
                  </a:schemeClr>
                </a:solidFill>
              </a:rPr>
              <a:t>https://habr.com/ru/company/habr/blog/460153</a:t>
            </a:r>
            <a:r>
              <a:rPr lang="en-GB" dirty="0" smtClean="0"/>
              <a:t>/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558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892480" cy="6140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	ЭЦП</a:t>
            </a:r>
            <a:r>
              <a:rPr lang="ru-RU" dirty="0"/>
              <a:t> — реквизит электронного документа, предназначенный для защиты данного документа от подделки, полученный в результате криптографического преобразования информации с использованием закрытого ключа ЭЦП и позволяющий идентифицировать владельца СКП, а также установить отсутствие искажения информации в электронном документе.</a:t>
            </a:r>
          </a:p>
          <a:p>
            <a:r>
              <a:rPr lang="ru-RU" b="1" dirty="0" smtClean="0">
                <a:latin typeface="Arial Narrow" pitchFamily="34" charset="0"/>
              </a:rPr>
              <a:t>Комплект </a:t>
            </a:r>
            <a:r>
              <a:rPr lang="ru-RU" b="1" dirty="0">
                <a:latin typeface="Arial Narrow" pitchFamily="34" charset="0"/>
              </a:rPr>
              <a:t>ЭЦП при выдаче ее удостоверяющим центром выглядит следующим образом:</a:t>
            </a:r>
          </a:p>
          <a:p>
            <a:pPr lvl="1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/>
              <a:t>СКП (открытый ключ на бумажном носителе);</a:t>
            </a:r>
          </a:p>
          <a:p>
            <a:pPr lvl="1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/>
              <a:t>Закрытый и открытый ключи на защищенном носителе — портативном устройстве, выполненном в форме USB-брелка, обеспечивающем хранение конфиденциальной ключевой информации и аутентификацию </a:t>
            </a:r>
            <a:r>
              <a:rPr lang="ru-RU" dirty="0" smtClean="0"/>
              <a:t>пользователя </a:t>
            </a:r>
            <a:r>
              <a:rPr lang="ru-RU" dirty="0" smtClean="0">
                <a:latin typeface="Arial Narrow" pitchFamily="34" charset="0"/>
              </a:rPr>
              <a:t>Сертифицированный  </a:t>
            </a:r>
            <a:r>
              <a:rPr lang="ru-RU" b="1" dirty="0" smtClean="0">
                <a:latin typeface="Arial Narrow" pitchFamily="34" charset="0"/>
              </a:rPr>
              <a:t>Федеральной службой по техническому и экспортному контролю (</a:t>
            </a:r>
            <a:r>
              <a:rPr lang="ru-RU" dirty="0" smtClean="0">
                <a:latin typeface="Arial Narrow" pitchFamily="34" charset="0"/>
              </a:rPr>
              <a:t>ФСТЭК) ключевой носитель </a:t>
            </a:r>
            <a:r>
              <a:rPr lang="ru-RU" b="1" dirty="0" err="1" smtClean="0">
                <a:solidFill>
                  <a:srgbClr val="FF0000"/>
                </a:solidFill>
              </a:rPr>
              <a:t>Rutoken</a:t>
            </a:r>
            <a:r>
              <a:rPr lang="ru-RU" dirty="0" smtClean="0"/>
              <a:t>);</a:t>
            </a:r>
            <a:endParaRPr lang="ru-RU" dirty="0"/>
          </a:p>
          <a:p>
            <a:pPr lvl="1">
              <a:spcBef>
                <a:spcPts val="600"/>
              </a:spcBef>
              <a:buFont typeface="Arial" pitchFamily="34" charset="0"/>
              <a:buChar char="•"/>
            </a:pPr>
            <a:r>
              <a:rPr lang="ru-RU" dirty="0"/>
              <a:t>Дистрибутив программы </a:t>
            </a:r>
            <a:r>
              <a:rPr lang="ru-RU" dirty="0" err="1"/>
              <a:t>Крипто-Про</a:t>
            </a:r>
            <a:r>
              <a:rPr lang="ru-RU" dirty="0"/>
              <a:t> CSP — </a:t>
            </a:r>
            <a:r>
              <a:rPr lang="ru-RU" dirty="0" err="1"/>
              <a:t>Криптопровайдер</a:t>
            </a:r>
            <a:r>
              <a:rPr lang="ru-RU" dirty="0"/>
              <a:t>, позволяющий осуществлять криптографические операции в операционных системах </a:t>
            </a:r>
            <a:r>
              <a:rPr lang="ru-RU" dirty="0" err="1"/>
              <a:t>Microsoft</a:t>
            </a:r>
            <a:r>
              <a:rPr lang="ru-RU" dirty="0"/>
              <a:t>. Он предназначен для авторизации и обеспечения юридической значимости электронных документов при обмене ими между пользователями посредством использования процедур формирования и проверки ЭЦП в соответствии с отечественными стандартами ГОСТ. Данное ПО устанавливается на одно рабочее место. </a:t>
            </a:r>
            <a:r>
              <a:rPr lang="ru-RU" dirty="0" smtClean="0"/>
              <a:t>Также </a:t>
            </a:r>
            <a:r>
              <a:rPr lang="ru-RU" dirty="0"/>
              <a:t>выдается лицензия на одно рабочее место.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Срок </a:t>
            </a:r>
            <a:r>
              <a:rPr lang="ru-RU" b="1" dirty="0">
                <a:solidFill>
                  <a:srgbClr val="FF0000"/>
                </a:solidFill>
              </a:rPr>
              <a:t>действия </a:t>
            </a:r>
            <a:r>
              <a:rPr lang="ru-RU" b="1" dirty="0" smtClean="0">
                <a:solidFill>
                  <a:srgbClr val="FF0000"/>
                </a:solidFill>
              </a:rPr>
              <a:t>всех</a:t>
            </a:r>
            <a:r>
              <a:rPr lang="ru-RU" b="1" dirty="0">
                <a:solidFill>
                  <a:srgbClr val="FF0000"/>
                </a:solidFill>
              </a:rPr>
              <a:t> </a:t>
            </a:r>
            <a:r>
              <a:rPr lang="ru-RU" b="1" dirty="0" smtClean="0">
                <a:solidFill>
                  <a:srgbClr val="FF0000"/>
                </a:solidFill>
              </a:rPr>
              <a:t>ЭЦП </a:t>
            </a:r>
            <a:r>
              <a:rPr lang="ru-RU" b="1" dirty="0">
                <a:solidFill>
                  <a:srgbClr val="FF0000"/>
                </a:solidFill>
              </a:rPr>
              <a:t>составляет 1 год. </a:t>
            </a:r>
            <a:r>
              <a:rPr lang="ru-RU" dirty="0"/>
              <a:t>Каждый год ЭЦП необходимо </a:t>
            </a:r>
            <a:r>
              <a:rPr lang="ru-RU" dirty="0" err="1" smtClean="0"/>
              <a:t>перевыпускать</a:t>
            </a:r>
            <a:r>
              <a:rPr lang="ru-RU" dirty="0" smtClean="0"/>
              <a:t>. </a:t>
            </a:r>
            <a:r>
              <a:rPr lang="ru-RU" b="1" dirty="0" smtClean="0">
                <a:solidFill>
                  <a:srgbClr val="FF0000"/>
                </a:solidFill>
              </a:rPr>
              <a:t>ПОЧЕМУ?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889844"/>
            <a:ext cx="856895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/>
              <a:t>Заявление и необходимые для кадастрового учета документы</a:t>
            </a:r>
            <a:r>
              <a:rPr lang="ru-RU" sz="3200" dirty="0">
                <a:solidFill>
                  <a:srgbClr val="0070C0"/>
                </a:solidFill>
              </a:rPr>
              <a:t>, представляемые в орган кадастрового учета с использованием сетей связи общего пользования в форме электронных документов, </a:t>
            </a:r>
            <a:r>
              <a:rPr lang="ru-RU" sz="3200" dirty="0"/>
              <a:t>должны быть подписаны электронными цифровыми подписями (ЭЦП)</a:t>
            </a:r>
            <a:r>
              <a:rPr lang="ru-RU" sz="3200" dirty="0">
                <a:solidFill>
                  <a:srgbClr val="0070C0"/>
                </a:solidFill>
              </a:rPr>
              <a:t> с использованием средств ЭЦП, </a:t>
            </a:r>
            <a:r>
              <a:rPr lang="ru-RU" sz="3200" dirty="0"/>
              <a:t>сертифицированных в соответствии с законодательством Российской Федерации </a:t>
            </a:r>
            <a:r>
              <a:rPr lang="ru-RU" sz="3200" dirty="0">
                <a:solidFill>
                  <a:srgbClr val="0070C0"/>
                </a:solidFill>
              </a:rPr>
              <a:t>и совместимых со средствами ЭЦП, применяемыми органом кадастрового учета. </a:t>
            </a:r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56247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121809"/>
            <a:ext cx="8491680" cy="637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 anchor="ctr">
            <a:spAutoFit/>
          </a:bodyPr>
          <a:lstStyle/>
          <a:p>
            <a:pPr indent="408966" algn="ctr" eaLnBrk="0"/>
            <a:r>
              <a:rPr lang="ru-RU" b="1" dirty="0">
                <a:solidFill>
                  <a:srgbClr val="7030A0"/>
                </a:solidFill>
              </a:rPr>
              <a:t>Федеральный закон Российской Федерации от 6 .04. 2011 г. </a:t>
            </a:r>
            <a:r>
              <a:rPr lang="it-IT" b="1" dirty="0">
                <a:solidFill>
                  <a:srgbClr val="7030A0"/>
                </a:solidFill>
              </a:rPr>
              <a:t>N</a:t>
            </a:r>
            <a:r>
              <a:rPr lang="ru-RU" b="1" dirty="0">
                <a:solidFill>
                  <a:srgbClr val="7030A0"/>
                </a:solidFill>
              </a:rPr>
              <a:t> 63-ФЗ</a:t>
            </a:r>
          </a:p>
          <a:p>
            <a:pPr indent="408966" algn="ctr" eaLnBrk="0"/>
            <a:r>
              <a:rPr lang="ru-RU" b="1" dirty="0">
                <a:solidFill>
                  <a:srgbClr val="7030A0"/>
                </a:solidFill>
              </a:rPr>
              <a:t>"Об электронной подписи" </a:t>
            </a:r>
          </a:p>
        </p:txBody>
      </p:sp>
      <p:sp>
        <p:nvSpPr>
          <p:cNvPr id="7171" name="Прямоугольник 4"/>
          <p:cNvSpPr>
            <a:spLocks noChangeArrowheads="1"/>
          </p:cNvSpPr>
          <p:nvPr/>
        </p:nvSpPr>
        <p:spPr bwMode="auto">
          <a:xfrm>
            <a:off x="131040" y="956261"/>
            <a:ext cx="8817120" cy="574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r>
              <a:rPr lang="ru-RU" dirty="0"/>
              <a:t>Статья 2. Основные понятия, используемые в настоящем Федеральном законе</a:t>
            </a:r>
          </a:p>
          <a:p>
            <a:pPr>
              <a:spcBef>
                <a:spcPts val="544"/>
              </a:spcBef>
            </a:pPr>
            <a:r>
              <a:rPr lang="ru-RU" dirty="0"/>
              <a:t>	1) </a:t>
            </a:r>
            <a:r>
              <a:rPr lang="ru-RU" b="1" dirty="0">
                <a:solidFill>
                  <a:srgbClr val="7030A0"/>
                </a:solidFill>
              </a:rPr>
              <a:t>электронная подпись </a:t>
            </a:r>
            <a:r>
              <a:rPr lang="ru-RU" dirty="0"/>
              <a:t>- информация в электронной форме, которая присоединена к другой информации в электронной форме (подписываемой информации) или иным образом связана с такой информацией и которая используется для определения лица, подписывающего информацию;</a:t>
            </a:r>
          </a:p>
          <a:p>
            <a:pPr>
              <a:spcBef>
                <a:spcPts val="544"/>
              </a:spcBef>
            </a:pPr>
            <a:r>
              <a:rPr lang="ru-RU" dirty="0"/>
              <a:t>	2) </a:t>
            </a:r>
            <a:r>
              <a:rPr lang="ru-RU" b="1" dirty="0">
                <a:solidFill>
                  <a:srgbClr val="7030A0"/>
                </a:solidFill>
              </a:rPr>
              <a:t>сертификат ключа проверки электронной подписи </a:t>
            </a:r>
            <a:r>
              <a:rPr lang="ru-RU" dirty="0"/>
              <a:t>- электронный документ или документ на бумажном носителе, выданные удостоверяющим центром либо доверенным лицом удостоверяющего центра и подтверждающие принадлежность ключа проверки электронной подписи владельцу сертификата ключа проверки электронной подписи;</a:t>
            </a:r>
          </a:p>
          <a:p>
            <a:pPr>
              <a:spcBef>
                <a:spcPts val="544"/>
              </a:spcBef>
            </a:pPr>
            <a:r>
              <a:rPr lang="ru-RU" dirty="0"/>
              <a:t>	3) </a:t>
            </a:r>
            <a:r>
              <a:rPr lang="ru-RU" b="1" dirty="0">
                <a:solidFill>
                  <a:srgbClr val="7030A0"/>
                </a:solidFill>
              </a:rPr>
              <a:t>квалифицированный сертификат ключа проверки электронной подписи </a:t>
            </a:r>
            <a:r>
              <a:rPr lang="ru-RU" dirty="0"/>
              <a:t>(далее - квалифицированный сертификат) - </a:t>
            </a:r>
            <a:r>
              <a:rPr lang="ru-RU" dirty="0" err="1"/>
              <a:t>сертификат</a:t>
            </a:r>
            <a:r>
              <a:rPr lang="ru-RU" dirty="0"/>
              <a:t> ключа проверки электронной подписи, выданный аккредитованным удостоверяющим центром или доверенным лицом аккредитованного удостоверяющего центра либо федеральным органом исполнительной власти, уполномоченным в сфере использования электронной подписи (далее - уполномоченный федеральный орган);</a:t>
            </a:r>
          </a:p>
          <a:p>
            <a:pPr>
              <a:spcBef>
                <a:spcPts val="544"/>
              </a:spcBef>
            </a:pPr>
            <a:r>
              <a:rPr lang="ru-RU" dirty="0"/>
              <a:t>	4) </a:t>
            </a:r>
            <a:r>
              <a:rPr lang="ru-RU" b="1" dirty="0">
                <a:solidFill>
                  <a:srgbClr val="7030A0"/>
                </a:solidFill>
              </a:rPr>
              <a:t>владелец сертификата ключа проверки электронной подписи </a:t>
            </a:r>
            <a:r>
              <a:rPr lang="ru-RU" dirty="0"/>
              <a:t>- лицо, которому в установленном настоящим Федеральным законом порядке выдан сертификат ключа проверки электронной подписи;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-97920" y="481847"/>
            <a:ext cx="8490240" cy="637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 anchor="ctr">
            <a:spAutoFit/>
          </a:bodyPr>
          <a:lstStyle/>
          <a:p>
            <a:pPr indent="408966" algn="ctr" eaLnBrk="0"/>
            <a:r>
              <a:rPr lang="ru-RU" b="1" dirty="0">
                <a:solidFill>
                  <a:srgbClr val="7030A0"/>
                </a:solidFill>
              </a:rPr>
              <a:t>Федеральный закон Российской Федерации от 6 .04. 2011 г. </a:t>
            </a:r>
            <a:r>
              <a:rPr lang="it-IT" b="1" dirty="0">
                <a:solidFill>
                  <a:srgbClr val="7030A0"/>
                </a:solidFill>
              </a:rPr>
              <a:t>N</a:t>
            </a:r>
            <a:r>
              <a:rPr lang="ru-RU" b="1" dirty="0">
                <a:solidFill>
                  <a:srgbClr val="7030A0"/>
                </a:solidFill>
              </a:rPr>
              <a:t> 63-ФЗ</a:t>
            </a:r>
          </a:p>
          <a:p>
            <a:pPr indent="408966" algn="ctr" eaLnBrk="0"/>
            <a:r>
              <a:rPr lang="ru-RU" b="1" dirty="0">
                <a:solidFill>
                  <a:srgbClr val="7030A0"/>
                </a:solidFill>
              </a:rPr>
              <a:t>"Об электронной подписи</a:t>
            </a:r>
            <a:r>
              <a:rPr lang="ru-RU" dirty="0"/>
              <a:t>" </a:t>
            </a:r>
          </a:p>
        </p:txBody>
      </p:sp>
      <p:sp>
        <p:nvSpPr>
          <p:cNvPr id="8195" name="Прямоугольник 4"/>
          <p:cNvSpPr>
            <a:spLocks noChangeArrowheads="1"/>
          </p:cNvSpPr>
          <p:nvPr/>
        </p:nvSpPr>
        <p:spPr bwMode="auto">
          <a:xfrm>
            <a:off x="0" y="1142041"/>
            <a:ext cx="8818560" cy="574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r>
              <a:rPr lang="ru-RU" dirty="0"/>
              <a:t>Статья 2. Основные понятия, используемые в настоящем Федеральном законе</a:t>
            </a:r>
          </a:p>
          <a:p>
            <a:endParaRPr lang="ru-RU" dirty="0"/>
          </a:p>
          <a:p>
            <a:r>
              <a:rPr lang="ru-RU" dirty="0"/>
              <a:t>5) </a:t>
            </a:r>
            <a:r>
              <a:rPr lang="ru-RU" b="1" dirty="0">
                <a:solidFill>
                  <a:srgbClr val="7030A0"/>
                </a:solidFill>
              </a:rPr>
              <a:t>ключ электронной подписи </a:t>
            </a:r>
            <a:r>
              <a:rPr lang="ru-RU" dirty="0"/>
              <a:t>- уникальная последовательность символов, предназначенная для создания электронной подписи;</a:t>
            </a:r>
          </a:p>
          <a:p>
            <a:endParaRPr lang="ru-RU" dirty="0"/>
          </a:p>
          <a:p>
            <a:r>
              <a:rPr lang="ru-RU" dirty="0"/>
              <a:t>6) </a:t>
            </a:r>
            <a:r>
              <a:rPr lang="ru-RU" b="1" dirty="0">
                <a:solidFill>
                  <a:srgbClr val="7030A0"/>
                </a:solidFill>
              </a:rPr>
              <a:t>ключ проверки электронной подписи </a:t>
            </a:r>
            <a:r>
              <a:rPr lang="ru-RU" dirty="0"/>
              <a:t>- уникальная последовательность символов, однозначно связанная с ключом электронной подписи и предназначенная для проверки подлинности электронной подписи (далее - проверка электронной подписи);</a:t>
            </a:r>
          </a:p>
          <a:p>
            <a:endParaRPr lang="ru-RU" dirty="0"/>
          </a:p>
          <a:p>
            <a:r>
              <a:rPr lang="ru-RU" dirty="0"/>
              <a:t>9) </a:t>
            </a:r>
            <a:r>
              <a:rPr lang="ru-RU" b="1" dirty="0">
                <a:solidFill>
                  <a:srgbClr val="7030A0"/>
                </a:solidFill>
              </a:rPr>
              <a:t>средства электронной подписи </a:t>
            </a:r>
            <a:r>
              <a:rPr lang="ru-RU" dirty="0"/>
              <a:t>- шифровальные (криптографические) средства, используемые для реализации хотя бы одной из следующих функций - создание электронной подписи, проверка электронной подписи, создание ключа электронной подписи и ключа проверки электронной подписи;</a:t>
            </a:r>
          </a:p>
          <a:p>
            <a:endParaRPr lang="ru-RU" dirty="0"/>
          </a:p>
          <a:p>
            <a:r>
              <a:rPr lang="ru-RU" dirty="0"/>
              <a:t>10) </a:t>
            </a:r>
            <a:r>
              <a:rPr lang="ru-RU" b="1" dirty="0">
                <a:solidFill>
                  <a:srgbClr val="7030A0"/>
                </a:solidFill>
              </a:rPr>
              <a:t>средства удостоверяющего центра </a:t>
            </a:r>
            <a:r>
              <a:rPr lang="ru-RU" dirty="0"/>
              <a:t>- программные и (или) аппаратные средства, используемые для реализации функций удостоверяющего центра;</a:t>
            </a:r>
          </a:p>
          <a:p>
            <a:endParaRPr lang="ru-RU" dirty="0"/>
          </a:p>
          <a:p>
            <a:r>
              <a:rPr lang="ru-RU" dirty="0"/>
              <a:t>11) </a:t>
            </a:r>
            <a:r>
              <a:rPr lang="ru-RU" b="1" dirty="0">
                <a:solidFill>
                  <a:srgbClr val="7030A0"/>
                </a:solidFill>
              </a:rPr>
              <a:t>участники электронного взаимодействия </a:t>
            </a:r>
            <a:r>
              <a:rPr lang="ru-RU" dirty="0"/>
              <a:t>- осуществляющие обмен информацией в электронной форме государственные органы, органы местного самоуправления, организации, а также граждане;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2"/>
          <p:cNvSpPr>
            <a:spLocks noChangeArrowheads="1"/>
          </p:cNvSpPr>
          <p:nvPr/>
        </p:nvSpPr>
        <p:spPr bwMode="auto">
          <a:xfrm>
            <a:off x="228960" y="171378"/>
            <a:ext cx="8686080" cy="641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Статья 5. Виды электронных подписей </a:t>
            </a:r>
            <a:endParaRPr lang="ru-RU" b="1" dirty="0" smtClean="0">
              <a:solidFill>
                <a:srgbClr val="7030A0"/>
              </a:solidFill>
            </a:endParaRPr>
          </a:p>
          <a:p>
            <a:pPr algn="ctr"/>
            <a:endParaRPr lang="ru-RU" b="1" dirty="0">
              <a:solidFill>
                <a:srgbClr val="7030A0"/>
              </a:solidFill>
            </a:endParaRPr>
          </a:p>
          <a:p>
            <a:r>
              <a:rPr lang="ru-RU" dirty="0" smtClean="0"/>
              <a:t>2. </a:t>
            </a:r>
            <a:r>
              <a:rPr lang="ru-RU" b="1" dirty="0">
                <a:solidFill>
                  <a:srgbClr val="7030A0"/>
                </a:solidFill>
              </a:rPr>
              <a:t>Простой электронной подписью </a:t>
            </a:r>
            <a:r>
              <a:rPr lang="ru-RU" dirty="0" smtClean="0"/>
              <a:t>является электронная подпись, которая посредством использования кодов, паролей или иных средств подтверждает факт формирования электронной подписи определенным лицом.</a:t>
            </a:r>
          </a:p>
          <a:p>
            <a:pPr>
              <a:spcBef>
                <a:spcPts val="544"/>
              </a:spcBef>
            </a:pPr>
            <a:r>
              <a:rPr lang="ru-RU" dirty="0" smtClean="0"/>
              <a:t>3</a:t>
            </a:r>
            <a:r>
              <a:rPr lang="ru-RU" dirty="0"/>
              <a:t>. </a:t>
            </a:r>
            <a:r>
              <a:rPr lang="ru-RU" b="1" dirty="0">
                <a:solidFill>
                  <a:srgbClr val="7030A0"/>
                </a:solidFill>
              </a:rPr>
              <a:t>Неквалифицированной электронной подписью </a:t>
            </a:r>
            <a:r>
              <a:rPr lang="ru-RU" dirty="0"/>
              <a:t>является электронная подпись, которая:</a:t>
            </a:r>
          </a:p>
          <a:p>
            <a:pPr lvl="1">
              <a:spcBef>
                <a:spcPts val="544"/>
              </a:spcBef>
            </a:pPr>
            <a:r>
              <a:rPr lang="ru-RU" dirty="0"/>
              <a:t>1) получена в результате криптографического преобразования информации с использованием ключа электронной подписи;</a:t>
            </a:r>
          </a:p>
          <a:p>
            <a:pPr lvl="1">
              <a:spcBef>
                <a:spcPts val="544"/>
              </a:spcBef>
            </a:pPr>
            <a:r>
              <a:rPr lang="ru-RU" dirty="0"/>
              <a:t>2) позволяет определить лицо, подписавшее электронный документ;</a:t>
            </a:r>
          </a:p>
          <a:p>
            <a:pPr lvl="1">
              <a:spcBef>
                <a:spcPts val="544"/>
              </a:spcBef>
            </a:pPr>
            <a:r>
              <a:rPr lang="ru-RU" dirty="0"/>
              <a:t>3) позволяет обнаружить факт внесения изменений в электронный документ после момента его подписания;</a:t>
            </a:r>
          </a:p>
          <a:p>
            <a:pPr lvl="1">
              <a:spcBef>
                <a:spcPts val="544"/>
              </a:spcBef>
            </a:pPr>
            <a:r>
              <a:rPr lang="ru-RU" dirty="0"/>
              <a:t>4) создается с использованием средств электронной подписи</a:t>
            </a:r>
            <a:r>
              <a:rPr lang="ru-RU" dirty="0" smtClean="0"/>
              <a:t>.</a:t>
            </a:r>
            <a:endParaRPr lang="ru-RU" dirty="0"/>
          </a:p>
          <a:p>
            <a:pPr>
              <a:spcBef>
                <a:spcPts val="544"/>
              </a:spcBef>
            </a:pPr>
            <a:r>
              <a:rPr lang="ru-RU" dirty="0"/>
              <a:t>4. </a:t>
            </a:r>
            <a:r>
              <a:rPr lang="ru-RU" b="1" dirty="0">
                <a:solidFill>
                  <a:srgbClr val="7030A0"/>
                </a:solidFill>
              </a:rPr>
              <a:t>Квалифицированной электронной подписью </a:t>
            </a:r>
            <a:r>
              <a:rPr lang="ru-RU" dirty="0"/>
              <a:t>является электронная подпись, которая соответствует всем признакам неквалифицированной электронной подписи и следующим дополнительным признакам:</a:t>
            </a:r>
          </a:p>
          <a:p>
            <a:pPr lvl="1">
              <a:spcBef>
                <a:spcPts val="544"/>
              </a:spcBef>
            </a:pPr>
            <a:r>
              <a:rPr lang="ru-RU" dirty="0"/>
              <a:t>1) ключ проверки электронной подписи указан в квалифицированном сертификате;</a:t>
            </a:r>
          </a:p>
          <a:p>
            <a:pPr lvl="1">
              <a:spcBef>
                <a:spcPts val="544"/>
              </a:spcBef>
            </a:pPr>
            <a:r>
              <a:rPr lang="ru-RU" dirty="0"/>
              <a:t>2) для создания и проверки электронной подписи используются средства электронной подписи, получившие подтверждение соответствия требованиям, установленным в соответствии с настоящим Федеральным законом.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" y="692696"/>
            <a:ext cx="7477125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27585" y="5657671"/>
            <a:ext cx="74888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Простой электронной подписью является электронная подпись, которая посредством использования кодов, паролей или иных средств подтверждает факт формирования электронной подписи определенным лицом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320" y="260648"/>
            <a:ext cx="8834792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548680"/>
            <a:ext cx="77048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3366FF"/>
                </a:solidFill>
              </a:rPr>
              <a:t>Глаза и уши,</a:t>
            </a:r>
          </a:p>
          <a:p>
            <a:r>
              <a:rPr lang="ru-RU" sz="4000" b="1" dirty="0" smtClean="0">
                <a:solidFill>
                  <a:srgbClr val="3366FF"/>
                </a:solidFill>
              </a:rPr>
              <a:t>охочие до чужих секретов, </a:t>
            </a:r>
          </a:p>
          <a:p>
            <a:r>
              <a:rPr lang="ru-RU" sz="4000" b="1" dirty="0" smtClean="0">
                <a:solidFill>
                  <a:srgbClr val="3366FF"/>
                </a:solidFill>
              </a:rPr>
              <a:t>всегда найдутся</a:t>
            </a:r>
            <a:r>
              <a:rPr lang="ru-RU" sz="3600" dirty="0" smtClean="0">
                <a:solidFill>
                  <a:srgbClr val="3366FF"/>
                </a:solidFill>
              </a:rPr>
              <a:t>.</a:t>
            </a:r>
            <a:r>
              <a:rPr lang="ru-RU" sz="3600" dirty="0" smtClean="0"/>
              <a:t> </a:t>
            </a:r>
          </a:p>
          <a:p>
            <a:endParaRPr lang="ru-RU" sz="3600" dirty="0" smtClean="0"/>
          </a:p>
          <a:p>
            <a:pPr algn="r"/>
            <a:r>
              <a:rPr lang="ru-RU" sz="3600" i="1" dirty="0" smtClean="0">
                <a:solidFill>
                  <a:srgbClr val="3366FF"/>
                </a:solidFill>
              </a:rPr>
              <a:t>Леонардо да Винчи</a:t>
            </a:r>
            <a:endParaRPr lang="ru-RU" sz="3600" dirty="0">
              <a:solidFill>
                <a:srgbClr val="3366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4576" y="4653136"/>
            <a:ext cx="83548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C00FF"/>
                </a:solidFill>
              </a:rPr>
              <a:t>Чего не должен знать твой враг,</a:t>
            </a:r>
          </a:p>
          <a:p>
            <a:r>
              <a:rPr lang="ru-RU" sz="2800" dirty="0" smtClean="0">
                <a:solidFill>
                  <a:srgbClr val="CC00FF"/>
                </a:solidFill>
              </a:rPr>
              <a:t> не говори того и другу.</a:t>
            </a:r>
          </a:p>
          <a:p>
            <a:r>
              <a:rPr lang="ru-RU" sz="2800" i="1" dirty="0" smtClean="0">
                <a:solidFill>
                  <a:srgbClr val="CC00FF"/>
                </a:solidFill>
              </a:rPr>
              <a:t>                                                           Арабская максима              </a:t>
            </a:r>
            <a:endParaRPr lang="ru-RU" sz="2800" dirty="0">
              <a:solidFill>
                <a:srgbClr val="CC00FF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33" y="0"/>
            <a:ext cx="9126134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50178" name="Picture 2" descr="https://com-business.ru/wp-content/uploads/4/2/f/42fdc110835a1103654ffd81db64c208.jpeg"/>
          <p:cNvPicPr>
            <a:picLocks noChangeAspect="1" noChangeArrowheads="1"/>
          </p:cNvPicPr>
          <p:nvPr/>
        </p:nvPicPr>
        <p:blipFill>
          <a:blip r:embed="rId2" cstate="print"/>
          <a:srcRect r="7013"/>
          <a:stretch>
            <a:fillRect/>
          </a:stretch>
        </p:blipFill>
        <p:spPr bwMode="auto">
          <a:xfrm>
            <a:off x="37316" y="332656"/>
            <a:ext cx="9069369" cy="61926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612845"/>
            <a:ext cx="8424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10.07.2019  (</a:t>
            </a:r>
            <a:r>
              <a:rPr lang="ru-RU" sz="2400" dirty="0" smtClean="0">
                <a:hlinkClick r:id="rId2"/>
              </a:rPr>
              <a:t>https://rosreestr.ru</a:t>
            </a:r>
            <a:r>
              <a:rPr lang="ru-RU" sz="2400" dirty="0" smtClean="0"/>
              <a:t>)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Благодаря порталу Росреестра, заявители могут не терять время на визит в офис МФЦ и подавать заявления в электронном виде на регистрацию права, не выходя из дома.</a:t>
            </a:r>
          </a:p>
          <a:p>
            <a:r>
              <a:rPr lang="ru-RU" sz="2400" dirty="0" smtClean="0"/>
              <a:t> Важно отметить, что для физических лиц, госпошлина снижается на 30% в случае регистрации прав через портал Росреестра.</a:t>
            </a:r>
            <a:br>
              <a:rPr lang="ru-RU" sz="2400" dirty="0" smtClean="0"/>
            </a:br>
            <a:r>
              <a:rPr lang="ru-RU" sz="2400" dirty="0" smtClean="0"/>
              <a:t>Для подачи заявления необходим доступ к Интернету и электронно-цифровая подпись (ЭЦП), которую можно получить в любом удостоверяющем центре, однако стоит убедиться, что данная ЭЦП подходит для использования на портале Росреестра.</a:t>
            </a:r>
          </a:p>
          <a:p>
            <a:r>
              <a:rPr lang="ru-RU" sz="2400" dirty="0" smtClean="0"/>
              <a:t> Для гарантии доступа к порталу можно получить ЭЦП через Удостоверяющий Центр Росреестра (</a:t>
            </a:r>
            <a:r>
              <a:rPr lang="ru-RU" sz="2400" dirty="0" smtClean="0">
                <a:hlinkClick r:id="rId3"/>
              </a:rPr>
              <a:t>http://uc.kadastr.ru</a:t>
            </a:r>
            <a:r>
              <a:rPr lang="ru-RU" sz="2400" dirty="0" smtClean="0"/>
              <a:t>).</a:t>
            </a:r>
            <a:endParaRPr lang="ru-RU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332656"/>
            <a:ext cx="813690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000" dirty="0" smtClean="0"/>
              <a:t>С помощью цифровой подписи можно распорядиться правами физического или юридического лица без его ведома, ему во вред. Мягкость формулировки о возможности незаконно распорядиться правами скрывает в себе такую же очевидную, не менее значимую опасность, как и при незаконном распоряжении оружием. Конечно, здесь мы не увидим прямого физического вреда жизни и здоровью, но очевидна опасность незаконного распоряжения чужими правами. Тяжесть экономических последствий ограничивается лишь воображением злоумышленника и может достигать существенных масштабов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СПОСОБЫ НЕЗАКОННОГО ПРИОБРЕТЕНИЯ ЭЛЕКТРОННОЙ ПОДПИСИ: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введение в заблуждение сотрудника УЦ, который при выдаче подписи уверен, что подпись выдается ее настоящему владельцу;</a:t>
            </a:r>
          </a:p>
          <a:p>
            <a:pPr lvl="1">
              <a:buFont typeface="Arial" pitchFamily="34" charset="0"/>
              <a:buChar char="•"/>
            </a:pPr>
            <a:endParaRPr lang="ru-RU" dirty="0" smtClean="0"/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вступление в сговор с сотрудниками УЦ, которые изготавливая или выдавая подпись знают, что делают это для ненадлежащего лица;</a:t>
            </a:r>
          </a:p>
          <a:p>
            <a:pPr lvl="1">
              <a:buFont typeface="Arial" pitchFamily="34" charset="0"/>
              <a:buChar char="•"/>
            </a:pPr>
            <a:endParaRPr lang="ru-RU" dirty="0" smtClean="0"/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незаконное изъятие, например – кража носителя с подписью у ее владельца.</a:t>
            </a:r>
          </a:p>
          <a:p>
            <a:endParaRPr lang="ru-RU" dirty="0" smtClean="0"/>
          </a:p>
          <a:p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332656"/>
            <a:ext cx="8136904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ts val="600"/>
              </a:spcAft>
            </a:pPr>
            <a:r>
              <a:rPr lang="ru-RU" sz="2000" dirty="0" smtClean="0"/>
              <a:t>Построенная за десять лет (2011-2021) работающая инфраструктура удостоверяющих центров полностью обеспечивает электронной подписью и удовлетворяет потребности рынка для поддержания непрерывного юридически значимого электронного взаимодействия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rgbClr val="C00000"/>
                </a:solidFill>
                <a:latin typeface="Arial Narrow" pitchFamily="34" charset="0"/>
              </a:rPr>
              <a:t>Федеральный закон от 27 декабря 2019 г. N 476-ФЗ "О внесении изменений в Федеральный закон "Об электронной подписи» </a:t>
            </a:r>
            <a:r>
              <a:rPr lang="ru-RU" b="1" dirty="0" smtClean="0">
                <a:latin typeface="Arial Narrow" pitchFamily="34" charset="0"/>
              </a:rPr>
              <a:t>содержит нововведения</a:t>
            </a:r>
            <a:r>
              <a:rPr lang="ru-RU" dirty="0" smtClean="0">
                <a:solidFill>
                  <a:srgbClr val="0070C0"/>
                </a:solidFill>
                <a:latin typeface="Arial Narrow" pitchFamily="34" charset="0"/>
              </a:rPr>
              <a:t>:</a:t>
            </a:r>
          </a:p>
          <a:p>
            <a:pPr lvl="1" fontAlgn="base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ü"/>
            </a:pPr>
            <a:r>
              <a:rPr lang="ru-RU" b="1" i="1" dirty="0" smtClean="0">
                <a:solidFill>
                  <a:srgbClr val="0070C0"/>
                </a:solidFill>
              </a:rPr>
              <a:t> значительное ужесточение требований к порядку аккредитации и деятельности удостоверяющих центров (УЦ),</a:t>
            </a:r>
          </a:p>
          <a:p>
            <a:pPr lvl="1" fontAlgn="base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передача существенной части полномочий по выпуску сертификатов квалифицированной электронной подписи государству</a:t>
            </a:r>
            <a:r>
              <a:rPr lang="ru-RU" b="1" i="1" dirty="0" smtClean="0">
                <a:solidFill>
                  <a:srgbClr val="0070C0"/>
                </a:solidFill>
              </a:rPr>
              <a:t>,</a:t>
            </a:r>
          </a:p>
          <a:p>
            <a:pPr lvl="1" fontAlgn="base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ü"/>
            </a:pPr>
            <a:r>
              <a:rPr lang="ru-RU" b="1" i="1" dirty="0" smtClean="0">
                <a:solidFill>
                  <a:srgbClr val="0070C0"/>
                </a:solidFill>
              </a:rPr>
              <a:t> достаточно кардинальные изменения в технологии подписания электронных документов квалифицированной электронной подписью, </a:t>
            </a:r>
          </a:p>
          <a:p>
            <a:pPr lvl="1" fontAlgn="base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введение новых понятий третьей доверенной стороны и метки доверенного времени</a:t>
            </a:r>
            <a:r>
              <a:rPr lang="ru-RU" b="1" i="1" dirty="0" smtClean="0">
                <a:solidFill>
                  <a:srgbClr val="0070C0"/>
                </a:solidFill>
              </a:rPr>
              <a:t>,</a:t>
            </a:r>
          </a:p>
          <a:p>
            <a:pPr lvl="1" fontAlgn="base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ü"/>
            </a:pPr>
            <a:r>
              <a:rPr lang="ru-RU" b="1" i="1" dirty="0" smtClean="0">
                <a:solidFill>
                  <a:srgbClr val="0070C0"/>
                </a:solidFill>
              </a:rPr>
              <a:t> создание предпосылок для использования квалифицированной облачной электронной подписи</a:t>
            </a:r>
          </a:p>
          <a:p>
            <a:pPr lvl="1" fontAlgn="base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ü"/>
            </a:pPr>
            <a:r>
              <a:rPr lang="ru-RU" dirty="0" smtClean="0">
                <a:hlinkClick r:id="rId2"/>
              </a:rPr>
              <a:t>https://www.garant.ru/news/1378220/#ixzz78xzc07F5 </a:t>
            </a:r>
            <a:endParaRPr lang="ru-RU" b="1" i="1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23528" y="404664"/>
            <a:ext cx="8568952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Срок вступления в силу поправок к Федеральному года № 63-ФЗ "Об электронной подписи" перенесен  с 1 апреля 2021 на 1 января 2022 года.</a:t>
            </a:r>
          </a:p>
          <a:p>
            <a:endParaRPr lang="ru-RU" dirty="0" smtClean="0"/>
          </a:p>
          <a:p>
            <a:r>
              <a:rPr lang="ru-RU" sz="2000" dirty="0" smtClean="0"/>
              <a:t>Удостоверяющий центр будет создавать и выдавать квалифицированные сертификаты ключей проверки электронных подписей </a:t>
            </a:r>
            <a:r>
              <a:rPr lang="ru-RU" sz="2000" b="1" dirty="0" smtClean="0">
                <a:solidFill>
                  <a:srgbClr val="FF0000"/>
                </a:solidFill>
              </a:rPr>
              <a:t>(КСКПЭП) </a:t>
            </a:r>
            <a:r>
              <a:rPr lang="ru-RU" sz="2000" dirty="0" smtClean="0"/>
              <a:t>при условии идентификации заявителя, проводимой:</a:t>
            </a: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ru-RU" sz="2000" dirty="0" smtClean="0"/>
              <a:t>при личном присутствии гражданина;</a:t>
            </a: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ru-RU" sz="2000" dirty="0" smtClean="0"/>
              <a:t>без его личного присутствия с использованием КЭП при наличии действующего квалифицированного сертификата;</a:t>
            </a: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ru-RU" sz="2000" dirty="0" smtClean="0"/>
              <a:t>посредством идентификации заявителя удаленно с предоставлением информации, указанной в заграничном паспорте гражданина РФ, содержащем электронный носитель персональных данных, в том числе биометрических;</a:t>
            </a: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ru-RU" sz="2000" dirty="0" smtClean="0"/>
              <a:t>путем предоставления сведений из единой системы идентификации и аутентификации и информации из единой биометрической системы в порядке, установленном Федеральным законом от 27 июля 2006 года № 149-ФЗ "Об информации, информационных технологиях и о защите информации«.</a:t>
            </a:r>
            <a:endParaRPr lang="ru-RU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414908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  <a:latin typeface="Times New Roman"/>
              </a:rPr>
              <a:t>	</a:t>
            </a:r>
            <a:endParaRPr lang="ru-RU" sz="1600" dirty="0" smtClean="0">
              <a:solidFill>
                <a:srgbClr val="FF0000"/>
              </a:solidFill>
              <a:latin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55576" y="2132856"/>
          <a:ext cx="7704856" cy="28037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2875"/>
                <a:gridCol w="4433696"/>
                <a:gridCol w="2568285"/>
              </a:tblGrid>
              <a:tr h="79208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39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Закрытое акционерное общество </a:t>
                      </a:r>
                      <a:r>
                        <a:rPr lang="ru-RU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«ИРБИС» </a:t>
                      </a:r>
                      <a:endParaRPr lang="ru-RU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г. Тверь, ул. Озерная, д. 16, </a:t>
                      </a:r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кор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1, </a:t>
                      </a:r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пом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1.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212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Общество с ограниченной ответственностью «</a:t>
                      </a:r>
                      <a:r>
                        <a:rPr lang="ru-RU" sz="2000" dirty="0" err="1" smtClean="0"/>
                        <a:t>Криптотелеком</a:t>
                      </a:r>
                      <a:r>
                        <a:rPr lang="ru-RU" sz="2000" dirty="0" smtClean="0"/>
                        <a:t>»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г. Тверь, ул. 2-я Серова, д. 12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372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Государственное учреждение – Отделение Пенсионного фонда Российской  Федерации по Тверской области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г. Тверь, ул. </a:t>
                      </a:r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Вагжанова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, 9, 1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1520" y="620688"/>
            <a:ext cx="86409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Arial Narrow" pitchFamily="34" charset="0"/>
              </a:rPr>
              <a:t>Министерство цифрового развития, связи и массовых коммуникаций РФ публикует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Перечень аккредитованных удостоверяющих центров (на 23.09.2021)</a:t>
            </a:r>
          </a:p>
          <a:p>
            <a:pPr>
              <a:lnSpc>
                <a:spcPct val="150000"/>
              </a:lnSpc>
            </a:pPr>
            <a:r>
              <a:rPr lang="en-GB" dirty="0" smtClean="0">
                <a:hlinkClick r:id="rId2"/>
              </a:rPr>
              <a:t>https://digital.gov.ru/ru/activity/govservices/2/#section-list-of-accredited-centers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5301208"/>
            <a:ext cx="79928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Компания ЗАО «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ИРБИС</a:t>
            </a:r>
            <a:r>
              <a:rPr lang="ru-RU" dirty="0" smtClean="0"/>
              <a:t>», являясь лицензиатом ФСБ России и Аккредитованным Удостоверяющим Центром Министерством связи и массовых коммуникаций РФ, предлагает свои услуги по выпуску квалифицированных сертификатов для работы в различных информационных системах.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140968"/>
            <a:ext cx="8401050" cy="3364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27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5536" y="980728"/>
          <a:ext cx="8568952" cy="1872208"/>
        </p:xfrm>
        <a:graphic>
          <a:graphicData uri="http://schemas.openxmlformats.org/drawingml/2006/table">
            <a:tbl>
              <a:tblPr/>
              <a:tblGrid>
                <a:gridCol w="221219"/>
                <a:gridCol w="1964939"/>
                <a:gridCol w="1918298"/>
                <a:gridCol w="720080"/>
                <a:gridCol w="432048"/>
                <a:gridCol w="1008112"/>
                <a:gridCol w="2304256"/>
              </a:tblGrid>
              <a:tr h="187220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</a:p>
                  </a:txBody>
                  <a:tcPr marL="3472" marR="3472" marT="34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ФГБУ «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Федеральная кадастровая палата Федеральной службы государственной регистрации, кадастра и картографии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»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72" marR="3472" marT="3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Приказ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Минкомсвязи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России № 15 от 27.01.2016 "Об аккредитации удостоверяющих центров"</a:t>
                      </a:r>
                    </a:p>
                  </a:txBody>
                  <a:tcPr marL="3472" marR="3472" marT="3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действующая</a:t>
                      </a:r>
                    </a:p>
                  </a:txBody>
                  <a:tcPr marL="3472" marR="3472" marT="3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да</a:t>
                      </a:r>
                    </a:p>
                  </a:txBody>
                  <a:tcPr marL="3472" marR="3472" marT="3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г. Москва, Орликов переулок, д. 10, стр.1.</a:t>
                      </a:r>
                    </a:p>
                  </a:txBody>
                  <a:tcPr marL="3472" marR="3472" marT="3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Удостоверяющий центр аккредитован в соответствии с приказом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Минкомсвязи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России № от 30.12.2020 № 792 "Об аккредитации удостоверяющего центра"</a:t>
                      </a:r>
                    </a:p>
                  </a:txBody>
                  <a:tcPr marL="3472" marR="3472" marT="347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75556" y="260648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Перечень аккредитованных удостоверяющих центров на </a:t>
            </a:r>
            <a:r>
              <a:rPr lang="en-GB" sz="2000" b="1" dirty="0" smtClean="0">
                <a:solidFill>
                  <a:srgbClr val="FF0000"/>
                </a:solidFill>
              </a:rPr>
              <a:t>06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  <a:r>
              <a:rPr lang="en-GB" sz="2000" b="1" dirty="0" smtClean="0">
                <a:solidFill>
                  <a:srgbClr val="FF0000"/>
                </a:solidFill>
              </a:rPr>
              <a:t>06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  <a:r>
              <a:rPr lang="en-GB" sz="2000" b="1" dirty="0" smtClean="0">
                <a:solidFill>
                  <a:srgbClr val="FF0000"/>
                </a:solidFill>
              </a:rPr>
              <a:t>2022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708920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hlinkClick r:id="rId3"/>
              </a:rPr>
              <a:t>https://digital.gov.ru/uploaded/files/perechen-akkreditovannyih-udostoveryayuschih-tsentrov-na-06062022.xlsx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68580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7504" y="836712"/>
            <a:ext cx="8928992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получить  квалифицированную электронную подпись</a:t>
            </a:r>
            <a:endParaRPr lang="ru-RU" sz="28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32656"/>
            <a:ext cx="21484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3"/>
              </a:rPr>
              <a:t>http://uc.kadastr.ru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436096" y="3717032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Удостоверяющий центр Филиал ФГБУ ФКП </a:t>
            </a:r>
            <a:r>
              <a:rPr lang="ru-RU" b="1" dirty="0" err="1" smtClean="0">
                <a:solidFill>
                  <a:srgbClr val="FF0000"/>
                </a:solidFill>
              </a:rPr>
              <a:t>Росреестра</a:t>
            </a:r>
            <a:r>
              <a:rPr lang="ru-RU" b="1" dirty="0" smtClean="0">
                <a:solidFill>
                  <a:srgbClr val="FF0000"/>
                </a:solidFill>
              </a:rPr>
              <a:t> по Тверской области - ул. Маршала Будённого 8 Тверь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6021288"/>
            <a:ext cx="66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hlinkClick r:id="rId4"/>
              </a:rPr>
              <a:t>Для юридического лица (с 01.01.2022 услуги не оказываются)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620688"/>
            <a:ext cx="8424936" cy="555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200" i="1" dirty="0" smtClean="0"/>
              <a:t>Работа на портале </a:t>
            </a:r>
            <a:r>
              <a:rPr lang="ru-RU" sz="3200" i="1" dirty="0" err="1" smtClean="0"/>
              <a:t>Росреестра</a:t>
            </a:r>
            <a:r>
              <a:rPr lang="ru-RU" sz="3200" i="1" dirty="0" smtClean="0"/>
              <a:t> </a:t>
            </a:r>
          </a:p>
          <a:p>
            <a:pPr fontAlgn="base"/>
            <a:r>
              <a:rPr lang="ru-RU" sz="2400" i="1" dirty="0" smtClean="0"/>
              <a:t>с </a:t>
            </a:r>
            <a:r>
              <a:rPr lang="ru-RU" sz="2400" b="1" dirty="0" smtClean="0"/>
              <a:t>квалифицированным сертификатом ключа проверки электронной подписи (КСКПЭП) </a:t>
            </a:r>
            <a:r>
              <a:rPr lang="ru-RU" sz="2400" i="1" dirty="0" smtClean="0"/>
              <a:t> может быть интересна прежде всего:</a:t>
            </a:r>
            <a:endParaRPr lang="ru-RU" sz="2400" dirty="0" smtClean="0"/>
          </a:p>
          <a:p>
            <a:pPr fontAlgn="base">
              <a:spcBef>
                <a:spcPts val="600"/>
              </a:spcBef>
            </a:pPr>
            <a:r>
              <a:rPr lang="ru-RU" sz="2400" dirty="0" smtClean="0"/>
              <a:t> </a:t>
            </a:r>
            <a:r>
              <a:rPr lang="ru-RU" sz="2400" i="1" dirty="0" smtClean="0">
                <a:solidFill>
                  <a:srgbClr val="FF0000"/>
                </a:solidFill>
              </a:rPr>
              <a:t>- кадастровым инженерам;</a:t>
            </a:r>
            <a:endParaRPr lang="ru-RU" sz="2400" dirty="0" smtClean="0">
              <a:solidFill>
                <a:srgbClr val="FF0000"/>
              </a:solidFill>
            </a:endParaRPr>
          </a:p>
          <a:p>
            <a:pPr fontAlgn="base">
              <a:spcBef>
                <a:spcPts val="600"/>
              </a:spcBef>
            </a:pPr>
            <a:r>
              <a:rPr lang="ru-RU" sz="2400" i="1" dirty="0" smtClean="0"/>
              <a:t> </a:t>
            </a:r>
            <a:r>
              <a:rPr lang="ru-RU" sz="2400" i="1" dirty="0" smtClean="0">
                <a:solidFill>
                  <a:schemeClr val="accent5">
                    <a:lumMod val="75000"/>
                  </a:schemeClr>
                </a:solidFill>
              </a:rPr>
              <a:t>- крупным застройщикам</a:t>
            </a:r>
            <a:r>
              <a:rPr lang="ru-RU" sz="2400" i="1" dirty="0" smtClean="0"/>
              <a:t>;</a:t>
            </a:r>
            <a:endParaRPr lang="ru-RU" sz="2400" dirty="0" smtClean="0"/>
          </a:p>
          <a:p>
            <a:pPr fontAlgn="base">
              <a:spcBef>
                <a:spcPts val="600"/>
              </a:spcBef>
            </a:pPr>
            <a:r>
              <a:rPr lang="ru-RU" sz="2400" i="1" dirty="0" smtClean="0"/>
              <a:t> 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- риэлторам;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fontAlgn="base">
              <a:spcBef>
                <a:spcPts val="600"/>
              </a:spcBef>
            </a:pPr>
            <a:r>
              <a:rPr lang="ru-RU" sz="2400" i="1" dirty="0" smtClean="0"/>
              <a:t> </a:t>
            </a:r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</a:rPr>
              <a:t>- органам технической инвентаризации;</a:t>
            </a:r>
            <a:endParaRPr lang="ru-RU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fontAlgn="base">
              <a:spcBef>
                <a:spcPts val="600"/>
              </a:spcBef>
            </a:pPr>
            <a:r>
              <a:rPr lang="ru-RU" sz="2400" i="1" dirty="0" smtClean="0">
                <a:solidFill>
                  <a:srgbClr val="00B050"/>
                </a:solidFill>
              </a:rPr>
              <a:t> - органам местного самоуправления;</a:t>
            </a:r>
            <a:endParaRPr lang="ru-RU" sz="2400" dirty="0" smtClean="0">
              <a:solidFill>
                <a:srgbClr val="00B050"/>
              </a:solidFill>
            </a:endParaRPr>
          </a:p>
          <a:p>
            <a:pPr fontAlgn="base">
              <a:spcBef>
                <a:spcPts val="600"/>
              </a:spcBef>
            </a:pPr>
            <a:r>
              <a:rPr lang="ru-RU" sz="2400" i="1" dirty="0" smtClean="0"/>
              <a:t> </a:t>
            </a:r>
            <a:r>
              <a:rPr lang="ru-RU" sz="2400" i="1" dirty="0" smtClean="0">
                <a:solidFill>
                  <a:srgbClr val="7030A0"/>
                </a:solidFill>
              </a:rPr>
              <a:t>- агентствам по ипотечному жилищному кредитованию и другим крупным ипотечным структурам;</a:t>
            </a:r>
            <a:endParaRPr lang="ru-RU" sz="2400" dirty="0" smtClean="0">
              <a:solidFill>
                <a:srgbClr val="7030A0"/>
              </a:solidFill>
            </a:endParaRPr>
          </a:p>
          <a:p>
            <a:pPr fontAlgn="base">
              <a:spcBef>
                <a:spcPts val="600"/>
              </a:spcBef>
            </a:pPr>
            <a:r>
              <a:rPr lang="ru-RU" sz="2400" i="1" dirty="0" smtClean="0"/>
              <a:t> </a:t>
            </a:r>
            <a:r>
              <a:rPr lang="ru-RU" sz="2400" i="1" dirty="0" smtClean="0">
                <a:solidFill>
                  <a:srgbClr val="00B0F0"/>
                </a:solidFill>
              </a:rPr>
              <a:t>- хозяйствующим субъектам с различными формами собственности, юридическим и физическим лицам</a:t>
            </a:r>
            <a:r>
              <a:rPr lang="ru-RU" sz="2400" i="1" dirty="0" smtClean="0"/>
              <a:t>. </a:t>
            </a:r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366624"/>
            <a:ext cx="8820472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2500" b="1" dirty="0">
                <a:solidFill>
                  <a:srgbClr val="9999FF"/>
                </a:solidFill>
              </a:rPr>
              <a:t>Терминология:</a:t>
            </a:r>
          </a:p>
          <a:p>
            <a:pPr marL="36000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§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обычный текст – информация в исходном виде;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6000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§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шифрованный текст – информация, подвергнутая действию алгоритма шифрования: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6000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§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алгоритм – метод, используемый для преобразования открытого текста в шифрованный текст;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6000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§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ключ – входные данные, посредством которых с помощью алгоритма происходит преобразование открытого текста в шифрованный или обратно;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6000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§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шифрование – процесс преобразования открытого текста в шифр;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6000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>
                  <a:lumMod val="60000"/>
                  <a:lumOff val="40000"/>
                </a:schemeClr>
              </a:buClr>
              <a:buSzTx/>
              <a:buFont typeface="Wingdings" pitchFamily="2" charset="2"/>
              <a:buChar char="§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дешифрование – процесс преобразования шифра в открытый текст.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908720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Есть область математики, развитая еще в XIX веке и связанная с именем </a:t>
            </a:r>
            <a:r>
              <a:rPr lang="ru-RU" sz="3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Эвариста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Галуа</a:t>
            </a:r>
            <a:r>
              <a:rPr lang="ru-RU" sz="3200" dirty="0" smtClean="0"/>
              <a:t>. Долгое время ею интересовались только математики. Однако в XX веке на этой математике была построена современная криптография. Сегодня мы доверяем беспроводным сетям и проводим через них банковские операции — беспроводные сети достаточно хорошо защищены.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07504" y="612846"/>
            <a:ext cx="892899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С помощью шифрования обеспечиваются: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  <a:ea typeface="Times New Roman" pitchFamily="18" charset="0"/>
                <a:cs typeface="Calibri" pitchFamily="34" charset="0"/>
              </a:rPr>
              <a:t>Конфиденциальность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 - сокрытие информации от неавторизованных пользователей при передаче или при хранении;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  <a:ea typeface="Times New Roman" pitchFamily="18" charset="0"/>
                <a:cs typeface="Calibri" pitchFamily="34" charset="0"/>
              </a:rPr>
              <a:t>Целостность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 -  предотвращение изменения информации при передаче или хранении.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err="1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  <a:ea typeface="Times New Roman" pitchFamily="18" charset="0"/>
                <a:cs typeface="Calibri" pitchFamily="34" charset="0"/>
              </a:rPr>
              <a:t>Идентифицируемость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 - аутентификация источника информации и предотвращения отказа отправителя информации от того факта, что данные были отправлены именно им.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indent="450850" algn="ctr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Есть два основных вида шифрования:</a:t>
            </a:r>
          </a:p>
          <a:p>
            <a:pPr algn="ctr" eaLnBrk="0" fontAlgn="base" hangingPunct="0">
              <a:spcBef>
                <a:spcPts val="120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  <a:ea typeface="Times New Roman" pitchFamily="18" charset="0"/>
                <a:cs typeface="Calibri" pitchFamily="34" charset="0"/>
              </a:rPr>
              <a:t>симметричное </a:t>
            </a:r>
            <a:r>
              <a:rPr lang="ru-RU" sz="4000" b="1" dirty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  <a:ea typeface="Times New Roman" pitchFamily="18" charset="0"/>
                <a:cs typeface="Calibri" pitchFamily="34" charset="0"/>
              </a:rPr>
              <a:t>и </a:t>
            </a: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  <a:ea typeface="Times New Roman" pitchFamily="18" charset="0"/>
                <a:cs typeface="Calibri" pitchFamily="34" charset="0"/>
              </a:rPr>
              <a:t>асимметричное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Calibri" pitchFamily="34" charset="0"/>
              </a:rPr>
              <a:t>.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Arial" pitchFamily="34" charset="0"/>
              <a:ea typeface="Times New Roman" pitchFamily="18" charset="0"/>
              <a:cs typeface="Calibri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356" y="3393604"/>
            <a:ext cx="8723288" cy="3464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332656"/>
            <a:ext cx="889248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Алгоритмы</a:t>
            </a:r>
            <a:r>
              <a:rPr lang="it-IT" sz="2400" dirty="0"/>
              <a:t> </a:t>
            </a: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симметричного шифрования 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предусматривают генерацию закрытого (секретного) ключа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прямого и обратного преобразований</a:t>
            </a:r>
            <a:r>
              <a:rPr lang="ru-RU" sz="2400" dirty="0" smtClean="0"/>
              <a:t>. </a:t>
            </a:r>
          </a:p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Для шифрования/дешифрования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используется один и тот же ключ</a:t>
            </a:r>
            <a:r>
              <a:rPr lang="ru-RU" sz="2400" dirty="0"/>
              <a:t>. </a:t>
            </a:r>
            <a:endParaRPr lang="ru-RU" sz="2400" dirty="0" smtClean="0"/>
          </a:p>
          <a:p>
            <a:r>
              <a:rPr lang="ru-RU" sz="2400" dirty="0" smtClean="0"/>
              <a:t>Сохранность </a:t>
            </a:r>
            <a:r>
              <a:rPr lang="ru-RU" sz="2400" dirty="0"/>
              <a:t>ключа - одна из основных проблем (особенно при передаче между абонентами). Потому и ключ </a:t>
            </a:r>
            <a:r>
              <a:rPr lang="ru-RU" sz="2400" dirty="0" smtClean="0"/>
              <a:t>– закрытый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161" y="4022056"/>
            <a:ext cx="7893679" cy="2835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312912"/>
            <a:ext cx="8712968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Алгоритмы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асимметричного шифрования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предусматривают генерацию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ключевой пары для прямого и обратного преобразований.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отличие от закрытого ключа, другой компонент ключевой пары — открытый ключ, не хранится в тайне, а защищается от подделки и публикуется.</a:t>
            </a:r>
            <a:r>
              <a:rPr lang="ru-RU" sz="2400" dirty="0"/>
              <a:t> </a:t>
            </a:r>
            <a:endParaRPr lang="ru-RU" sz="2400" dirty="0" smtClean="0"/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  <a:ea typeface="Times New Roman" pitchFamily="18" charset="0"/>
                <a:cs typeface="Arial" pitchFamily="34" charset="0"/>
              </a:rPr>
              <a:t>Зашифрование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  <a:ea typeface="Times New Roman" pitchFamily="18" charset="0"/>
                <a:cs typeface="Arial" pitchFamily="34" charset="0"/>
              </a:rPr>
              <a:t> производится с помощью открытого ключа, а </a:t>
            </a:r>
            <a:r>
              <a:rPr lang="ru-RU" sz="2800" b="1" dirty="0" err="1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  <a:ea typeface="Times New Roman" pitchFamily="18" charset="0"/>
                <a:cs typeface="Arial" pitchFamily="34" charset="0"/>
              </a:rPr>
              <a:t>расшифрование</a:t>
            </a:r>
            <a:r>
              <a:rPr lang="it-IT" sz="2800" b="1" dirty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  <a:ea typeface="Times New Roman" pitchFamily="18" charset="0"/>
                <a:cs typeface="Arial" pitchFamily="34" charset="0"/>
              </a:rPr>
              <a:t>— с помощью закрытого</a:t>
            </a:r>
            <a:r>
              <a:rPr lang="ru-RU" sz="2400" dirty="0" smtClean="0"/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428179"/>
            <a:ext cx="889248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Схема, в которой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шифрования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задействован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закрытый ключ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с небольшими дополнениями породила еще одну громадную отрасль современной криптографии – </a:t>
            </a: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электронную цифровую подпись (ЭЦП).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формировании электронной подписи под сообщением, отправляемым неким абонентом в информационной системе, отправитель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подписывает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послание своим секретным ключом. На самом деле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пользователь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вычисляет контрольную сумму сообщения, шифрует ее секретным ключом и присоединяет шифрограмму к сообщению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однако глагол </a:t>
            </a:r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подписывает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очень удачно вписался в новое значение и теперь неотделим от понятия ЭЦП.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243512"/>
            <a:ext cx="8568952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создании электронной подписи под документом в нее закладывается достаточно информации чтобы любой получатель мог удостовериться с помощью открытого ключа отправителя, что только он мог подписать, а, следовательно, и отправить это сообщение. Но при этом в подписи не должно быть достаточно информации, чтобы извлечь из нее сам секретный ключ отправителя – иначе после первого подписания любой перехвативший письмо мог бы подписывать свои послания.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43B4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2413</TotalTime>
  <Words>1307</Words>
  <Application>Microsoft Office PowerPoint</Application>
  <PresentationFormat>Экран (4:3)</PresentationFormat>
  <Paragraphs>182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Пользователь Windows</cp:lastModifiedBy>
  <cp:revision>80</cp:revision>
  <dcterms:created xsi:type="dcterms:W3CDTF">2013-09-30T13:52:19Z</dcterms:created>
  <dcterms:modified xsi:type="dcterms:W3CDTF">2025-01-11T13:11:23Z</dcterms:modified>
</cp:coreProperties>
</file>