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91511-CAE7-4C09-8481-B389B991E096}" type="datetimeFigureOut">
              <a:rPr lang="ru-RU" smtClean="0"/>
              <a:t>28.11.2023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B71B9-EBDA-4C2A-9F9C-900F0A5F20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osreestr.gov.ru/upload/Doc/10-upr/%D0%9F%D1%80%D0%B8%D0%BA%D0%B0%D0%B7%20%D0%A0%D0%BE%D1%81%D1%80%D0%B5%D0%B5%D1%81%D1%82%D1%80%D0%B0%20%D0%BE%D1%82%2006.04.2016%20%E2%84%96%20159.pdf" TargetMode="External"/><Relationship Id="rId2" Type="http://schemas.openxmlformats.org/officeDocument/2006/relationships/hyperlink" Target="https://rosreestr.gov.ru/upload/Doc/10-upr/MP_v06.ra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76672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b="1" dirty="0"/>
              <a:t>XML-</a:t>
            </a:r>
            <a:r>
              <a:rPr lang="ru-RU" sz="2800" b="1" dirty="0" smtClean="0"/>
              <a:t>схемы</a:t>
            </a:r>
            <a:endParaRPr lang="ru-RU" sz="2800" dirty="0"/>
          </a:p>
          <a:p>
            <a:r>
              <a:rPr lang="en-GB" sz="2800" dirty="0" smtClean="0"/>
              <a:t>https://rosreestr.gov.ru/activity/okazanie-gosudarstvennykh-uslug/vedenie-egrn/xml-skhemy/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2924944"/>
          <a:ext cx="8136904" cy="3021330"/>
        </p:xfrm>
        <a:graphic>
          <a:graphicData uri="http://schemas.openxmlformats.org/drawingml/2006/table">
            <a:tbl>
              <a:tblPr/>
              <a:tblGrid>
                <a:gridCol w="648072"/>
                <a:gridCol w="3420380"/>
                <a:gridCol w="2034226"/>
                <a:gridCol w="2034226"/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latin typeface="Calibri"/>
                        </a:rPr>
                        <a:t>2.1</a:t>
                      </a:r>
                    </a:p>
                  </a:txBody>
                  <a:tcPr marL="95250" marR="95250" marT="47625" marB="47625">
                    <a:lnL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hlinkClick r:id="rId2"/>
                        </a:rPr>
                        <a:t>XML-схема, используемая для формирования XML-документа – межевого плана земельного участка в форме электронного документа </a:t>
                      </a:r>
                      <a:endParaRPr lang="ru-RU" sz="2400" dirty="0">
                        <a:latin typeface="Calibri"/>
                      </a:endParaRPr>
                    </a:p>
                  </a:txBody>
                  <a:tcPr marL="95250" marR="95250" marT="47625" marB="47625">
                    <a:lnL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GB" sz="2400" dirty="0">
                          <a:solidFill>
                            <a:srgbClr val="000000"/>
                          </a:solidFill>
                          <a:latin typeface="Calibri"/>
                          <a:hlinkClick r:id="rId2"/>
                        </a:rPr>
                        <a:t>MP_v06</a:t>
                      </a:r>
                      <a:endParaRPr lang="en-GB" sz="2400" dirty="0">
                        <a:latin typeface="Calibri"/>
                      </a:endParaRPr>
                    </a:p>
                  </a:txBody>
                  <a:tcPr marL="95250" marR="95250" marT="47625" marB="47625" anchor="ctr">
                    <a:lnL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hlinkClick r:id="rId3"/>
                        </a:rPr>
                        <a:t>Приказ </a:t>
                      </a:r>
                      <a:r>
                        <a:rPr lang="ru-RU" sz="2400" dirty="0" err="1">
                          <a:solidFill>
                            <a:srgbClr val="000000"/>
                          </a:solidFill>
                          <a:latin typeface="Calibri"/>
                          <a:hlinkClick r:id="rId3"/>
                        </a:rPr>
                        <a:t>Росреестра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Calibri"/>
                          <a:hlinkClick r:id="rId3"/>
                        </a:rPr>
                        <a:t> от 06.04.2016 № П/0159</a:t>
                      </a:r>
                      <a:endParaRPr lang="ru-RU" sz="2400" dirty="0">
                        <a:latin typeface="Calibri"/>
                      </a:endParaRPr>
                    </a:p>
                  </a:txBody>
                  <a:tcPr marL="95250" marR="95250" marT="47625" marB="47625" anchor="ctr">
                    <a:lnL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9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2333685"/>
            <a:ext cx="84426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4.9. Адрес земельного участка, который вносится на основании соответствующего акта органа государственной власти или органа местного самоуправления, уполномоченного присваивать адреса земельным участкам, а также описание местоположения земельного участка, в случае отсутствия присвоенного в установленном порядке адреса земельного участка, должны быть представлены в структурированном виде в соответствии с федеральной информационной адресной системой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(ФИАС).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описание местоположения в обязательном порядке должны быть включены названия единиц административно-территориального деления или муниципальных образований, на территории которых располагается участок (субъект Российской Федерации, муниципальное образование, населенный пункт и тому подобное).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адресе (местоположении) земельного участка вносятся в поля структурированного адреса до максимально возможного уровня. Дополнительная часть адреса, которую не удалось структурировать, может быть указана в поле &lt;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Other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&gt; (Иное).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856580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160</Words>
  <Application>Microsoft Office PowerPoint</Application>
  <PresentationFormat>Экран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</cp:revision>
  <dcterms:created xsi:type="dcterms:W3CDTF">2023-11-28T14:04:16Z</dcterms:created>
  <dcterms:modified xsi:type="dcterms:W3CDTF">2023-11-28T14:24:05Z</dcterms:modified>
</cp:coreProperties>
</file>