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9" r:id="rId4"/>
    <p:sldId id="260" r:id="rId5"/>
    <p:sldId id="276" r:id="rId6"/>
    <p:sldId id="275" r:id="rId7"/>
    <p:sldId id="261" r:id="rId8"/>
    <p:sldId id="262" r:id="rId9"/>
    <p:sldId id="269" r:id="rId10"/>
    <p:sldId id="266" r:id="rId11"/>
    <p:sldId id="264" r:id="rId12"/>
    <p:sldId id="263" r:id="rId13"/>
    <p:sldId id="267" r:id="rId14"/>
    <p:sldId id="270" r:id="rId15"/>
    <p:sldId id="271" r:id="rId16"/>
    <p:sldId id="277" r:id="rId17"/>
    <p:sldId id="278" r:id="rId18"/>
    <p:sldId id="279" r:id="rId19"/>
    <p:sldId id="274" r:id="rId20"/>
    <p:sldId id="273" r:id="rId21"/>
    <p:sldId id="272" r:id="rId22"/>
    <p:sldId id="281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CF89E-1882-4F32-9A30-DF043AAF6207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BC07B-59F7-42C8-9CF7-351CBC8D28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1072;&#1076;&#1088;&#1077;&#1089;&#1072;.doc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osreestr.ru/wps/PA_FCCLPGUMWPSPtalApp/ru.fccland.pgu.infoblock?ru.fccland.ibmportal.spring.portlet.handler.BeanNameParameterHandlerMapping-PATH=/FileDownloaderController&amp;ru.fccland.ibmportal.spring.portlet.dispatcher.DispatcherServiceServlet.directRequest=x&amp;param_infoblock_name=cc_ib_order_realizations_555&amp;param_infoblock_file_path=docs/ExpandedData_wsdl.zip" TargetMode="External"/><Relationship Id="rId3" Type="http://schemas.openxmlformats.org/officeDocument/2006/relationships/hyperlink" Target="https://rosreestr.ru/wps/PA_FCCLPGUMWPSPtalApp/ru.fccland.pgu.infoblock?ru.fccland.ibmportal.spring.portlet.handler.BeanNameParameterHandlerMapping-PATH=/FileDownloaderController&amp;ru.fccland.ibmportal.spring.portlet.dispatcher.DispatcherServiceServlet.directRequest=x&amp;param_infoblock_name=cc_ib_order_realizations_555&amp;param_infoblock_file_path=images/V02_STD_GKZU.zip" TargetMode="External"/><Relationship Id="rId7" Type="http://schemas.openxmlformats.org/officeDocument/2006/relationships/hyperlink" Target="https://rosreestr.ru/wps/PA_FCCLPGUMWPSPtalApp/ru.fccland.pgu.infoblock?ru.fccland.ibmportal.spring.portlet.handler.BeanNameParameterHandlerMapping-PATH=/FileDownloaderController&amp;ru.fccland.ibmportal.spring.portlet.dispatcher.DispatcherServiceServlet.directRequest=x&amp;param_infoblock_name=cc_ib_order_realizations_555&amp;param_infoblock_file_path=docs/Pr-RR-1-red2013.doc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ortal.rosreestr.ru/wps/portal/cc_ib_web_serv" TargetMode="External"/><Relationship Id="rId5" Type="http://schemas.openxmlformats.org/officeDocument/2006/relationships/hyperlink" Target="https://rosreestr.ru/wps/PA_FCCLPGUMWPSPtalApp/ru.fccland.pgu.infoblock?ru.fccland.ibmportal.spring.portlet.handler.BeanNameParameterHandlerMapping-PATH=/FileDownloaderController&amp;ru.fccland.ibmportal.spring.portlet.dispatcher.DispatcherServiceServlet.directRequest=x&amp;param_infoblock_name=cc_ib_order_realizations_555&amp;param_infoblock_file_path=images/pril555_3_dop.doc" TargetMode="External"/><Relationship Id="rId10" Type="http://schemas.openxmlformats.org/officeDocument/2006/relationships/hyperlink" Target="https://rosreestr.ru/wps/PA_FCCLPGUMWPSPtalApp/ru.fccland.pgu.infoblock?ru.fccland.ibmportal.spring.portlet.handler.BeanNameParameterHandlerMapping-PATH=/FileDownloaderController&amp;ru.fccland.ibmportal.spring.portlet.dispatcher.DispatcherServiceServlet.directRequest=x&amp;param_infoblock_name=cc_ib_order_realizations_555&amp;param_infoblock_file_path=docs/komplect_postavki.rar" TargetMode="External"/><Relationship Id="rId4" Type="http://schemas.openxmlformats.org/officeDocument/2006/relationships/hyperlink" Target="https://rosreestr.ru/wps/PA_FCCLPGUMWPSPtalApp/ru.fccland.pgu.infoblock?ru.fccland.ibmportal.spring.portlet.handler.BeanNameParameterHandlerMapping-PATH=/FileDownloaderController&amp;ru.fccland.ibmportal.spring.portlet.dispatcher.DispatcherServiceServlet.directRequest=x&amp;param_infoblock_name=cc_ib_order_realizations_555&amp;param_infoblock_file_path=images/pril555_3_V14_CR_ZC_REQ_Request.zip" TargetMode="External"/><Relationship Id="rId9" Type="http://schemas.openxmlformats.org/officeDocument/2006/relationships/hyperlink" Target="https://rosreestr.ru/wps/PA_FCCLPGUMWPSPtalApp/ru.fccland.pgu.infoblock?ru.fccland.ibmportal.spring.portlet.handler.BeanNameParameterHandlerMapping-PATH=/FileDownloaderController&amp;ru.fccland.ibmportal.spring.portlet.dispatcher.DispatcherServiceServlet.directRequest=x&amp;param_infoblock_name=cc_ib_order_realizations_555&amp;param_infoblock_file_path=docs/ExpandedData.zip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Prikaz-Rosreestra-ot-14.12.2021-N-P_0592.doc" TargetMode="External"/><Relationship Id="rId2" Type="http://schemas.openxmlformats.org/officeDocument/2006/relationships/hyperlink" Target="&#1055;&#1088;&#1080;&#1082;&#1072;&#1079;-&#1056;&#1056;-&#1086;&#1090;-06.08.2023-&#8470;-&#1055;0348.rtf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66bf1c2a7b2a837c4d349156_&#1055;&#1086;&#1103;&#1089;&#1085;&#1077;&#1085;&#1080;&#1103;%20&#1087;&#1086;%20&#1086;&#1087;&#1080;&#1089;&#1072;&#1085;&#1080;&#1102;%20&#1082;&#1086;&#1085;&#1090;&#1091;&#1088;&#1086;&#1074;+.docx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is-lab.info/journals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12817"/>
            <a:ext cx="8496944" cy="4624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900" dirty="0" smtClean="0">
                <a:solidFill>
                  <a:srgbClr val="B3B3B3"/>
                </a:solidFill>
              </a:rPr>
              <a:t>Компьютерные информационные технологии</a:t>
            </a:r>
          </a:p>
          <a:p>
            <a:pPr algn="ctr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endParaRPr lang="ru-RU" sz="2900" dirty="0" smtClean="0">
              <a:solidFill>
                <a:srgbClr val="000000"/>
              </a:solidFill>
            </a:endParaRPr>
          </a:p>
          <a:p>
            <a:pPr algn="ctr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900" b="1" dirty="0" smtClean="0">
                <a:solidFill>
                  <a:srgbClr val="000000"/>
                </a:solidFill>
              </a:rPr>
              <a:t>Лекция 5. Электронный документооборот</a:t>
            </a:r>
          </a:p>
          <a:p>
            <a:pPr lvl="2">
              <a:lnSpc>
                <a:spcPct val="150000"/>
              </a:lnSpc>
              <a:spcAft>
                <a:spcPts val="771"/>
              </a:spcAft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500" b="1" dirty="0" smtClean="0">
                <a:solidFill>
                  <a:srgbClr val="9999FF"/>
                </a:solidFill>
              </a:rPr>
              <a:t>Языки разметки </a:t>
            </a:r>
          </a:p>
          <a:p>
            <a:pPr lvl="2">
              <a:lnSpc>
                <a:spcPct val="150000"/>
              </a:lnSpc>
              <a:spcAft>
                <a:spcPts val="771"/>
              </a:spcAft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en-US" sz="2500" b="1" dirty="0" smtClean="0">
                <a:solidFill>
                  <a:srgbClr val="9999FF"/>
                </a:solidFill>
              </a:rPr>
              <a:t>XML-c</a:t>
            </a:r>
            <a:r>
              <a:rPr lang="ru-RU" sz="2500" b="1" dirty="0" err="1" smtClean="0">
                <a:solidFill>
                  <a:srgbClr val="9999FF"/>
                </a:solidFill>
              </a:rPr>
              <a:t>хема</a:t>
            </a:r>
            <a:r>
              <a:rPr lang="ru-RU" sz="2500" b="1" dirty="0" smtClean="0">
                <a:solidFill>
                  <a:srgbClr val="9999FF"/>
                </a:solidFill>
              </a:rPr>
              <a:t> адресных данных</a:t>
            </a:r>
            <a:endParaRPr lang="en-US" sz="2500" b="1" dirty="0" smtClean="0">
              <a:solidFill>
                <a:srgbClr val="9999FF"/>
              </a:solidFill>
            </a:endParaRPr>
          </a:p>
          <a:p>
            <a:pPr lvl="2">
              <a:lnSpc>
                <a:spcPct val="150000"/>
              </a:lnSpc>
              <a:spcAft>
                <a:spcPts val="771"/>
              </a:spcAft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500" b="1" dirty="0">
                <a:solidFill>
                  <a:srgbClr val="9999FF"/>
                </a:solidFill>
              </a:rPr>
              <a:t>XML-схема  заявления, представляемого в орган кадастрового </a:t>
            </a:r>
            <a:r>
              <a:rPr lang="ru-RU" sz="2500" b="1" dirty="0" smtClean="0">
                <a:solidFill>
                  <a:srgbClr val="9999FF"/>
                </a:solidFill>
              </a:rPr>
              <a:t>учета</a:t>
            </a:r>
            <a:endParaRPr lang="en-US" sz="2500" b="1" dirty="0" smtClean="0">
              <a:solidFill>
                <a:srgbClr val="9999FF"/>
              </a:solidFill>
            </a:endParaRPr>
          </a:p>
          <a:p>
            <a:pPr lvl="2">
              <a:lnSpc>
                <a:spcPct val="150000"/>
              </a:lnSpc>
              <a:spcAft>
                <a:spcPts val="771"/>
              </a:spcAft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endParaRPr lang="ru-RU" sz="2500" b="1" dirty="0">
              <a:solidFill>
                <a:srgbClr val="9999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889956" y="166568"/>
            <a:ext cx="5364088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&lt;?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xml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version=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"1.0"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encoding=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"UTF-8"?&gt;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kml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xmlns=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"http://www.opengis.net/kml/2.2"&gt;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Document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name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Point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with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TimeStamps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&lt;/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name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Placemark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Point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coordinates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&gt;57.05104837705052,57.62926121886946,0&lt;/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coordinates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&lt;/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Point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&lt;/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Placemark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Placemark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Point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coordinates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&gt;57.51270742269408,57.84105183908832,0&lt;/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coordinates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&lt;/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Point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&lt;/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Placemark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 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 /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Document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b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&lt; /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kml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 Unicode MS" pitchFamily="34" charset="-128"/>
                <a:cs typeface="Arial" pitchFamily="34" charset="0"/>
              </a:rPr>
              <a:t>&gt;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476672"/>
            <a:ext cx="146226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KML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82122"/>
            <a:ext cx="856895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ФИАС (Федеральная Информационная Адресная Система) - ведомственный классификатор ФНС России. Классификатор содержит адресные элементы и историю их изменения: регионы, районы, города, городские округа, населенные пункты, улицы, дома.</a:t>
            </a:r>
          </a:p>
          <a:p>
            <a:r>
              <a:rPr lang="ru-RU" sz="3200" dirty="0"/>
              <a:t>База данных ФИАС распространяется бесплатно и выгружается  в форматах DBF и XML и в формате </a:t>
            </a:r>
            <a:r>
              <a:rPr lang="ru-RU" sz="3200" dirty="0" smtClean="0"/>
              <a:t>КЛАДР (в АИС ГКН).</a:t>
            </a:r>
            <a:endParaRPr lang="ru-RU" sz="32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7346"/>
            <a:ext cx="878497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Адрес</a:t>
            </a:r>
            <a:r>
              <a:rPr lang="en-US" sz="2800" b="1" dirty="0">
                <a:solidFill>
                  <a:srgbClr val="C00000"/>
                </a:solidFill>
              </a:rPr>
              <a:t>: </a:t>
            </a:r>
            <a:r>
              <a:rPr lang="ru-RU" sz="2800" b="1" dirty="0">
                <a:solidFill>
                  <a:srgbClr val="C00000"/>
                </a:solidFill>
              </a:rPr>
              <a:t>СНТ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Спутник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>
                <a:solidFill>
                  <a:srgbClr val="C00000"/>
                </a:solidFill>
              </a:rPr>
              <a:t>участок</a:t>
            </a:r>
            <a:r>
              <a:rPr lang="en-US" sz="2800" b="1" dirty="0">
                <a:solidFill>
                  <a:srgbClr val="C00000"/>
                </a:solidFill>
              </a:rPr>
              <a:t> 123, </a:t>
            </a:r>
            <a:r>
              <a:rPr lang="ru-RU" sz="2800" b="1" dirty="0" err="1">
                <a:solidFill>
                  <a:srgbClr val="C00000"/>
                </a:solidFill>
              </a:rPr>
              <a:t>Часцы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с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>
                <a:solidFill>
                  <a:srgbClr val="C00000"/>
                </a:solidFill>
              </a:rPr>
              <a:t>Одинцовский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район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>
                <a:solidFill>
                  <a:srgbClr val="C00000"/>
                </a:solidFill>
              </a:rPr>
              <a:t>Московская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область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en-US" sz="2800" b="1" dirty="0" smtClean="0">
                <a:solidFill>
                  <a:srgbClr val="C00000"/>
                </a:solidFill>
              </a:rPr>
              <a:t>143060</a:t>
            </a:r>
            <a:endParaRPr lang="ru-RU" sz="2800" dirty="0" smtClean="0"/>
          </a:p>
          <a:p>
            <a:r>
              <a:rPr lang="en-US" sz="2800" dirty="0" smtClean="0"/>
              <a:t>&lt;</a:t>
            </a:r>
            <a:r>
              <a:rPr lang="ru-RU" sz="2800" dirty="0" err="1"/>
              <a:t>СубъектРФ</a:t>
            </a:r>
            <a:r>
              <a:rPr lang="en-US" sz="2800" dirty="0"/>
              <a:t>&gt;</a:t>
            </a:r>
            <a:r>
              <a:rPr lang="ru-RU" sz="2800" dirty="0"/>
              <a:t>Московская</a:t>
            </a:r>
            <a:r>
              <a:rPr lang="en-US" sz="2800" dirty="0"/>
              <a:t> </a:t>
            </a:r>
            <a:r>
              <a:rPr lang="ru-RU" sz="2800" dirty="0" err="1"/>
              <a:t>обл</a:t>
            </a:r>
            <a:r>
              <a:rPr lang="en-US" sz="2800" dirty="0"/>
              <a:t>&lt;/</a:t>
            </a:r>
            <a:r>
              <a:rPr lang="ru-RU" sz="2800" dirty="0" err="1"/>
              <a:t>СубъектРФ</a:t>
            </a:r>
            <a:r>
              <a:rPr lang="en-US" sz="2800" dirty="0"/>
              <a:t>&gt;</a:t>
            </a:r>
          </a:p>
          <a:p>
            <a:r>
              <a:rPr lang="en-US" sz="2800" dirty="0"/>
              <a:t>		&lt;</a:t>
            </a:r>
            <a:r>
              <a:rPr lang="ru-RU" sz="2800" dirty="0" err="1"/>
              <a:t>СвРайМО</a:t>
            </a:r>
            <a:r>
              <a:rPr lang="en-US" sz="2800" dirty="0"/>
              <a:t>&gt;</a:t>
            </a:r>
          </a:p>
          <a:p>
            <a:r>
              <a:rPr lang="en-US" sz="2800" dirty="0"/>
              <a:t>		&lt;</a:t>
            </a:r>
            <a:r>
              <a:rPr lang="ru-RU" sz="2800" dirty="0"/>
              <a:t>Район</a:t>
            </a:r>
            <a:r>
              <a:rPr lang="en-US" sz="2800" dirty="0"/>
              <a:t>&gt;</a:t>
            </a:r>
            <a:r>
              <a:rPr lang="ru-RU" sz="2800" dirty="0"/>
              <a:t>Одинцовский</a:t>
            </a:r>
            <a:r>
              <a:rPr lang="en-US" sz="2800" dirty="0"/>
              <a:t> </a:t>
            </a:r>
            <a:r>
              <a:rPr lang="ru-RU" sz="2800" dirty="0"/>
              <a:t>район</a:t>
            </a:r>
            <a:r>
              <a:rPr lang="en-US" sz="2800" dirty="0"/>
              <a:t>&lt;/</a:t>
            </a:r>
            <a:r>
              <a:rPr lang="ru-RU" sz="2800" dirty="0"/>
              <a:t>Район</a:t>
            </a:r>
            <a:r>
              <a:rPr lang="en-US" sz="2800" dirty="0"/>
              <a:t>&gt;</a:t>
            </a:r>
          </a:p>
          <a:p>
            <a:r>
              <a:rPr lang="en-US" sz="2800" dirty="0"/>
              <a:t>	</a:t>
            </a:r>
            <a:r>
              <a:rPr lang="ru-RU" sz="2800" dirty="0" smtClean="0"/>
              <a:t>          </a:t>
            </a:r>
            <a:r>
              <a:rPr lang="en-US" sz="2800" dirty="0" smtClean="0"/>
              <a:t>&lt;/</a:t>
            </a:r>
            <a:r>
              <a:rPr lang="ru-RU" sz="2800" dirty="0" err="1"/>
              <a:t>СвРайМО</a:t>
            </a:r>
            <a:r>
              <a:rPr lang="en-US" sz="2800" dirty="0"/>
              <a:t>&gt;</a:t>
            </a:r>
          </a:p>
          <a:p>
            <a:r>
              <a:rPr lang="en-US" sz="2800" dirty="0"/>
              <a:t>		&lt;</a:t>
            </a:r>
            <a:r>
              <a:rPr lang="ru-RU" sz="2800" dirty="0" err="1"/>
              <a:t>НаселПункт</a:t>
            </a:r>
            <a:r>
              <a:rPr lang="en-US" sz="2800" dirty="0"/>
              <a:t>&gt;</a:t>
            </a:r>
            <a:r>
              <a:rPr lang="ru-RU" sz="2800" dirty="0" err="1"/>
              <a:t>Часцы</a:t>
            </a:r>
            <a:r>
              <a:rPr lang="en-US" sz="2800" dirty="0"/>
              <a:t> </a:t>
            </a:r>
            <a:r>
              <a:rPr lang="ru-RU" sz="2800" dirty="0"/>
              <a:t>с</a:t>
            </a:r>
            <a:r>
              <a:rPr lang="en-US" sz="2800" dirty="0"/>
              <a:t>&lt;/</a:t>
            </a:r>
            <a:r>
              <a:rPr lang="ru-RU" sz="2800" dirty="0" err="1"/>
              <a:t>НаселПункт</a:t>
            </a:r>
            <a:r>
              <a:rPr lang="en-US" sz="2800" dirty="0"/>
              <a:t>&gt;</a:t>
            </a:r>
          </a:p>
          <a:p>
            <a:r>
              <a:rPr lang="en-US" sz="2800" dirty="0"/>
              <a:t>		&lt;</a:t>
            </a:r>
            <a:r>
              <a:rPr lang="ru-RU" sz="2800" dirty="0"/>
              <a:t>ОКАТО</a:t>
            </a:r>
            <a:r>
              <a:rPr lang="en-US" sz="2800" dirty="0"/>
              <a:t>&gt;46241864009&lt;/</a:t>
            </a:r>
            <a:r>
              <a:rPr lang="ru-RU" sz="2800" dirty="0"/>
              <a:t>ОКАТО</a:t>
            </a:r>
            <a:r>
              <a:rPr lang="en-US" sz="2800" dirty="0"/>
              <a:t>&gt;</a:t>
            </a:r>
          </a:p>
          <a:p>
            <a:r>
              <a:rPr lang="en-US" sz="2800" dirty="0"/>
              <a:t>	&lt;</a:t>
            </a:r>
            <a:r>
              <a:rPr lang="ru-RU" sz="2800" dirty="0" err="1"/>
              <a:t>ДопАдрЭл</a:t>
            </a:r>
            <a:r>
              <a:rPr lang="en-US" sz="2800" dirty="0"/>
              <a:t> </a:t>
            </a:r>
            <a:r>
              <a:rPr lang="ru-RU" sz="2800" dirty="0" err="1"/>
              <a:t>ТипАдрЭл</a:t>
            </a:r>
            <a:r>
              <a:rPr lang="en-US" sz="2800" dirty="0"/>
              <a:t>="10100000" </a:t>
            </a:r>
            <a:r>
              <a:rPr lang="ru-RU" sz="2800" dirty="0"/>
              <a:t>Значение</a:t>
            </a:r>
            <a:r>
              <a:rPr lang="en-US" sz="2800" dirty="0"/>
              <a:t>="143060"&gt;</a:t>
            </a:r>
          </a:p>
          <a:p>
            <a:r>
              <a:rPr lang="en-US" sz="2800" dirty="0"/>
              <a:t>			&lt;/</a:t>
            </a:r>
            <a:r>
              <a:rPr lang="ru-RU" sz="2800" dirty="0" err="1"/>
              <a:t>ДопАдрЭл</a:t>
            </a:r>
            <a:r>
              <a:rPr lang="en-US" sz="2800" dirty="0"/>
              <a:t>&gt;</a:t>
            </a:r>
          </a:p>
          <a:p>
            <a:r>
              <a:rPr lang="en-US" sz="2800" dirty="0"/>
              <a:t>	&lt;</a:t>
            </a:r>
            <a:r>
              <a:rPr lang="ru-RU" sz="2800" dirty="0" err="1"/>
              <a:t>ДопАдрЭл</a:t>
            </a:r>
            <a:r>
              <a:rPr lang="en-US" sz="2800" dirty="0"/>
              <a:t> </a:t>
            </a:r>
            <a:r>
              <a:rPr lang="ru-RU" sz="2800" dirty="0" err="1"/>
              <a:t>ТипАдрЭл</a:t>
            </a:r>
            <a:r>
              <a:rPr lang="en-US" sz="2800" dirty="0"/>
              <a:t>="10300000" </a:t>
            </a:r>
            <a:r>
              <a:rPr lang="ru-RU" sz="2800" dirty="0"/>
              <a:t>Значение</a:t>
            </a:r>
            <a:r>
              <a:rPr lang="en-US" sz="2800" dirty="0"/>
              <a:t>="</a:t>
            </a:r>
            <a:r>
              <a:rPr lang="ru-RU" sz="2800" dirty="0"/>
              <a:t>СНТ</a:t>
            </a:r>
            <a:r>
              <a:rPr lang="en-US" sz="2800" dirty="0"/>
              <a:t> </a:t>
            </a:r>
            <a:r>
              <a:rPr lang="ru-RU" sz="2800" dirty="0"/>
              <a:t>Спутник</a:t>
            </a:r>
            <a:r>
              <a:rPr lang="en-US" sz="2800" dirty="0"/>
              <a:t>"&gt;</a:t>
            </a:r>
          </a:p>
          <a:p>
            <a:r>
              <a:rPr lang="en-US" sz="2800" dirty="0"/>
              <a:t>		&lt;</a:t>
            </a:r>
            <a:r>
              <a:rPr lang="ru-RU" sz="2800" dirty="0"/>
              <a:t>Номер</a:t>
            </a:r>
            <a:r>
              <a:rPr lang="en-US" sz="2800" dirty="0"/>
              <a:t> </a:t>
            </a:r>
            <a:r>
              <a:rPr lang="ru-RU" sz="2800" dirty="0"/>
              <a:t>Тип</a:t>
            </a:r>
            <a:r>
              <a:rPr lang="en-US" sz="2800" dirty="0"/>
              <a:t>="1040" </a:t>
            </a:r>
            <a:r>
              <a:rPr lang="ru-RU" sz="2800" dirty="0"/>
              <a:t>Значение</a:t>
            </a:r>
            <a:r>
              <a:rPr lang="en-US" sz="2800" dirty="0"/>
              <a:t>="123"/&gt;</a:t>
            </a:r>
          </a:p>
          <a:p>
            <a:r>
              <a:rPr lang="en-US" sz="2800" dirty="0"/>
              <a:t>	&lt;/</a:t>
            </a:r>
            <a:r>
              <a:rPr lang="ru-RU" sz="2800" dirty="0" err="1"/>
              <a:t>ДопАдрЭл</a:t>
            </a:r>
            <a:r>
              <a:rPr lang="en-US" sz="2800" dirty="0" smtClean="0"/>
              <a:t>&gt;</a:t>
            </a:r>
            <a:r>
              <a:rPr lang="ru-RU" sz="2800" dirty="0" smtClean="0"/>
              <a:t>            </a:t>
            </a:r>
            <a:r>
              <a:rPr lang="ru-RU" sz="2800" b="1" dirty="0" smtClean="0">
                <a:solidFill>
                  <a:srgbClr val="0070C0"/>
                </a:solidFill>
                <a:hlinkClick r:id="rId2" action="ppaction://hlinkfile"/>
              </a:rPr>
              <a:t>ссылка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64198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7524" y="1340768"/>
            <a:ext cx="85689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приказ Министерства экономического развития Российской Федерации № 555 от 28.12.2009 ‘О требованиях к совместимости, сертификату ключа подписи, обеспечению возможности подтверждения подлинности электронной цифровой подписи при оказании Федеральной службой государственной регистрации, кадастра и картографии государственных услуг в электронном виде’</a:t>
            </a:r>
          </a:p>
          <a:p>
            <a:r>
              <a:rPr lang="ru-RU" dirty="0" smtClean="0"/>
              <a:t>Дополнения к приказу </a:t>
            </a:r>
            <a:br>
              <a:rPr lang="ru-RU" dirty="0" smtClean="0"/>
            </a:br>
            <a:r>
              <a:rPr lang="ru-RU" dirty="0" smtClean="0">
                <a:hlinkClick r:id="rId3"/>
              </a:rPr>
              <a:t>XML-схемы</a:t>
            </a:r>
            <a:r>
              <a:rPr lang="ru-RU" dirty="0" smtClean="0"/>
              <a:t>, используемой для формирования XML-документа - межевого плана земельного участка, предоставляемого в </a:t>
            </a:r>
            <a:r>
              <a:rPr lang="ru-RU" dirty="0" err="1" smtClean="0"/>
              <a:t>Росреестр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форме электронного документа; </a:t>
            </a:r>
          </a:p>
          <a:p>
            <a:pPr lvl="0"/>
            <a:r>
              <a:rPr lang="ru-RU" dirty="0" smtClean="0">
                <a:hlinkClick r:id="rId4"/>
              </a:rPr>
              <a:t>XML-схемы</a:t>
            </a:r>
            <a:r>
              <a:rPr lang="ru-RU" dirty="0" smtClean="0"/>
              <a:t>, используемой для формирования </a:t>
            </a:r>
            <a:r>
              <a:rPr lang="ru-RU" dirty="0" smtClean="0">
                <a:hlinkClick r:id="rId5"/>
              </a:rPr>
              <a:t>XML-документа - заявления</a:t>
            </a:r>
            <a:r>
              <a:rPr lang="ru-RU" dirty="0" smtClean="0"/>
              <a:t>, предоставляемого в </a:t>
            </a:r>
            <a:r>
              <a:rPr lang="ru-RU" dirty="0" err="1" smtClean="0"/>
              <a:t>Росреестр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форме электронного документа;</a:t>
            </a:r>
          </a:p>
          <a:p>
            <a:pPr lvl="0"/>
            <a:r>
              <a:rPr lang="ru-RU" dirty="0" smtClean="0">
                <a:hlinkClick r:id="rId6"/>
              </a:rPr>
              <a:t>Сертификат для аутентификации серверов портала при взаимодействии посредством </a:t>
            </a:r>
            <a:r>
              <a:rPr lang="ru-RU" dirty="0" err="1" smtClean="0">
                <a:hlinkClick r:id="rId6"/>
              </a:rPr>
              <a:t>веб</a:t>
            </a:r>
            <a:r>
              <a:rPr lang="ru-RU" dirty="0" smtClean="0">
                <a:hlinkClick r:id="rId6"/>
              </a:rPr>
              <a:t> сервисов.</a:t>
            </a:r>
            <a:endParaRPr lang="ru-RU" dirty="0" smtClean="0"/>
          </a:p>
          <a:p>
            <a:pPr lvl="0"/>
            <a:r>
              <a:rPr lang="ru-RU" dirty="0" smtClean="0">
                <a:hlinkClick r:id="rId7"/>
              </a:rPr>
              <a:t>Приказ П/1 от 14.01.2011 (в редакции приказа </a:t>
            </a:r>
            <a:r>
              <a:rPr lang="ru-RU" dirty="0" err="1" smtClean="0">
                <a:hlinkClick r:id="rId7"/>
              </a:rPr>
              <a:t>Росреестра</a:t>
            </a:r>
            <a:r>
              <a:rPr lang="ru-RU" dirty="0" smtClean="0">
                <a:hlinkClick r:id="rId7"/>
              </a:rPr>
              <a:t> от 12.04.2013 №П/143)</a:t>
            </a:r>
            <a:endParaRPr lang="ru-RU" dirty="0" smtClean="0"/>
          </a:p>
          <a:p>
            <a:pPr lvl="0"/>
            <a:r>
              <a:rPr lang="ru-RU" dirty="0" smtClean="0"/>
              <a:t>Рекомендуемый формат </a:t>
            </a:r>
            <a:r>
              <a:rPr lang="ru-RU" dirty="0" smtClean="0">
                <a:hlinkClick r:id="rId8"/>
              </a:rPr>
              <a:t>WSDL-дескриптора</a:t>
            </a:r>
            <a:r>
              <a:rPr lang="ru-RU" dirty="0" smtClean="0"/>
              <a:t> для использования при реализации </a:t>
            </a:r>
            <a:r>
              <a:rPr lang="ru-RU" dirty="0" err="1" smtClean="0"/>
              <a:t>веб</a:t>
            </a:r>
            <a:r>
              <a:rPr lang="ru-RU" dirty="0" smtClean="0"/>
              <a:t> сервиса;</a:t>
            </a:r>
          </a:p>
          <a:p>
            <a:pPr lvl="0"/>
            <a:r>
              <a:rPr lang="ru-RU" dirty="0" smtClean="0">
                <a:hlinkClick r:id="rId9"/>
              </a:rPr>
              <a:t>XML-схема </a:t>
            </a:r>
            <a:r>
              <a:rPr lang="ru-RU" dirty="0" err="1" smtClean="0">
                <a:hlinkClick r:id="rId9"/>
              </a:rPr>
              <a:t>ExpandedData.xsd</a:t>
            </a:r>
            <a:r>
              <a:rPr lang="ru-RU" dirty="0" smtClean="0"/>
              <a:t>.</a:t>
            </a:r>
          </a:p>
          <a:p>
            <a:r>
              <a:rPr lang="ru-RU" dirty="0" err="1" smtClean="0">
                <a:hlinkClick r:id="rId10"/>
              </a:rPr>
              <a:t>Expanded_data_service</a:t>
            </a:r>
            <a:r>
              <a:rPr lang="ru-RU" dirty="0" smtClean="0"/>
              <a:t> - свободно распространяемый дистрибутив ПО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342900"/>
            <a:ext cx="91059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07504" y="116632"/>
            <a:ext cx="8579487" cy="6120680"/>
            <a:chOff x="107504" y="116632"/>
            <a:chExt cx="8579487" cy="612068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504" y="171450"/>
              <a:ext cx="8579487" cy="6065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1547664" y="4653136"/>
              <a:ext cx="44358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b="1" dirty="0" smtClean="0">
                  <a:solidFill>
                    <a:srgbClr val="FF0000"/>
                  </a:solidFill>
                  <a:latin typeface="Arial Narrow" pitchFamily="34" charset="0"/>
                </a:rPr>
                <a:t>Единый Справочник Территориальных Образований2018</a:t>
              </a:r>
              <a:endParaRPr lang="ru-RU" sz="1400" b="1" dirty="0">
                <a:solidFill>
                  <a:srgbClr val="FF0000"/>
                </a:solidFill>
                <a:latin typeface="Arial Narrow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220072" y="33265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</a:rPr>
                <a:t>2022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67544" y="116632"/>
              <a:ext cx="4320480" cy="43204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29" y="1844824"/>
            <a:ext cx="7992888" cy="446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1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1540" y="1213009"/>
            <a:ext cx="828092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ПРИКАЗ </a:t>
            </a:r>
            <a:r>
              <a:rPr lang="ru-RU" sz="2400" dirty="0" err="1" smtClean="0">
                <a:solidFill>
                  <a:prstClr val="black"/>
                </a:solidFill>
              </a:rPr>
              <a:t>РОСРЕЕСТРа</a:t>
            </a:r>
            <a:r>
              <a:rPr lang="ru-RU" sz="2400" dirty="0" smtClean="0">
                <a:solidFill>
                  <a:prstClr val="black"/>
                </a:solidFill>
              </a:rPr>
              <a:t> от 06.09.2023 № </a:t>
            </a:r>
            <a:r>
              <a:rPr lang="ru-RU" sz="2400" b="1" dirty="0" smtClean="0">
                <a:solidFill>
                  <a:prstClr val="black"/>
                </a:solidFill>
                <a:hlinkClick r:id="rId2" action="ppaction://hlinkfile"/>
              </a:rPr>
              <a:t>П/0348</a:t>
            </a:r>
            <a:r>
              <a:rPr lang="ru-RU" sz="2400" dirty="0" smtClean="0">
                <a:solidFill>
                  <a:prstClr val="black"/>
                </a:solidFill>
              </a:rPr>
              <a:t>  О размещении на официальном сайте Федеральной службы государственной регистрации, кадастра и картографии в информационно-телекоммуникационной сети «Интернет» </a:t>
            </a:r>
            <a:r>
              <a:rPr lang="en-US" sz="2400" dirty="0" smtClean="0">
                <a:solidFill>
                  <a:prstClr val="black"/>
                </a:solidFill>
              </a:rPr>
              <a:t>XML</a:t>
            </a:r>
            <a:r>
              <a:rPr lang="ru-RU" sz="2400" dirty="0" smtClean="0">
                <a:solidFill>
                  <a:prstClr val="black"/>
                </a:solidFill>
              </a:rPr>
              <a:t>-схемы, используемой для формирования межевого плана в форме электронного документа XML-</a:t>
            </a:r>
            <a:r>
              <a:rPr lang="ru-RU" sz="2800" b="1" dirty="0" smtClean="0">
                <a:solidFill>
                  <a:prstClr val="black"/>
                </a:solidFill>
              </a:rPr>
              <a:t>схемаMP_v09.xsd</a:t>
            </a:r>
            <a:r>
              <a:rPr lang="ru-RU" sz="2400" dirty="0" smtClean="0">
                <a:solidFill>
                  <a:prstClr val="black"/>
                </a:solidFill>
              </a:rPr>
              <a:t>. Схема составлена  на основании </a:t>
            </a:r>
            <a:r>
              <a:rPr lang="ru-RU" sz="2400" b="1" dirty="0" err="1" smtClean="0">
                <a:solidFill>
                  <a:srgbClr val="FF0000"/>
                </a:solidFill>
              </a:rPr>
              <a:t>ПРИКАЗа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РОСРЕЕСТРа</a:t>
            </a:r>
            <a:r>
              <a:rPr lang="ru-RU" sz="2400" b="1" dirty="0" smtClean="0">
                <a:solidFill>
                  <a:srgbClr val="FF0000"/>
                </a:solidFill>
              </a:rPr>
              <a:t> от 14 декабря 2021 г. </a:t>
            </a:r>
            <a:r>
              <a:rPr lang="ru-RU" sz="2800" b="1" dirty="0" smtClean="0">
                <a:solidFill>
                  <a:srgbClr val="FF0000"/>
                </a:solidFill>
                <a:hlinkClick r:id="rId3" action="ppaction://hlinkfile"/>
              </a:rPr>
              <a:t>N П/0592 </a:t>
            </a:r>
            <a:r>
              <a:rPr lang="ru-RU" sz="2400" b="1" dirty="0" smtClean="0">
                <a:solidFill>
                  <a:srgbClr val="FF0000"/>
                </a:solidFill>
              </a:rPr>
              <a:t> 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ОБ УТВЕРЖДЕНИИ ФОРМЫ И СОСТАВА СВЕДЕНИЙ МЕЖЕВОГО ПЛАНА, ТРЕБОВАНИЙ К ЕГО ПОДГОТОВКЕ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1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428179"/>
            <a:ext cx="8784976" cy="60939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prstClr val="black"/>
                </a:solidFill>
              </a:rPr>
              <a:t>Росреестром</a:t>
            </a:r>
            <a:r>
              <a:rPr lang="ru-RU" sz="2000" dirty="0" smtClean="0">
                <a:solidFill>
                  <a:prstClr val="black"/>
                </a:solidFill>
              </a:rPr>
              <a:t> 06.09.2023 утверждены XML-схемы, используемые для формирования в электронном виде: </a:t>
            </a:r>
            <a:endParaRPr lang="en-GB" sz="2000" dirty="0" smtClean="0">
              <a:solidFill>
                <a:prstClr val="black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межевого плана (</a:t>
            </a:r>
            <a:r>
              <a:rPr lang="ru-RU" sz="2800" dirty="0" err="1" smtClean="0">
                <a:solidFill>
                  <a:prstClr val="black"/>
                </a:solidFill>
                <a:latin typeface="Arial Narrow" pitchFamily="34" charset="0"/>
              </a:rPr>
              <a:t>пр.Росреестра</a:t>
            </a:r>
            <a:r>
              <a:rPr lang="ru-RU" sz="2800" dirty="0" smtClean="0">
                <a:solidFill>
                  <a:prstClr val="black"/>
                </a:solidFill>
                <a:latin typeface="Arial Narrow" pitchFamily="34" charset="0"/>
              </a:rPr>
              <a:t> от 06.09.2023 № П/0348</a:t>
            </a:r>
            <a:r>
              <a:rPr lang="ru-RU" sz="2400" dirty="0" smtClean="0">
                <a:solidFill>
                  <a:prstClr val="black"/>
                </a:solidFill>
                <a:latin typeface="Arial Narrow" pitchFamily="34" charset="0"/>
              </a:rPr>
              <a:t>); 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технического плана здания, сооружения,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 объекта незавершенного строительства,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 помещения,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 </a:t>
            </a:r>
            <a:r>
              <a:rPr lang="ru-RU" sz="2800" dirty="0" err="1" smtClean="0">
                <a:solidFill>
                  <a:prstClr val="black"/>
                </a:solidFill>
              </a:rPr>
              <a:t>машино-места</a:t>
            </a:r>
            <a:r>
              <a:rPr lang="ru-RU" sz="2800" dirty="0" smtClean="0">
                <a:solidFill>
                  <a:prstClr val="black"/>
                </a:solidFill>
              </a:rPr>
              <a:t>,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 единого недвижимого комплекса (приказ </a:t>
            </a:r>
            <a:r>
              <a:rPr lang="ru-RU" sz="2800" dirty="0" err="1" smtClean="0">
                <a:solidFill>
                  <a:prstClr val="black"/>
                </a:solidFill>
              </a:rPr>
              <a:t>Росреестра</a:t>
            </a:r>
            <a:r>
              <a:rPr lang="ru-RU" sz="2800" dirty="0" smtClean="0">
                <a:solidFill>
                  <a:prstClr val="black"/>
                </a:solidFill>
              </a:rPr>
              <a:t> от 06.09.2023 № П/0347);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prstClr val="black"/>
                </a:solidFill>
              </a:rPr>
              <a:t> акта обследования, подтверждающего прекращение существования объекта недвижимости (приказ </a:t>
            </a:r>
            <a:r>
              <a:rPr lang="ru-RU" sz="2800" dirty="0" err="1" smtClean="0">
                <a:solidFill>
                  <a:prstClr val="black"/>
                </a:solidFill>
              </a:rPr>
              <a:t>Росреестра</a:t>
            </a:r>
            <a:r>
              <a:rPr lang="ru-RU" sz="2800" dirty="0" smtClean="0">
                <a:solidFill>
                  <a:prstClr val="black"/>
                </a:solidFill>
              </a:rPr>
              <a:t> от 06.09.2023 № П/0346).</a:t>
            </a:r>
          </a:p>
          <a:p>
            <a:r>
              <a:rPr lang="ru-RU" sz="2000" dirty="0" smtClean="0">
                <a:solidFill>
                  <a:prstClr val="black"/>
                </a:solidFill>
              </a:rPr>
              <a:t>Для действия и использования новых и предыдущих версий XML-схем установлен переходный период до 01.01.2024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95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1700808"/>
          <a:ext cx="8352926" cy="4514880"/>
        </p:xfrm>
        <a:graphic>
          <a:graphicData uri="http://schemas.openxmlformats.org/drawingml/2006/table">
            <a:tbl>
              <a:tblPr/>
              <a:tblGrid>
                <a:gridCol w="576063"/>
                <a:gridCol w="1512168"/>
                <a:gridCol w="648072"/>
                <a:gridCol w="936104"/>
                <a:gridCol w="2304256"/>
                <a:gridCol w="2376263"/>
              </a:tblGrid>
              <a:tr h="518563">
                <a:tc gridSpan="6"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0000"/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Тип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tSetOfPoint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(Пункт геодезической сети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)</a:t>
                      </a:r>
                    </a:p>
                    <a:p>
                      <a:pPr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PType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T(4000)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Вид геодезической сети</a:t>
                      </a:r>
                      <a:endParaRPr lang="ru-RU" sz="16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Ограничение на тип строка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sNe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4000.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3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PName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T(4000)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Название пункта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Ограничение на тип строка 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sNe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4000.</a:t>
                      </a:r>
                      <a:endParaRPr lang="ru-RU" sz="16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0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PKind</a:t>
                      </a:r>
                      <a:endParaRPr lang="ru-RU" sz="16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T(4000)</a:t>
                      </a:r>
                      <a:endParaRPr lang="ru-RU" sz="16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Тип знака (тип пункта геодезической сети)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85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Ограничение на тип строка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sNe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4000.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0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PKlass</a:t>
                      </a:r>
                      <a:endParaRPr lang="ru-RU" sz="16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T(4000)</a:t>
                      </a:r>
                      <a:endParaRPr lang="ru-RU" sz="16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Класс геодезической сети</a:t>
                      </a:r>
                      <a:endParaRPr lang="ru-RU" sz="16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Ограничение на тип строка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sNe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4000.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500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OrdX</a:t>
                      </a:r>
                      <a:endParaRPr lang="ru-RU" sz="16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N(38.2)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Координата X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Значения координат пунктов</a:t>
                      </a: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3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государственной геодезической сети,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пунктов </a:t>
                      </a: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годезической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сети специального назначения, в том числе сети дифференциальных </a:t>
                      </a: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геодезичееских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станций, указываются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в метрах с округлением до 0,01 метра.</a:t>
                      </a:r>
                    </a:p>
                    <a:p>
                      <a:pPr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kumimoji="0" lang="ru-RU" sz="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2656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mtClean="0"/>
              <a:t>Из </a:t>
            </a:r>
            <a:r>
              <a:rPr lang="ru-RU" dirty="0" err="1" smtClean="0"/>
              <a:t>ПРИКАЗа</a:t>
            </a:r>
            <a:r>
              <a:rPr lang="ru-RU" dirty="0" smtClean="0"/>
              <a:t> от 06.09.2023 № П/0348 </a:t>
            </a:r>
          </a:p>
          <a:p>
            <a:pPr algn="ctr"/>
            <a:r>
              <a:rPr lang="en-US" dirty="0" smtClean="0"/>
              <a:t>XML</a:t>
            </a:r>
            <a:r>
              <a:rPr lang="ru-RU" dirty="0" smtClean="0"/>
              <a:t>-схема, используемая для формирования межевого плана в форме электронного документа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7346"/>
            <a:ext cx="9144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3600" dirty="0"/>
              <a:t>При </a:t>
            </a:r>
            <a:r>
              <a:rPr lang="ru-RU" sz="3600" i="1" dirty="0" smtClean="0"/>
              <a:t>работе </a:t>
            </a:r>
            <a:r>
              <a:rPr lang="ru-RU" sz="3600" i="1" dirty="0"/>
              <a:t>с документами используются </a:t>
            </a:r>
            <a:r>
              <a:rPr lang="ru-RU" sz="3600" dirty="0"/>
              <a:t>два класса программных продуктов: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Системы с функцией </a:t>
            </a:r>
            <a:r>
              <a:rPr lang="it-IT" sz="3600" dirty="0"/>
              <a:t>WYSIWYG</a:t>
            </a:r>
            <a:r>
              <a:rPr lang="ru-RU" sz="3600" dirty="0"/>
              <a:t> («</a:t>
            </a:r>
            <a:r>
              <a:rPr lang="it-IT" sz="3600" dirty="0"/>
              <a:t>what you see is what you get</a:t>
            </a:r>
            <a:r>
              <a:rPr lang="ru-RU" sz="3600" dirty="0"/>
              <a:t>» — «что увидишь, то и получишь»). Пример, MS </a:t>
            </a:r>
            <a:r>
              <a:rPr lang="ru-RU" sz="3600" dirty="0" err="1"/>
              <a:t>Word</a:t>
            </a:r>
            <a:r>
              <a:rPr lang="ru-RU" sz="3600" dirty="0"/>
              <a:t>, </a:t>
            </a:r>
            <a:r>
              <a:rPr lang="en-US" sz="3600" dirty="0" smtClean="0"/>
              <a:t>Apache OpenOffice.org Writer</a:t>
            </a:r>
            <a:endParaRPr lang="ru-RU" sz="3600" dirty="0"/>
          </a:p>
          <a:p>
            <a:pPr marL="742950" lvl="0" indent="-742950">
              <a:buFont typeface="+mj-lt"/>
              <a:buAutoNum type="arabicPeriod"/>
            </a:pPr>
            <a:r>
              <a:rPr lang="ru-RU" sz="3600" dirty="0"/>
              <a:t>Системы, основанные на языках разметки </a:t>
            </a:r>
            <a:r>
              <a:rPr lang="ru-RU" sz="3600" dirty="0" err="1"/>
              <a:t>Ventura</a:t>
            </a:r>
            <a:r>
              <a:rPr lang="ru-RU" sz="3600" dirty="0"/>
              <a:t> </a:t>
            </a:r>
            <a:r>
              <a:rPr lang="ru-RU" sz="3600" dirty="0" err="1"/>
              <a:t>Publisher</a:t>
            </a:r>
            <a:r>
              <a:rPr lang="ru-RU" sz="3600" dirty="0"/>
              <a:t>, </a:t>
            </a:r>
            <a:r>
              <a:rPr lang="ru-RU" sz="3600" dirty="0" err="1"/>
              <a:t>Adobe</a:t>
            </a:r>
            <a:r>
              <a:rPr lang="ru-RU" sz="3600" dirty="0"/>
              <a:t> </a:t>
            </a:r>
            <a:r>
              <a:rPr lang="ru-RU" sz="3600" dirty="0" err="1"/>
              <a:t>PageMaker</a:t>
            </a:r>
            <a:r>
              <a:rPr lang="ru-RU" sz="3600" dirty="0"/>
              <a:t>,  </a:t>
            </a:r>
            <a:r>
              <a:rPr lang="ru-RU" sz="3600" dirty="0" err="1"/>
              <a:t>CorelDraw</a:t>
            </a:r>
            <a:r>
              <a:rPr lang="ru-RU" sz="3600" dirty="0"/>
              <a:t>, </a:t>
            </a:r>
            <a:r>
              <a:rPr lang="ru-RU" sz="3600" dirty="0" err="1"/>
              <a:t>Microsoft</a:t>
            </a:r>
            <a:r>
              <a:rPr lang="ru-RU" sz="3600" dirty="0"/>
              <a:t> </a:t>
            </a:r>
            <a:r>
              <a:rPr lang="ru-RU" sz="3600" dirty="0" err="1"/>
              <a:t>Publisher</a:t>
            </a:r>
            <a:r>
              <a:rPr lang="ru-RU" sz="3600" dirty="0"/>
              <a:t>, </a:t>
            </a:r>
            <a:r>
              <a:rPr lang="ru-RU" sz="3600" dirty="0" err="1"/>
              <a:t>QuarkXPress</a:t>
            </a:r>
            <a:r>
              <a:rPr lang="ru-RU" sz="3600" dirty="0"/>
              <a:t>, </a:t>
            </a:r>
            <a:r>
              <a:rPr lang="ru-RU" sz="3600" dirty="0" err="1" smtClean="0"/>
              <a:t>LaTeX</a:t>
            </a:r>
            <a:r>
              <a:rPr lang="ru-RU" sz="3600" dirty="0" smtClean="0"/>
              <a:t>.</a:t>
            </a:r>
            <a:endParaRPr lang="ru-RU" sz="36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2204864"/>
            <a:ext cx="8280920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260648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Contractor</a:t>
            </a:r>
            <a:r>
              <a:rPr lang="ru-RU" dirty="0" smtClean="0"/>
              <a:t> (Сведения об исполнителе кадастровых работ). В данном</a:t>
            </a:r>
          </a:p>
          <a:p>
            <a:r>
              <a:rPr lang="ru-RU" dirty="0" smtClean="0"/>
              <a:t>элементе обязательным для заполнения является один из элементов</a:t>
            </a:r>
          </a:p>
          <a:p>
            <a:r>
              <a:rPr lang="ru-RU" dirty="0" smtClean="0"/>
              <a:t>(в зависимости от того, кто осуществлял кадастровые работы):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CadastralEngineer</a:t>
            </a:r>
            <a:r>
              <a:rPr lang="ru-RU" dirty="0" smtClean="0"/>
              <a:t>» (</a:t>
            </a:r>
            <a:r>
              <a:rPr lang="ru-RU" dirty="0" err="1" smtClean="0"/>
              <a:t>Кадастровыйинженер</a:t>
            </a:r>
            <a:r>
              <a:rPr lang="ru-RU" dirty="0" smtClean="0"/>
              <a:t>)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PersonContractor</a:t>
            </a:r>
            <a:r>
              <a:rPr lang="ru-RU" dirty="0" smtClean="0"/>
              <a:t>» (</a:t>
            </a:r>
            <a:r>
              <a:rPr lang="ru-RU" dirty="0" err="1" smtClean="0"/>
              <a:t>Индивидуальныйпредприниматель</a:t>
            </a:r>
            <a:r>
              <a:rPr lang="ru-RU" dirty="0" smtClean="0"/>
              <a:t>)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OrganisationContractor</a:t>
            </a:r>
            <a:r>
              <a:rPr lang="ru-RU" dirty="0" smtClean="0"/>
              <a:t>»(Юридическое лицо).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5481"/>
            <a:ext cx="8208912" cy="63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660232" y="1916832"/>
            <a:ext cx="21908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Сентябрь 2023-24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43725" y="414908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" action="ppaction://hlinkfile"/>
              </a:rPr>
              <a:t>ССЫЛКА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8457468" cy="474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5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12845"/>
            <a:ext cx="75608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Приказ Федеральной службы государственной регистрации, кадастра и картографии от </a:t>
            </a:r>
            <a:r>
              <a:rPr lang="ru-RU" b="1" dirty="0">
                <a:solidFill>
                  <a:srgbClr val="00B0F0"/>
                </a:solidFill>
              </a:rPr>
              <a:t>2 декабря 2024 </a:t>
            </a:r>
            <a:r>
              <a:rPr lang="ru-RU" dirty="0"/>
              <a:t>г. N П/0384/24 "О размещении на официальном сайте Федеральной службы государственной регистрации, кадастра и картографии в информационно-телекоммуникационной сети "Интернет" XML-схемы, используемой для формирования XML-документов, направляемых в форме электронных документов в орган регистрации прав органами государственной власти, органами местного самоуправления в порядке межведомственного информационного взаимодействия в части сведений о границах, зонах, территориях, для внесения в реестр границ Единого государственного реестра недвижимости</a:t>
            </a:r>
            <a:r>
              <a:rPr lang="ru-RU" dirty="0" smtClean="0"/>
              <a:t>"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610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97511"/>
            <a:ext cx="849694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Язык разметки </a:t>
            </a:r>
            <a:r>
              <a:rPr lang="ru-RU" sz="2800" dirty="0" smtClean="0"/>
              <a:t>(текста) — </a:t>
            </a:r>
            <a:r>
              <a:rPr lang="ru-RU" sz="3200" dirty="0">
                <a:solidFill>
                  <a:srgbClr val="C00000"/>
                </a:solidFill>
              </a:rPr>
              <a:t>набор символов </a:t>
            </a:r>
            <a:r>
              <a:rPr lang="ru-RU" sz="2800" dirty="0" smtClean="0"/>
              <a:t>или последовательностей, </a:t>
            </a:r>
            <a:r>
              <a:rPr lang="ru-RU" sz="3200" dirty="0">
                <a:solidFill>
                  <a:srgbClr val="C00000"/>
                </a:solidFill>
              </a:rPr>
              <a:t>вставляемых в текст для передачи информации о его выводе или строении</a:t>
            </a:r>
            <a:r>
              <a:rPr lang="ru-RU" sz="2800" dirty="0" smtClean="0"/>
              <a:t>. Текстовый документ, написанный с использованием языка разметки, содержит не только сам текст (как последовательность слов и знаков препинания), но и дополнительную информацию о различных его участках — например, указание на заголовки, выделения, списки и т. д. В более сложных случаях язык разметки позволяет вставлять в документ интерактивные элементы и содержание других документов.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904" y="1166843"/>
            <a:ext cx="858619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 </a:t>
            </a:r>
            <a:r>
              <a:rPr lang="ru-RU" sz="3200" dirty="0" smtClean="0"/>
              <a:t>1998 г. </a:t>
            </a:r>
            <a:r>
              <a:rPr lang="ru-RU" sz="3200" dirty="0"/>
              <a:t>консорциум Всемирной паутины (</a:t>
            </a:r>
            <a:r>
              <a:rPr lang="ru-RU" sz="3200" dirty="0" err="1"/>
              <a:t>World</a:t>
            </a:r>
            <a:r>
              <a:rPr lang="ru-RU" sz="3200" dirty="0"/>
              <a:t> </a:t>
            </a:r>
            <a:r>
              <a:rPr lang="ru-RU" sz="3200" dirty="0" err="1"/>
              <a:t>Wide</a:t>
            </a:r>
            <a:r>
              <a:rPr lang="ru-RU" sz="3200" dirty="0"/>
              <a:t> </a:t>
            </a:r>
            <a:r>
              <a:rPr lang="ru-RU" sz="3200" dirty="0" err="1"/>
              <a:t>Web</a:t>
            </a:r>
            <a:r>
              <a:rPr lang="ru-RU" sz="3200" dirty="0"/>
              <a:t> </a:t>
            </a:r>
            <a:r>
              <a:rPr lang="ru-RU" sz="3200" dirty="0" err="1"/>
              <a:t>Consortium</a:t>
            </a:r>
            <a:r>
              <a:rPr lang="ru-RU" sz="3200" dirty="0"/>
              <a:t>, W3C), </a:t>
            </a:r>
            <a:r>
              <a:rPr lang="ru-RU" sz="3200" dirty="0" err="1" smtClean="0"/>
              <a:t>возглавля</a:t>
            </a:r>
            <a:r>
              <a:rPr lang="ru-RU" sz="3200" dirty="0" smtClean="0"/>
              <a:t>- </a:t>
            </a:r>
            <a:r>
              <a:rPr lang="ru-RU" sz="3200" dirty="0" err="1" smtClean="0"/>
              <a:t>емый</a:t>
            </a:r>
            <a:r>
              <a:rPr lang="ru-RU" sz="3200" dirty="0" smtClean="0"/>
              <a:t> </a:t>
            </a:r>
            <a:r>
              <a:rPr lang="ru-RU" sz="3200" dirty="0"/>
              <a:t>сэром </a:t>
            </a:r>
            <a:r>
              <a:rPr lang="ru-RU" sz="3200" dirty="0" err="1"/>
              <a:t>Тимоти</a:t>
            </a:r>
            <a:r>
              <a:rPr lang="ru-RU" sz="3200" dirty="0"/>
              <a:t> Джон </a:t>
            </a:r>
            <a:r>
              <a:rPr lang="ru-RU" sz="3200" dirty="0" err="1" smtClean="0"/>
              <a:t>Бернерс-Ли</a:t>
            </a:r>
            <a:r>
              <a:rPr lang="ru-RU" sz="3200" dirty="0" smtClean="0"/>
              <a:t>, утвердил спецификацию</a:t>
            </a:r>
          </a:p>
          <a:p>
            <a:r>
              <a:rPr lang="ru-RU" sz="3200" dirty="0" smtClean="0"/>
              <a:t> </a:t>
            </a:r>
            <a:r>
              <a:rPr lang="ru-RU" sz="3200" dirty="0"/>
              <a:t>"</a:t>
            </a:r>
            <a:r>
              <a:rPr lang="ru-RU" sz="3200" b="1" dirty="0" err="1">
                <a:solidFill>
                  <a:srgbClr val="C00000"/>
                </a:solidFill>
              </a:rPr>
              <a:t>Extensible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Markup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Language</a:t>
            </a:r>
            <a:r>
              <a:rPr lang="ru-RU" sz="3200" dirty="0"/>
              <a:t> (XML) </a:t>
            </a:r>
            <a:r>
              <a:rPr lang="ru-RU" sz="3200" dirty="0" smtClean="0"/>
              <a:t>1.0". </a:t>
            </a:r>
          </a:p>
          <a:p>
            <a:endParaRPr lang="ru-RU" sz="3200" dirty="0" smtClean="0"/>
          </a:p>
          <a:p>
            <a:r>
              <a:rPr lang="ru-RU" sz="3200" dirty="0" smtClean="0"/>
              <a:t>Было  положено </a:t>
            </a:r>
            <a:r>
              <a:rPr lang="ru-RU" sz="3200" dirty="0"/>
              <a:t>начало разработке множества новых языков разметки для передачи информации через Интернет на основе стандарта </a:t>
            </a:r>
            <a:r>
              <a:rPr lang="ru-RU" sz="3200" dirty="0" smtClean="0"/>
              <a:t>XML.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98" y="1196752"/>
            <a:ext cx="7015490" cy="511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428929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Лондон  открытие олимпиады 2012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48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8205"/>
            <a:ext cx="223382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3991" y="3110533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Georgia"/>
              </a:rPr>
              <a:t>	</a:t>
            </a:r>
            <a:r>
              <a:rPr lang="ru-RU" sz="2000" dirty="0" smtClean="0">
                <a:solidFill>
                  <a:srgbClr val="000000"/>
                </a:solidFill>
                <a:latin typeface="Georgia"/>
              </a:rPr>
              <a:t>В 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настоящее время ученый работает над проектом </a:t>
            </a:r>
            <a:r>
              <a:rPr lang="ru-RU" sz="2000" dirty="0" err="1">
                <a:solidFill>
                  <a:srgbClr val="000000"/>
                </a:solidFill>
                <a:latin typeface="Georgia"/>
              </a:rPr>
              <a:t>Solid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, который предоставит пользователям контроль над своими личными данными. Эта информация будет отделена от использующих ее приложений и упакована в специальные «модули», к которым веб-сайты должны будут запрашивать доступ, а не просто брать данные, как это делается сейчас</a:t>
            </a:r>
            <a:r>
              <a:rPr lang="ru-RU" sz="2000" dirty="0" smtClean="0">
                <a:solidFill>
                  <a:srgbClr val="000000"/>
                </a:solidFill>
                <a:latin typeface="Georgia"/>
              </a:rPr>
              <a:t>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	</a:t>
            </a:r>
            <a:r>
              <a:rPr lang="ru-RU" sz="2000" dirty="0" smtClean="0">
                <a:solidFill>
                  <a:srgbClr val="000000"/>
                </a:solidFill>
                <a:latin typeface="Georgia"/>
              </a:rPr>
              <a:t>В 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этом случае не будет никаких внешних учетных записей, никакого забывания паролей, никаких утечек данных с участием миллионов пользователей, будет только одна учетная запись, которая станет храниться локально и использоваться только по разрешению пользователя. Только такая система, по мнению </a:t>
            </a:r>
            <a:r>
              <a:rPr lang="ru-RU" sz="2000" dirty="0" err="1">
                <a:solidFill>
                  <a:srgbClr val="000000"/>
                </a:solidFill>
                <a:latin typeface="Georgia"/>
              </a:rPr>
              <a:t>Бернерса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-Ли, является будущим </a:t>
            </a:r>
            <a:r>
              <a:rPr lang="ru-RU" sz="2000" dirty="0" smtClean="0">
                <a:solidFill>
                  <a:srgbClr val="000000"/>
                </a:solidFill>
                <a:latin typeface="Georgia"/>
              </a:rPr>
              <a:t>Интернета.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248211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Georgia"/>
              </a:rPr>
              <a:t>Тим </a:t>
            </a:r>
            <a:r>
              <a:rPr lang="ru-RU" sz="2000" dirty="0" err="1">
                <a:solidFill>
                  <a:srgbClr val="000000"/>
                </a:solidFill>
                <a:latin typeface="Georgia"/>
              </a:rPr>
              <a:t>Бернерс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-Ли считает, что Интернет пошел по неправильному пути развития, предоставив слишком много власти корпорациям и недостаточно каждому отдельному пользователю, но еще не поздно вернуть его к демократичным корням или «перезапустить» заново</a:t>
            </a:r>
            <a:r>
              <a:rPr lang="ru-RU" sz="2000" dirty="0" smtClean="0">
                <a:solidFill>
                  <a:srgbClr val="000000"/>
                </a:solidFill>
                <a:latin typeface="Georgia"/>
              </a:rPr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485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524" y="520512"/>
            <a:ext cx="856895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 любом документе можно описать элементы структуры, упорядочить их и связать, т.е. разметить для выполнения операций просмотра, поиска, анализа</a:t>
            </a:r>
            <a:r>
              <a:rPr lang="ru-RU" dirty="0"/>
              <a:t>. </a:t>
            </a:r>
            <a:r>
              <a:rPr lang="ru-RU" dirty="0" smtClean="0"/>
              <a:t> </a:t>
            </a:r>
            <a:r>
              <a:rPr lang="ru-RU" sz="2800" dirty="0" smtClean="0"/>
              <a:t>Для </a:t>
            </a:r>
            <a:r>
              <a:rPr lang="ru-RU" sz="2800" dirty="0"/>
              <a:t>конкретных приложений создаются свои варианты XML, называемые XML-схемами или XML-приложениями. </a:t>
            </a:r>
            <a:endParaRPr lang="ru-RU" sz="2800" dirty="0" smtClean="0"/>
          </a:p>
          <a:p>
            <a:r>
              <a:rPr lang="ru-RU" sz="2800" dirty="0" smtClean="0"/>
              <a:t>Известны приложения </a:t>
            </a:r>
            <a:r>
              <a:rPr lang="ru-RU" sz="2800" dirty="0"/>
              <a:t>для химии (</a:t>
            </a:r>
            <a:r>
              <a:rPr lang="ru-RU" sz="4000" dirty="0">
                <a:solidFill>
                  <a:srgbClr val="C00000"/>
                </a:solidFill>
              </a:rPr>
              <a:t>CML</a:t>
            </a:r>
            <a:r>
              <a:rPr lang="ru-RU" sz="2800" dirty="0"/>
              <a:t> — </a:t>
            </a:r>
            <a:r>
              <a:rPr lang="ru-RU" sz="2800" dirty="0" err="1"/>
              <a:t>Chemical</a:t>
            </a:r>
            <a:r>
              <a:rPr lang="ru-RU" sz="2800" dirty="0"/>
              <a:t> </a:t>
            </a:r>
            <a:r>
              <a:rPr lang="ru-RU" sz="2800" dirty="0" err="1"/>
              <a:t>Markup</a:t>
            </a:r>
            <a:r>
              <a:rPr lang="ru-RU" sz="2800" dirty="0"/>
              <a:t> </a:t>
            </a:r>
            <a:r>
              <a:rPr lang="ru-RU" sz="2800" dirty="0" err="1"/>
              <a:t>Language</a:t>
            </a:r>
            <a:r>
              <a:rPr lang="ru-RU" sz="2800" dirty="0"/>
              <a:t>), биологии (</a:t>
            </a:r>
            <a:r>
              <a:rPr lang="ru-RU" sz="4000" dirty="0">
                <a:solidFill>
                  <a:srgbClr val="C00000"/>
                </a:solidFill>
              </a:rPr>
              <a:t>BSML</a:t>
            </a:r>
            <a:r>
              <a:rPr lang="ru-RU" sz="2800" dirty="0"/>
              <a:t> — </a:t>
            </a:r>
            <a:r>
              <a:rPr lang="ru-RU" sz="2800" dirty="0" err="1"/>
              <a:t>Bioinformatic</a:t>
            </a:r>
            <a:r>
              <a:rPr lang="ru-RU" sz="2800" dirty="0"/>
              <a:t> </a:t>
            </a:r>
            <a:r>
              <a:rPr lang="ru-RU" sz="2800" dirty="0" err="1"/>
              <a:t>Sequence</a:t>
            </a:r>
            <a:r>
              <a:rPr lang="ru-RU" sz="2800" dirty="0"/>
              <a:t> </a:t>
            </a:r>
            <a:r>
              <a:rPr lang="ru-RU" sz="2800" dirty="0" err="1"/>
              <a:t>Markup</a:t>
            </a:r>
            <a:r>
              <a:rPr lang="ru-RU" sz="2800" dirty="0"/>
              <a:t> </a:t>
            </a:r>
            <a:r>
              <a:rPr lang="ru-RU" sz="2800" dirty="0" err="1"/>
              <a:t>Language</a:t>
            </a:r>
            <a:r>
              <a:rPr lang="ru-RU" sz="2800" dirty="0"/>
              <a:t>), </a:t>
            </a:r>
            <a:r>
              <a:rPr lang="ru-RU" sz="4000" dirty="0">
                <a:solidFill>
                  <a:srgbClr val="C00000"/>
                </a:solidFill>
              </a:rPr>
              <a:t>KML</a:t>
            </a:r>
            <a:r>
              <a:rPr lang="ru-RU" sz="2800" dirty="0"/>
              <a:t> (</a:t>
            </a:r>
            <a:r>
              <a:rPr lang="ru-RU" sz="2800" dirty="0" err="1"/>
              <a:t>Keyhole</a:t>
            </a:r>
            <a:r>
              <a:rPr lang="ru-RU" sz="2800" dirty="0"/>
              <a:t> </a:t>
            </a:r>
            <a:r>
              <a:rPr lang="ru-RU" sz="2800" dirty="0" err="1"/>
              <a:t>Markup</a:t>
            </a:r>
            <a:r>
              <a:rPr lang="ru-RU" sz="2800" dirty="0"/>
              <a:t> </a:t>
            </a:r>
            <a:r>
              <a:rPr lang="ru-RU" sz="2800" dirty="0" err="1"/>
              <a:t>Language</a:t>
            </a:r>
            <a:r>
              <a:rPr lang="ru-RU" sz="2800" dirty="0"/>
              <a:t> — язык разметки </a:t>
            </a:r>
            <a:r>
              <a:rPr lang="ru-RU" sz="2800" dirty="0" err="1"/>
              <a:t>Keyhole</a:t>
            </a:r>
            <a:r>
              <a:rPr lang="ru-RU" sz="2800" dirty="0"/>
              <a:t> </a:t>
            </a:r>
            <a:r>
              <a:rPr lang="ru-RU" sz="2800" dirty="0" smtClean="0"/>
              <a:t>—язык управления </a:t>
            </a:r>
            <a:r>
              <a:rPr lang="ru-RU" sz="2800" dirty="0" err="1" smtClean="0"/>
              <a:t>геоданными</a:t>
            </a:r>
            <a:r>
              <a:rPr lang="ru-RU" sz="2800" dirty="0" smtClean="0"/>
              <a:t>, </a:t>
            </a:r>
            <a:r>
              <a:rPr lang="ru-RU" sz="2400" dirty="0" smtClean="0"/>
              <a:t>являющийся основным для </a:t>
            </a:r>
            <a:r>
              <a:rPr lang="ru-RU" sz="2400" dirty="0" err="1" smtClean="0"/>
              <a:t>Google</a:t>
            </a:r>
            <a:r>
              <a:rPr lang="ru-RU" sz="2400" dirty="0" smtClean="0"/>
              <a:t> </a:t>
            </a:r>
            <a:r>
              <a:rPr lang="ru-RU" sz="2400" dirty="0" err="1" smtClean="0"/>
              <a:t>Earth</a:t>
            </a:r>
            <a:r>
              <a:rPr lang="ru-RU" sz="2400" dirty="0" smtClean="0"/>
              <a:t>, также поддерживается такими популярными средами как MS </a:t>
            </a:r>
            <a:r>
              <a:rPr lang="ru-RU" sz="2400" dirty="0" err="1" smtClean="0"/>
              <a:t>Virtual</a:t>
            </a:r>
            <a:r>
              <a:rPr lang="ru-RU" sz="2400" dirty="0" smtClean="0"/>
              <a:t> </a:t>
            </a:r>
            <a:r>
              <a:rPr lang="ru-RU" sz="2400" dirty="0" err="1" smtClean="0"/>
              <a:t>Earth</a:t>
            </a:r>
            <a:r>
              <a:rPr lang="ru-RU" sz="2400" dirty="0" smtClean="0"/>
              <a:t>, </a:t>
            </a:r>
            <a:r>
              <a:rPr lang="ru-RU" sz="2400" dirty="0" err="1" smtClean="0"/>
              <a:t>ArcGIS</a:t>
            </a:r>
            <a:r>
              <a:rPr lang="ru-RU" sz="2400" dirty="0" smtClean="0"/>
              <a:t>, </a:t>
            </a:r>
            <a:r>
              <a:rPr lang="ru-RU" sz="2400" dirty="0" err="1" smtClean="0"/>
              <a:t>Microstation</a:t>
            </a:r>
            <a:r>
              <a:rPr lang="ru-RU" sz="2400" dirty="0" smtClean="0"/>
              <a:t>, </a:t>
            </a:r>
            <a:r>
              <a:rPr lang="ru-RU" sz="2400" dirty="0" err="1" smtClean="0"/>
              <a:t>Autodesk</a:t>
            </a:r>
            <a:r>
              <a:rPr lang="ru-RU" sz="2800" dirty="0" smtClean="0"/>
              <a:t>…) </a:t>
            </a:r>
            <a:r>
              <a:rPr lang="ru-RU" sz="2800" dirty="0"/>
              <a:t>и др.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24744"/>
            <a:ext cx="88569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Элементом  языка разметки является </a:t>
            </a:r>
            <a:r>
              <a:rPr lang="ru-RU" sz="4000" b="1" dirty="0">
                <a:solidFill>
                  <a:srgbClr val="C00000"/>
                </a:solidFill>
              </a:rPr>
              <a:t>тег </a:t>
            </a:r>
            <a:r>
              <a:rPr lang="ru-RU" sz="3600" dirty="0"/>
              <a:t>или дескриптор, а текст, содержащийся между начальным и конечным тегом — содержанием элемента</a:t>
            </a:r>
            <a:r>
              <a:rPr lang="ru-RU" sz="3600" dirty="0" smtClean="0"/>
              <a:t>.</a:t>
            </a:r>
          </a:p>
          <a:p>
            <a:endParaRPr lang="ru-RU" sz="3600" dirty="0"/>
          </a:p>
          <a:p>
            <a:r>
              <a:rPr lang="it-IT" sz="3200" dirty="0">
                <a:solidFill>
                  <a:srgbClr val="C00000"/>
                </a:solidFill>
                <a:latin typeface="Arial Narrow" pitchFamily="34" charset="0"/>
              </a:rPr>
              <a:t>&lt;xs:documentation&gt;</a:t>
            </a:r>
            <a:r>
              <a:rPr lang="ru-RU" sz="3200" dirty="0">
                <a:latin typeface="Arial Narrow" pitchFamily="34" charset="0"/>
              </a:rPr>
              <a:t>Наименование</a:t>
            </a:r>
            <a:r>
              <a:rPr lang="it-IT" sz="3200" dirty="0">
                <a:solidFill>
                  <a:srgbClr val="C00000"/>
                </a:solidFill>
                <a:latin typeface="Arial Narrow" pitchFamily="34" charset="0"/>
              </a:rPr>
              <a:t>&lt;/xs:documentation&gt;</a:t>
            </a:r>
            <a:endParaRPr lang="ru-RU" sz="3200" dirty="0">
              <a:solidFill>
                <a:srgbClr val="C00000"/>
              </a:solidFill>
              <a:latin typeface="Arial Narrow" pitchFamily="34" charset="0"/>
            </a:endParaRPr>
          </a:p>
          <a:p>
            <a:endParaRPr lang="ru-RU" sz="3600" dirty="0" smtClean="0"/>
          </a:p>
          <a:p>
            <a:r>
              <a:rPr lang="it-IT" sz="3600" dirty="0" smtClean="0">
                <a:solidFill>
                  <a:srgbClr val="C00000"/>
                </a:solidFill>
              </a:rPr>
              <a:t>&lt;</a:t>
            </a:r>
            <a:r>
              <a:rPr lang="it-IT" sz="3600" dirty="0">
                <a:solidFill>
                  <a:srgbClr val="C00000"/>
                </a:solidFill>
              </a:rPr>
              <a:t>СубъектРФ&gt;</a:t>
            </a:r>
            <a:r>
              <a:rPr lang="it-IT" sz="3600" dirty="0"/>
              <a:t>Московская</a:t>
            </a:r>
            <a:r>
              <a:rPr lang="it-IT" sz="3600" dirty="0">
                <a:solidFill>
                  <a:srgbClr val="C00000"/>
                </a:solidFill>
              </a:rPr>
              <a:t> </a:t>
            </a:r>
            <a:r>
              <a:rPr lang="it-IT" sz="3600" dirty="0"/>
              <a:t>обл</a:t>
            </a:r>
            <a:r>
              <a:rPr lang="it-IT" sz="3600" dirty="0">
                <a:solidFill>
                  <a:srgbClr val="C00000"/>
                </a:solidFill>
              </a:rPr>
              <a:t>&lt;/СубъектРФ&gt;</a:t>
            </a:r>
            <a:endParaRPr lang="ru-RU" sz="36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721" y="1196752"/>
            <a:ext cx="8378558" cy="5462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9592" y="33265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hlinkClick r:id="rId3"/>
              </a:rPr>
              <a:t>http://gis-lab.info/journals.html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929</Words>
  <Application>Microsoft Office PowerPoint</Application>
  <PresentationFormat>Экран (4:3)</PresentationFormat>
  <Paragraphs>99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Пользователь Windows</cp:lastModifiedBy>
  <cp:revision>55</cp:revision>
  <dcterms:created xsi:type="dcterms:W3CDTF">2013-10-26T11:08:46Z</dcterms:created>
  <dcterms:modified xsi:type="dcterms:W3CDTF">2025-01-13T13:50:44Z</dcterms:modified>
</cp:coreProperties>
</file>